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2362" autoAdjust="0"/>
  </p:normalViewPr>
  <p:slideViewPr>
    <p:cSldViewPr>
      <p:cViewPr varScale="1">
        <p:scale>
          <a:sx n="108" d="100"/>
          <a:sy n="108" d="100"/>
        </p:scale>
        <p:origin x="17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A727D-D065-45F5-A67F-D8A2F63D8293}" type="doc">
      <dgm:prSet loTypeId="urn:microsoft.com/office/officeart/2008/layout/LinedList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4E84B5F-85AA-4FF1-A102-59BF7CA8A2E9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51543AB5-B96E-431B-84F8-C93B00421A20}" type="par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D18D0EEB-73D5-42DB-9961-28F28D86EE9E}" type="sib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15B4B451-89A1-42E3-83F5-3919AE97EB16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研究背景</a:t>
          </a:r>
          <a:endParaRPr lang="zh-CN" altLang="en-US" sz="2400" dirty="0"/>
        </a:p>
      </dgm:t>
    </dgm:pt>
    <dgm:pt modelId="{4659A137-62E7-4BDE-A825-62ACC2B20CCB}" type="par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07449CD4-B50B-4638-8A3C-5239927949A4}" type="sib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E8B8A031-C395-433A-A204-5786DD482B8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06B1F420-0203-4C60-9D5B-665CA9103DC1}" type="par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B8053428-A1C5-4DEC-A97C-D4A4906D3F79}" type="sib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F5545F43-E5B2-4059-80D2-58F52894203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研究现状</a:t>
          </a:r>
          <a:endParaRPr lang="zh-CN" altLang="en-US" sz="2400" dirty="0"/>
        </a:p>
      </dgm:t>
    </dgm:pt>
    <dgm:pt modelId="{28B9A847-3E5A-4D34-AC37-36CC2E210F87}" type="par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B8BFE410-1422-4B53-AED7-A8C22E986E6B}" type="sib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76AC44EC-FCB1-41F5-BF3D-EBE1A935BCF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A179F6CF-3CBA-442F-993F-4E6CE96B2EB4}" type="par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FF19DC0C-09F1-4432-BA8E-72313679B962}" type="sib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90F93B9A-ACB2-40CB-ACBC-0824982AC3AA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研究内容</a:t>
          </a:r>
          <a:endParaRPr lang="zh-CN" altLang="en-US" sz="2400" dirty="0"/>
        </a:p>
      </dgm:t>
    </dgm:pt>
    <dgm:pt modelId="{95AC615E-2BBD-42B3-83CF-5253ECC7AA6D}" type="par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D30FDC5C-1E7C-497A-A907-87467B54034E}" type="sib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567800E5-BFA0-458D-9DF3-79398AFAAA5D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4</a:t>
          </a:r>
          <a:endParaRPr lang="zh-CN" altLang="en-US" sz="2400" dirty="0"/>
        </a:p>
      </dgm:t>
    </dgm:pt>
    <dgm:pt modelId="{32BDD826-01AA-4604-8DE5-163E2D070A2C}" type="par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35A2D4D5-620C-4421-9FAF-A3BCFA51BC21}" type="sib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2EA7EF2A-334C-4286-A9FD-76B3C50DA09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总结和展望</a:t>
          </a:r>
          <a:endParaRPr lang="zh-CN" altLang="en-US" sz="2400" dirty="0"/>
        </a:p>
      </dgm:t>
    </dgm:pt>
    <dgm:pt modelId="{2FAF029F-353C-4111-9D9D-F1006C0EAF71}" type="par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B5D2A98E-2497-4DDF-8079-38101F36C915}" type="sib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1E205109-B6B7-46AD-A970-909CB483E0C0}" type="pres">
      <dgm:prSet presAssocID="{E87A727D-D065-45F5-A67F-D8A2F63D82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E8DB78E-AC92-45C6-98A3-8CB9CE4E878E}" type="pres">
      <dgm:prSet presAssocID="{94E84B5F-85AA-4FF1-A102-59BF7CA8A2E9}" presName="thickLine" presStyleLbl="alignNode1" presStyleIdx="0" presStyleCnt="4"/>
      <dgm:spPr/>
    </dgm:pt>
    <dgm:pt modelId="{50F3C08C-4504-47C1-B6F5-AE783C99C91C}" type="pres">
      <dgm:prSet presAssocID="{94E84B5F-85AA-4FF1-A102-59BF7CA8A2E9}" presName="horz1" presStyleCnt="0"/>
      <dgm:spPr/>
    </dgm:pt>
    <dgm:pt modelId="{700A148B-3231-4666-B67B-0931CB7A423C}" type="pres">
      <dgm:prSet presAssocID="{94E84B5F-85AA-4FF1-A102-59BF7CA8A2E9}" presName="tx1" presStyleLbl="revTx" presStyleIdx="0" presStyleCnt="8"/>
      <dgm:spPr/>
      <dgm:t>
        <a:bodyPr/>
        <a:lstStyle/>
        <a:p>
          <a:endParaRPr lang="zh-CN" altLang="en-US"/>
        </a:p>
      </dgm:t>
    </dgm:pt>
    <dgm:pt modelId="{5E99FDC4-29FA-40AC-A890-B52EAB3133FA}" type="pres">
      <dgm:prSet presAssocID="{94E84B5F-85AA-4FF1-A102-59BF7CA8A2E9}" presName="vert1" presStyleCnt="0"/>
      <dgm:spPr/>
    </dgm:pt>
    <dgm:pt modelId="{9090616E-431D-45BF-BF2F-3B5D8B9F55D5}" type="pres">
      <dgm:prSet presAssocID="{15B4B451-89A1-42E3-83F5-3919AE97EB16}" presName="vertSpace2a" presStyleCnt="0"/>
      <dgm:spPr/>
    </dgm:pt>
    <dgm:pt modelId="{FA7297F2-463E-42B9-9D24-1BD98BE86EF6}" type="pres">
      <dgm:prSet presAssocID="{15B4B451-89A1-42E3-83F5-3919AE97EB16}" presName="horz2" presStyleCnt="0"/>
      <dgm:spPr/>
    </dgm:pt>
    <dgm:pt modelId="{FD3FDFF4-5F21-4369-9D86-36F77ADEC6FE}" type="pres">
      <dgm:prSet presAssocID="{15B4B451-89A1-42E3-83F5-3919AE97EB16}" presName="horzSpace2" presStyleCnt="0"/>
      <dgm:spPr/>
    </dgm:pt>
    <dgm:pt modelId="{96CBEDB6-7DC4-4822-B208-11773B67862A}" type="pres">
      <dgm:prSet presAssocID="{15B4B451-89A1-42E3-83F5-3919AE97EB16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710790FC-0F02-4175-B69D-A441A91134DD}" type="pres">
      <dgm:prSet presAssocID="{15B4B451-89A1-42E3-83F5-3919AE97EB16}" presName="vert2" presStyleCnt="0"/>
      <dgm:spPr/>
    </dgm:pt>
    <dgm:pt modelId="{42D36DE5-851B-4B95-AA3E-0AC3211998A6}" type="pres">
      <dgm:prSet presAssocID="{15B4B451-89A1-42E3-83F5-3919AE97EB16}" presName="thinLine2b" presStyleLbl="callout" presStyleIdx="0" presStyleCnt="4"/>
      <dgm:spPr/>
    </dgm:pt>
    <dgm:pt modelId="{9CA50457-2521-4A85-9B1B-CB04655B7323}" type="pres">
      <dgm:prSet presAssocID="{15B4B451-89A1-42E3-83F5-3919AE97EB16}" presName="vertSpace2b" presStyleCnt="0"/>
      <dgm:spPr/>
    </dgm:pt>
    <dgm:pt modelId="{A43EFE27-8B2F-456C-BDF1-E2525352EEB3}" type="pres">
      <dgm:prSet presAssocID="{E8B8A031-C395-433A-A204-5786DD482B87}" presName="thickLine" presStyleLbl="alignNode1" presStyleIdx="1" presStyleCnt="4"/>
      <dgm:spPr/>
    </dgm:pt>
    <dgm:pt modelId="{8B9B35F2-20E0-46D7-98C7-94C0FD18BE68}" type="pres">
      <dgm:prSet presAssocID="{E8B8A031-C395-433A-A204-5786DD482B87}" presName="horz1" presStyleCnt="0"/>
      <dgm:spPr/>
    </dgm:pt>
    <dgm:pt modelId="{9189E40F-7493-4F65-AA6A-B4992A2BED3F}" type="pres">
      <dgm:prSet presAssocID="{E8B8A031-C395-433A-A204-5786DD482B87}" presName="tx1" presStyleLbl="revTx" presStyleIdx="2" presStyleCnt="8"/>
      <dgm:spPr/>
      <dgm:t>
        <a:bodyPr/>
        <a:lstStyle/>
        <a:p>
          <a:endParaRPr lang="zh-CN" altLang="en-US"/>
        </a:p>
      </dgm:t>
    </dgm:pt>
    <dgm:pt modelId="{DC69BEB8-285D-4438-B27B-08F85388BBC6}" type="pres">
      <dgm:prSet presAssocID="{E8B8A031-C395-433A-A204-5786DD482B87}" presName="vert1" presStyleCnt="0"/>
      <dgm:spPr/>
    </dgm:pt>
    <dgm:pt modelId="{0542013F-D08C-4CAB-A623-6855C0B577CB}" type="pres">
      <dgm:prSet presAssocID="{F5545F43-E5B2-4059-80D2-58F528942030}" presName="vertSpace2a" presStyleCnt="0"/>
      <dgm:spPr/>
    </dgm:pt>
    <dgm:pt modelId="{73ADA77E-3B6D-4B8A-A161-154D9AB065BF}" type="pres">
      <dgm:prSet presAssocID="{F5545F43-E5B2-4059-80D2-58F528942030}" presName="horz2" presStyleCnt="0"/>
      <dgm:spPr/>
    </dgm:pt>
    <dgm:pt modelId="{0BCAC406-4B76-48F6-8FC8-C7D9858F7787}" type="pres">
      <dgm:prSet presAssocID="{F5545F43-E5B2-4059-80D2-58F528942030}" presName="horzSpace2" presStyleCnt="0"/>
      <dgm:spPr/>
    </dgm:pt>
    <dgm:pt modelId="{2B0EF928-DF72-48FF-A4F4-F12314D00C87}" type="pres">
      <dgm:prSet presAssocID="{F5545F43-E5B2-4059-80D2-58F528942030}" presName="tx2" presStyleLbl="revTx" presStyleIdx="3" presStyleCnt="8"/>
      <dgm:spPr/>
      <dgm:t>
        <a:bodyPr/>
        <a:lstStyle/>
        <a:p>
          <a:endParaRPr lang="zh-CN" altLang="en-US"/>
        </a:p>
      </dgm:t>
    </dgm:pt>
    <dgm:pt modelId="{FF12F6A2-95ED-4582-8D11-0713772596B6}" type="pres">
      <dgm:prSet presAssocID="{F5545F43-E5B2-4059-80D2-58F528942030}" presName="vert2" presStyleCnt="0"/>
      <dgm:spPr/>
    </dgm:pt>
    <dgm:pt modelId="{2D16AED6-BA7C-4D59-8EF3-F8C6C44DF57E}" type="pres">
      <dgm:prSet presAssocID="{F5545F43-E5B2-4059-80D2-58F528942030}" presName="thinLine2b" presStyleLbl="callout" presStyleIdx="1" presStyleCnt="4"/>
      <dgm:spPr/>
    </dgm:pt>
    <dgm:pt modelId="{3DB53CB3-1E53-475E-8D00-BA9D3A171E36}" type="pres">
      <dgm:prSet presAssocID="{F5545F43-E5B2-4059-80D2-58F528942030}" presName="vertSpace2b" presStyleCnt="0"/>
      <dgm:spPr/>
    </dgm:pt>
    <dgm:pt modelId="{CC899727-4F3D-455C-9219-683CD9F5EF3B}" type="pres">
      <dgm:prSet presAssocID="{76AC44EC-FCB1-41F5-BF3D-EBE1A935BCF7}" presName="thickLine" presStyleLbl="alignNode1" presStyleIdx="2" presStyleCnt="4"/>
      <dgm:spPr/>
    </dgm:pt>
    <dgm:pt modelId="{5F7D2435-2979-462E-9957-6ADBF4D61845}" type="pres">
      <dgm:prSet presAssocID="{76AC44EC-FCB1-41F5-BF3D-EBE1A935BCF7}" presName="horz1" presStyleCnt="0"/>
      <dgm:spPr/>
    </dgm:pt>
    <dgm:pt modelId="{00E49711-67A4-4767-8906-58294BC169E1}" type="pres">
      <dgm:prSet presAssocID="{76AC44EC-FCB1-41F5-BF3D-EBE1A935BCF7}" presName="tx1" presStyleLbl="revTx" presStyleIdx="4" presStyleCnt="8"/>
      <dgm:spPr/>
      <dgm:t>
        <a:bodyPr/>
        <a:lstStyle/>
        <a:p>
          <a:endParaRPr lang="zh-CN" altLang="en-US"/>
        </a:p>
      </dgm:t>
    </dgm:pt>
    <dgm:pt modelId="{A91706BF-04DA-452E-B0BB-3F5EDD94E812}" type="pres">
      <dgm:prSet presAssocID="{76AC44EC-FCB1-41F5-BF3D-EBE1A935BCF7}" presName="vert1" presStyleCnt="0"/>
      <dgm:spPr/>
    </dgm:pt>
    <dgm:pt modelId="{9160BC6E-550E-4BD2-A848-D5284FA9E3E7}" type="pres">
      <dgm:prSet presAssocID="{90F93B9A-ACB2-40CB-ACBC-0824982AC3AA}" presName="vertSpace2a" presStyleCnt="0"/>
      <dgm:spPr/>
    </dgm:pt>
    <dgm:pt modelId="{33621B7A-587A-481D-BA56-1759665F7D2B}" type="pres">
      <dgm:prSet presAssocID="{90F93B9A-ACB2-40CB-ACBC-0824982AC3AA}" presName="horz2" presStyleCnt="0"/>
      <dgm:spPr/>
    </dgm:pt>
    <dgm:pt modelId="{5AA24D53-C3E4-4AD9-B6BB-FC953AB5BFD6}" type="pres">
      <dgm:prSet presAssocID="{90F93B9A-ACB2-40CB-ACBC-0824982AC3AA}" presName="horzSpace2" presStyleCnt="0"/>
      <dgm:spPr/>
    </dgm:pt>
    <dgm:pt modelId="{51250F0F-E13C-4980-92C5-0CB51A387B4A}" type="pres">
      <dgm:prSet presAssocID="{90F93B9A-ACB2-40CB-ACBC-0824982AC3AA}" presName="tx2" presStyleLbl="revTx" presStyleIdx="5" presStyleCnt="8"/>
      <dgm:spPr/>
      <dgm:t>
        <a:bodyPr/>
        <a:lstStyle/>
        <a:p>
          <a:endParaRPr lang="zh-CN" altLang="en-US"/>
        </a:p>
      </dgm:t>
    </dgm:pt>
    <dgm:pt modelId="{079CCCEE-8B0F-4392-8522-F657A44B8341}" type="pres">
      <dgm:prSet presAssocID="{90F93B9A-ACB2-40CB-ACBC-0824982AC3AA}" presName="vert2" presStyleCnt="0"/>
      <dgm:spPr/>
    </dgm:pt>
    <dgm:pt modelId="{A8AD20E9-C1EB-4AED-9D98-68A9F3D95855}" type="pres">
      <dgm:prSet presAssocID="{90F93B9A-ACB2-40CB-ACBC-0824982AC3AA}" presName="thinLine2b" presStyleLbl="callout" presStyleIdx="2" presStyleCnt="4"/>
      <dgm:spPr/>
    </dgm:pt>
    <dgm:pt modelId="{723C380E-AF71-4E76-B7BB-4B227FB06979}" type="pres">
      <dgm:prSet presAssocID="{90F93B9A-ACB2-40CB-ACBC-0824982AC3AA}" presName="vertSpace2b" presStyleCnt="0"/>
      <dgm:spPr/>
    </dgm:pt>
    <dgm:pt modelId="{D16116E9-5B4B-4D52-A0AE-180C1DDCB77D}" type="pres">
      <dgm:prSet presAssocID="{567800E5-BFA0-458D-9DF3-79398AFAAA5D}" presName="thickLine" presStyleLbl="alignNode1" presStyleIdx="3" presStyleCnt="4"/>
      <dgm:spPr/>
    </dgm:pt>
    <dgm:pt modelId="{C0506F18-8067-4D31-9508-35EF32ED0DD1}" type="pres">
      <dgm:prSet presAssocID="{567800E5-BFA0-458D-9DF3-79398AFAAA5D}" presName="horz1" presStyleCnt="0"/>
      <dgm:spPr/>
    </dgm:pt>
    <dgm:pt modelId="{6CAC17EC-4D46-443A-A705-D90B789FE135}" type="pres">
      <dgm:prSet presAssocID="{567800E5-BFA0-458D-9DF3-79398AFAAA5D}" presName="tx1" presStyleLbl="revTx" presStyleIdx="6" presStyleCnt="8"/>
      <dgm:spPr/>
      <dgm:t>
        <a:bodyPr/>
        <a:lstStyle/>
        <a:p>
          <a:endParaRPr lang="zh-CN" altLang="en-US"/>
        </a:p>
      </dgm:t>
    </dgm:pt>
    <dgm:pt modelId="{BB876D8E-A993-44BA-A3F9-9C1A29709171}" type="pres">
      <dgm:prSet presAssocID="{567800E5-BFA0-458D-9DF3-79398AFAAA5D}" presName="vert1" presStyleCnt="0"/>
      <dgm:spPr/>
    </dgm:pt>
    <dgm:pt modelId="{97C38D00-DA8F-4DF0-959D-A211C29336B6}" type="pres">
      <dgm:prSet presAssocID="{2EA7EF2A-334C-4286-A9FD-76B3C50DA090}" presName="vertSpace2a" presStyleCnt="0"/>
      <dgm:spPr/>
    </dgm:pt>
    <dgm:pt modelId="{E505C37C-732F-4BF7-B2EF-E553235CAF12}" type="pres">
      <dgm:prSet presAssocID="{2EA7EF2A-334C-4286-A9FD-76B3C50DA090}" presName="horz2" presStyleCnt="0"/>
      <dgm:spPr/>
    </dgm:pt>
    <dgm:pt modelId="{1BD86611-E964-49F0-A998-0BBBFD8C305C}" type="pres">
      <dgm:prSet presAssocID="{2EA7EF2A-334C-4286-A9FD-76B3C50DA090}" presName="horzSpace2" presStyleCnt="0"/>
      <dgm:spPr/>
    </dgm:pt>
    <dgm:pt modelId="{C7AD4EFA-9971-498D-BF13-A769C937A697}" type="pres">
      <dgm:prSet presAssocID="{2EA7EF2A-334C-4286-A9FD-76B3C50DA090}" presName="tx2" presStyleLbl="revTx" presStyleIdx="7" presStyleCnt="8"/>
      <dgm:spPr/>
      <dgm:t>
        <a:bodyPr/>
        <a:lstStyle/>
        <a:p>
          <a:endParaRPr lang="zh-CN" altLang="en-US"/>
        </a:p>
      </dgm:t>
    </dgm:pt>
    <dgm:pt modelId="{F532E19C-EC44-4509-B7CB-43AF0F16B70E}" type="pres">
      <dgm:prSet presAssocID="{2EA7EF2A-334C-4286-A9FD-76B3C50DA090}" presName="vert2" presStyleCnt="0"/>
      <dgm:spPr/>
    </dgm:pt>
    <dgm:pt modelId="{1726BD81-0C0A-4616-A72F-8B6C3C5DF0CD}" type="pres">
      <dgm:prSet presAssocID="{2EA7EF2A-334C-4286-A9FD-76B3C50DA090}" presName="thinLine2b" presStyleLbl="callout" presStyleIdx="3" presStyleCnt="4"/>
      <dgm:spPr/>
    </dgm:pt>
    <dgm:pt modelId="{F9803A62-8438-4A53-810A-59A9BBFA5733}" type="pres">
      <dgm:prSet presAssocID="{2EA7EF2A-334C-4286-A9FD-76B3C50DA090}" presName="vertSpace2b" presStyleCnt="0"/>
      <dgm:spPr/>
    </dgm:pt>
  </dgm:ptLst>
  <dgm:cxnLst>
    <dgm:cxn modelId="{6B9438F3-ACE3-47E9-B59F-27A2C3356A7A}" type="presOf" srcId="{94E84B5F-85AA-4FF1-A102-59BF7CA8A2E9}" destId="{700A148B-3231-4666-B67B-0931CB7A423C}" srcOrd="0" destOrd="0" presId="urn:microsoft.com/office/officeart/2008/layout/LinedList"/>
    <dgm:cxn modelId="{A5A08812-9F8D-4A32-B165-62370A37804E}" srcId="{E8B8A031-C395-433A-A204-5786DD482B87}" destId="{F5545F43-E5B2-4059-80D2-58F528942030}" srcOrd="0" destOrd="0" parTransId="{28B9A847-3E5A-4D34-AC37-36CC2E210F87}" sibTransId="{B8BFE410-1422-4B53-AED7-A8C22E986E6B}"/>
    <dgm:cxn modelId="{59BF8929-3C47-41CF-8B00-3479F0DA1D06}" type="presOf" srcId="{567800E5-BFA0-458D-9DF3-79398AFAAA5D}" destId="{6CAC17EC-4D46-443A-A705-D90B789FE135}" srcOrd="0" destOrd="0" presId="urn:microsoft.com/office/officeart/2008/layout/LinedList"/>
    <dgm:cxn modelId="{95D1F491-AC63-4F35-98F9-C8FE43A0C6BC}" type="presOf" srcId="{E8B8A031-C395-433A-A204-5786DD482B87}" destId="{9189E40F-7493-4F65-AA6A-B4992A2BED3F}" srcOrd="0" destOrd="0" presId="urn:microsoft.com/office/officeart/2008/layout/LinedList"/>
    <dgm:cxn modelId="{956EFCF5-B4FE-4E00-80D5-5034F5F473DD}" type="presOf" srcId="{76AC44EC-FCB1-41F5-BF3D-EBE1A935BCF7}" destId="{00E49711-67A4-4767-8906-58294BC169E1}" srcOrd="0" destOrd="0" presId="urn:microsoft.com/office/officeart/2008/layout/LinedList"/>
    <dgm:cxn modelId="{5FD87A44-E6E8-4E98-997C-909854F7AF72}" srcId="{E87A727D-D065-45F5-A67F-D8A2F63D8293}" destId="{E8B8A031-C395-433A-A204-5786DD482B87}" srcOrd="1" destOrd="0" parTransId="{06B1F420-0203-4C60-9D5B-665CA9103DC1}" sibTransId="{B8053428-A1C5-4DEC-A97C-D4A4906D3F79}"/>
    <dgm:cxn modelId="{55CB2362-4303-4D21-86F6-3D3352AC7C4B}" srcId="{76AC44EC-FCB1-41F5-BF3D-EBE1A935BCF7}" destId="{90F93B9A-ACB2-40CB-ACBC-0824982AC3AA}" srcOrd="0" destOrd="0" parTransId="{95AC615E-2BBD-42B3-83CF-5253ECC7AA6D}" sibTransId="{D30FDC5C-1E7C-497A-A907-87467B54034E}"/>
    <dgm:cxn modelId="{0096DC91-39C4-4670-9CBA-6D3A2394624F}" type="presOf" srcId="{F5545F43-E5B2-4059-80D2-58F528942030}" destId="{2B0EF928-DF72-48FF-A4F4-F12314D00C87}" srcOrd="0" destOrd="0" presId="urn:microsoft.com/office/officeart/2008/layout/LinedList"/>
    <dgm:cxn modelId="{BEDF0D51-B853-45CF-9A13-77C772A0E1FF}" srcId="{E87A727D-D065-45F5-A67F-D8A2F63D8293}" destId="{76AC44EC-FCB1-41F5-BF3D-EBE1A935BCF7}" srcOrd="2" destOrd="0" parTransId="{A179F6CF-3CBA-442F-993F-4E6CE96B2EB4}" sibTransId="{FF19DC0C-09F1-4432-BA8E-72313679B962}"/>
    <dgm:cxn modelId="{9749C9B0-934C-4CEA-B07D-620EA0C291A3}" srcId="{E87A727D-D065-45F5-A67F-D8A2F63D8293}" destId="{567800E5-BFA0-458D-9DF3-79398AFAAA5D}" srcOrd="3" destOrd="0" parTransId="{32BDD826-01AA-4604-8DE5-163E2D070A2C}" sibTransId="{35A2D4D5-620C-4421-9FAF-A3BCFA51BC21}"/>
    <dgm:cxn modelId="{0CB4A448-E6B9-488B-B8A9-27934EE32CB3}" type="presOf" srcId="{E87A727D-D065-45F5-A67F-D8A2F63D8293}" destId="{1E205109-B6B7-46AD-A970-909CB483E0C0}" srcOrd="0" destOrd="0" presId="urn:microsoft.com/office/officeart/2008/layout/LinedList"/>
    <dgm:cxn modelId="{9DFD4287-1489-413A-ACBA-B928B925ACB4}" type="presOf" srcId="{90F93B9A-ACB2-40CB-ACBC-0824982AC3AA}" destId="{51250F0F-E13C-4980-92C5-0CB51A387B4A}" srcOrd="0" destOrd="0" presId="urn:microsoft.com/office/officeart/2008/layout/LinedList"/>
    <dgm:cxn modelId="{B88F3946-2EC7-4B8C-9A75-17C631C62134}" type="presOf" srcId="{15B4B451-89A1-42E3-83F5-3919AE97EB16}" destId="{96CBEDB6-7DC4-4822-B208-11773B67862A}" srcOrd="0" destOrd="0" presId="urn:microsoft.com/office/officeart/2008/layout/LinedList"/>
    <dgm:cxn modelId="{C238518C-F268-45EB-980B-B6514E20468B}" srcId="{94E84B5F-85AA-4FF1-A102-59BF7CA8A2E9}" destId="{15B4B451-89A1-42E3-83F5-3919AE97EB16}" srcOrd="0" destOrd="0" parTransId="{4659A137-62E7-4BDE-A825-62ACC2B20CCB}" sibTransId="{07449CD4-B50B-4638-8A3C-5239927949A4}"/>
    <dgm:cxn modelId="{8E93A227-0EFE-4AA1-90EF-66249D3F3C9D}" srcId="{567800E5-BFA0-458D-9DF3-79398AFAAA5D}" destId="{2EA7EF2A-334C-4286-A9FD-76B3C50DA090}" srcOrd="0" destOrd="0" parTransId="{2FAF029F-353C-4111-9D9D-F1006C0EAF71}" sibTransId="{B5D2A98E-2497-4DDF-8079-38101F36C915}"/>
    <dgm:cxn modelId="{A7A77838-BE1C-4546-ABFD-CF228FDB4F24}" srcId="{E87A727D-D065-45F5-A67F-D8A2F63D8293}" destId="{94E84B5F-85AA-4FF1-A102-59BF7CA8A2E9}" srcOrd="0" destOrd="0" parTransId="{51543AB5-B96E-431B-84F8-C93B00421A20}" sibTransId="{D18D0EEB-73D5-42DB-9961-28F28D86EE9E}"/>
    <dgm:cxn modelId="{ABF21DB1-6BAD-47A6-A92E-C048BF59E0A4}" type="presOf" srcId="{2EA7EF2A-334C-4286-A9FD-76B3C50DA090}" destId="{C7AD4EFA-9971-498D-BF13-A769C937A697}" srcOrd="0" destOrd="0" presId="urn:microsoft.com/office/officeart/2008/layout/LinedList"/>
    <dgm:cxn modelId="{54BF4D02-3FC8-49F9-900E-211F1488D24B}" type="presParOf" srcId="{1E205109-B6B7-46AD-A970-909CB483E0C0}" destId="{8E8DB78E-AC92-45C6-98A3-8CB9CE4E878E}" srcOrd="0" destOrd="0" presId="urn:microsoft.com/office/officeart/2008/layout/LinedList"/>
    <dgm:cxn modelId="{995E6F12-E106-4868-80DB-4B81B16477D1}" type="presParOf" srcId="{1E205109-B6B7-46AD-A970-909CB483E0C0}" destId="{50F3C08C-4504-47C1-B6F5-AE783C99C91C}" srcOrd="1" destOrd="0" presId="urn:microsoft.com/office/officeart/2008/layout/LinedList"/>
    <dgm:cxn modelId="{1F88C690-68C1-4766-88C3-ABF962BD4934}" type="presParOf" srcId="{50F3C08C-4504-47C1-B6F5-AE783C99C91C}" destId="{700A148B-3231-4666-B67B-0931CB7A423C}" srcOrd="0" destOrd="0" presId="urn:microsoft.com/office/officeart/2008/layout/LinedList"/>
    <dgm:cxn modelId="{9A8A7996-57F9-4D94-9CFC-C2E2DEF23DB6}" type="presParOf" srcId="{50F3C08C-4504-47C1-B6F5-AE783C99C91C}" destId="{5E99FDC4-29FA-40AC-A890-B52EAB3133FA}" srcOrd="1" destOrd="0" presId="urn:microsoft.com/office/officeart/2008/layout/LinedList"/>
    <dgm:cxn modelId="{F721AC71-4670-4BA2-A9A5-6C828873FD40}" type="presParOf" srcId="{5E99FDC4-29FA-40AC-A890-B52EAB3133FA}" destId="{9090616E-431D-45BF-BF2F-3B5D8B9F55D5}" srcOrd="0" destOrd="0" presId="urn:microsoft.com/office/officeart/2008/layout/LinedList"/>
    <dgm:cxn modelId="{918EA8D8-397E-470F-985F-220F66B0D8D1}" type="presParOf" srcId="{5E99FDC4-29FA-40AC-A890-B52EAB3133FA}" destId="{FA7297F2-463E-42B9-9D24-1BD98BE86EF6}" srcOrd="1" destOrd="0" presId="urn:microsoft.com/office/officeart/2008/layout/LinedList"/>
    <dgm:cxn modelId="{707BD4A4-2457-4B11-8D7D-A7E5C397B3CB}" type="presParOf" srcId="{FA7297F2-463E-42B9-9D24-1BD98BE86EF6}" destId="{FD3FDFF4-5F21-4369-9D86-36F77ADEC6FE}" srcOrd="0" destOrd="0" presId="urn:microsoft.com/office/officeart/2008/layout/LinedList"/>
    <dgm:cxn modelId="{F02D4D04-C82D-4517-ABE4-DD629643A7E8}" type="presParOf" srcId="{FA7297F2-463E-42B9-9D24-1BD98BE86EF6}" destId="{96CBEDB6-7DC4-4822-B208-11773B67862A}" srcOrd="1" destOrd="0" presId="urn:microsoft.com/office/officeart/2008/layout/LinedList"/>
    <dgm:cxn modelId="{72AD3F8D-54F6-4053-AAF8-D453D412A800}" type="presParOf" srcId="{FA7297F2-463E-42B9-9D24-1BD98BE86EF6}" destId="{710790FC-0F02-4175-B69D-A441A91134DD}" srcOrd="2" destOrd="0" presId="urn:microsoft.com/office/officeart/2008/layout/LinedList"/>
    <dgm:cxn modelId="{6BFE8B8B-6A8C-41A0-B60C-34C58A0C92B9}" type="presParOf" srcId="{5E99FDC4-29FA-40AC-A890-B52EAB3133FA}" destId="{42D36DE5-851B-4B95-AA3E-0AC3211998A6}" srcOrd="2" destOrd="0" presId="urn:microsoft.com/office/officeart/2008/layout/LinedList"/>
    <dgm:cxn modelId="{DBFEBA2B-1662-46DB-B185-BC04E868313B}" type="presParOf" srcId="{5E99FDC4-29FA-40AC-A890-B52EAB3133FA}" destId="{9CA50457-2521-4A85-9B1B-CB04655B7323}" srcOrd="3" destOrd="0" presId="urn:microsoft.com/office/officeart/2008/layout/LinedList"/>
    <dgm:cxn modelId="{4EB8F381-047D-4046-A64C-ED7C0720B64C}" type="presParOf" srcId="{1E205109-B6B7-46AD-A970-909CB483E0C0}" destId="{A43EFE27-8B2F-456C-BDF1-E2525352EEB3}" srcOrd="2" destOrd="0" presId="urn:microsoft.com/office/officeart/2008/layout/LinedList"/>
    <dgm:cxn modelId="{181BD3B5-A507-403F-93D8-79008CA99BD6}" type="presParOf" srcId="{1E205109-B6B7-46AD-A970-909CB483E0C0}" destId="{8B9B35F2-20E0-46D7-98C7-94C0FD18BE68}" srcOrd="3" destOrd="0" presId="urn:microsoft.com/office/officeart/2008/layout/LinedList"/>
    <dgm:cxn modelId="{4CDF1448-6AE8-4F9D-B124-F70CDE4F41D9}" type="presParOf" srcId="{8B9B35F2-20E0-46D7-98C7-94C0FD18BE68}" destId="{9189E40F-7493-4F65-AA6A-B4992A2BED3F}" srcOrd="0" destOrd="0" presId="urn:microsoft.com/office/officeart/2008/layout/LinedList"/>
    <dgm:cxn modelId="{E13826AE-66DB-4057-BAAA-A023C1C114C4}" type="presParOf" srcId="{8B9B35F2-20E0-46D7-98C7-94C0FD18BE68}" destId="{DC69BEB8-285D-4438-B27B-08F85388BBC6}" srcOrd="1" destOrd="0" presId="urn:microsoft.com/office/officeart/2008/layout/LinedList"/>
    <dgm:cxn modelId="{12871D58-9C24-4EFB-8830-41819CD60A70}" type="presParOf" srcId="{DC69BEB8-285D-4438-B27B-08F85388BBC6}" destId="{0542013F-D08C-4CAB-A623-6855C0B577CB}" srcOrd="0" destOrd="0" presId="urn:microsoft.com/office/officeart/2008/layout/LinedList"/>
    <dgm:cxn modelId="{4D5AAD9C-E646-4E99-BE74-6550C6A0A884}" type="presParOf" srcId="{DC69BEB8-285D-4438-B27B-08F85388BBC6}" destId="{73ADA77E-3B6D-4B8A-A161-154D9AB065BF}" srcOrd="1" destOrd="0" presId="urn:microsoft.com/office/officeart/2008/layout/LinedList"/>
    <dgm:cxn modelId="{26E1D1FB-65FE-4CDE-802E-E1DC1892C54A}" type="presParOf" srcId="{73ADA77E-3B6D-4B8A-A161-154D9AB065BF}" destId="{0BCAC406-4B76-48F6-8FC8-C7D9858F7787}" srcOrd="0" destOrd="0" presId="urn:microsoft.com/office/officeart/2008/layout/LinedList"/>
    <dgm:cxn modelId="{4734A8A3-8E13-4C05-AF6E-758AA4E13123}" type="presParOf" srcId="{73ADA77E-3B6D-4B8A-A161-154D9AB065BF}" destId="{2B0EF928-DF72-48FF-A4F4-F12314D00C87}" srcOrd="1" destOrd="0" presId="urn:microsoft.com/office/officeart/2008/layout/LinedList"/>
    <dgm:cxn modelId="{0462BB7C-C451-4C78-BEC5-45B08D38DD6C}" type="presParOf" srcId="{73ADA77E-3B6D-4B8A-A161-154D9AB065BF}" destId="{FF12F6A2-95ED-4582-8D11-0713772596B6}" srcOrd="2" destOrd="0" presId="urn:microsoft.com/office/officeart/2008/layout/LinedList"/>
    <dgm:cxn modelId="{E791E21A-C409-4072-8D87-E80409648D4B}" type="presParOf" srcId="{DC69BEB8-285D-4438-B27B-08F85388BBC6}" destId="{2D16AED6-BA7C-4D59-8EF3-F8C6C44DF57E}" srcOrd="2" destOrd="0" presId="urn:microsoft.com/office/officeart/2008/layout/LinedList"/>
    <dgm:cxn modelId="{0C73C1E1-7616-4D22-8E5C-E8EADBCD508F}" type="presParOf" srcId="{DC69BEB8-285D-4438-B27B-08F85388BBC6}" destId="{3DB53CB3-1E53-475E-8D00-BA9D3A171E36}" srcOrd="3" destOrd="0" presId="urn:microsoft.com/office/officeart/2008/layout/LinedList"/>
    <dgm:cxn modelId="{F9F84F3E-E42A-4DD3-923C-3B305040BFFD}" type="presParOf" srcId="{1E205109-B6B7-46AD-A970-909CB483E0C0}" destId="{CC899727-4F3D-455C-9219-683CD9F5EF3B}" srcOrd="4" destOrd="0" presId="urn:microsoft.com/office/officeart/2008/layout/LinedList"/>
    <dgm:cxn modelId="{FD78518E-E297-488C-8680-A6467A691DE1}" type="presParOf" srcId="{1E205109-B6B7-46AD-A970-909CB483E0C0}" destId="{5F7D2435-2979-462E-9957-6ADBF4D61845}" srcOrd="5" destOrd="0" presId="urn:microsoft.com/office/officeart/2008/layout/LinedList"/>
    <dgm:cxn modelId="{A28F6848-20F9-4275-A771-EA5508D1C696}" type="presParOf" srcId="{5F7D2435-2979-462E-9957-6ADBF4D61845}" destId="{00E49711-67A4-4767-8906-58294BC169E1}" srcOrd="0" destOrd="0" presId="urn:microsoft.com/office/officeart/2008/layout/LinedList"/>
    <dgm:cxn modelId="{3D239204-32DC-4347-92BF-0377354D4774}" type="presParOf" srcId="{5F7D2435-2979-462E-9957-6ADBF4D61845}" destId="{A91706BF-04DA-452E-B0BB-3F5EDD94E812}" srcOrd="1" destOrd="0" presId="urn:microsoft.com/office/officeart/2008/layout/LinedList"/>
    <dgm:cxn modelId="{38EB4948-43CF-4EFB-9D4F-C4EFE537206E}" type="presParOf" srcId="{A91706BF-04DA-452E-B0BB-3F5EDD94E812}" destId="{9160BC6E-550E-4BD2-A848-D5284FA9E3E7}" srcOrd="0" destOrd="0" presId="urn:microsoft.com/office/officeart/2008/layout/LinedList"/>
    <dgm:cxn modelId="{414C8A4B-2C93-407A-840B-358BFE8374CB}" type="presParOf" srcId="{A91706BF-04DA-452E-B0BB-3F5EDD94E812}" destId="{33621B7A-587A-481D-BA56-1759665F7D2B}" srcOrd="1" destOrd="0" presId="urn:microsoft.com/office/officeart/2008/layout/LinedList"/>
    <dgm:cxn modelId="{63BB777A-BC3E-4F4A-9455-BC9FE4021FB8}" type="presParOf" srcId="{33621B7A-587A-481D-BA56-1759665F7D2B}" destId="{5AA24D53-C3E4-4AD9-B6BB-FC953AB5BFD6}" srcOrd="0" destOrd="0" presId="urn:microsoft.com/office/officeart/2008/layout/LinedList"/>
    <dgm:cxn modelId="{B796454D-8E45-46F8-8067-111D87E2BBB4}" type="presParOf" srcId="{33621B7A-587A-481D-BA56-1759665F7D2B}" destId="{51250F0F-E13C-4980-92C5-0CB51A387B4A}" srcOrd="1" destOrd="0" presId="urn:microsoft.com/office/officeart/2008/layout/LinedList"/>
    <dgm:cxn modelId="{498D890F-2144-400F-91FF-CA06BA4736C5}" type="presParOf" srcId="{33621B7A-587A-481D-BA56-1759665F7D2B}" destId="{079CCCEE-8B0F-4392-8522-F657A44B8341}" srcOrd="2" destOrd="0" presId="urn:microsoft.com/office/officeart/2008/layout/LinedList"/>
    <dgm:cxn modelId="{8D988762-9178-44F8-B456-1F31936BE5C9}" type="presParOf" srcId="{A91706BF-04DA-452E-B0BB-3F5EDD94E812}" destId="{A8AD20E9-C1EB-4AED-9D98-68A9F3D95855}" srcOrd="2" destOrd="0" presId="urn:microsoft.com/office/officeart/2008/layout/LinedList"/>
    <dgm:cxn modelId="{BE7504E6-3A23-43E3-A738-02F9AA1210EB}" type="presParOf" srcId="{A91706BF-04DA-452E-B0BB-3F5EDD94E812}" destId="{723C380E-AF71-4E76-B7BB-4B227FB06979}" srcOrd="3" destOrd="0" presId="urn:microsoft.com/office/officeart/2008/layout/LinedList"/>
    <dgm:cxn modelId="{EB4FF3FA-F6E5-4331-B120-D25E2A50BE06}" type="presParOf" srcId="{1E205109-B6B7-46AD-A970-909CB483E0C0}" destId="{D16116E9-5B4B-4D52-A0AE-180C1DDCB77D}" srcOrd="6" destOrd="0" presId="urn:microsoft.com/office/officeart/2008/layout/LinedList"/>
    <dgm:cxn modelId="{0088BEF0-2717-46FF-A0AF-87729FD4A069}" type="presParOf" srcId="{1E205109-B6B7-46AD-A970-909CB483E0C0}" destId="{C0506F18-8067-4D31-9508-35EF32ED0DD1}" srcOrd="7" destOrd="0" presId="urn:microsoft.com/office/officeart/2008/layout/LinedList"/>
    <dgm:cxn modelId="{5F5045AF-3869-44D8-B65D-BAB56904499A}" type="presParOf" srcId="{C0506F18-8067-4D31-9508-35EF32ED0DD1}" destId="{6CAC17EC-4D46-443A-A705-D90B789FE135}" srcOrd="0" destOrd="0" presId="urn:microsoft.com/office/officeart/2008/layout/LinedList"/>
    <dgm:cxn modelId="{B1A5E6BA-6C00-4A42-9585-2A8FC9238749}" type="presParOf" srcId="{C0506F18-8067-4D31-9508-35EF32ED0DD1}" destId="{BB876D8E-A993-44BA-A3F9-9C1A29709171}" srcOrd="1" destOrd="0" presId="urn:microsoft.com/office/officeart/2008/layout/LinedList"/>
    <dgm:cxn modelId="{32382A30-986C-4A66-8FA9-4EE017D02491}" type="presParOf" srcId="{BB876D8E-A993-44BA-A3F9-9C1A29709171}" destId="{97C38D00-DA8F-4DF0-959D-A211C29336B6}" srcOrd="0" destOrd="0" presId="urn:microsoft.com/office/officeart/2008/layout/LinedList"/>
    <dgm:cxn modelId="{7F29816C-A91D-45CF-B35D-F345BC68D728}" type="presParOf" srcId="{BB876D8E-A993-44BA-A3F9-9C1A29709171}" destId="{E505C37C-732F-4BF7-B2EF-E553235CAF12}" srcOrd="1" destOrd="0" presId="urn:microsoft.com/office/officeart/2008/layout/LinedList"/>
    <dgm:cxn modelId="{473F3DF4-6EA2-4984-A68D-197046F26E41}" type="presParOf" srcId="{E505C37C-732F-4BF7-B2EF-E553235CAF12}" destId="{1BD86611-E964-49F0-A998-0BBBFD8C305C}" srcOrd="0" destOrd="0" presId="urn:microsoft.com/office/officeart/2008/layout/LinedList"/>
    <dgm:cxn modelId="{8102A6C5-008C-484F-A7DD-BD65BC94B359}" type="presParOf" srcId="{E505C37C-732F-4BF7-B2EF-E553235CAF12}" destId="{C7AD4EFA-9971-498D-BF13-A769C937A697}" srcOrd="1" destOrd="0" presId="urn:microsoft.com/office/officeart/2008/layout/LinedList"/>
    <dgm:cxn modelId="{EC9F4A79-F50F-4ECB-A7A2-5BBB984DE079}" type="presParOf" srcId="{E505C37C-732F-4BF7-B2EF-E553235CAF12}" destId="{F532E19C-EC44-4509-B7CB-43AF0F16B70E}" srcOrd="2" destOrd="0" presId="urn:microsoft.com/office/officeart/2008/layout/LinedList"/>
    <dgm:cxn modelId="{F820725A-F757-4B18-A2EC-61F1F8C81EF9}" type="presParOf" srcId="{BB876D8E-A993-44BA-A3F9-9C1A29709171}" destId="{1726BD81-0C0A-4616-A72F-8B6C3C5DF0CD}" srcOrd="2" destOrd="0" presId="urn:microsoft.com/office/officeart/2008/layout/LinedList"/>
    <dgm:cxn modelId="{62835992-0509-47FF-B504-144AC85A5852}" type="presParOf" srcId="{BB876D8E-A993-44BA-A3F9-9C1A29709171}" destId="{F9803A62-8438-4A53-810A-59A9BBFA573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DB78E-AC92-45C6-98A3-8CB9CE4E878E}">
      <dsp:nvSpPr>
        <dsp:cNvPr id="0" name=""/>
        <dsp:cNvSpPr/>
      </dsp:nvSpPr>
      <dsp:spPr>
        <a:xfrm>
          <a:off x="0" y="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A148B-3231-4666-B67B-0931CB7A423C}">
      <dsp:nvSpPr>
        <dsp:cNvPr id="0" name=""/>
        <dsp:cNvSpPr/>
      </dsp:nvSpPr>
      <dsp:spPr>
        <a:xfrm>
          <a:off x="0" y="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>
        <a:off x="0" y="0"/>
        <a:ext cx="758348" cy="1016000"/>
      </dsp:txXfrm>
    </dsp:sp>
    <dsp:sp modelId="{96CBEDB6-7DC4-4822-B208-11773B67862A}">
      <dsp:nvSpPr>
        <dsp:cNvPr id="0" name=""/>
        <dsp:cNvSpPr/>
      </dsp:nvSpPr>
      <dsp:spPr>
        <a:xfrm>
          <a:off x="815224" y="46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研究背景</a:t>
          </a:r>
          <a:endParaRPr lang="zh-CN" altLang="en-US" sz="2400" kern="1200" dirty="0"/>
        </a:p>
      </dsp:txBody>
      <dsp:txXfrm>
        <a:off x="815224" y="46136"/>
        <a:ext cx="2976519" cy="922734"/>
      </dsp:txXfrm>
    </dsp:sp>
    <dsp:sp modelId="{42D36DE5-851B-4B95-AA3E-0AC3211998A6}">
      <dsp:nvSpPr>
        <dsp:cNvPr id="0" name=""/>
        <dsp:cNvSpPr/>
      </dsp:nvSpPr>
      <dsp:spPr>
        <a:xfrm>
          <a:off x="758348" y="968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FE27-8B2F-456C-BDF1-E2525352EEB3}">
      <dsp:nvSpPr>
        <dsp:cNvPr id="0" name=""/>
        <dsp:cNvSpPr/>
      </dsp:nvSpPr>
      <dsp:spPr>
        <a:xfrm>
          <a:off x="0" y="1016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E40F-7493-4F65-AA6A-B4992A2BED3F}">
      <dsp:nvSpPr>
        <dsp:cNvPr id="0" name=""/>
        <dsp:cNvSpPr/>
      </dsp:nvSpPr>
      <dsp:spPr>
        <a:xfrm>
          <a:off x="0" y="1016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endParaRPr lang="zh-CN" altLang="en-US" sz="2400" kern="1200" dirty="0"/>
        </a:p>
      </dsp:txBody>
      <dsp:txXfrm>
        <a:off x="0" y="1016000"/>
        <a:ext cx="758348" cy="1016000"/>
      </dsp:txXfrm>
    </dsp:sp>
    <dsp:sp modelId="{2B0EF928-DF72-48FF-A4F4-F12314D00C87}">
      <dsp:nvSpPr>
        <dsp:cNvPr id="0" name=""/>
        <dsp:cNvSpPr/>
      </dsp:nvSpPr>
      <dsp:spPr>
        <a:xfrm>
          <a:off x="815224" y="1062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研究现状</a:t>
          </a:r>
          <a:endParaRPr lang="zh-CN" altLang="en-US" sz="2400" kern="1200" dirty="0"/>
        </a:p>
      </dsp:txBody>
      <dsp:txXfrm>
        <a:off x="815224" y="1062136"/>
        <a:ext cx="2976519" cy="922734"/>
      </dsp:txXfrm>
    </dsp:sp>
    <dsp:sp modelId="{2D16AED6-BA7C-4D59-8EF3-F8C6C44DF57E}">
      <dsp:nvSpPr>
        <dsp:cNvPr id="0" name=""/>
        <dsp:cNvSpPr/>
      </dsp:nvSpPr>
      <dsp:spPr>
        <a:xfrm>
          <a:off x="758348" y="1984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99727-4F3D-455C-9219-683CD9F5EF3B}">
      <dsp:nvSpPr>
        <dsp:cNvPr id="0" name=""/>
        <dsp:cNvSpPr/>
      </dsp:nvSpPr>
      <dsp:spPr>
        <a:xfrm>
          <a:off x="0" y="2032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49711-67A4-4767-8906-58294BC169E1}">
      <dsp:nvSpPr>
        <dsp:cNvPr id="0" name=""/>
        <dsp:cNvSpPr/>
      </dsp:nvSpPr>
      <dsp:spPr>
        <a:xfrm>
          <a:off x="0" y="2032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0" y="2032000"/>
        <a:ext cx="758348" cy="1016000"/>
      </dsp:txXfrm>
    </dsp:sp>
    <dsp:sp modelId="{51250F0F-E13C-4980-92C5-0CB51A387B4A}">
      <dsp:nvSpPr>
        <dsp:cNvPr id="0" name=""/>
        <dsp:cNvSpPr/>
      </dsp:nvSpPr>
      <dsp:spPr>
        <a:xfrm>
          <a:off x="815224" y="2078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研究内容</a:t>
          </a:r>
          <a:endParaRPr lang="zh-CN" altLang="en-US" sz="2400" kern="1200" dirty="0"/>
        </a:p>
      </dsp:txBody>
      <dsp:txXfrm>
        <a:off x="815224" y="2078136"/>
        <a:ext cx="2976519" cy="922734"/>
      </dsp:txXfrm>
    </dsp:sp>
    <dsp:sp modelId="{A8AD20E9-C1EB-4AED-9D98-68A9F3D95855}">
      <dsp:nvSpPr>
        <dsp:cNvPr id="0" name=""/>
        <dsp:cNvSpPr/>
      </dsp:nvSpPr>
      <dsp:spPr>
        <a:xfrm>
          <a:off x="758348" y="3000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116E9-5B4B-4D52-A0AE-180C1DDCB77D}">
      <dsp:nvSpPr>
        <dsp:cNvPr id="0" name=""/>
        <dsp:cNvSpPr/>
      </dsp:nvSpPr>
      <dsp:spPr>
        <a:xfrm>
          <a:off x="0" y="3047999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C17EC-4D46-443A-A705-D90B789FE135}">
      <dsp:nvSpPr>
        <dsp:cNvPr id="0" name=""/>
        <dsp:cNvSpPr/>
      </dsp:nvSpPr>
      <dsp:spPr>
        <a:xfrm>
          <a:off x="0" y="3047999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endParaRPr lang="zh-CN" altLang="en-US" sz="2400" kern="1200" dirty="0"/>
        </a:p>
      </dsp:txBody>
      <dsp:txXfrm>
        <a:off x="0" y="3047999"/>
        <a:ext cx="758348" cy="1016000"/>
      </dsp:txXfrm>
    </dsp:sp>
    <dsp:sp modelId="{C7AD4EFA-9971-498D-BF13-A769C937A697}">
      <dsp:nvSpPr>
        <dsp:cNvPr id="0" name=""/>
        <dsp:cNvSpPr/>
      </dsp:nvSpPr>
      <dsp:spPr>
        <a:xfrm>
          <a:off x="815224" y="3094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总结和展望</a:t>
          </a:r>
          <a:endParaRPr lang="zh-CN" altLang="en-US" sz="2400" kern="1200" dirty="0"/>
        </a:p>
      </dsp:txBody>
      <dsp:txXfrm>
        <a:off x="815224" y="3094136"/>
        <a:ext cx="2976519" cy="922734"/>
      </dsp:txXfrm>
    </dsp:sp>
    <dsp:sp modelId="{1726BD81-0C0A-4616-A72F-8B6C3C5DF0CD}">
      <dsp:nvSpPr>
        <dsp:cNvPr id="0" name=""/>
        <dsp:cNvSpPr/>
      </dsp:nvSpPr>
      <dsp:spPr>
        <a:xfrm>
          <a:off x="758348" y="4016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6DCF4-D413-4115-9F09-87141C950F0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B7BC-1397-4F54-801D-29B0D782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27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3F89-4E84-4D3B-BEB4-1517E913298D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8E78-75FA-45DE-9A6C-14B9DE9F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26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8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DC5C05-B9BF-534B-9181-D5BC68205A51}" type="slidenum">
              <a:rPr kumimoji="0" lang="en-US" altLang="zh-CN" sz="1200"/>
              <a:pPr/>
              <a:t>37</a:t>
            </a:fld>
            <a:endParaRPr kumimoji="0" lang="en-US" altLang="zh-CN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5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7CBFAD-ACF6-1948-823A-84B6B986CA54}" type="slidenum">
              <a:rPr kumimoji="0" lang="en-US" altLang="zh-CN" sz="1200"/>
              <a:pPr/>
              <a:t>38</a:t>
            </a:fld>
            <a:endParaRPr kumimoji="0" lang="en-US" altLang="zh-CN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9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48563E0-9563-524E-866F-8FF1A63C3628}" type="slidenum">
              <a:rPr kumimoji="0" lang="en-US" altLang="zh-CN" sz="1200"/>
              <a:pPr/>
              <a:t>39</a:t>
            </a:fld>
            <a:endParaRPr kumimoji="0" lang="en-US" altLang="zh-CN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33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75542E-35A6-8841-AEBE-5FBE9BB83516}" type="slidenum">
              <a:rPr kumimoji="0" lang="en-US" altLang="zh-CN" sz="1200"/>
              <a:pPr/>
              <a:t>40</a:t>
            </a:fld>
            <a:endParaRPr kumimoji="0" lang="en-US" altLang="zh-CN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4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2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005B32-D70E-4C8F-AA97-C4F153143784}" type="slidenum">
              <a:rPr kumimoji="0" lang="en-US" altLang="zh-CN" sz="1200"/>
              <a:pPr/>
              <a:t>17</a:t>
            </a:fld>
            <a:endParaRPr kumimoji="0" lang="en-US" altLang="zh-CN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20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34809D-E7A0-409D-8F9E-42E0452A3A0B}" type="slidenum">
              <a:rPr kumimoji="0" lang="en-US" altLang="zh-CN" sz="1200"/>
              <a:pPr/>
              <a:t>18</a:t>
            </a:fld>
            <a:endParaRPr kumimoji="0" lang="en-US" altLang="zh-CN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921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66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4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3CD3C19-ECC3-A644-82FD-22DDFD9775DA}" type="slidenum">
              <a:rPr kumimoji="0" lang="en-US" altLang="zh-CN" sz="1200"/>
              <a:pPr/>
              <a:t>35</a:t>
            </a:fld>
            <a:endParaRPr kumimoji="0" lang="en-US" altLang="zh-CN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C47826-87A4-3F49-BFE2-ED7A054231E6}" type="slidenum">
              <a:rPr kumimoji="0" lang="en-US" altLang="zh-CN" sz="1200"/>
              <a:pPr/>
              <a:t>36</a:t>
            </a:fld>
            <a:endParaRPr kumimoji="0" lang="en-US" altLang="zh-CN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963" y="1630363"/>
            <a:ext cx="6726237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96837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212D-B874-4C50-B77F-4342D19E201B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31BC-142C-4F14-988B-3528BF44CA0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8389-9905-4A80-82B6-09D85F5F669A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82CB-CB06-4441-8546-761A152EF4B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88" y="519113"/>
            <a:ext cx="2014537" cy="5462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2613" y="519113"/>
            <a:ext cx="5895975" cy="5462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1E03-35A0-4276-A449-AB19A0F4857F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36429-AB59-4D10-BF85-993F95C2442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7888" y="1619250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7888" y="3876675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408A-0316-4B43-98DF-0066536266A3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F0F-335D-44F2-8A68-484D30BDD62A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0839" y="519113"/>
            <a:ext cx="5039393" cy="706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8B99F52-A131-4433-BDAA-0199DCF6A492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2843808" y="1700808"/>
          <a:ext cx="3791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11200" indent="-711200">
              <a:buClr>
                <a:srgbClr val="C00000"/>
              </a:buClr>
              <a:buFont typeface="Wingdings" pitchFamily="2" charset="2"/>
              <a:buChar char=""/>
              <a:defRPr sz="2800"/>
            </a:lvl1pPr>
            <a:lvl2pPr marL="1066800" indent="-609600">
              <a:buFont typeface="Wingdings" pitchFamily="2" charset="2"/>
              <a:buChar char="Ø"/>
              <a:defRPr/>
            </a:lvl2pPr>
            <a:lvl3pPr marL="1422400" indent="-508000">
              <a:buClr>
                <a:srgbClr val="002060"/>
              </a:buClr>
              <a:buFont typeface="Wingdings" pitchFamily="2" charset="2"/>
              <a:buChar char="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38200" y="640913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32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10DD4-F5BE-40B7-A9D2-17C0CF45B57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5C2D-2A67-4417-885C-B04BE0BAD33A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486A-29F9-4E5B-9195-B7E758841AD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2983-4A91-4549-B0A6-AAF0F4203D59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CEBD-4E05-4404-8634-D8CBDA35C94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9134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0702D-68F9-49A1-9840-ADD496F3F97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32B8-1AD2-407A-9679-A10C7F1811C8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6754-EE0A-4B8D-89AA-48D332007769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EBC25-49B0-4D6C-800E-DFAF3D701BD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846A4-6CDB-4745-A602-492BA98F089D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F62C-5A1C-41E2-AAE1-19B75A98020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14E4-3E1B-4CE1-AE80-1CF9450C0F5B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98F9-276E-41EE-960F-D840E2662FC2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38E7-41BE-4D58-BD77-F26ADA54D5D4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14A93-5520-4972-8BDB-ECB7D2B4C7F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519113"/>
            <a:ext cx="702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619250"/>
            <a:ext cx="80581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200" y="6409134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A360657-3A14-4898-96F1-4C5586EF3668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1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711200" indent="-7112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2pPr>
      <a:lvl3pPr marL="1422400" indent="-508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  <a:cs typeface="文鼎中隶简"/>
        </a:defRPr>
      </a:lvl5pPr>
      <a:lvl6pPr marL="27940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6pPr>
      <a:lvl7pPr marL="32512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7pPr>
      <a:lvl8pPr marL="37084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8pPr>
      <a:lvl9pPr marL="41656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itchFamily="34" charset="0"/>
          <a:ea typeface="文鼎中隶简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栈的定义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9250"/>
            <a:ext cx="8496944" cy="4362450"/>
          </a:xfrm>
        </p:spPr>
        <p:txBody>
          <a:bodyPr/>
          <a:lstStyle/>
          <a:p>
            <a:r>
              <a:rPr kumimoji="1" lang="zh-CN" altLang="en-US" dirty="0" smtClean="0"/>
              <a:t>栈基本操作的规范说明（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出栈：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90872" y="3212976"/>
            <a:ext cx="8229600" cy="16446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Error_code Stack </a:t>
            </a:r>
            <a:r>
              <a:rPr lang="en-US" altLang="zh-CN" sz="2000" b="1">
                <a:solidFill>
                  <a:srgbClr val="000000"/>
                </a:solidFill>
              </a:rPr>
              <a:t>:: </a:t>
            </a:r>
            <a:r>
              <a:rPr lang="en-US" altLang="zh-CN" sz="2000">
                <a:solidFill>
                  <a:srgbClr val="000000"/>
                </a:solidFill>
              </a:rPr>
              <a:t>pop( )</a:t>
            </a:r>
            <a:r>
              <a:rPr lang="en-US" altLang="zh-CN" sz="2000" b="1">
                <a:solidFill>
                  <a:srgbClr val="000000"/>
                </a:solidFill>
              </a:rPr>
              <a:t>; </a:t>
            </a:r>
          </a:p>
          <a:p>
            <a:pPr eaLnBrk="1" hangingPunct="1"/>
            <a:r>
              <a:rPr lang="en-US" altLang="zh-CN" sz="2000">
                <a:solidFill>
                  <a:srgbClr val="0000DA"/>
                </a:solidFill>
              </a:rPr>
              <a:t>pre:</a:t>
            </a:r>
            <a:r>
              <a:rPr lang="en-US" altLang="zh-CN" sz="2000">
                <a:solidFill>
                  <a:srgbClr val="000000"/>
                </a:solidFill>
              </a:rPr>
              <a:t> None.</a:t>
            </a:r>
          </a:p>
          <a:p>
            <a:pPr eaLnBrk="1" hangingPunct="1"/>
            <a:r>
              <a:rPr lang="en-US" altLang="zh-CN" sz="2000">
                <a:solidFill>
                  <a:srgbClr val="0000DA"/>
                </a:solidFill>
              </a:rPr>
              <a:t>post:</a:t>
            </a:r>
            <a:r>
              <a:rPr lang="en-US" altLang="zh-CN" sz="2000">
                <a:solidFill>
                  <a:srgbClr val="000000"/>
                </a:solidFill>
              </a:rPr>
              <a:t> If the Stack is not empty, the top of the Stack is removed. If the Stack is empty, an Error_code of underflow</a:t>
            </a:r>
            <a:r>
              <a:rPr lang="zh-CN" altLang="en-US" sz="2000" b="1">
                <a:solidFill>
                  <a:srgbClr val="FF0000"/>
                </a:solidFill>
              </a:rPr>
              <a:t>（下溢）</a:t>
            </a:r>
            <a:r>
              <a:rPr lang="zh-CN" altLang="en-US" sz="2000">
                <a:solidFill>
                  <a:srgbClr val="000000"/>
                </a:solidFill>
              </a:rPr>
              <a:t> </a:t>
            </a:r>
            <a:r>
              <a:rPr lang="en-US" altLang="zh-CN" sz="2000">
                <a:solidFill>
                  <a:srgbClr val="000000"/>
                </a:solidFill>
              </a:rPr>
              <a:t>is returned and the Stack is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26221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9250"/>
            <a:ext cx="8496944" cy="4362450"/>
          </a:xfrm>
        </p:spPr>
        <p:txBody>
          <a:bodyPr/>
          <a:lstStyle/>
          <a:p>
            <a:r>
              <a:rPr kumimoji="1" lang="zh-CN" altLang="en-US" dirty="0" smtClean="0"/>
              <a:t>栈基本操作的规范说明（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取栈顶元素：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169270"/>
            <a:ext cx="8229600" cy="1339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/>
              <a:t>Error_code Stack </a:t>
            </a:r>
            <a:r>
              <a:rPr lang="en-US" altLang="zh-CN" sz="2000" b="1"/>
              <a:t>:: </a:t>
            </a:r>
            <a:r>
              <a:rPr lang="en-US" altLang="zh-CN" sz="2000"/>
              <a:t>top(Stack_entry &amp;item) </a:t>
            </a:r>
            <a:r>
              <a:rPr lang="en-US" altLang="zh-CN" sz="2000" b="1"/>
              <a:t>const;</a:t>
            </a:r>
          </a:p>
          <a:p>
            <a:pPr eaLnBrk="1" hangingPunct="1"/>
            <a:r>
              <a:rPr lang="en-US" altLang="zh-CN" sz="2000">
                <a:solidFill>
                  <a:srgbClr val="0000DA"/>
                </a:solidFill>
              </a:rPr>
              <a:t>precondition:</a:t>
            </a:r>
            <a:r>
              <a:rPr lang="en-US" altLang="zh-CN" sz="2000"/>
              <a:t> None.</a:t>
            </a:r>
          </a:p>
          <a:p>
            <a:pPr eaLnBrk="1" hangingPunct="1"/>
            <a:r>
              <a:rPr lang="en-US" altLang="zh-CN" sz="2000">
                <a:solidFill>
                  <a:srgbClr val="0000DA"/>
                </a:solidFill>
              </a:rPr>
              <a:t>postcondition:</a:t>
            </a:r>
            <a:r>
              <a:rPr lang="en-US" altLang="zh-CN" sz="2000"/>
              <a:t> The top of a nonempty Stack is copied to item. A code of fail is returned if the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1511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9250"/>
            <a:ext cx="8496944" cy="4362450"/>
          </a:xfrm>
        </p:spPr>
        <p:txBody>
          <a:bodyPr/>
          <a:lstStyle/>
          <a:p>
            <a:r>
              <a:rPr kumimoji="1" lang="zh-CN" altLang="en-US" dirty="0" smtClean="0"/>
              <a:t>栈基本操作的规范说明（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判断栈空：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429000"/>
            <a:ext cx="8229600" cy="1339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/>
              <a:t>bool </a:t>
            </a:r>
            <a:r>
              <a:rPr lang="en-US" altLang="zh-CN" sz="2000"/>
              <a:t>Stack </a:t>
            </a:r>
            <a:r>
              <a:rPr lang="en-US" altLang="zh-CN" sz="2000" b="1"/>
              <a:t>:: </a:t>
            </a:r>
            <a:r>
              <a:rPr lang="en-US" altLang="zh-CN" sz="2000"/>
              <a:t>empty( ) </a:t>
            </a:r>
            <a:r>
              <a:rPr lang="en-US" altLang="zh-CN" sz="2000" b="1"/>
              <a:t>const;</a:t>
            </a:r>
          </a:p>
          <a:p>
            <a:pPr eaLnBrk="1" hangingPunct="1"/>
            <a:r>
              <a:rPr lang="en-US" altLang="zh-CN" sz="2000">
                <a:solidFill>
                  <a:srgbClr val="0000DA"/>
                </a:solidFill>
              </a:rPr>
              <a:t>precondition:</a:t>
            </a:r>
            <a:r>
              <a:rPr lang="en-US" altLang="zh-CN" sz="2000"/>
              <a:t> None.</a:t>
            </a:r>
          </a:p>
          <a:p>
            <a:pPr eaLnBrk="1" hangingPunct="1"/>
            <a:r>
              <a:rPr lang="en-US" altLang="zh-CN" sz="2000">
                <a:solidFill>
                  <a:srgbClr val="0000DA"/>
                </a:solidFill>
              </a:rPr>
              <a:t>postcondition:</a:t>
            </a:r>
            <a:r>
              <a:rPr lang="en-US" altLang="zh-CN" sz="2000"/>
              <a:t> A result of </a:t>
            </a:r>
            <a:r>
              <a:rPr lang="en-US" altLang="zh-CN" sz="2000" b="1"/>
              <a:t>true </a:t>
            </a:r>
            <a:r>
              <a:rPr lang="en-US" altLang="zh-CN" sz="2000"/>
              <a:t>is returned if the Stack is empty, otherwise </a:t>
            </a:r>
            <a:r>
              <a:rPr lang="en-US" altLang="zh-CN" sz="2000" b="1"/>
              <a:t>false </a:t>
            </a:r>
            <a:r>
              <a:rPr lang="en-US" altLang="zh-CN" sz="2000"/>
              <a:t>is returned.</a:t>
            </a:r>
          </a:p>
        </p:txBody>
      </p:sp>
    </p:spTree>
    <p:extLst>
      <p:ext uri="{BB962C8B-B14F-4D97-AF65-F5344CB8AC3E}">
        <p14:creationId xmlns:p14="http://schemas.microsoft.com/office/powerpoint/2010/main" val="5847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栈的应用（一）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括号匹配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35274"/>
            <a:ext cx="7877819" cy="3753966"/>
          </a:xfrm>
        </p:spPr>
        <p:txBody>
          <a:bodyPr/>
          <a:lstStyle/>
          <a:p>
            <a:r>
              <a:rPr lang="zh-CN" altLang="en-US" dirty="0" smtClean="0"/>
              <a:t>问题定义：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任务：检查输入的文本中括号是否正确匹配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仅考虑：</a:t>
            </a:r>
            <a:r>
              <a:rPr lang="en-US" altLang="zh-CN" dirty="0" smtClean="0"/>
              <a:t>(), [], {}</a:t>
            </a:r>
            <a:r>
              <a:rPr lang="zh-CN" altLang="en-US" dirty="0" smtClean="0"/>
              <a:t>这三类括号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读入一行字符，将忽略括号外的其他所有符号</a:t>
            </a:r>
            <a:endParaRPr lang="en-US" altLang="zh-CN" dirty="0" smtClean="0"/>
          </a:p>
          <a:p>
            <a:pPr lvl="2"/>
            <a:r>
              <a:rPr lang="zh-CN" altLang="en-US" dirty="0"/>
              <a:t>例如：例如：</a:t>
            </a:r>
            <a:r>
              <a:rPr lang="en-US" altLang="zh-CN" dirty="0"/>
              <a:t>{3+2*[(4+2/3)+3]*2+3/4}*4+2</a:t>
            </a:r>
          </a:p>
          <a:p>
            <a:pPr lvl="3"/>
            <a:r>
              <a:rPr lang="zh-CN" altLang="en-US" dirty="0"/>
              <a:t>特点：最后出现的左括号先与遇到的右括号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35274"/>
            <a:ext cx="7877819" cy="3753966"/>
          </a:xfrm>
        </p:spPr>
        <p:txBody>
          <a:bodyPr/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/>
              <a:t>{3*[A+(b*cd)]}</a:t>
            </a:r>
          </a:p>
          <a:p>
            <a:pPr lvl="1"/>
            <a:r>
              <a:rPr lang="en-US" altLang="zh-CN" dirty="0"/>
              <a:t>3*A+(b*cd]+5</a:t>
            </a:r>
          </a:p>
          <a:p>
            <a:pPr lvl="1" eaLnBrk="1" hangingPunct="1"/>
            <a:r>
              <a:rPr lang="en-US" altLang="zh-CN" dirty="0"/>
              <a:t>3*A+(b*cd)</a:t>
            </a:r>
            <a:r>
              <a:rPr lang="en-US" altLang="zh-CN" dirty="0" err="1"/>
              <a:t>dfg</a:t>
            </a:r>
            <a:r>
              <a:rPr lang="en-US" altLang="zh-CN" dirty="0"/>
              <a:t>]</a:t>
            </a:r>
          </a:p>
          <a:p>
            <a:pPr lvl="1" eaLnBrk="1" hangingPunct="1"/>
            <a:r>
              <a:rPr lang="en-US" altLang="zh-CN" dirty="0"/>
              <a:t>{3*A+(b*cd)+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8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28800"/>
            <a:ext cx="7632848" cy="4546054"/>
          </a:xfrm>
        </p:spPr>
        <p:txBody>
          <a:bodyPr/>
          <a:lstStyle/>
          <a:p>
            <a:r>
              <a:rPr lang="zh-CN" altLang="en-US" sz="2400" dirty="0" smtClean="0"/>
              <a:t>算法思想：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初始化</a:t>
            </a:r>
            <a:r>
              <a:rPr lang="zh-CN" altLang="en-US" sz="2000" dirty="0">
                <a:ea typeface="宋体" panose="02010600030101010101" pitchFamily="2" charset="-122"/>
              </a:rPr>
              <a:t>一个栈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循环读入字符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，分情况讨论，直到读完所有字符：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ea typeface="宋体" panose="02010600030101010101" pitchFamily="2" charset="-122"/>
              </a:rPr>
              <a:t>不是括号：当作普通字符，忽略；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ea typeface="宋体" panose="02010600030101010101" pitchFamily="2" charset="-122"/>
              </a:rPr>
              <a:t>是左括号：入栈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ea typeface="宋体" panose="02010600030101010101" pitchFamily="2" charset="-122"/>
              </a:rPr>
              <a:t>是右括号：</a:t>
            </a:r>
          </a:p>
          <a:p>
            <a:pPr lvl="3"/>
            <a:r>
              <a:rPr lang="zh-CN" altLang="en-US" sz="1800" dirty="0">
                <a:ea typeface="宋体" panose="02010600030101010101" pitchFamily="2" charset="-122"/>
              </a:rPr>
              <a:t>判断栈是否空，若为空，则缺左括号，不匹配</a:t>
            </a:r>
          </a:p>
          <a:p>
            <a:pPr lvl="3"/>
            <a:r>
              <a:rPr lang="zh-CN" altLang="en-US" sz="1800" dirty="0">
                <a:ea typeface="宋体" panose="02010600030101010101" pitchFamily="2" charset="-122"/>
              </a:rPr>
              <a:t>不空，则弹出栈顶左括号，进行匹配；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进行尾部处理</a:t>
            </a:r>
            <a:r>
              <a:rPr lang="zh-CN" altLang="en-US" sz="2000" dirty="0" smtClean="0">
                <a:ea typeface="宋体" panose="02010600030101010101" pitchFamily="2" charset="-122"/>
              </a:rPr>
              <a:t>：输入完毕，检测</a:t>
            </a:r>
            <a:r>
              <a:rPr lang="zh-CN" altLang="en-US" sz="2000" dirty="0">
                <a:ea typeface="宋体" panose="02010600030101010101" pitchFamily="2" charset="-122"/>
              </a:rPr>
              <a:t>此时栈是否</a:t>
            </a:r>
            <a:r>
              <a:rPr lang="zh-CN" altLang="en-US" sz="2000" dirty="0" smtClean="0">
                <a:ea typeface="宋体" panose="02010600030101010101" pitchFamily="2" charset="-122"/>
              </a:rPr>
              <a:t>空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空：正确匹配</a:t>
            </a: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不空：缺右括号，不</a:t>
            </a:r>
            <a:r>
              <a:rPr lang="zh-CN" altLang="en-US" sz="1800" dirty="0" smtClean="0">
                <a:ea typeface="宋体" panose="02010600030101010101" pitchFamily="2" charset="-122"/>
              </a:rPr>
              <a:t>匹配</a:t>
            </a:r>
            <a:endParaRPr lang="en-US" altLang="zh-CN" sz="1800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7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67544" y="1557338"/>
            <a:ext cx="798906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kumimoji="0" lang="en-US" altLang="zh-CN" sz="2000" b="1" dirty="0" smtClean="0">
                <a:solidFill>
                  <a:srgbClr val="000000"/>
                </a:solidFill>
              </a:rPr>
              <a:t>#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include “</a:t>
            </a:r>
            <a:r>
              <a:rPr kumimoji="0" lang="en-US" altLang="zh-CN" sz="2000" b="1" dirty="0" err="1">
                <a:solidFill>
                  <a:srgbClr val="000000"/>
                </a:solidFill>
              </a:rPr>
              <a:t>Stack.h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”</a:t>
            </a:r>
          </a:p>
          <a:p>
            <a:pPr lvl="1" eaLnBrk="1" hangingPunct="1">
              <a:spcBef>
                <a:spcPct val="50000"/>
              </a:spcBef>
            </a:pPr>
            <a:r>
              <a:rPr kumimoji="0"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2000" dirty="0">
                <a:solidFill>
                  <a:srgbClr val="000000"/>
                </a:solidFill>
              </a:rPr>
              <a:t>main( )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2000" dirty="0">
                <a:solidFill>
                  <a:srgbClr val="0000DA"/>
                </a:solidFill>
              </a:rPr>
              <a:t>* 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2000" dirty="0">
                <a:solidFill>
                  <a:srgbClr val="0000DA"/>
                </a:solidFill>
              </a:rPr>
              <a:t>The program has notified the user of any bracket mismatch in the standard input file.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Uses: </a:t>
            </a:r>
            <a:r>
              <a:rPr kumimoji="0" lang="en-US" altLang="zh-CN" sz="2000" dirty="0">
                <a:solidFill>
                  <a:srgbClr val="0000DA"/>
                </a:solidFill>
              </a:rPr>
              <a:t>The </a:t>
            </a:r>
            <a:r>
              <a:rPr kumimoji="0" lang="en-US" altLang="zh-CN" sz="2000" dirty="0" err="1">
                <a:solidFill>
                  <a:srgbClr val="0000DA"/>
                </a:solidFill>
              </a:rPr>
              <a:t>classStack</a:t>
            </a:r>
            <a:r>
              <a:rPr kumimoji="0" lang="en-US" altLang="zh-CN" sz="2000" dirty="0">
                <a:solidFill>
                  <a:srgbClr val="0000DA"/>
                </a:solidFill>
              </a:rPr>
              <a:t> . *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{ Stack openings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char </a:t>
            </a:r>
            <a:r>
              <a:rPr kumimoji="0" lang="en-US" altLang="zh-CN" sz="2000" dirty="0">
                <a:solidFill>
                  <a:srgbClr val="000000"/>
                </a:solidFill>
              </a:rPr>
              <a:t>symbol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 dirty="0" err="1">
                <a:solidFill>
                  <a:srgbClr val="000000"/>
                </a:solidFill>
              </a:rPr>
              <a:t>bool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is_matched</a:t>
            </a:r>
            <a:r>
              <a:rPr kumimoji="0" lang="en-US" altLang="zh-CN" sz="2000" dirty="0">
                <a:solidFill>
                  <a:srgbClr val="000000"/>
                </a:solidFill>
              </a:rPr>
              <a:t> = </a:t>
            </a:r>
            <a:r>
              <a:rPr kumimoji="0" lang="en-US" altLang="zh-CN" sz="2000" dirty="0">
                <a:solidFill>
                  <a:srgbClr val="FF0000"/>
                </a:solidFill>
              </a:rPr>
              <a:t>true;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while </a:t>
            </a:r>
            <a:r>
              <a:rPr kumimoji="0" lang="en-US" altLang="zh-CN" sz="2000" dirty="0">
                <a:solidFill>
                  <a:srgbClr val="000000"/>
                </a:solidFill>
              </a:rPr>
              <a:t>(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is_matched</a:t>
            </a:r>
            <a:r>
              <a:rPr kumimoji="0" lang="en-US" altLang="zh-CN" sz="2000" dirty="0">
                <a:solidFill>
                  <a:srgbClr val="000000"/>
                </a:solidFill>
              </a:rPr>
              <a:t> &amp;&amp; (symbol =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cin</a:t>
            </a:r>
            <a:r>
              <a:rPr kumimoji="0" lang="en-US" altLang="zh-CN" sz="20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get</a:t>
            </a:r>
            <a:r>
              <a:rPr kumimoji="0" lang="en-US" altLang="zh-CN" sz="2000" dirty="0">
                <a:solidFill>
                  <a:srgbClr val="000000"/>
                </a:solidFill>
              </a:rPr>
              <a:t>( )) != '\n')</a:t>
            </a:r>
            <a:r>
              <a:rPr kumimoji="0" lang="en-US" altLang="zh-CN" sz="2000" dirty="0">
                <a:solidFill>
                  <a:srgbClr val="00CC00"/>
                </a:solidFill>
              </a:rPr>
              <a:t> {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if </a:t>
            </a:r>
            <a:r>
              <a:rPr kumimoji="0" lang="en-US" altLang="zh-CN" sz="2000" dirty="0">
                <a:solidFill>
                  <a:srgbClr val="000000"/>
                </a:solidFill>
              </a:rPr>
              <a:t>(symbol == '{' || symbol == '(' || symbol == '[')  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       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openings</a:t>
            </a:r>
            <a:r>
              <a:rPr kumimoji="0" lang="en-US" altLang="zh-CN" sz="20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push</a:t>
            </a:r>
            <a:r>
              <a:rPr kumimoji="0" lang="en-US" altLang="zh-CN" sz="2000" dirty="0">
                <a:solidFill>
                  <a:srgbClr val="000000"/>
                </a:solidFill>
              </a:rPr>
              <a:t>(symbol)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if </a:t>
            </a:r>
            <a:r>
              <a:rPr kumimoji="0" lang="en-US" altLang="zh-CN" sz="2000" dirty="0">
                <a:solidFill>
                  <a:srgbClr val="000000"/>
                </a:solidFill>
              </a:rPr>
              <a:t>(symbol == '}' || symbol == ')' || symbol == ']') </a:t>
            </a:r>
            <a:r>
              <a:rPr kumimoji="0" lang="en-US" altLang="zh-CN" sz="2000"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括号匹配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876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107522" name="Rectangle 5"/>
          <p:cNvSpPr>
            <a:spLocks noChangeArrowheads="1"/>
          </p:cNvSpPr>
          <p:nvPr/>
        </p:nvSpPr>
        <p:spPr bwMode="auto">
          <a:xfrm>
            <a:off x="250825" y="4797425"/>
            <a:ext cx="7921575" cy="132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0" lang="en-US" altLang="zh-CN" sz="2000" dirty="0" smtClean="0">
                <a:solidFill>
                  <a:srgbClr val="FF0000"/>
                </a:solidFill>
              </a:rPr>
              <a:t>} </a:t>
            </a:r>
            <a:r>
              <a:rPr kumimoji="0" lang="en-US" altLang="zh-CN" sz="2000" dirty="0">
                <a:solidFill>
                  <a:srgbClr val="00CC00"/>
                </a:solidFill>
              </a:rPr>
              <a:t>}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b="1" dirty="0"/>
              <a:t>if </a:t>
            </a:r>
            <a:r>
              <a:rPr kumimoji="0" lang="en-US" altLang="zh-CN" dirty="0"/>
              <a:t>(!</a:t>
            </a:r>
            <a:r>
              <a:rPr kumimoji="0" lang="en-US" altLang="zh-CN" dirty="0" err="1"/>
              <a:t>openings</a:t>
            </a:r>
            <a:r>
              <a:rPr kumimoji="0" lang="en-US" altLang="zh-CN" b="1" dirty="0" err="1"/>
              <a:t>.</a:t>
            </a:r>
            <a:r>
              <a:rPr kumimoji="0" lang="en-US" altLang="zh-CN" dirty="0" err="1"/>
              <a:t>empty</a:t>
            </a:r>
            <a:r>
              <a:rPr kumimoji="0" lang="en-US" altLang="zh-CN" dirty="0"/>
              <a:t>( ))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2000" dirty="0"/>
              <a:t>     </a:t>
            </a:r>
            <a:r>
              <a:rPr kumimoji="0" lang="en-US" altLang="zh-CN" sz="2000" dirty="0" err="1"/>
              <a:t>cout</a:t>
            </a:r>
            <a:r>
              <a:rPr kumimoji="0" lang="en-US" altLang="zh-CN" sz="2000" dirty="0"/>
              <a:t> &lt;&lt; "Unmatched opening bracket(s) detected." &lt;&lt; </a:t>
            </a:r>
            <a:r>
              <a:rPr kumimoji="0" lang="en-US" altLang="zh-CN" sz="2000" dirty="0" err="1"/>
              <a:t>endl</a:t>
            </a:r>
            <a:r>
              <a:rPr kumimoji="0" lang="en-US" altLang="zh-CN" sz="2000" b="1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2000" dirty="0"/>
              <a:t>}</a:t>
            </a:r>
          </a:p>
        </p:txBody>
      </p:sp>
      <p:pic>
        <p:nvPicPr>
          <p:cNvPr id="107523" name="Picture 6" descr="BS00975_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43600"/>
            <a:ext cx="990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0"/>
          <p:cNvSpPr txBox="1">
            <a:spLocks noChangeArrowheads="1"/>
          </p:cNvSpPr>
          <p:nvPr/>
        </p:nvSpPr>
        <p:spPr bwMode="auto">
          <a:xfrm>
            <a:off x="179388" y="620688"/>
            <a:ext cx="8964612" cy="113877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/>
              <a:t> </a:t>
            </a:r>
            <a:r>
              <a:rPr kumimoji="0" lang="en-US" altLang="zh-CN" b="1" dirty="0">
                <a:solidFill>
                  <a:srgbClr val="000000"/>
                </a:solidFill>
              </a:rPr>
              <a:t>if </a:t>
            </a:r>
            <a:r>
              <a:rPr kumimoji="0" lang="en-US" altLang="zh-CN" dirty="0">
                <a:solidFill>
                  <a:srgbClr val="000000"/>
                </a:solidFill>
              </a:rPr>
              <a:t>(</a:t>
            </a:r>
            <a:r>
              <a:rPr kumimoji="0" lang="en-US" altLang="zh-CN" dirty="0" err="1">
                <a:solidFill>
                  <a:srgbClr val="000000"/>
                </a:solidFill>
              </a:rPr>
              <a:t>openings</a:t>
            </a:r>
            <a:r>
              <a:rPr kumimoji="0" lang="en-US" altLang="zh-CN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dirty="0" err="1">
                <a:solidFill>
                  <a:srgbClr val="000000"/>
                </a:solidFill>
              </a:rPr>
              <a:t>empty</a:t>
            </a:r>
            <a:r>
              <a:rPr kumimoji="0" lang="en-US" altLang="zh-CN" dirty="0">
                <a:solidFill>
                  <a:srgbClr val="000000"/>
                </a:solidFill>
              </a:rPr>
              <a:t>( )) {</a:t>
            </a:r>
          </a:p>
          <a:p>
            <a:pPr lvl="1" eaLnBrk="1" hangingPunct="1"/>
            <a:r>
              <a:rPr kumimoji="0" lang="en-US" altLang="zh-CN" sz="20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20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dirty="0">
                <a:solidFill>
                  <a:srgbClr val="000000"/>
                </a:solidFill>
              </a:rPr>
              <a:t>&lt;&lt; "Unmatched closing bracket " &lt;&lt; symbol &lt;&lt; " detected."  &lt;&lt;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endl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kumimoji="0" lang="en-US" altLang="zh-CN" dirty="0" err="1" smtClean="0">
                <a:solidFill>
                  <a:srgbClr val="000000"/>
                </a:solidFill>
              </a:rPr>
              <a:t>is_matched</a:t>
            </a:r>
            <a:r>
              <a:rPr kumimoji="0" lang="en-US" altLang="zh-CN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</a:rPr>
              <a:t>= </a:t>
            </a:r>
            <a:r>
              <a:rPr kumimoji="0" lang="en-US" altLang="zh-CN" dirty="0">
                <a:solidFill>
                  <a:srgbClr val="FF0000"/>
                </a:solidFill>
              </a:rPr>
              <a:t>false</a:t>
            </a:r>
            <a:r>
              <a:rPr kumimoji="0" lang="en-US" altLang="zh-CN" b="1" dirty="0">
                <a:solidFill>
                  <a:srgbClr val="000000"/>
                </a:solidFill>
              </a:rPr>
              <a:t>;</a:t>
            </a:r>
            <a:r>
              <a:rPr kumimoji="0"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179388" y="1773238"/>
            <a:ext cx="8964612" cy="302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/>
              <a:t>else </a:t>
            </a:r>
            <a:r>
              <a:rPr kumimoji="0" lang="en-US" altLang="zh-CN"/>
              <a:t>{</a:t>
            </a:r>
          </a:p>
          <a:p>
            <a:pPr eaLnBrk="1" hangingPunct="1"/>
            <a:r>
              <a:rPr kumimoji="0" lang="en-US" altLang="zh-CN" b="1"/>
              <a:t>   char </a:t>
            </a:r>
            <a:r>
              <a:rPr kumimoji="0" lang="en-US" altLang="zh-CN"/>
              <a:t>match</a:t>
            </a:r>
            <a:r>
              <a:rPr kumimoji="0" lang="en-US" altLang="zh-CN" b="1"/>
              <a:t>;</a:t>
            </a:r>
          </a:p>
          <a:p>
            <a:pPr eaLnBrk="1" hangingPunct="1"/>
            <a:r>
              <a:rPr kumimoji="0" lang="en-US" altLang="zh-CN"/>
              <a:t>   openings</a:t>
            </a:r>
            <a:r>
              <a:rPr kumimoji="0" lang="en-US" altLang="zh-CN" b="1"/>
              <a:t>.</a:t>
            </a:r>
            <a:r>
              <a:rPr kumimoji="0" lang="en-US" altLang="zh-CN"/>
              <a:t>top(match)</a:t>
            </a:r>
            <a:r>
              <a:rPr kumimoji="0" lang="en-US" altLang="zh-CN" b="1"/>
              <a:t>;</a:t>
            </a:r>
          </a:p>
          <a:p>
            <a:pPr eaLnBrk="1" hangingPunct="1"/>
            <a:r>
              <a:rPr kumimoji="0" lang="en-US" altLang="zh-CN"/>
              <a:t>   openings</a:t>
            </a:r>
            <a:r>
              <a:rPr kumimoji="0" lang="en-US" altLang="zh-CN" b="1"/>
              <a:t>.</a:t>
            </a:r>
            <a:r>
              <a:rPr kumimoji="0" lang="en-US" altLang="zh-CN"/>
              <a:t>pop( )</a:t>
            </a:r>
            <a:r>
              <a:rPr kumimoji="0" lang="en-US" altLang="zh-CN" b="1"/>
              <a:t>;</a:t>
            </a:r>
          </a:p>
          <a:p>
            <a:pPr eaLnBrk="1" hangingPunct="1"/>
            <a:r>
              <a:rPr kumimoji="0" lang="en-US" altLang="zh-CN"/>
              <a:t>   is_matched = </a:t>
            </a:r>
            <a:r>
              <a:rPr kumimoji="0" lang="en-US" altLang="zh-CN">
                <a:solidFill>
                  <a:srgbClr val="FF0000"/>
                </a:solidFill>
              </a:rPr>
              <a:t>(symbol == '}' &amp;&amp; match == '{')</a:t>
            </a:r>
          </a:p>
          <a:p>
            <a:pPr eaLnBrk="1" hangingPunct="1"/>
            <a:r>
              <a:rPr kumimoji="0" lang="en-US" altLang="zh-CN">
                <a:solidFill>
                  <a:srgbClr val="FF0000"/>
                </a:solidFill>
              </a:rPr>
              <a:t>|| (symbol == ')' &amp;&amp; match == '(') || (symbol == ']' &amp;&amp; match == '[')</a:t>
            </a:r>
            <a:r>
              <a:rPr kumimoji="0" lang="en-US" altLang="zh-CN" b="1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kumimoji="0" lang="en-US" altLang="zh-CN" b="1"/>
              <a:t>if </a:t>
            </a:r>
            <a:r>
              <a:rPr kumimoji="0" lang="en-US" altLang="zh-CN"/>
              <a:t>(!is_matched)   </a:t>
            </a:r>
            <a:r>
              <a:rPr kumimoji="0" lang="en-US" altLang="zh-CN" sz="2000"/>
              <a:t>cout &lt;&lt; "Bad match " &lt;&lt; match &lt;&lt; symbol &lt;&lt; endl</a:t>
            </a:r>
            <a:r>
              <a:rPr kumimoji="0" lang="en-US" altLang="zh-CN" sz="2000" b="1"/>
              <a:t>;</a:t>
            </a:r>
          </a:p>
          <a:p>
            <a:pPr eaLnBrk="1" hangingPunct="1"/>
            <a:r>
              <a:rPr kumimoji="0"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7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4"/>
          <p:cNvSpPr>
            <a:spLocks noChangeArrowheads="1"/>
          </p:cNvSpPr>
          <p:nvPr/>
        </p:nvSpPr>
        <p:spPr bwMode="auto">
          <a:xfrm>
            <a:off x="1547044" y="615453"/>
            <a:ext cx="7057404" cy="569386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dirty="0"/>
              <a:t> </a:t>
            </a:r>
            <a:r>
              <a:rPr kumimoji="0" lang="en-US" altLang="zh-CN" sz="2800" dirty="0" err="1"/>
              <a:t>bool</a:t>
            </a:r>
            <a:r>
              <a:rPr kumimoji="0" lang="en-US" altLang="zh-CN" sz="2800" dirty="0"/>
              <a:t>   </a:t>
            </a:r>
            <a:r>
              <a:rPr kumimoji="0" lang="en-US" altLang="zh-CN" sz="2800" dirty="0" err="1"/>
              <a:t>is_matched</a:t>
            </a:r>
            <a:r>
              <a:rPr kumimoji="0" lang="en-US" altLang="zh-CN" sz="2800" dirty="0"/>
              <a:t>(char *s)</a:t>
            </a:r>
          </a:p>
          <a:p>
            <a:pPr eaLnBrk="1" hangingPunct="1"/>
            <a:r>
              <a:rPr kumimoji="0" lang="en-US" altLang="zh-CN" sz="2800" dirty="0"/>
              <a:t>{</a:t>
            </a:r>
          </a:p>
          <a:p>
            <a:pPr eaLnBrk="1" hangingPunct="1"/>
            <a:r>
              <a:rPr kumimoji="0" lang="en-US" altLang="zh-CN" sz="2800" dirty="0"/>
              <a:t>Stack openings;</a:t>
            </a:r>
          </a:p>
          <a:p>
            <a:pPr eaLnBrk="1" hangingPunct="1"/>
            <a:r>
              <a:rPr kumimoji="0" lang="en-US" altLang="zh-CN" sz="2800" dirty="0"/>
              <a:t>char symbol;</a:t>
            </a:r>
          </a:p>
          <a:p>
            <a:pPr eaLnBrk="1" hangingPunct="1"/>
            <a:r>
              <a:rPr kumimoji="0" lang="en-US" altLang="zh-CN" sz="2800" b="1" dirty="0" err="1">
                <a:solidFill>
                  <a:srgbClr val="000000"/>
                </a:solidFill>
              </a:rPr>
              <a:t>bool</a:t>
            </a:r>
            <a:r>
              <a:rPr kumimoji="0" lang="en-US" altLang="zh-CN" sz="2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is_matched</a:t>
            </a:r>
            <a:r>
              <a:rPr kumimoji="0" lang="en-US" altLang="zh-CN" sz="2800" dirty="0">
                <a:solidFill>
                  <a:srgbClr val="000000"/>
                </a:solidFill>
              </a:rPr>
              <a:t> = </a:t>
            </a:r>
            <a:r>
              <a:rPr kumimoji="0" lang="en-US" altLang="zh-CN" sz="2800" dirty="0">
                <a:solidFill>
                  <a:srgbClr val="FF0000"/>
                </a:solidFill>
              </a:rPr>
              <a:t>true;</a:t>
            </a:r>
          </a:p>
          <a:p>
            <a:pPr eaLnBrk="1" hangingPunct="1"/>
            <a:r>
              <a:rPr kumimoji="0" lang="en-US" altLang="zh-CN" sz="2800" dirty="0" err="1"/>
              <a:t>int</a:t>
            </a:r>
            <a:r>
              <a:rPr kumimoji="0" lang="en-US" altLang="zh-CN" sz="2800" dirty="0"/>
              <a:t> 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=0;</a:t>
            </a:r>
            <a:endParaRPr kumimoji="0" lang="zh-CN" altLang="en-US" sz="2800" dirty="0"/>
          </a:p>
          <a:p>
            <a:pPr eaLnBrk="1" hangingPunct="1"/>
            <a:r>
              <a:rPr kumimoji="0" lang="en-US" altLang="zh-CN" sz="2800" dirty="0"/>
              <a:t>while 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]!= '\0') {</a:t>
            </a:r>
          </a:p>
          <a:p>
            <a:pPr eaLnBrk="1" hangingPunct="1"/>
            <a:r>
              <a:rPr kumimoji="0" lang="en-US" altLang="zh-CN" sz="2800" dirty="0"/>
              <a:t>if 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'(' || 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'[‘ || 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‘{‘ )</a:t>
            </a:r>
          </a:p>
          <a:p>
            <a:pPr eaLnBrk="1" hangingPunct="1"/>
            <a:r>
              <a:rPr kumimoji="0" lang="en-US" altLang="zh-CN" sz="2800" dirty="0"/>
              <a:t>	 </a:t>
            </a:r>
            <a:r>
              <a:rPr kumimoji="0" lang="en-US" altLang="zh-CN" sz="2800" dirty="0" err="1"/>
              <a:t>openings.push</a:t>
            </a:r>
            <a:r>
              <a:rPr kumimoji="0" lang="en-US" altLang="zh-CN" sz="2800" dirty="0"/>
              <a:t>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]);</a:t>
            </a:r>
            <a:endParaRPr kumimoji="0" lang="zh-CN" altLang="en-US" sz="2800" dirty="0"/>
          </a:p>
          <a:p>
            <a:pPr eaLnBrk="1" hangingPunct="1"/>
            <a:r>
              <a:rPr kumimoji="0" lang="en-US" altLang="zh-CN" sz="2800" dirty="0"/>
              <a:t>if 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')' || 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']‘|| 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‘{‘ ) {</a:t>
            </a:r>
          </a:p>
          <a:p>
            <a:pPr eaLnBrk="1" hangingPunct="1"/>
            <a:r>
              <a:rPr kumimoji="0" lang="en-US" altLang="zh-CN" sz="2800" dirty="0"/>
              <a:t>	if (</a:t>
            </a:r>
            <a:r>
              <a:rPr kumimoji="0" lang="en-US" altLang="zh-CN" sz="2800" dirty="0" err="1"/>
              <a:t>openings.empty</a:t>
            </a:r>
            <a:r>
              <a:rPr kumimoji="0" lang="en-US" altLang="zh-CN" sz="2800" dirty="0"/>
              <a:t>( )) </a:t>
            </a:r>
          </a:p>
          <a:p>
            <a:pPr eaLnBrk="1" hangingPunct="1"/>
            <a:r>
              <a:rPr kumimoji="0" lang="en-US" altLang="zh-CN" sz="2800" dirty="0"/>
              <a:t>		return  false;</a:t>
            </a:r>
            <a:endParaRPr kumimoji="0" lang="zh-CN" altLang="en-US" sz="2800" dirty="0"/>
          </a:p>
          <a:p>
            <a:pPr eaLnBrk="1" hangingPunct="1"/>
            <a:r>
              <a:rPr kumimoji="0" lang="en-US" altLang="zh-CN" sz="2800" dirty="0"/>
              <a:t>	else {</a:t>
            </a:r>
          </a:p>
        </p:txBody>
      </p:sp>
    </p:spTree>
    <p:extLst>
      <p:ext uri="{BB962C8B-B14F-4D97-AF65-F5344CB8AC3E}">
        <p14:creationId xmlns:p14="http://schemas.microsoft.com/office/powerpoint/2010/main" val="354338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栈的抽象数据类型</a:t>
            </a:r>
            <a:r>
              <a:rPr kumimoji="1" lang="en-US" altLang="en-US" dirty="0" smtClean="0"/>
              <a:t>（ADT）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02854"/>
            <a:ext cx="8058150" cy="4362450"/>
          </a:xfrm>
        </p:spPr>
        <p:txBody>
          <a:bodyPr/>
          <a:lstStyle/>
          <a:p>
            <a:r>
              <a:rPr kumimoji="1" lang="zh-CN" altLang="en-US" dirty="0" smtClean="0"/>
              <a:t>定义：特殊的线性表。插入、删除动作限定在线性表的一端（即：栈顶）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基本操作：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初始化生成空栈：</a:t>
            </a:r>
            <a:r>
              <a:rPr kumimoji="1" lang="en-US" altLang="zh-CN" dirty="0" smtClean="0"/>
              <a:t>stack</a:t>
            </a:r>
          </a:p>
          <a:p>
            <a:pPr lvl="1"/>
            <a:r>
              <a:rPr kumimoji="1" lang="zh-CN" altLang="en-US" dirty="0" smtClean="0"/>
              <a:t>判栈是否为空：</a:t>
            </a:r>
            <a:r>
              <a:rPr kumimoji="1" lang="en-US" altLang="zh-CN" dirty="0" smtClean="0"/>
              <a:t>empty</a:t>
            </a:r>
          </a:p>
          <a:p>
            <a:pPr lvl="1"/>
            <a:r>
              <a:rPr kumimoji="1" lang="zh-CN" altLang="en-US" dirty="0" smtClean="0"/>
              <a:t>入栈：</a:t>
            </a:r>
            <a:r>
              <a:rPr kumimoji="1" lang="en-US" altLang="zh-CN" dirty="0" smtClean="0"/>
              <a:t>push</a:t>
            </a:r>
          </a:p>
          <a:p>
            <a:pPr lvl="1"/>
            <a:r>
              <a:rPr kumimoji="1" lang="zh-CN" altLang="en-US" dirty="0" smtClean="0"/>
              <a:t>出栈：</a:t>
            </a:r>
            <a:r>
              <a:rPr kumimoji="1" lang="en-US" altLang="zh-CN" dirty="0" smtClean="0"/>
              <a:t>pop</a:t>
            </a:r>
          </a:p>
          <a:p>
            <a:pPr lvl="1"/>
            <a:r>
              <a:rPr kumimoji="1" lang="zh-CN" altLang="en-US" dirty="0" smtClean="0"/>
              <a:t>取栈顶元素：</a:t>
            </a:r>
            <a:r>
              <a:rPr kumimoji="1" lang="en-US" altLang="zh-CN" dirty="0" smtClean="0"/>
              <a:t>top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8200" y="6481142"/>
            <a:ext cx="2133600" cy="476250"/>
          </a:xfrm>
        </p:spPr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365750" y="2925316"/>
            <a:ext cx="3527425" cy="2879948"/>
            <a:chOff x="2971" y="1570"/>
            <a:chExt cx="2222" cy="2041"/>
          </a:xfrm>
        </p:grpSpPr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3152" y="213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9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971" y="1570"/>
              <a:ext cx="2222" cy="2041"/>
              <a:chOff x="2971" y="1616"/>
              <a:chExt cx="2222" cy="2041"/>
            </a:xfrm>
          </p:grpSpPr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3379" y="1616"/>
                <a:ext cx="1588" cy="2041"/>
                <a:chOff x="3379" y="1616"/>
                <a:chExt cx="1588" cy="2041"/>
              </a:xfrm>
            </p:grpSpPr>
            <p:grpSp>
              <p:nvGrpSpPr>
                <p:cNvPr id="16" name="Group 9"/>
                <p:cNvGrpSpPr>
                  <a:grpSpLocks/>
                </p:cNvGrpSpPr>
                <p:nvPr/>
              </p:nvGrpSpPr>
              <p:grpSpPr bwMode="auto">
                <a:xfrm>
                  <a:off x="3696" y="2024"/>
                  <a:ext cx="1225" cy="1633"/>
                  <a:chOff x="3696" y="2024"/>
                  <a:chExt cx="1225" cy="1633"/>
                </a:xfrm>
              </p:grpSpPr>
              <p:sp>
                <p:nvSpPr>
                  <p:cNvPr id="1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24"/>
                    <a:ext cx="1225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n</a:t>
                    </a:r>
                  </a:p>
                </p:txBody>
              </p:sp>
              <p:sp>
                <p:nvSpPr>
                  <p:cNvPr id="2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251"/>
                    <a:ext cx="1225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n-1</a:t>
                    </a:r>
                  </a:p>
                </p:txBody>
              </p:sp>
              <p:sp>
                <p:nvSpPr>
                  <p:cNvPr id="2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477"/>
                    <a:ext cx="1225" cy="72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……</a:t>
                    </a:r>
                    <a:endParaRPr lang="en-US" altLang="zh-CN" baseline="-25000"/>
                  </a:p>
                </p:txBody>
              </p:sp>
              <p:sp>
                <p:nvSpPr>
                  <p:cNvPr id="2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203"/>
                    <a:ext cx="1225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2</a:t>
                    </a:r>
                  </a:p>
                </p:txBody>
              </p:sp>
              <p:sp>
                <p:nvSpPr>
                  <p:cNvPr id="2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430"/>
                    <a:ext cx="1225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99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a</a:t>
                    </a:r>
                    <a:r>
                      <a:rPr lang="en-US" altLang="zh-CN" baseline="-25000"/>
                      <a:t>1</a:t>
                    </a:r>
                  </a:p>
                </p:txBody>
              </p:sp>
            </p:grp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>
                  <a:off x="3379" y="1616"/>
                  <a:ext cx="544" cy="4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423" y="1616"/>
                  <a:ext cx="544" cy="4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2971" y="2160"/>
                <a:ext cx="7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2971" y="3521"/>
                <a:ext cx="7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3107" y="1638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9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入栈</a:t>
                </a:r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4755" y="1683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9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出栈</a:t>
                </a: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3107" y="3225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9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栈底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9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ChangeArrowheads="1"/>
          </p:cNvSpPr>
          <p:nvPr/>
        </p:nvSpPr>
        <p:spPr bwMode="auto">
          <a:xfrm>
            <a:off x="1332037" y="260648"/>
            <a:ext cx="7632451" cy="64976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dirty="0"/>
              <a:t>char match;</a:t>
            </a:r>
          </a:p>
          <a:p>
            <a:pPr eaLnBrk="1" hangingPunct="1"/>
            <a:r>
              <a:rPr kumimoji="0" lang="en-US" altLang="zh-CN" sz="2800" dirty="0" err="1"/>
              <a:t>openings.top</a:t>
            </a:r>
            <a:r>
              <a:rPr kumimoji="0" lang="en-US" altLang="zh-CN" sz="2800" dirty="0"/>
              <a:t>(match);</a:t>
            </a:r>
          </a:p>
          <a:p>
            <a:pPr eaLnBrk="1" hangingPunct="1"/>
            <a:r>
              <a:rPr kumimoji="0" lang="en-US" altLang="zh-CN" sz="2800" dirty="0" err="1"/>
              <a:t>openings.pop</a:t>
            </a:r>
            <a:r>
              <a:rPr kumimoji="0" lang="en-US" altLang="zh-CN" sz="2800" dirty="0"/>
              <a:t>( );</a:t>
            </a:r>
          </a:p>
          <a:p>
            <a:pPr eaLnBrk="1" hangingPunct="1"/>
            <a:r>
              <a:rPr kumimoji="0" lang="en-US" altLang="zh-CN" sz="2800" dirty="0" err="1"/>
              <a:t>is_matched</a:t>
            </a:r>
            <a:r>
              <a:rPr kumimoji="0" lang="en-US" altLang="zh-CN" sz="2800" dirty="0"/>
              <a:t>= ((s[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')' &amp;&amp; match == '(') || 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']' &amp;&amp; match == '[‘ ) || (s[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] == ‘}' &amp;&amp; match == ‘{'));</a:t>
            </a:r>
          </a:p>
          <a:p>
            <a:pPr eaLnBrk="1" hangingPunct="1"/>
            <a:r>
              <a:rPr kumimoji="0" lang="en-US" altLang="zh-CN" sz="2800" dirty="0"/>
              <a:t>If (!</a:t>
            </a:r>
            <a:r>
              <a:rPr kumimoji="0" lang="en-US" altLang="zh-CN" sz="2800" dirty="0" err="1"/>
              <a:t>is_matched</a:t>
            </a:r>
            <a:r>
              <a:rPr kumimoji="0" lang="en-US" altLang="zh-CN" sz="2800" dirty="0"/>
              <a:t>) return false;</a:t>
            </a:r>
          </a:p>
          <a:p>
            <a:pPr eaLnBrk="1" hangingPunct="1"/>
            <a:r>
              <a:rPr kumimoji="0" lang="en-US" altLang="zh-CN" sz="2800" dirty="0"/>
              <a:t>}</a:t>
            </a:r>
          </a:p>
          <a:p>
            <a:pPr eaLnBrk="1" hangingPunct="1"/>
            <a:r>
              <a:rPr kumimoji="0" lang="en-US" altLang="zh-CN" sz="2800" dirty="0"/>
              <a:t>}</a:t>
            </a:r>
          </a:p>
          <a:p>
            <a:pPr eaLnBrk="1" hangingPunct="1"/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++;</a:t>
            </a:r>
          </a:p>
          <a:p>
            <a:pPr eaLnBrk="1" hangingPunct="1"/>
            <a:r>
              <a:rPr kumimoji="0" lang="en-US" altLang="zh-CN" sz="2800" dirty="0"/>
              <a:t>}</a:t>
            </a:r>
          </a:p>
          <a:p>
            <a:pPr eaLnBrk="1" hangingPunct="1"/>
            <a:r>
              <a:rPr kumimoji="0" lang="en-US" altLang="zh-CN" sz="2800" dirty="0"/>
              <a:t>if (!</a:t>
            </a:r>
            <a:r>
              <a:rPr kumimoji="0" lang="en-US" altLang="zh-CN" sz="2800" dirty="0" err="1"/>
              <a:t>openings.empty</a:t>
            </a:r>
            <a:r>
              <a:rPr kumimoji="0" lang="en-US" altLang="zh-CN" sz="2800" dirty="0"/>
              <a:t>( ))</a:t>
            </a:r>
          </a:p>
          <a:p>
            <a:pPr eaLnBrk="1" hangingPunct="1"/>
            <a:r>
              <a:rPr kumimoji="0" lang="en-US" altLang="zh-CN" sz="2800" dirty="0"/>
              <a:t> return false;</a:t>
            </a:r>
            <a:endParaRPr kumimoji="0" lang="zh-CN" altLang="en-US" sz="2800" dirty="0"/>
          </a:p>
          <a:p>
            <a:pPr eaLnBrk="1" hangingPunct="1"/>
            <a:r>
              <a:rPr kumimoji="0" lang="en-US" altLang="zh-CN" sz="2800" dirty="0"/>
              <a:t>return true;</a:t>
            </a:r>
            <a:endParaRPr kumimoji="0" lang="zh-CN" altLang="en-US" sz="2800" dirty="0"/>
          </a:p>
          <a:p>
            <a:pPr eaLnBrk="1" hangingPunct="1"/>
            <a:r>
              <a:rPr kumimoji="0"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1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栈的应用：逆波兰计算器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逆波兰表达式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什么是逆波兰表达式？</a:t>
                </a:r>
                <a:endParaRPr kumimoji="1" lang="en-US" altLang="zh-CN" dirty="0" smtClean="0"/>
              </a:p>
              <a:p>
                <a:pPr lvl="1"/>
                <a:r>
                  <a:rPr lang="zh-CN" altLang="en-US" dirty="0" smtClean="0"/>
                  <a:t>通常二元运算</a:t>
                </a:r>
                <a:r>
                  <a:rPr lang="zh-CN" altLang="en-US" dirty="0"/>
                  <a:t>符总是置于与之相关的两个运算对象之间，这种表示法也称为中缀表示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波兰</a:t>
                </a:r>
                <a:r>
                  <a:rPr lang="zh-CN" altLang="en-US" dirty="0"/>
                  <a:t>逻辑学家</a:t>
                </a:r>
                <a:r>
                  <a:rPr lang="en-US" altLang="zh-CN" dirty="0" err="1"/>
                  <a:t>J.Lukasiewicz</a:t>
                </a:r>
                <a:r>
                  <a:rPr lang="zh-CN" altLang="en-US" dirty="0"/>
                  <a:t>于</a:t>
                </a:r>
                <a:r>
                  <a:rPr lang="en-US" altLang="zh-CN" dirty="0"/>
                  <a:t>1929</a:t>
                </a:r>
                <a:r>
                  <a:rPr lang="zh-CN" altLang="en-US" dirty="0"/>
                  <a:t>年提出了另一种表示表达式的</a:t>
                </a:r>
                <a:r>
                  <a:rPr lang="zh-CN" altLang="en-US" dirty="0" smtClean="0"/>
                  <a:t>方法：每</a:t>
                </a:r>
                <a:r>
                  <a:rPr lang="zh-CN" altLang="en-US" dirty="0"/>
                  <a:t>一运算符都置于其运算对象</a:t>
                </a:r>
                <a:r>
                  <a:rPr lang="zh-CN" altLang="en-US" dirty="0" smtClean="0"/>
                  <a:t>之后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故称后缀表示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（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逆波兰表达式又称后缀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表达式）</a:t>
                </a:r>
                <a:endParaRPr kumimoji="1"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zh-CN" altLang="en-US" dirty="0" smtClean="0"/>
                  <a:t>例如：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−→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− ∗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kumimoji="1"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2−3+5∗2∗3+4 −→2 3 −5 2 ∗3 ∗ +4+</m:t>
                    </m:r>
                  </m:oMath>
                </a14:m>
                <a:endParaRPr kumimoji="1"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3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</a:t>
            </a:r>
            <a:r>
              <a:rPr lang="zh-CN" altLang="en-US" dirty="0" smtClean="0"/>
              <a:t>波兰表达式计算器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2612" y="1619250"/>
                <a:ext cx="8309867" cy="4362450"/>
              </a:xfrm>
            </p:spPr>
            <p:txBody>
              <a:bodyPr/>
              <a:lstStyle/>
              <a:p>
                <a:r>
                  <a:rPr lang="zh-CN" altLang="en-US" dirty="0" smtClean="0"/>
                  <a:t>要求：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？ 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—— </a:t>
                </a:r>
                <a:r>
                  <a:rPr lang="zh-CN" altLang="en-US" dirty="0" smtClean="0"/>
                  <a:t>表示后续将读入一个操作数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+,-,*,/  —— </a:t>
                </a:r>
                <a:r>
                  <a:rPr lang="zh-CN" altLang="en-US" dirty="0" smtClean="0"/>
                  <a:t>表示读入了一个运算符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=	—— </a:t>
                </a:r>
                <a:r>
                  <a:rPr lang="zh-CN" altLang="en-US" dirty="0" smtClean="0"/>
                  <a:t>表示表达式输入结束，需要将求解的结果输出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例如：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+∗=</m:t>
                    </m:r>
                  </m:oMath>
                </a14:m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表示求解表达式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 smtClean="0"/>
                  <a:t>的值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−=∗?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en-US" dirty="0" smtClean="0"/>
                  <a:t>表示先求解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r>
                  <a:rPr lang="zh-CN" altLang="en-US" dirty="0" smtClean="0"/>
                  <a:t>，并输出结果，再读入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的值输出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612" y="1619250"/>
                <a:ext cx="8309867" cy="4362450"/>
              </a:xfrm>
              <a:blipFill rotWithShape="0">
                <a:blip r:embed="rId2"/>
                <a:stretch>
                  <a:fillRect l="-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</a:t>
            </a:r>
            <a:r>
              <a:rPr lang="zh-CN" altLang="en-US" dirty="0" smtClean="0"/>
              <a:t>波兰表达式计算器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605" y="1658838"/>
            <a:ext cx="8165851" cy="4362450"/>
          </a:xfrm>
        </p:spPr>
        <p:txBody>
          <a:bodyPr/>
          <a:lstStyle/>
          <a:p>
            <a:pPr marL="711200" lvl="1" indent="-711200" fontAlgn="t">
              <a:lnSpc>
                <a:spcPct val="120000"/>
              </a:lnSpc>
              <a:buClr>
                <a:srgbClr val="C00000"/>
              </a:buClr>
              <a:buFont typeface="Wingdings" pitchFamily="2" charset="2"/>
              <a:buChar char=""/>
            </a:pPr>
            <a:r>
              <a:rPr lang="zh-CN" altLang="en-US" sz="2000" dirty="0" smtClean="0"/>
              <a:t>算法思想：</a:t>
            </a:r>
            <a:r>
              <a:rPr lang="zh-CN" altLang="en-US" sz="2000" b="1" dirty="0"/>
              <a:t>程序从键盘接受命令</a:t>
            </a:r>
            <a:r>
              <a:rPr lang="zh-CN" altLang="en-US" sz="2000" b="1" dirty="0" smtClean="0"/>
              <a:t>符</a:t>
            </a:r>
            <a:endParaRPr lang="en-US" altLang="zh-CN" sz="2000" dirty="0" smtClean="0"/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</a:rPr>
              <a:t>如</a:t>
            </a:r>
            <a:r>
              <a:rPr lang="zh-CN" altLang="en-US" sz="1800" dirty="0">
                <a:solidFill>
                  <a:srgbClr val="FF0000"/>
                </a:solidFill>
              </a:rPr>
              <a:t>输入的命令为“</a:t>
            </a:r>
            <a:r>
              <a:rPr lang="en-US" altLang="zh-CN" sz="1800" dirty="0" smtClean="0">
                <a:solidFill>
                  <a:srgbClr val="FF0000"/>
                </a:solidFill>
              </a:rPr>
              <a:t>?”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800" dirty="0" smtClean="0"/>
              <a:t>则</a:t>
            </a:r>
            <a:r>
              <a:rPr lang="zh-CN" altLang="en-US" sz="1800" dirty="0"/>
              <a:t>继续读入一个操作数，由于对该操作数执行的运算符还未知，所以暂时将它</a:t>
            </a:r>
            <a:r>
              <a:rPr lang="zh-CN" altLang="en-US" sz="1800" dirty="0">
                <a:solidFill>
                  <a:srgbClr val="FF0000"/>
                </a:solidFill>
              </a:rPr>
              <a:t>存储</a:t>
            </a:r>
            <a:r>
              <a:rPr lang="zh-CN" altLang="en-US" sz="1800" dirty="0"/>
              <a:t>起来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</a:rPr>
              <a:t>如</a:t>
            </a:r>
            <a:r>
              <a:rPr lang="zh-CN" altLang="en-US" sz="1800" dirty="0">
                <a:solidFill>
                  <a:srgbClr val="FF0000"/>
                </a:solidFill>
              </a:rPr>
              <a:t>输入的是“</a:t>
            </a:r>
            <a:r>
              <a:rPr lang="en-US" altLang="zh-CN" sz="1800" dirty="0">
                <a:solidFill>
                  <a:srgbClr val="FF0000"/>
                </a:solidFill>
              </a:rPr>
              <a:t>+-*/”</a:t>
            </a:r>
            <a:r>
              <a:rPr lang="zh-CN" altLang="en-US" sz="1800" dirty="0">
                <a:solidFill>
                  <a:srgbClr val="FF0000"/>
                </a:solidFill>
              </a:rPr>
              <a:t>等</a:t>
            </a:r>
            <a:r>
              <a:rPr lang="zh-CN" altLang="en-US" sz="1800" dirty="0" smtClean="0">
                <a:solidFill>
                  <a:srgbClr val="FF0000"/>
                </a:solidFill>
              </a:rPr>
              <a:t>运算符：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800" dirty="0" smtClean="0"/>
              <a:t>则</a:t>
            </a:r>
            <a:r>
              <a:rPr lang="zh-CN" altLang="en-US" sz="1800" dirty="0"/>
              <a:t>此时应将最近保存过的数拿出两个作算术运算，并将运算的中间结果存储</a:t>
            </a:r>
            <a:r>
              <a:rPr lang="zh-CN" altLang="en-US" sz="1800" dirty="0" smtClean="0"/>
              <a:t>起来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由于</a:t>
            </a:r>
            <a:r>
              <a:rPr lang="zh-CN" altLang="en-US" sz="1800" dirty="0"/>
              <a:t>最近存储的操作数（</a:t>
            </a:r>
            <a:r>
              <a:rPr lang="zh-CN" altLang="en-US" sz="1800" dirty="0" smtClean="0"/>
              <a:t>或中间</a:t>
            </a:r>
            <a:r>
              <a:rPr lang="zh-CN" altLang="en-US" sz="1800" dirty="0"/>
              <a:t>结果）即是即将拿出来作运算的操作数，也即后</a:t>
            </a:r>
            <a:r>
              <a:rPr lang="zh-CN" altLang="en-US" sz="1800" dirty="0">
                <a:solidFill>
                  <a:srgbClr val="FF0000"/>
                </a:solidFill>
              </a:rPr>
              <a:t>存储</a:t>
            </a:r>
            <a:r>
              <a:rPr lang="zh-CN" altLang="en-US" sz="1800" dirty="0"/>
              <a:t>的先取出</a:t>
            </a:r>
            <a:r>
              <a:rPr lang="zh-CN" altLang="en-US" sz="1800" dirty="0" smtClean="0"/>
              <a:t>来（</a:t>
            </a:r>
            <a:r>
              <a:rPr lang="en-US" altLang="zh-CN" sz="1800" dirty="0" smtClean="0"/>
              <a:t>LIFO</a:t>
            </a:r>
            <a:r>
              <a:rPr lang="zh-CN" altLang="en-US" sz="1800" dirty="0" smtClean="0"/>
              <a:t>），故应</a:t>
            </a:r>
            <a:r>
              <a:rPr lang="zh-CN" altLang="en-US" sz="1800" dirty="0"/>
              <a:t>把这些操作数存储在</a:t>
            </a:r>
            <a:r>
              <a:rPr lang="zh-CN" altLang="en-US" sz="1800" dirty="0">
                <a:solidFill>
                  <a:srgbClr val="FF0000"/>
                </a:solidFill>
              </a:rPr>
              <a:t>栈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</a:rPr>
              <a:t>如</a:t>
            </a:r>
            <a:r>
              <a:rPr lang="zh-CN" altLang="en-US" sz="1800" dirty="0">
                <a:solidFill>
                  <a:srgbClr val="FF0000"/>
                </a:solidFill>
              </a:rPr>
              <a:t>输入的命令为“</a:t>
            </a:r>
            <a:r>
              <a:rPr lang="en-US" altLang="zh-CN" sz="1800" dirty="0" smtClean="0">
                <a:solidFill>
                  <a:srgbClr val="FF0000"/>
                </a:solidFill>
              </a:rPr>
              <a:t>=”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800" dirty="0" smtClean="0"/>
              <a:t>将</a:t>
            </a:r>
            <a:r>
              <a:rPr lang="zh-CN" altLang="en-US" sz="1800" dirty="0"/>
              <a:t>刚才的运算结果即栈顶显示</a:t>
            </a:r>
            <a:r>
              <a:rPr lang="zh-CN" altLang="en-US" sz="1800" dirty="0" smtClean="0"/>
              <a:t>出来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</a:t>
            </a:r>
            <a:r>
              <a:rPr lang="zh-CN" altLang="en-US" dirty="0" smtClean="0"/>
              <a:t>波兰表达式计算器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2612" y="1619250"/>
                <a:ext cx="8309867" cy="4362450"/>
              </a:xfrm>
            </p:spPr>
            <p:txBody>
              <a:bodyPr/>
              <a:lstStyle/>
              <a:p>
                <a:r>
                  <a:rPr lang="zh-CN" altLang="en-US" dirty="0" smtClean="0"/>
                  <a:t>求解过程：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?1?2+?3∗=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:r>
                  <a:rPr lang="en-US" altLang="zh-CN" dirty="0" smtClean="0"/>
                  <a:t>9</a:t>
                </a:r>
              </a:p>
              <a:p>
                <a:pPr lvl="1"/>
                <a:r>
                  <a:rPr lang="zh-CN" altLang="en-US" dirty="0" smtClean="0"/>
                  <a:t>过程：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612" y="1619250"/>
                <a:ext cx="8309867" cy="4362450"/>
              </a:xfrm>
              <a:blipFill rotWithShape="0">
                <a:blip r:embed="rId3"/>
                <a:stretch>
                  <a:fillRect l="-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547664" y="3573016"/>
          <a:ext cx="6696744" cy="247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7286625" imgH="2796921" progId="Visio.Drawing.11">
                  <p:embed/>
                </p:oleObj>
              </mc:Choice>
              <mc:Fallback>
                <p:oleObj name="Visio" r:id="rId4" imgW="7286625" imgH="2796921" progId="Visio.Drawing.11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6696744" cy="2474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9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</a:t>
            </a:r>
            <a:r>
              <a:rPr lang="zh-CN" altLang="en-US" dirty="0" smtClean="0"/>
              <a:t>波兰表达式计算器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1331640" y="1844824"/>
          <a:ext cx="5904656" cy="391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5524664" imgH="3671784" progId="Visio.Drawing.11">
                  <p:embed/>
                </p:oleObj>
              </mc:Choice>
              <mc:Fallback>
                <p:oleObj name="Visio" r:id="rId3" imgW="5524664" imgH="3671784" progId="Visio.Drawing.11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4824"/>
                        <a:ext cx="5904656" cy="3919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2612" y="1619250"/>
            <a:ext cx="8309867" cy="4362450"/>
          </a:xfrm>
        </p:spPr>
        <p:txBody>
          <a:bodyPr/>
          <a:lstStyle/>
          <a:p>
            <a:r>
              <a:rPr lang="zh-CN" altLang="en-US" dirty="0" smtClean="0"/>
              <a:t>计算器的基本构成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72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逆波兰计算器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1600200"/>
            <a:ext cx="777686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 err="1">
                <a:solidFill>
                  <a:srgbClr val="000000"/>
                </a:solidFill>
              </a:rPr>
              <a:t>typedef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 double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#include “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Stack.h</a:t>
            </a:r>
            <a:r>
              <a:rPr kumimoji="0" lang="en-US" altLang="zh-CN" sz="2000" dirty="0">
                <a:solidFill>
                  <a:srgbClr val="000000"/>
                </a:solidFill>
              </a:rPr>
              <a:t>"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2000" dirty="0">
                <a:solidFill>
                  <a:srgbClr val="000000"/>
                </a:solidFill>
              </a:rPr>
              <a:t>main( )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2000" dirty="0">
                <a:solidFill>
                  <a:srgbClr val="0000DA"/>
                </a:solidFill>
              </a:rPr>
              <a:t>* 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2000" dirty="0">
                <a:solidFill>
                  <a:srgbClr val="0000DA"/>
                </a:solidFill>
              </a:rPr>
              <a:t>The program has executed simple arithmetic commands entered by the user.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Uses: </a:t>
            </a:r>
            <a:r>
              <a:rPr kumimoji="0" lang="en-US" altLang="zh-CN" sz="2000" dirty="0">
                <a:solidFill>
                  <a:srgbClr val="0000DA"/>
                </a:solidFill>
              </a:rPr>
              <a:t>The class Stack and the functions introduction, instructions, </a:t>
            </a:r>
            <a:r>
              <a:rPr kumimoji="0" lang="en-US" altLang="zh-CN" sz="2000" dirty="0" err="1">
                <a:solidFill>
                  <a:srgbClr val="0000DA"/>
                </a:solidFill>
              </a:rPr>
              <a:t>do_command,and</a:t>
            </a:r>
            <a:r>
              <a:rPr kumimoji="0" lang="en-US" altLang="zh-CN" sz="2000" dirty="0">
                <a:solidFill>
                  <a:srgbClr val="0000DA"/>
                </a:solidFill>
              </a:rPr>
              <a:t> </a:t>
            </a:r>
            <a:r>
              <a:rPr kumimoji="0" lang="en-US" altLang="zh-CN" sz="2000" dirty="0" err="1">
                <a:solidFill>
                  <a:srgbClr val="0000DA"/>
                </a:solidFill>
              </a:rPr>
              <a:t>get_command</a:t>
            </a:r>
            <a:r>
              <a:rPr kumimoji="0" lang="en-US" altLang="zh-CN" sz="2000" dirty="0">
                <a:solidFill>
                  <a:srgbClr val="0000DA"/>
                </a:solidFill>
              </a:rPr>
              <a:t>. *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/>
              <a:t>{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2000" dirty="0"/>
              <a:t>Stack </a:t>
            </a:r>
            <a:r>
              <a:rPr kumimoji="0" lang="en-US" altLang="zh-CN" sz="2000" dirty="0" err="1"/>
              <a:t>stored_numbers</a:t>
            </a:r>
            <a:r>
              <a:rPr kumimoji="0" lang="en-US" altLang="zh-CN" sz="2000" b="1" dirty="0"/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2000" dirty="0"/>
              <a:t>introduction( )</a:t>
            </a:r>
            <a:r>
              <a:rPr kumimoji="0" lang="en-US" altLang="zh-CN" sz="2000" b="1" dirty="0"/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2000" dirty="0"/>
              <a:t>instructions( )</a:t>
            </a:r>
            <a:r>
              <a:rPr kumimoji="0" lang="en-US" altLang="zh-CN" sz="2000" b="1" dirty="0"/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2000" b="1" dirty="0"/>
              <a:t>while </a:t>
            </a:r>
            <a:r>
              <a:rPr kumimoji="0" lang="en-US" altLang="zh-CN" sz="2000" dirty="0"/>
              <a:t>(</a:t>
            </a:r>
            <a:r>
              <a:rPr kumimoji="0" lang="en-US" altLang="zh-CN" sz="2000" dirty="0" err="1"/>
              <a:t>do_command</a:t>
            </a:r>
            <a:r>
              <a:rPr kumimoji="0" lang="en-US" altLang="zh-CN" sz="2000" dirty="0"/>
              <a:t>(</a:t>
            </a:r>
            <a:r>
              <a:rPr kumimoji="0" lang="en-US" altLang="zh-CN" sz="2000" dirty="0" err="1"/>
              <a:t>get_command</a:t>
            </a:r>
            <a:r>
              <a:rPr kumimoji="0" lang="en-US" altLang="zh-CN" sz="2000" dirty="0"/>
              <a:t>( )</a:t>
            </a:r>
            <a:r>
              <a:rPr kumimoji="0" lang="en-US" altLang="zh-CN" sz="2000" b="1" dirty="0"/>
              <a:t>, </a:t>
            </a:r>
            <a:r>
              <a:rPr kumimoji="0" lang="en-US" altLang="zh-CN" sz="2000" dirty="0" err="1"/>
              <a:t>stored_numbers</a:t>
            </a:r>
            <a:r>
              <a:rPr kumimoji="0" lang="en-US" altLang="zh-CN" sz="2000" dirty="0"/>
              <a:t>))</a:t>
            </a:r>
            <a:r>
              <a:rPr kumimoji="0" lang="en-US" altLang="zh-CN" sz="2000" b="1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0" lang="en-US" altLang="zh-CN" sz="2000" dirty="0"/>
              <a:t>}</a:t>
            </a:r>
            <a:endParaRPr kumimoji="0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582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逆波兰计算器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get_command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71600" y="1563666"/>
            <a:ext cx="756084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/>
              <a:t>char </a:t>
            </a:r>
            <a:r>
              <a:rPr kumimoji="0" lang="en-US" altLang="zh-CN" sz="1800" dirty="0" err="1"/>
              <a:t>get_command</a:t>
            </a:r>
            <a:r>
              <a:rPr kumimoji="0" lang="en-US" altLang="zh-CN" sz="1800" dirty="0"/>
              <a:t>( </a:t>
            </a:r>
            <a:r>
              <a:rPr kumimoji="0" lang="en-US" altLang="zh-CN" sz="1800" dirty="0" smtClean="0"/>
              <a:t>){   </a:t>
            </a:r>
            <a:r>
              <a:rPr kumimoji="0" lang="en-US" altLang="zh-CN" sz="1600" dirty="0" smtClean="0">
                <a:solidFill>
                  <a:srgbClr val="FF0066"/>
                </a:solidFill>
              </a:rPr>
              <a:t>/*obtains </a:t>
            </a:r>
            <a:r>
              <a:rPr kumimoji="0" lang="en-US" altLang="zh-CN" sz="1600" dirty="0">
                <a:solidFill>
                  <a:srgbClr val="FF0066"/>
                </a:solidFill>
              </a:rPr>
              <a:t>a command from the user, checking that it is valid and converting it to </a:t>
            </a:r>
            <a:r>
              <a:rPr kumimoji="0" lang="en-US" altLang="zh-CN" sz="1600" dirty="0" smtClean="0">
                <a:solidFill>
                  <a:srgbClr val="FF0066"/>
                </a:solidFill>
              </a:rPr>
              <a:t>lowercase*/</a:t>
            </a:r>
            <a:endParaRPr kumimoji="0" lang="en-US" altLang="zh-CN" sz="1600" dirty="0"/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b="1" dirty="0"/>
              <a:t>char </a:t>
            </a:r>
            <a:r>
              <a:rPr kumimoji="0" lang="en-US" altLang="zh-CN" sz="1800" dirty="0"/>
              <a:t>command</a:t>
            </a:r>
            <a:r>
              <a:rPr kumimoji="0" lang="en-US" altLang="zh-CN" sz="1800" b="1" dirty="0"/>
              <a:t>;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b="1" dirty="0" err="1"/>
              <a:t>bool</a:t>
            </a:r>
            <a:r>
              <a:rPr kumimoji="0" lang="en-US" altLang="zh-CN" sz="1800" b="1" dirty="0"/>
              <a:t> </a:t>
            </a:r>
            <a:r>
              <a:rPr kumimoji="0" lang="en-US" altLang="zh-CN" sz="1800" dirty="0"/>
              <a:t>waiting = </a:t>
            </a:r>
            <a:r>
              <a:rPr kumimoji="0" lang="en-US" altLang="zh-CN" sz="1800" dirty="0">
                <a:solidFill>
                  <a:srgbClr val="FF0000"/>
                </a:solidFill>
              </a:rPr>
              <a:t>true;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dirty="0" err="1"/>
              <a:t>cout</a:t>
            </a:r>
            <a:r>
              <a:rPr kumimoji="0" lang="en-US" altLang="zh-CN" sz="1800" dirty="0"/>
              <a:t> &lt;&lt; "Select command and press &lt; Enter &gt; :"</a:t>
            </a:r>
            <a:r>
              <a:rPr kumimoji="0" lang="en-US" altLang="zh-CN" sz="1800" b="1" dirty="0"/>
              <a:t>;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b="1" dirty="0"/>
              <a:t>while </a:t>
            </a:r>
            <a:r>
              <a:rPr kumimoji="0" lang="en-US" altLang="zh-CN" sz="1800" dirty="0"/>
              <a:t>(waiting) {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dirty="0" smtClean="0"/>
              <a:t>	</a:t>
            </a:r>
            <a:r>
              <a:rPr kumimoji="0" lang="en-US" altLang="zh-CN" sz="1800" dirty="0" err="1" smtClean="0"/>
              <a:t>cin</a:t>
            </a:r>
            <a:r>
              <a:rPr kumimoji="0" lang="en-US" altLang="zh-CN" sz="1800" dirty="0" smtClean="0"/>
              <a:t> </a:t>
            </a:r>
            <a:r>
              <a:rPr kumimoji="0" lang="en-US" altLang="zh-CN" sz="1800" dirty="0"/>
              <a:t>&gt;&gt; command</a:t>
            </a:r>
            <a:r>
              <a:rPr kumimoji="0" lang="en-US" altLang="zh-CN" sz="1800" b="1" dirty="0"/>
              <a:t>;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dirty="0" smtClean="0"/>
              <a:t>	command </a:t>
            </a:r>
            <a:r>
              <a:rPr kumimoji="0" lang="en-US" altLang="zh-CN" sz="1800" dirty="0"/>
              <a:t>= </a:t>
            </a:r>
            <a:r>
              <a:rPr kumimoji="0" lang="en-US" altLang="zh-CN" sz="1800" dirty="0" err="1"/>
              <a:t>tolower</a:t>
            </a:r>
            <a:r>
              <a:rPr kumimoji="0" lang="en-US" altLang="zh-CN" sz="1800" dirty="0"/>
              <a:t>(command)</a:t>
            </a:r>
            <a:r>
              <a:rPr kumimoji="0" lang="en-US" altLang="zh-CN" sz="1800" b="1" dirty="0"/>
              <a:t>;</a:t>
            </a:r>
          </a:p>
          <a:p>
            <a:pPr lvl="2" eaLnBrk="1" hangingPunct="1">
              <a:lnSpc>
                <a:spcPct val="95000"/>
              </a:lnSpc>
            </a:pPr>
            <a:r>
              <a:rPr kumimoji="0" lang="en-US" altLang="zh-CN" sz="1800" b="1" dirty="0"/>
              <a:t>if </a:t>
            </a:r>
            <a:r>
              <a:rPr kumimoji="0" lang="en-US" altLang="zh-CN" sz="1800" dirty="0"/>
              <a:t>(command == ‘?’</a:t>
            </a:r>
            <a:r>
              <a:rPr kumimoji="0" lang="en-US" altLang="zh-CN" sz="1800" i="1" dirty="0"/>
              <a:t> </a:t>
            </a:r>
            <a:r>
              <a:rPr kumimoji="0" lang="en-US" altLang="zh-CN" sz="1800" dirty="0"/>
              <a:t>|| command == </a:t>
            </a:r>
            <a:r>
              <a:rPr kumimoji="0" lang="en-US" altLang="zh-CN" sz="1800" i="1" dirty="0"/>
              <a:t>'</a:t>
            </a:r>
            <a:r>
              <a:rPr kumimoji="0" lang="en-US" altLang="zh-CN" sz="1800" dirty="0"/>
              <a:t>=</a:t>
            </a:r>
            <a:r>
              <a:rPr kumimoji="0" lang="en-US" altLang="zh-CN" sz="1800" i="1" dirty="0"/>
              <a:t>' </a:t>
            </a:r>
            <a:r>
              <a:rPr kumimoji="0" lang="en-US" altLang="zh-CN" sz="1800" dirty="0"/>
              <a:t>|| command == </a:t>
            </a:r>
            <a:r>
              <a:rPr kumimoji="0" lang="en-US" altLang="zh-CN" sz="1800" i="1" dirty="0"/>
              <a:t>'</a:t>
            </a:r>
            <a:r>
              <a:rPr kumimoji="0" lang="en-US" altLang="zh-CN" sz="1800" dirty="0"/>
              <a:t>+</a:t>
            </a:r>
            <a:r>
              <a:rPr kumimoji="0" lang="en-US" altLang="zh-CN" sz="1800" i="1" dirty="0"/>
              <a:t>' </a:t>
            </a:r>
            <a:r>
              <a:rPr kumimoji="0" lang="en-US" altLang="zh-CN" sz="1800" dirty="0"/>
              <a:t>||command == </a:t>
            </a:r>
            <a:r>
              <a:rPr kumimoji="0" lang="en-US" altLang="zh-CN" sz="1800" i="1" dirty="0"/>
              <a:t>'-' </a:t>
            </a:r>
            <a:r>
              <a:rPr kumimoji="0" lang="en-US" altLang="zh-CN" sz="1800" dirty="0"/>
              <a:t>|| command == </a:t>
            </a:r>
            <a:r>
              <a:rPr kumimoji="0" lang="en-US" altLang="zh-CN" sz="1800" i="1" dirty="0"/>
              <a:t>'</a:t>
            </a:r>
            <a:r>
              <a:rPr kumimoji="0" lang="en-US" altLang="zh-CN" sz="1800" dirty="0"/>
              <a:t>*</a:t>
            </a:r>
            <a:r>
              <a:rPr kumimoji="0" lang="en-US" altLang="zh-CN" sz="1800" i="1" dirty="0"/>
              <a:t>' </a:t>
            </a:r>
            <a:r>
              <a:rPr kumimoji="0" lang="en-US" altLang="zh-CN" sz="1800" dirty="0"/>
              <a:t>|| command == </a:t>
            </a:r>
            <a:r>
              <a:rPr kumimoji="0" lang="en-US" altLang="zh-CN" sz="1800" i="1" dirty="0"/>
              <a:t>'</a:t>
            </a:r>
            <a:r>
              <a:rPr kumimoji="0" lang="en-US" altLang="zh-CN" sz="1800" dirty="0"/>
              <a:t>/</a:t>
            </a:r>
            <a:r>
              <a:rPr kumimoji="0" lang="en-US" altLang="zh-CN" sz="1800" i="1" dirty="0"/>
              <a:t>' </a:t>
            </a:r>
            <a:r>
              <a:rPr kumimoji="0" lang="en-US" altLang="zh-CN" sz="1800" dirty="0"/>
              <a:t>||command == </a:t>
            </a:r>
            <a:r>
              <a:rPr kumimoji="0" lang="en-US" altLang="zh-CN" sz="1800" i="1" dirty="0"/>
              <a:t>'</a:t>
            </a:r>
            <a:r>
              <a:rPr kumimoji="0" lang="en-US" altLang="zh-CN" sz="1800" dirty="0"/>
              <a:t>q</a:t>
            </a:r>
            <a:r>
              <a:rPr kumimoji="0" lang="en-US" altLang="zh-CN" sz="1800" i="1" dirty="0"/>
              <a:t>'</a:t>
            </a:r>
            <a:r>
              <a:rPr kumimoji="0" lang="en-US" altLang="zh-CN" sz="1800" dirty="0"/>
              <a:t>) </a:t>
            </a:r>
            <a:r>
              <a:rPr kumimoji="0" lang="en-US" altLang="zh-CN" sz="1800" dirty="0" smtClean="0"/>
              <a:t>	</a:t>
            </a:r>
          </a:p>
          <a:p>
            <a:pPr lvl="2" eaLnBrk="1" hangingPunct="1">
              <a:lnSpc>
                <a:spcPct val="95000"/>
              </a:lnSpc>
            </a:pPr>
            <a:r>
              <a:rPr kumimoji="0" lang="en-US" altLang="zh-CN" sz="1800" dirty="0"/>
              <a:t>	</a:t>
            </a:r>
            <a:r>
              <a:rPr kumimoji="0" lang="en-US" altLang="zh-CN" sz="1800" dirty="0" smtClean="0"/>
              <a:t>waiting </a:t>
            </a:r>
            <a:r>
              <a:rPr kumimoji="0" lang="en-US" altLang="zh-CN" sz="1800" dirty="0"/>
              <a:t>=</a:t>
            </a:r>
            <a:r>
              <a:rPr kumimoji="0" lang="en-US" altLang="zh-CN" sz="1800" dirty="0">
                <a:solidFill>
                  <a:srgbClr val="FF0000"/>
                </a:solidFill>
              </a:rPr>
              <a:t> false</a:t>
            </a:r>
            <a:r>
              <a:rPr kumimoji="0" lang="en-US" altLang="zh-CN" sz="1800" b="1" dirty="0"/>
              <a:t>;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b="1" dirty="0" smtClean="0"/>
              <a:t>	else </a:t>
            </a:r>
            <a:endParaRPr kumimoji="0" lang="en-US" altLang="zh-CN" sz="1800" dirty="0"/>
          </a:p>
          <a:p>
            <a:pPr lvl="2" eaLnBrk="1" hangingPunct="1">
              <a:lnSpc>
                <a:spcPct val="95000"/>
              </a:lnSpc>
            </a:pPr>
            <a:r>
              <a:rPr kumimoji="0" lang="en-US" altLang="zh-CN" sz="1800" dirty="0" smtClean="0"/>
              <a:t>	</a:t>
            </a:r>
            <a:r>
              <a:rPr kumimoji="0" lang="en-US" altLang="zh-CN" sz="1800" dirty="0" err="1" smtClean="0"/>
              <a:t>cout</a:t>
            </a:r>
            <a:r>
              <a:rPr kumimoji="0" lang="en-US" altLang="zh-CN" sz="1800" dirty="0" smtClean="0"/>
              <a:t> </a:t>
            </a:r>
            <a:r>
              <a:rPr kumimoji="0" lang="en-US" altLang="zh-CN" sz="1800" dirty="0"/>
              <a:t>&lt;&lt; "Please enter a valid command:" &lt;&lt; </a:t>
            </a:r>
            <a:r>
              <a:rPr kumimoji="0" lang="en-US" altLang="zh-CN" sz="1800" dirty="0" err="1" smtClean="0"/>
              <a:t>endl</a:t>
            </a:r>
            <a:r>
              <a:rPr kumimoji="0" lang="en-US" altLang="zh-CN" sz="1800" dirty="0" smtClean="0"/>
              <a:t>&lt;&lt; </a:t>
            </a:r>
            <a:r>
              <a:rPr kumimoji="0" lang="en-US" altLang="zh-CN" sz="1800" dirty="0"/>
              <a:t>"[?]push to stack [=]print top" &lt;&lt;</a:t>
            </a:r>
            <a:r>
              <a:rPr kumimoji="0" lang="en-US" altLang="zh-CN" sz="1800" dirty="0" err="1"/>
              <a:t>endl</a:t>
            </a:r>
            <a:r>
              <a:rPr kumimoji="0" lang="en-US" altLang="zh-CN" sz="1800" dirty="0"/>
              <a:t>&lt;&lt; "[+] [</a:t>
            </a:r>
            <a:r>
              <a:rPr kumimoji="0" lang="en-US" altLang="zh-CN" sz="1800" i="1" dirty="0"/>
              <a:t>-</a:t>
            </a:r>
            <a:r>
              <a:rPr kumimoji="0" lang="en-US" altLang="zh-CN" sz="1800" dirty="0"/>
              <a:t>] [*] [/] are arithmetic operations" &lt;&lt; </a:t>
            </a:r>
            <a:r>
              <a:rPr kumimoji="0" lang="en-US" altLang="zh-CN" sz="1800" dirty="0" err="1"/>
              <a:t>endl</a:t>
            </a:r>
            <a:r>
              <a:rPr kumimoji="0" lang="en-US" altLang="zh-CN" sz="1800" dirty="0"/>
              <a:t>&lt;&lt; "[Q]</a:t>
            </a:r>
            <a:r>
              <a:rPr kumimoji="0" lang="en-US" altLang="zh-CN" sz="1800" dirty="0" err="1"/>
              <a:t>uit</a:t>
            </a:r>
            <a:r>
              <a:rPr kumimoji="0" lang="en-US" altLang="zh-CN" sz="1800" dirty="0"/>
              <a:t>." &lt;&lt; </a:t>
            </a:r>
            <a:r>
              <a:rPr kumimoji="0" lang="en-US" altLang="zh-CN" sz="1800" dirty="0" err="1"/>
              <a:t>endl</a:t>
            </a:r>
            <a:r>
              <a:rPr kumimoji="0" lang="en-US" altLang="zh-CN" sz="1800" b="1" dirty="0" smtClean="0"/>
              <a:t>;</a:t>
            </a:r>
            <a:endParaRPr kumimoji="0" lang="en-US" altLang="zh-CN" sz="1800" dirty="0"/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dirty="0"/>
              <a:t>}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b="1" dirty="0"/>
              <a:t>return </a:t>
            </a:r>
            <a:r>
              <a:rPr kumimoji="0" lang="en-US" altLang="zh-CN" sz="1800" dirty="0"/>
              <a:t>command</a:t>
            </a:r>
            <a:r>
              <a:rPr kumimoji="0" lang="en-US" altLang="zh-CN" sz="1800" b="1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7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逆波兰计算器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do_command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5576" y="1700808"/>
            <a:ext cx="7992888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kumimoji="0" lang="en-US" altLang="zh-CN" sz="1800" b="1" dirty="0" err="1">
                <a:solidFill>
                  <a:srgbClr val="000000"/>
                </a:solidFill>
              </a:rPr>
              <a:t>bool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do_command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char </a:t>
            </a:r>
            <a:r>
              <a:rPr kumimoji="0" lang="en-US" altLang="zh-CN" sz="1800" dirty="0">
                <a:solidFill>
                  <a:srgbClr val="000000"/>
                </a:solidFill>
              </a:rPr>
              <a:t>command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, </a:t>
            </a:r>
            <a:r>
              <a:rPr kumimoji="0" lang="en-US" altLang="zh-CN" sz="1800" dirty="0">
                <a:solidFill>
                  <a:srgbClr val="000000"/>
                </a:solidFill>
              </a:rPr>
              <a:t>Stack </a:t>
            </a:r>
            <a:r>
              <a:rPr kumimoji="0" lang="en-US" altLang="zh-CN" sz="1800" dirty="0">
                <a:solidFill>
                  <a:srgbClr val="FF0000"/>
                </a:solidFill>
              </a:rPr>
              <a:t>&amp;</a:t>
            </a:r>
            <a:r>
              <a:rPr kumimoji="0" lang="en-US" altLang="zh-CN" sz="1800" dirty="0">
                <a:solidFill>
                  <a:srgbClr val="000000"/>
                </a:solidFill>
              </a:rPr>
              <a:t>numbers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)</a:t>
            </a:r>
            <a:r>
              <a:rPr kumimoji="0" lang="en-US" altLang="zh-CN" sz="18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1800" dirty="0">
                <a:solidFill>
                  <a:srgbClr val="0000DA"/>
                </a:solidFill>
              </a:rPr>
              <a:t>* </a:t>
            </a:r>
            <a:r>
              <a:rPr kumimoji="0" lang="en-US" altLang="zh-CN" sz="1800" b="1" dirty="0">
                <a:solidFill>
                  <a:srgbClr val="0000DA"/>
                </a:solidFill>
              </a:rPr>
              <a:t>Pre: </a:t>
            </a:r>
            <a:r>
              <a:rPr kumimoji="0" lang="en-US" altLang="zh-CN" sz="1800" dirty="0">
                <a:solidFill>
                  <a:srgbClr val="0000DA"/>
                </a:solidFill>
              </a:rPr>
              <a:t>The first parameter specifies a valid calculator command.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1800" dirty="0">
                <a:solidFill>
                  <a:srgbClr val="0000DA"/>
                </a:solidFill>
              </a:rPr>
              <a:t>The command specified by the first parameter has been applied to the Stack of numbers given by the second parameter. A result of </a:t>
            </a:r>
            <a:r>
              <a:rPr kumimoji="0" lang="en-US" altLang="zh-CN" sz="1800" b="1" dirty="0">
                <a:solidFill>
                  <a:srgbClr val="0000DA"/>
                </a:solidFill>
              </a:rPr>
              <a:t>true </a:t>
            </a:r>
            <a:r>
              <a:rPr kumimoji="0" lang="en-US" altLang="zh-CN" sz="1800" dirty="0">
                <a:solidFill>
                  <a:srgbClr val="0000DA"/>
                </a:solidFill>
              </a:rPr>
              <a:t>is returned unless command == ' q '.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dirty="0">
                <a:solidFill>
                  <a:srgbClr val="0000DA"/>
                </a:solidFill>
              </a:rPr>
              <a:t>Uses: The class Stack. */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double </a:t>
            </a:r>
            <a:r>
              <a:rPr kumimoji="0" lang="en-US" altLang="zh-CN" sz="1800" dirty="0">
                <a:solidFill>
                  <a:srgbClr val="000000"/>
                </a:solidFill>
              </a:rPr>
              <a:t>p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, </a:t>
            </a:r>
            <a:r>
              <a:rPr kumimoji="0" lang="en-US" altLang="zh-CN" sz="1800" dirty="0">
                <a:solidFill>
                  <a:srgbClr val="000000"/>
                </a:solidFill>
              </a:rPr>
              <a:t>q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switch </a:t>
            </a:r>
            <a:r>
              <a:rPr kumimoji="0" lang="en-US" altLang="zh-CN" sz="1800" dirty="0">
                <a:solidFill>
                  <a:srgbClr val="000000"/>
                </a:solidFill>
              </a:rPr>
              <a:t>(command) {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case 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'</a:t>
            </a:r>
            <a:r>
              <a:rPr kumimoji="0" lang="en-US" altLang="zh-CN" sz="1800" dirty="0">
                <a:solidFill>
                  <a:srgbClr val="000000"/>
                </a:solidFill>
              </a:rPr>
              <a:t>?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'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:    </a:t>
            </a:r>
            <a:r>
              <a:rPr kumimoji="0" lang="en-US" altLang="zh-CN" sz="1800" b="1" dirty="0">
                <a:solidFill>
                  <a:srgbClr val="0000DA"/>
                </a:solidFill>
              </a:rPr>
              <a:t>// </a:t>
            </a:r>
            <a:r>
              <a:rPr kumimoji="0" lang="en-US" altLang="zh-CN" sz="1800" dirty="0">
                <a:solidFill>
                  <a:srgbClr val="0000DA"/>
                </a:solidFill>
              </a:rPr>
              <a:t>read </a:t>
            </a:r>
            <a:endParaRPr kumimoji="0" lang="en-US" altLang="zh-CN" sz="1800" b="1" dirty="0">
              <a:solidFill>
                <a:srgbClr val="0000DA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"Enter a real number: " &lt;&lt; flush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cin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&gt;&gt; p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	if 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push</a:t>
            </a:r>
            <a:r>
              <a:rPr kumimoji="0" lang="en-US" altLang="zh-CN" sz="1800" dirty="0">
                <a:solidFill>
                  <a:srgbClr val="000000"/>
                </a:solidFill>
              </a:rPr>
              <a:t>(p) == overflow)</a:t>
            </a: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	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"Warning: Stack full, lost number" &lt;&lt;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endl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	break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</a:t>
            </a:r>
            <a:endParaRPr kumimoji="0" lang="en-US" altLang="zh-CN" sz="1800" dirty="0">
              <a:solidFill>
                <a:srgbClr val="E320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</a:t>
            </a:r>
            <a:r>
              <a:rPr kumimoji="1" lang="en-US" altLang="zh-CN" dirty="0" smtClean="0"/>
              <a:t>ADT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306" y="1658838"/>
            <a:ext cx="8058150" cy="4362450"/>
          </a:xfrm>
        </p:spPr>
        <p:txBody>
          <a:bodyPr/>
          <a:lstStyle/>
          <a:p>
            <a:r>
              <a:rPr kumimoji="1" lang="zh-CN" altLang="en-US" dirty="0" smtClean="0"/>
              <a:t>出入栈操作示例：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619268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1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逆波兰计算器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do_command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52637" y="2060848"/>
            <a:ext cx="7992888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case 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'</a:t>
            </a:r>
            <a:r>
              <a:rPr kumimoji="0" lang="en-US" altLang="zh-CN" sz="1800" dirty="0">
                <a:solidFill>
                  <a:srgbClr val="000000"/>
                </a:solidFill>
              </a:rPr>
              <a:t>=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'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:    </a:t>
            </a:r>
            <a:r>
              <a:rPr kumimoji="0" lang="en-US" altLang="zh-CN" sz="1800" b="1" dirty="0">
                <a:solidFill>
                  <a:srgbClr val="0000DA"/>
                </a:solidFill>
              </a:rPr>
              <a:t>// </a:t>
            </a:r>
            <a:r>
              <a:rPr kumimoji="0" lang="en-US" altLang="zh-CN" sz="1800" dirty="0">
                <a:solidFill>
                  <a:srgbClr val="0000DA"/>
                </a:solidFill>
              </a:rPr>
              <a:t>print</a:t>
            </a:r>
            <a:r>
              <a:rPr kumimoji="0" lang="en-US" altLang="zh-CN" sz="1800" i="1" dirty="0">
                <a:solidFill>
                  <a:srgbClr val="E3200E"/>
                </a:solidFill>
              </a:rPr>
              <a:t> </a:t>
            </a:r>
            <a:endParaRPr kumimoji="0" lang="en-US" altLang="zh-CN" sz="1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	if 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top</a:t>
            </a:r>
            <a:r>
              <a:rPr kumimoji="0" lang="en-US" altLang="zh-CN" sz="1800" dirty="0">
                <a:solidFill>
                  <a:srgbClr val="000000"/>
                </a:solidFill>
              </a:rPr>
              <a:t>(p) == underflow) </a:t>
            </a:r>
            <a:endParaRPr kumimoji="0" lang="en-US" altLang="zh-CN" sz="1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dirty="0">
                <a:solidFill>
                  <a:srgbClr val="000000"/>
                </a:solidFill>
              </a:rPr>
              <a:t>	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"Stack empty" &lt;&lt;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endl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	else</a:t>
            </a:r>
            <a:endParaRPr kumimoji="0" lang="en-US" altLang="zh-CN" sz="18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5000"/>
              </a:lnSpc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	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p &lt;&lt;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endl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		break;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case 'q':</a:t>
            </a:r>
          </a:p>
          <a:p>
            <a:pPr lvl="3">
              <a:lnSpc>
                <a:spcPct val="95000"/>
              </a:lnSpc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		</a:t>
            </a:r>
            <a:r>
              <a:rPr kumimoji="0" lang="en-US" altLang="zh-CN" sz="1800" b="1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"Calculation finished.\n";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	   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	</a:t>
            </a:r>
            <a:r>
              <a:rPr kumimoji="0" lang="en-US" altLang="zh-CN" sz="1800" b="1" dirty="0" smtClean="0">
                <a:solidFill>
                  <a:srgbClr val="000000"/>
                </a:solidFill>
              </a:rPr>
              <a:t>break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endParaRPr kumimoji="0" lang="en-US" altLang="zh-CN" sz="18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逆波兰计算器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do_command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1484784"/>
            <a:ext cx="8352928" cy="478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b="1" dirty="0" smtClean="0">
                <a:solidFill>
                  <a:srgbClr val="000000"/>
                </a:solidFill>
              </a:rPr>
              <a:t>      case 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'</a:t>
            </a:r>
            <a:r>
              <a:rPr kumimoji="0" lang="en-US" altLang="zh-CN" sz="1800" dirty="0">
                <a:solidFill>
                  <a:srgbClr val="000000"/>
                </a:solidFill>
              </a:rPr>
              <a:t>+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'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:</a:t>
            </a:r>
          </a:p>
          <a:p>
            <a:r>
              <a:rPr kumimoji="0" lang="en-US" altLang="zh-CN" sz="1800" b="1" dirty="0" smtClean="0">
                <a:solidFill>
                  <a:srgbClr val="000000"/>
                </a:solidFill>
              </a:rPr>
              <a:t>	if 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top</a:t>
            </a:r>
            <a:r>
              <a:rPr kumimoji="0" lang="en-US" altLang="zh-CN" sz="1800" dirty="0">
                <a:solidFill>
                  <a:srgbClr val="000000"/>
                </a:solidFill>
              </a:rPr>
              <a:t>(p) == underflow)</a:t>
            </a:r>
          </a:p>
          <a:p>
            <a:pPr lvl="1"/>
            <a:r>
              <a:rPr kumimoji="0" lang="en-US" altLang="zh-CN" sz="1800" dirty="0" smtClean="0">
                <a:solidFill>
                  <a:srgbClr val="000000"/>
                </a:solidFill>
              </a:rPr>
              <a:t>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"Stack empty" &lt;&lt;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endl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b="1" dirty="0" smtClean="0">
                <a:solidFill>
                  <a:srgbClr val="000000"/>
                </a:solidFill>
              </a:rPr>
              <a:t>	else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{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 smtClean="0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pop</a:t>
            </a:r>
            <a:r>
              <a:rPr kumimoji="0" lang="en-US" altLang="zh-CN" sz="1800" dirty="0">
                <a:solidFill>
                  <a:srgbClr val="000000"/>
                </a:solidFill>
              </a:rPr>
              <a:t>( 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b="1" dirty="0" smtClean="0">
                <a:solidFill>
                  <a:srgbClr val="000000"/>
                </a:solidFill>
              </a:rPr>
              <a:t>		if 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top</a:t>
            </a:r>
            <a:r>
              <a:rPr kumimoji="0" lang="en-US" altLang="zh-CN" sz="1800" dirty="0">
                <a:solidFill>
                  <a:srgbClr val="000000"/>
                </a:solidFill>
              </a:rPr>
              <a:t>(q) == underflow) {</a:t>
            </a:r>
          </a:p>
          <a:p>
            <a:pPr lvl="1"/>
            <a:r>
              <a:rPr kumimoji="0" lang="en-US" altLang="zh-CN" sz="1800" dirty="0" smtClean="0">
                <a:solidFill>
                  <a:srgbClr val="000000"/>
                </a:solidFill>
              </a:rPr>
              <a:t>	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&lt;&lt; "Stack has just one entry"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&lt;&lt;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endl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dirty="0" smtClean="0">
                <a:solidFill>
                  <a:srgbClr val="000000"/>
                </a:solidFill>
              </a:rPr>
              <a:t>	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 smtClean="0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push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(p</a:t>
            </a:r>
            <a:r>
              <a:rPr kumimoji="0" lang="en-US" altLang="zh-CN" sz="1800" dirty="0">
                <a:solidFill>
                  <a:srgbClr val="000000"/>
                </a:solidFill>
              </a:rPr>
              <a:t>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dirty="0" smtClean="0">
                <a:solidFill>
                  <a:srgbClr val="000000"/>
                </a:solidFill>
              </a:rPr>
              <a:t>		}</a:t>
            </a:r>
            <a:r>
              <a:rPr kumimoji="0" lang="en-US" altLang="zh-CN" sz="1800" b="1" dirty="0" smtClean="0">
                <a:solidFill>
                  <a:srgbClr val="000000"/>
                </a:solidFill>
              </a:rPr>
              <a:t>else </a:t>
            </a:r>
            <a:r>
              <a:rPr kumimoji="0" lang="en-US" altLang="zh-CN" sz="18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kumimoji="0" lang="en-US" altLang="zh-CN" sz="1800" dirty="0" smtClean="0">
                <a:solidFill>
                  <a:srgbClr val="000000"/>
                </a:solidFill>
              </a:rPr>
              <a:t>			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 smtClean="0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pop</a:t>
            </a:r>
            <a:r>
              <a:rPr kumimoji="0" lang="en-US" altLang="zh-CN" sz="1800" dirty="0">
                <a:solidFill>
                  <a:srgbClr val="000000"/>
                </a:solidFill>
              </a:rPr>
              <a:t>( 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kumimoji="0" lang="en-US" altLang="zh-CN" sz="1800" b="1" dirty="0" smtClean="0">
                <a:solidFill>
                  <a:srgbClr val="000000"/>
                </a:solidFill>
              </a:rPr>
              <a:t>			if 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numbers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.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push</a:t>
            </a:r>
            <a:r>
              <a:rPr kumimoji="0" lang="en-US" altLang="zh-CN" sz="1800" dirty="0">
                <a:solidFill>
                  <a:srgbClr val="000000"/>
                </a:solidFill>
              </a:rPr>
              <a:t>(q </a:t>
            </a:r>
            <a:r>
              <a:rPr kumimoji="0" lang="en-US" altLang="zh-CN" sz="1800" i="1" dirty="0">
                <a:solidFill>
                  <a:srgbClr val="000000"/>
                </a:solidFill>
              </a:rPr>
              <a:t>+ </a:t>
            </a:r>
            <a:r>
              <a:rPr kumimoji="0" lang="en-US" altLang="zh-CN" sz="1800" dirty="0">
                <a:solidFill>
                  <a:srgbClr val="000000"/>
                </a:solidFill>
              </a:rPr>
              <a:t>p) == overflow)</a:t>
            </a:r>
          </a:p>
          <a:p>
            <a:pPr lvl="1"/>
            <a:r>
              <a:rPr kumimoji="0" lang="en-US" altLang="zh-CN" sz="1800" dirty="0" smtClean="0">
                <a:solidFill>
                  <a:srgbClr val="000000"/>
                </a:solidFill>
              </a:rPr>
              <a:t>			          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&lt;&lt;"</a:t>
            </a:r>
            <a:r>
              <a:rPr kumimoji="0" lang="en-US" altLang="zh-CN" sz="1800" dirty="0">
                <a:solidFill>
                  <a:srgbClr val="000000"/>
                </a:solidFill>
              </a:rPr>
              <a:t>Warning: Stack full, lost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result“ &lt;&lt;</a:t>
            </a:r>
            <a:r>
              <a:rPr kumimoji="0" lang="en-US" altLang="zh-CN" sz="1800" dirty="0" err="1" smtClean="0">
                <a:solidFill>
                  <a:srgbClr val="000000"/>
                </a:solidFill>
              </a:rPr>
              <a:t>endl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dirty="0" smtClean="0">
                <a:solidFill>
                  <a:srgbClr val="000000"/>
                </a:solidFill>
              </a:rPr>
              <a:t>	} }</a:t>
            </a:r>
            <a:endParaRPr kumimoji="0" lang="en-US" altLang="zh-CN" sz="1800" dirty="0">
              <a:solidFill>
                <a:srgbClr val="000000"/>
              </a:solidFill>
            </a:endParaRPr>
          </a:p>
          <a:p>
            <a:r>
              <a:rPr kumimoji="0" lang="en-US" altLang="zh-CN" sz="1800" b="1" dirty="0" smtClean="0">
                <a:solidFill>
                  <a:srgbClr val="000000"/>
                </a:solidFill>
              </a:rPr>
              <a:t>	break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b="1" dirty="0" smtClean="0">
                <a:solidFill>
                  <a:srgbClr val="0000DA"/>
                </a:solidFill>
              </a:rPr>
              <a:t>	// </a:t>
            </a:r>
            <a:r>
              <a:rPr kumimoji="0" lang="en-US" altLang="zh-CN" sz="1800" i="1" dirty="0">
                <a:solidFill>
                  <a:srgbClr val="0000DA"/>
                </a:solidFill>
              </a:rPr>
              <a:t>Add options for further user commands</a:t>
            </a:r>
            <a:r>
              <a:rPr kumimoji="0" lang="en-US" altLang="zh-CN" sz="1800" i="1" dirty="0" smtClean="0">
                <a:solidFill>
                  <a:srgbClr val="0000DA"/>
                </a:solidFill>
              </a:rPr>
              <a:t>.</a:t>
            </a:r>
          </a:p>
          <a:p>
            <a:r>
              <a:rPr kumimoji="0" lang="en-US" altLang="zh-CN" sz="1800" dirty="0" smtClean="0">
                <a:solidFill>
                  <a:srgbClr val="000000"/>
                </a:solidFill>
              </a:rPr>
              <a:t>       }</a:t>
            </a:r>
          </a:p>
          <a:p>
            <a:r>
              <a:rPr kumimoji="0" lang="en-US" altLang="zh-CN" sz="1800" dirty="0" smtClean="0">
                <a:solidFill>
                  <a:srgbClr val="000000"/>
                </a:solidFill>
              </a:rPr>
              <a:t>       return </a:t>
            </a:r>
            <a:r>
              <a:rPr kumimoji="0" lang="en-US" altLang="zh-CN" sz="1800" dirty="0">
                <a:solidFill>
                  <a:srgbClr val="000000"/>
                </a:solidFill>
              </a:rPr>
              <a:t>true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0" lang="en-US" altLang="zh-CN" sz="1800" dirty="0" smtClean="0">
                <a:solidFill>
                  <a:srgbClr val="000000"/>
                </a:solidFill>
              </a:rPr>
              <a:t>}</a:t>
            </a:r>
            <a:endParaRPr kumimoji="0" lang="en-US" altLang="zh-CN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表达式变成中缀表达式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括号表示优先级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(3+4)+(5*2)</a:t>
            </a:r>
          </a:p>
          <a:p>
            <a:pPr lvl="1"/>
            <a:r>
              <a:rPr lang="zh-CN" altLang="en-US" dirty="0" smtClean="0"/>
              <a:t>优先级由运算符自身确定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(3+4)*2+6/3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顺序栈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顺序栈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5" y="1619250"/>
            <a:ext cx="5724947" cy="4362450"/>
          </a:xfrm>
        </p:spPr>
        <p:txBody>
          <a:bodyPr/>
          <a:lstStyle/>
          <a:p>
            <a:r>
              <a:rPr kumimoji="1" lang="zh-CN" altLang="en-US" dirty="0" smtClean="0"/>
              <a:t>如何存储栈中的元素？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顺序栈需要连续的一块内存空间存储元素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数组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数组的</a:t>
            </a:r>
            <a:r>
              <a:rPr kumimoji="1" lang="en-US" altLang="zh-CN" dirty="0" err="1" smtClean="0"/>
              <a:t>maxsize</a:t>
            </a:r>
            <a:r>
              <a:rPr kumimoji="1" lang="zh-CN" altLang="en-US" dirty="0" smtClean="0"/>
              <a:t>是固定的。某一时刻，仅占用数组的一部分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栈中元素的个数是多少？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计数器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注意：顺序栈和数组的差别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7544" y="3339480"/>
            <a:ext cx="1295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7544" y="2348880"/>
            <a:ext cx="1295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67544" y="425388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467544" y="394908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67544" y="364428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67544" y="333948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1762944" y="34156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128069" y="318390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/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1725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838200" y="1708150"/>
            <a:ext cx="7543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sz="2000" b="1" dirty="0" err="1" smtClean="0">
                <a:solidFill>
                  <a:srgbClr val="000000"/>
                </a:solidFill>
              </a:rPr>
              <a:t>const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maxstack</a:t>
            </a:r>
            <a:r>
              <a:rPr lang="en-US" altLang="zh-CN" sz="2000" dirty="0">
                <a:solidFill>
                  <a:srgbClr val="000000"/>
                </a:solidFill>
              </a:rPr>
              <a:t> = 10</a:t>
            </a:r>
            <a:r>
              <a:rPr lang="en-US" altLang="zh-CN" sz="2000" b="1" dirty="0">
                <a:solidFill>
                  <a:srgbClr val="000000"/>
                </a:solidFill>
              </a:rPr>
              <a:t>; </a:t>
            </a:r>
            <a:r>
              <a:rPr lang="en-US" altLang="zh-CN" sz="2000" b="1" dirty="0">
                <a:solidFill>
                  <a:srgbClr val="0000DA"/>
                </a:solidFill>
              </a:rPr>
              <a:t>// </a:t>
            </a:r>
            <a:r>
              <a:rPr lang="en-US" altLang="zh-CN" sz="2000" dirty="0">
                <a:solidFill>
                  <a:srgbClr val="0000DA"/>
                </a:solidFill>
              </a:rPr>
              <a:t>small value for testing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</a:rPr>
              <a:t>class </a:t>
            </a:r>
            <a:r>
              <a:rPr lang="en-US" altLang="zh-CN" sz="2000" dirty="0">
                <a:solidFill>
                  <a:srgbClr val="000000"/>
                </a:solidFill>
              </a:rPr>
              <a:t>Stack 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{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</a:rPr>
              <a:t>public:</a:t>
            </a:r>
          </a:p>
          <a:p>
            <a:pPr lvl="2" eaLnBrk="1" hangingPunct="1"/>
            <a:r>
              <a:rPr lang="en-US" altLang="zh-CN" sz="2000" dirty="0">
                <a:solidFill>
                  <a:srgbClr val="000000"/>
                </a:solidFill>
              </a:rPr>
              <a:t>Stack( 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lang="en-US" altLang="zh-CN" sz="2000" b="1" dirty="0" err="1">
                <a:solidFill>
                  <a:srgbClr val="000000"/>
                </a:solidFill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empty( ) 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pop( 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top(</a:t>
            </a:r>
            <a:r>
              <a:rPr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</a:rPr>
              <a:t>item) 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push(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</a:rPr>
              <a:t>item)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</a:rPr>
              <a:t>private:</a:t>
            </a:r>
          </a:p>
          <a:p>
            <a:pPr lvl="2" eaLnBrk="1" hangingPunct="1"/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count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lang="en-US" altLang="zh-CN" sz="2000" dirty="0">
                <a:solidFill>
                  <a:srgbClr val="000000"/>
                </a:solidFill>
              </a:rPr>
              <a:t> entry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maxstack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}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kumimoji="1" lang="zh-CN" altLang="en-US" dirty="0" smtClean="0"/>
              <a:t>顺序栈的定义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40664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323528" y="1700808"/>
            <a:ext cx="296703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indent="-285750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lang="zh-CN" altLang="en-US" sz="2400" dirty="0">
                <a:solidFill>
                  <a:srgbClr val="000000"/>
                </a:solidFill>
                <a:latin typeface="Comic Sans MS" charset="0"/>
              </a:rPr>
              <a:t>栈底相对固定，通常选择</a:t>
            </a:r>
            <a:r>
              <a:rPr lang="en-US" altLang="zh-CN" sz="2400" dirty="0">
                <a:solidFill>
                  <a:srgbClr val="000000"/>
                </a:solidFill>
                <a:latin typeface="Comic Sans MS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Comic Sans MS" charset="0"/>
              </a:rPr>
              <a:t>号单元格作为栈底</a:t>
            </a:r>
            <a:endParaRPr lang="en-US" altLang="zh-CN" sz="2400" dirty="0">
              <a:solidFill>
                <a:srgbClr val="000000"/>
              </a:solidFill>
              <a:latin typeface="Comic Sans MS" charset="0"/>
            </a:endParaRPr>
          </a:p>
          <a:p>
            <a:pPr marL="0" lvl="1" indent="-285750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lang="zh-CN" altLang="en-US" sz="2400" dirty="0">
                <a:solidFill>
                  <a:srgbClr val="000000"/>
                </a:solidFill>
                <a:latin typeface="Comic Sans MS" charset="0"/>
              </a:rPr>
              <a:t>栈顶与计数器之间的关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charset="0"/>
              </a:rPr>
              <a:t>系</a:t>
            </a:r>
            <a:endParaRPr lang="en-US" altLang="zh-CN" sz="2400" b="1" dirty="0">
              <a:solidFill>
                <a:srgbClr val="000000"/>
              </a:solidFill>
              <a:latin typeface="Comic Sans MS" charset="0"/>
            </a:endParaRPr>
          </a:p>
          <a:p>
            <a:pPr marL="0" lvl="1" indent="-285750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lang="zh-CN" altLang="en-US" sz="2400" b="1" dirty="0" smtClean="0">
                <a:solidFill>
                  <a:srgbClr val="000000"/>
                </a:solidFill>
                <a:latin typeface="Comic Sans MS" charset="0"/>
              </a:rPr>
              <a:t>两个概念：</a:t>
            </a:r>
            <a:endParaRPr lang="en-US" altLang="zh-CN" sz="2400" b="1" dirty="0" smtClean="0">
              <a:solidFill>
                <a:srgbClr val="000000"/>
              </a:solidFill>
              <a:latin typeface="Comic Sans MS" charset="0"/>
            </a:endParaRPr>
          </a:p>
          <a:p>
            <a:pPr marL="628650" lvl="2" indent="-457200">
              <a:spcBef>
                <a:spcPct val="50000"/>
              </a:spcBef>
              <a:buClr>
                <a:srgbClr val="0000DA"/>
              </a:buClr>
              <a:buSzPct val="85000"/>
              <a:buFont typeface="Wingdings" charset="2"/>
              <a:buChar char="Ø"/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charset="0"/>
              </a:rPr>
              <a:t>上溢</a:t>
            </a:r>
            <a:endParaRPr lang="en-US" altLang="zh-CN" sz="2000" b="1" dirty="0" smtClean="0">
              <a:solidFill>
                <a:srgbClr val="000000"/>
              </a:solidFill>
              <a:latin typeface="Comic Sans MS" charset="0"/>
            </a:endParaRPr>
          </a:p>
          <a:p>
            <a:pPr marL="628650" lvl="2" indent="-457200">
              <a:spcBef>
                <a:spcPct val="50000"/>
              </a:spcBef>
              <a:buClr>
                <a:srgbClr val="0000DA"/>
              </a:buClr>
              <a:buSzPct val="85000"/>
              <a:buFont typeface="Wingdings" charset="2"/>
              <a:buChar char="Ø"/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charset="0"/>
              </a:rPr>
              <a:t>下溢</a:t>
            </a:r>
            <a:endParaRPr lang="en-US" altLang="zh-CN" sz="2000" b="1" dirty="0">
              <a:solidFill>
                <a:srgbClr val="FF0000"/>
              </a:solidFill>
              <a:latin typeface="Comic Sans MS" charset="0"/>
            </a:endParaRPr>
          </a:p>
        </p:txBody>
      </p:sp>
      <p:pic>
        <p:nvPicPr>
          <p:cNvPr id="655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5318125" cy="424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kumimoji="1" lang="zh-CN" altLang="en-US" dirty="0" smtClean="0"/>
              <a:t>顺序栈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3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971600" y="1546249"/>
            <a:ext cx="75438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Stack </a:t>
            </a:r>
            <a:r>
              <a:rPr lang="en-US" altLang="zh-CN" sz="2000" b="1" dirty="0">
                <a:solidFill>
                  <a:srgbClr val="000000"/>
                </a:solidFill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</a:rPr>
              <a:t>push(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</a:rPr>
              <a:t>item)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/</a:t>
            </a:r>
            <a:r>
              <a:rPr lang="en-US" altLang="zh-CN" sz="2000" dirty="0">
                <a:solidFill>
                  <a:srgbClr val="0000DA"/>
                </a:solidFill>
                <a:latin typeface="LucidaSans-Typewriter" charset="0"/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</a:rPr>
              <a:t>Pre: </a:t>
            </a:r>
            <a:r>
              <a:rPr lang="en-US" altLang="zh-CN" sz="2000" dirty="0">
                <a:solidFill>
                  <a:srgbClr val="0000DA"/>
                </a:solidFill>
              </a:rPr>
              <a:t>None.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</a:rPr>
              <a:t>If the Stack is not full, item is added to the top of the Stack. If the Stack is full, an </a:t>
            </a:r>
            <a:r>
              <a:rPr lang="en-US" altLang="zh-CN" sz="2000" dirty="0" err="1">
                <a:solidFill>
                  <a:srgbClr val="0000DA"/>
                </a:solidFill>
              </a:rPr>
              <a:t>Error_code</a:t>
            </a:r>
            <a:r>
              <a:rPr lang="en-US" altLang="zh-CN" sz="2000" dirty="0">
                <a:solidFill>
                  <a:srgbClr val="0000DA"/>
                </a:solidFill>
              </a:rPr>
              <a:t> of overflow is returned and the Stack is left unchanged.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DA"/>
                </a:solidFill>
                <a:latin typeface="LucidaSans-Typewriter" charset="0"/>
              </a:rPr>
              <a:t>*</a:t>
            </a:r>
            <a:r>
              <a:rPr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{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outcome = success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(count 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&gt;= </a:t>
            </a:r>
            <a:r>
              <a:rPr lang="en-US" altLang="zh-CN" sz="2000" dirty="0" err="1">
                <a:solidFill>
                  <a:srgbClr val="000000"/>
                </a:solidFill>
              </a:rPr>
              <a:t>maxstack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	outcome = overflow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else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entry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[</a:t>
            </a:r>
            <a:r>
              <a:rPr lang="en-US" altLang="zh-CN" sz="2000" dirty="0">
                <a:solidFill>
                  <a:srgbClr val="000000"/>
                </a:solidFill>
              </a:rPr>
              <a:t>count++</a:t>
            </a: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] </a:t>
            </a:r>
            <a:r>
              <a:rPr lang="en-US" altLang="zh-CN" sz="2000" dirty="0">
                <a:solidFill>
                  <a:srgbClr val="000000"/>
                </a:solidFill>
              </a:rPr>
              <a:t>= item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</a:rPr>
              <a:t>outcome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LucidaSans-Typewriter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顺序栈中核心方法的实现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8160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1219200" y="1712118"/>
            <a:ext cx="72390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Stack </a:t>
            </a:r>
            <a:r>
              <a:rPr lang="en-US" altLang="zh-CN" sz="2000" b="1" dirty="0">
                <a:solidFill>
                  <a:srgbClr val="000000"/>
                </a:solidFill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</a:rPr>
              <a:t>pop( 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/</a:t>
            </a:r>
            <a:r>
              <a:rPr lang="en-US" altLang="zh-CN" sz="2000" dirty="0">
                <a:solidFill>
                  <a:srgbClr val="0000DA"/>
                </a:solidFill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</a:rPr>
              <a:t>Pre: </a:t>
            </a:r>
            <a:r>
              <a:rPr lang="en-US" altLang="zh-CN" sz="2000" dirty="0">
                <a:solidFill>
                  <a:srgbClr val="0000DA"/>
                </a:solidFill>
              </a:rPr>
              <a:t>None.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</a:rPr>
              <a:t>If the Stack is not empty, the top of the Stack is removed. If the Stack is empty, an </a:t>
            </a:r>
            <a:r>
              <a:rPr lang="en-US" altLang="zh-CN" sz="2000" dirty="0" err="1">
                <a:solidFill>
                  <a:srgbClr val="0000DA"/>
                </a:solidFill>
              </a:rPr>
              <a:t>Error_code</a:t>
            </a:r>
            <a:r>
              <a:rPr lang="en-US" altLang="zh-CN" sz="2000" dirty="0">
                <a:solidFill>
                  <a:srgbClr val="0000DA"/>
                </a:solidFill>
              </a:rPr>
              <a:t> of underflow is returned. *</a:t>
            </a:r>
            <a:r>
              <a:rPr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outcome = success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(count == 0)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outcome = underflow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else </a:t>
            </a:r>
            <a:r>
              <a:rPr lang="en-US" altLang="zh-CN" sz="2000" i="1" dirty="0">
                <a:solidFill>
                  <a:srgbClr val="000000"/>
                </a:solidFill>
              </a:rPr>
              <a:t>--</a:t>
            </a:r>
            <a:r>
              <a:rPr lang="en-US" altLang="zh-CN" sz="2000" dirty="0">
                <a:solidFill>
                  <a:srgbClr val="000000"/>
                </a:solidFill>
              </a:rPr>
              <a:t>count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</a:rPr>
              <a:t>outcome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顺序栈中核心方法的实现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1361256" y="1593180"/>
            <a:ext cx="73152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Stack </a:t>
            </a:r>
            <a:r>
              <a:rPr lang="en-US" altLang="zh-CN" sz="2000" b="1" dirty="0">
                <a:solidFill>
                  <a:srgbClr val="000000"/>
                </a:solidFill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</a:rPr>
              <a:t>top(</a:t>
            </a:r>
            <a:r>
              <a:rPr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lang="en-US" altLang="zh-CN" sz="2000" dirty="0">
                <a:solidFill>
                  <a:srgbClr val="000000"/>
                </a:solidFill>
              </a:rPr>
              <a:t> &amp;item) 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/</a:t>
            </a:r>
            <a:r>
              <a:rPr lang="en-US" altLang="zh-CN" sz="2000" dirty="0">
                <a:solidFill>
                  <a:srgbClr val="0000DA"/>
                </a:solidFill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</a:rPr>
              <a:t>Pre: </a:t>
            </a:r>
            <a:r>
              <a:rPr lang="en-US" altLang="zh-CN" sz="2000" dirty="0">
                <a:solidFill>
                  <a:srgbClr val="0000DA"/>
                </a:solidFill>
              </a:rPr>
              <a:t>None.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</a:rPr>
              <a:t>If the Stack is not empty, the top of the Stack is returned in item. If the Stack is empty an </a:t>
            </a:r>
            <a:r>
              <a:rPr lang="en-US" altLang="zh-CN" sz="2000" dirty="0" err="1">
                <a:solidFill>
                  <a:srgbClr val="0000DA"/>
                </a:solidFill>
              </a:rPr>
              <a:t>Error_code</a:t>
            </a:r>
            <a:r>
              <a:rPr lang="en-US" altLang="zh-CN" sz="2000" dirty="0">
                <a:solidFill>
                  <a:srgbClr val="0000DA"/>
                </a:solidFill>
              </a:rPr>
              <a:t> of underflow is returned. *</a:t>
            </a:r>
            <a:r>
              <a:rPr lang="en-US" altLang="zh-CN" sz="2000" b="1" dirty="0">
                <a:solidFill>
                  <a:srgbClr val="0000DA"/>
                </a:solidFill>
              </a:rPr>
              <a:t>/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outcome = success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(count == 0)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outcome = underflow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else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item = entry[count </a:t>
            </a:r>
            <a:r>
              <a:rPr lang="en-US" altLang="zh-CN" sz="2000" i="1" dirty="0">
                <a:solidFill>
                  <a:srgbClr val="000000"/>
                </a:solidFill>
              </a:rPr>
              <a:t>- </a:t>
            </a:r>
            <a:r>
              <a:rPr lang="en-US" altLang="zh-CN" sz="2000" dirty="0">
                <a:solidFill>
                  <a:srgbClr val="000000"/>
                </a:solidFill>
              </a:rPr>
              <a:t>1]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</a:rPr>
              <a:t>outcome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顺序栈中核心方法的实现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217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</a:t>
            </a:r>
            <a:r>
              <a:rPr kumimoji="1" lang="en-US" altLang="zh-CN" dirty="0" smtClean="0"/>
              <a:t>ADT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306" y="1586830"/>
            <a:ext cx="8058150" cy="4362450"/>
          </a:xfrm>
        </p:spPr>
        <p:txBody>
          <a:bodyPr/>
          <a:lstStyle/>
          <a:p>
            <a:r>
              <a:rPr kumimoji="1" lang="zh-CN" altLang="en-US" dirty="0" smtClean="0"/>
              <a:t>出入栈操作示例：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76875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1280864" y="1504652"/>
            <a:ext cx="74676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sz="2000" b="1" dirty="0" err="1">
                <a:solidFill>
                  <a:srgbClr val="000000"/>
                </a:solidFill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Stack </a:t>
            </a:r>
            <a:r>
              <a:rPr lang="en-US" altLang="zh-CN" sz="2000" b="1" dirty="0">
                <a:solidFill>
                  <a:srgbClr val="000000"/>
                </a:solidFill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</a:rPr>
              <a:t>empty( ) 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000" dirty="0">
                <a:solidFill>
                  <a:srgbClr val="0000DA"/>
                </a:solidFill>
              </a:rPr>
              <a:t>/* Pre: None.</a:t>
            </a:r>
          </a:p>
          <a:p>
            <a:pPr lvl="1" eaLnBrk="1" hangingPunct="1"/>
            <a:r>
              <a:rPr lang="en-US" altLang="zh-CN" sz="2000" dirty="0">
                <a:solidFill>
                  <a:srgbClr val="0000DA"/>
                </a:solidFill>
              </a:rPr>
              <a:t>Post: If the Stack is empty, true is returned. Otherwise false is returned. */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 lvl="2" eaLnBrk="1" hangingPunct="1"/>
            <a:r>
              <a:rPr lang="en-US" altLang="zh-CN" sz="2000" b="1" dirty="0" err="1">
                <a:solidFill>
                  <a:srgbClr val="000000"/>
                </a:solidFill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outcome = </a:t>
            </a:r>
            <a:r>
              <a:rPr lang="en-US" altLang="zh-CN" sz="2000" b="1" dirty="0">
                <a:solidFill>
                  <a:srgbClr val="000000"/>
                </a:solidFill>
              </a:rPr>
              <a:t>true;</a:t>
            </a:r>
          </a:p>
          <a:p>
            <a:pPr lvl="2" eaLnBrk="1" hangingPunct="1"/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(count &gt; 0) outcome = </a:t>
            </a:r>
            <a:r>
              <a:rPr lang="en-US" altLang="zh-CN" sz="2000" b="1" dirty="0">
                <a:solidFill>
                  <a:srgbClr val="000000"/>
                </a:solidFill>
              </a:rPr>
              <a:t>false;</a:t>
            </a:r>
          </a:p>
          <a:p>
            <a:pPr lvl="2" eaLnBrk="1" hangingPunct="1"/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</a:rPr>
              <a:t>outcome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  <a:p>
            <a:pPr lvl="1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000000"/>
                </a:solidFill>
              </a:rPr>
              <a:t>Stack </a:t>
            </a:r>
            <a:r>
              <a:rPr lang="en-US" altLang="zh-CN" sz="1800" b="1" dirty="0">
                <a:solidFill>
                  <a:srgbClr val="000000"/>
                </a:solidFill>
              </a:rPr>
              <a:t>:: </a:t>
            </a:r>
            <a:r>
              <a:rPr lang="en-US" altLang="zh-CN" sz="1800" dirty="0">
                <a:solidFill>
                  <a:srgbClr val="000000"/>
                </a:solidFill>
              </a:rPr>
              <a:t>Stack( )</a:t>
            </a:r>
          </a:p>
          <a:p>
            <a:pPr lvl="1" eaLnBrk="1" hangingPunct="1"/>
            <a:r>
              <a:rPr lang="en-US" altLang="zh-CN" sz="1800" dirty="0">
                <a:solidFill>
                  <a:srgbClr val="0000DA"/>
                </a:solidFill>
              </a:rPr>
              <a:t>/</a:t>
            </a:r>
            <a:r>
              <a:rPr lang="en-US" altLang="zh-CN" sz="1800" dirty="0">
                <a:solidFill>
                  <a:srgbClr val="0000DA"/>
                </a:solidFill>
                <a:latin typeface="LucidaSans-Typewriter" charset="0"/>
              </a:rPr>
              <a:t>* </a:t>
            </a:r>
            <a:r>
              <a:rPr lang="en-US" altLang="zh-CN" sz="1800" dirty="0">
                <a:solidFill>
                  <a:srgbClr val="0000DA"/>
                </a:solidFill>
              </a:rPr>
              <a:t>Pre: None.</a:t>
            </a:r>
          </a:p>
          <a:p>
            <a:pPr lvl="1" eaLnBrk="1" hangingPunct="1"/>
            <a:r>
              <a:rPr lang="en-US" altLang="zh-CN" sz="1800" dirty="0">
                <a:solidFill>
                  <a:srgbClr val="0000DA"/>
                </a:solidFill>
              </a:rPr>
              <a:t>Post: The stack is initialized to be empty. </a:t>
            </a:r>
            <a:r>
              <a:rPr lang="en-US" altLang="zh-CN" sz="1800" dirty="0">
                <a:solidFill>
                  <a:srgbClr val="0000DA"/>
                </a:solidFill>
                <a:latin typeface="LucidaSans-Typewriter" charset="0"/>
              </a:rPr>
              <a:t>*</a:t>
            </a:r>
            <a:r>
              <a:rPr lang="en-US" altLang="zh-CN" sz="1800" dirty="0">
                <a:solidFill>
                  <a:srgbClr val="0000DA"/>
                </a:solidFill>
              </a:rPr>
              <a:t>/</a:t>
            </a:r>
          </a:p>
          <a:p>
            <a:pPr lvl="1" eaLnBrk="1" hangingPunct="1"/>
            <a:r>
              <a:rPr lang="en-US" altLang="zh-CN" sz="1800" dirty="0">
                <a:solidFill>
                  <a:srgbClr val="000000"/>
                </a:solidFill>
                <a:latin typeface="LucidaSans-Typewriter" charset="0"/>
              </a:rPr>
              <a:t>{</a:t>
            </a:r>
          </a:p>
          <a:p>
            <a:pPr lvl="2" eaLnBrk="1" hangingPunct="1"/>
            <a:r>
              <a:rPr lang="en-US" altLang="zh-CN" sz="1800" dirty="0">
                <a:solidFill>
                  <a:srgbClr val="000000"/>
                </a:solidFill>
              </a:rPr>
              <a:t>count = 0</a:t>
            </a:r>
            <a:r>
              <a:rPr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1800" dirty="0">
                <a:solidFill>
                  <a:srgbClr val="000000"/>
                </a:solidFill>
                <a:latin typeface="LucidaSans-Typewriter" charset="0"/>
              </a:rPr>
              <a:t>}</a:t>
            </a:r>
          </a:p>
          <a:p>
            <a:pPr lvl="1" eaLnBrk="1" hangingPunct="1"/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3732" name="Line 6"/>
          <p:cNvSpPr>
            <a:spLocks noChangeShapeType="1"/>
          </p:cNvSpPr>
          <p:nvPr/>
        </p:nvSpPr>
        <p:spPr bwMode="auto">
          <a:xfrm>
            <a:off x="914400" y="4343400"/>
            <a:ext cx="7315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顺序栈中核心方法的实现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481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栈的特点：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先进后出（</a:t>
            </a:r>
            <a:r>
              <a:rPr kumimoji="1" lang="en-US" altLang="zh-CN" dirty="0" smtClean="0"/>
              <a:t>FILO</a:t>
            </a:r>
            <a:r>
              <a:rPr kumimoji="1" lang="zh-CN" altLang="en-US" dirty="0" smtClean="0"/>
              <a:t>）或者 后进先出（</a:t>
            </a:r>
            <a:r>
              <a:rPr kumimoji="1" lang="en-US" altLang="zh-CN" dirty="0" smtClean="0"/>
              <a:t>LIFO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marL="558800" lvl="1" indent="0"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（</a:t>
            </a:r>
            <a:r>
              <a:rPr lang="en-US" altLang="zh-CN" dirty="0" smtClean="0">
                <a:latin typeface="Arial" charset="0"/>
                <a:ea typeface="宋体" charset="0"/>
              </a:rPr>
              <a:t>The </a:t>
            </a:r>
            <a:r>
              <a:rPr lang="en-US" altLang="zh-CN" dirty="0">
                <a:latin typeface="Arial" charset="0"/>
                <a:ea typeface="宋体" charset="0"/>
              </a:rPr>
              <a:t>last item pushed into a stack is always the first one which will be popped from the stack. </a:t>
            </a:r>
            <a:r>
              <a:rPr lang="zh-CN" altLang="en-US" dirty="0" smtClean="0">
                <a:latin typeface="Arial" charset="0"/>
                <a:ea typeface="宋体" charset="0"/>
              </a:rPr>
              <a:t>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/>
            <a:r>
              <a:rPr lang="zh-CN" altLang="en-US" dirty="0">
                <a:latin typeface="Arial" charset="0"/>
                <a:ea typeface="宋体" charset="0"/>
              </a:rPr>
              <a:t>但不排除后者未进栈之前，先入栈</a:t>
            </a:r>
            <a:r>
              <a:rPr lang="zh-CN" altLang="en-US" dirty="0" smtClean="0">
                <a:latin typeface="Arial" charset="0"/>
                <a:ea typeface="宋体" charset="0"/>
              </a:rPr>
              <a:t>者先出栈的情况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lvl="2"/>
            <a:r>
              <a:rPr lang="zh-CN" altLang="en-US" dirty="0" smtClean="0">
                <a:latin typeface="Arial" charset="0"/>
                <a:ea typeface="宋体" charset="0"/>
              </a:rPr>
              <a:t>例：假设</a:t>
            </a:r>
            <a:r>
              <a:rPr lang="zh-CN" altLang="en-US" dirty="0">
                <a:latin typeface="Arial" charset="0"/>
                <a:ea typeface="宋体" charset="0"/>
              </a:rPr>
              <a:t>有５个元素</a:t>
            </a:r>
            <a:r>
              <a:rPr lang="en-US" altLang="zh-CN" dirty="0" err="1">
                <a:latin typeface="Arial" charset="0"/>
                <a:ea typeface="宋体" charset="0"/>
              </a:rPr>
              <a:t>abcde</a:t>
            </a:r>
            <a:r>
              <a:rPr lang="zh-CN" altLang="en-US" dirty="0">
                <a:latin typeface="Arial" charset="0"/>
                <a:ea typeface="宋体" charset="0"/>
              </a:rPr>
              <a:t>顺序进栈（进栈过程中可以出栈），出栈序列为</a:t>
            </a:r>
            <a:r>
              <a:rPr lang="en-US" altLang="zh-CN" dirty="0" err="1">
                <a:latin typeface="Arial" charset="0"/>
                <a:ea typeface="宋体" charset="0"/>
              </a:rPr>
              <a:t>dceba</a:t>
            </a:r>
            <a:r>
              <a:rPr lang="zh-CN" altLang="en-US" dirty="0">
                <a:latin typeface="Arial" charset="0"/>
                <a:ea typeface="宋体" charset="0"/>
              </a:rPr>
              <a:t>，则该栈容量必定不小于</a:t>
            </a:r>
            <a:r>
              <a:rPr lang="zh-CN" altLang="en-US" dirty="0" smtClean="0">
                <a:latin typeface="Arial" charset="0"/>
                <a:ea typeface="宋体" charset="0"/>
              </a:rPr>
              <a:t>多少</a:t>
            </a:r>
            <a:r>
              <a:rPr lang="zh-CN" altLang="en-US" dirty="0">
                <a:latin typeface="Arial" charset="0"/>
                <a:ea typeface="宋体" charset="0"/>
              </a:rPr>
              <a:t>？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栈的特点：</a:t>
            </a:r>
            <a:endParaRPr kumimoji="1" lang="en-US" altLang="zh-CN" dirty="0" smtClean="0"/>
          </a:p>
          <a:p>
            <a:pPr lvl="2" algn="just"/>
            <a:r>
              <a:rPr kumimoji="1" lang="zh-CN" altLang="en-US" dirty="0"/>
              <a:t>入</a:t>
            </a:r>
            <a:r>
              <a:rPr kumimoji="1" lang="zh-CN" altLang="en-US" dirty="0" smtClean="0"/>
              <a:t>栈：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abcde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lvl="2" algn="just"/>
            <a:r>
              <a:rPr kumimoji="1" lang="zh-CN" altLang="en-US" dirty="0">
                <a:latin typeface="Arial" charset="0"/>
                <a:ea typeface="宋体" charset="0"/>
              </a:rPr>
              <a:t>出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栈：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dceba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1560" y="3266425"/>
            <a:ext cx="1152128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67744" y="3284984"/>
            <a:ext cx="1080120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923928" y="2778700"/>
            <a:ext cx="1008112" cy="1082348"/>
            <a:chOff x="3923928" y="2671802"/>
            <a:chExt cx="1008112" cy="1082348"/>
          </a:xfrm>
        </p:grpSpPr>
        <p:sp>
          <p:nvSpPr>
            <p:cNvPr id="8" name="矩形 7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580112" y="2780928"/>
            <a:ext cx="1008112" cy="1082348"/>
            <a:chOff x="3923928" y="2671802"/>
            <a:chExt cx="1008112" cy="1082348"/>
          </a:xfrm>
        </p:grpSpPr>
        <p:sp>
          <p:nvSpPr>
            <p:cNvPr id="12" name="矩形 11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5580112" y="2239754"/>
            <a:ext cx="1008112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500" dirty="0" smtClean="0">
                <a:latin typeface="Arial" charset="0"/>
                <a:ea typeface="宋体" pitchFamily="2" charset="-122"/>
              </a:rPr>
              <a:t>c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7380312" y="2746038"/>
            <a:ext cx="1008112" cy="1082348"/>
            <a:chOff x="3923928" y="2671802"/>
            <a:chExt cx="1008112" cy="1082348"/>
          </a:xfrm>
        </p:grpSpPr>
        <p:sp>
          <p:nvSpPr>
            <p:cNvPr id="16" name="矩形 15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7380312" y="2204864"/>
            <a:ext cx="1008112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500" dirty="0" smtClean="0">
                <a:latin typeface="Arial" charset="0"/>
                <a:ea typeface="宋体" pitchFamily="2" charset="-122"/>
              </a:rPr>
              <a:t>c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380312" y="1663690"/>
            <a:ext cx="1008112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500" dirty="0" smtClean="0">
                <a:latin typeface="Arial" charset="0"/>
                <a:ea typeface="宋体" pitchFamily="2" charset="-122"/>
              </a:rPr>
              <a:t>d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7740352" y="4853785"/>
            <a:ext cx="1008112" cy="1082348"/>
            <a:chOff x="3923928" y="2671802"/>
            <a:chExt cx="1008112" cy="1082348"/>
          </a:xfrm>
        </p:grpSpPr>
        <p:sp>
          <p:nvSpPr>
            <p:cNvPr id="21" name="矩形 20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7740352" y="4312611"/>
            <a:ext cx="1008112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500" dirty="0" smtClean="0">
                <a:latin typeface="Arial" charset="0"/>
                <a:ea typeface="宋体" pitchFamily="2" charset="-122"/>
              </a:rPr>
              <a:t>c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6228184" y="4814439"/>
            <a:ext cx="1008112" cy="1082348"/>
            <a:chOff x="3923928" y="2671802"/>
            <a:chExt cx="1008112" cy="1082348"/>
          </a:xfrm>
        </p:grpSpPr>
        <p:sp>
          <p:nvSpPr>
            <p:cNvPr id="25" name="矩形 24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788024" y="4886447"/>
            <a:ext cx="1008112" cy="1082348"/>
            <a:chOff x="3923928" y="2671802"/>
            <a:chExt cx="1008112" cy="1082348"/>
          </a:xfrm>
        </p:grpSpPr>
        <p:sp>
          <p:nvSpPr>
            <p:cNvPr id="28" name="矩形 27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4788024" y="4345273"/>
            <a:ext cx="1008112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500" dirty="0" smtClean="0">
                <a:latin typeface="Arial" charset="0"/>
                <a:ea typeface="宋体" pitchFamily="2" charset="-122"/>
              </a:rPr>
              <a:t>e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203848" y="4814439"/>
            <a:ext cx="1008112" cy="1082348"/>
            <a:chOff x="3923928" y="2671802"/>
            <a:chExt cx="1008112" cy="1082348"/>
          </a:xfrm>
        </p:grpSpPr>
        <p:sp>
          <p:nvSpPr>
            <p:cNvPr id="32" name="矩形 31"/>
            <p:cNvSpPr/>
            <p:nvPr/>
          </p:nvSpPr>
          <p:spPr bwMode="auto">
            <a:xfrm>
              <a:off x="3923928" y="3212976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a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923928" y="2671802"/>
              <a:ext cx="1008112" cy="541174"/>
            </a:xfrm>
            <a:prstGeom prst="rect">
              <a:avLst/>
            </a:prstGeom>
            <a:solidFill>
              <a:schemeClr val="accent1"/>
            </a:solidFill>
            <a:ln w="50800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500" dirty="0" smtClean="0">
                  <a:latin typeface="Arial" charset="0"/>
                  <a:ea typeface="宋体" pitchFamily="2" charset="-122"/>
                </a:rPr>
                <a:t>b</a:t>
              </a:r>
              <a:endParaRPr kumimoji="0" lang="zh-CN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4" name="矩形 33"/>
          <p:cNvSpPr/>
          <p:nvPr/>
        </p:nvSpPr>
        <p:spPr bwMode="auto">
          <a:xfrm>
            <a:off x="1691680" y="5283605"/>
            <a:ext cx="1080120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3528" y="4635533"/>
            <a:ext cx="936104" cy="541174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>
            <a:off x="1835696" y="3501008"/>
            <a:ext cx="360040" cy="45719"/>
          </a:xfrm>
          <a:prstGeom prst="righ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3419872" y="3501008"/>
            <a:ext cx="360040" cy="45719"/>
          </a:xfrm>
          <a:prstGeom prst="righ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5076056" y="3429000"/>
            <a:ext cx="360040" cy="45719"/>
          </a:xfrm>
          <a:prstGeom prst="righ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右箭头 38"/>
          <p:cNvSpPr/>
          <p:nvPr/>
        </p:nvSpPr>
        <p:spPr bwMode="auto">
          <a:xfrm>
            <a:off x="6804248" y="3068960"/>
            <a:ext cx="360040" cy="45719"/>
          </a:xfrm>
          <a:prstGeom prst="righ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8244408" y="3861048"/>
            <a:ext cx="144016" cy="402401"/>
          </a:xfrm>
          <a:prstGeom prst="down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左箭头 41"/>
          <p:cNvSpPr/>
          <p:nvPr/>
        </p:nvSpPr>
        <p:spPr bwMode="auto">
          <a:xfrm>
            <a:off x="7308304" y="5248715"/>
            <a:ext cx="360040" cy="72008"/>
          </a:xfrm>
          <a:prstGeom prst="lef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左箭头 42"/>
          <p:cNvSpPr/>
          <p:nvPr/>
        </p:nvSpPr>
        <p:spPr bwMode="auto">
          <a:xfrm>
            <a:off x="5868144" y="5401115"/>
            <a:ext cx="360040" cy="72008"/>
          </a:xfrm>
          <a:prstGeom prst="lef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左箭头 43"/>
          <p:cNvSpPr/>
          <p:nvPr/>
        </p:nvSpPr>
        <p:spPr bwMode="auto">
          <a:xfrm>
            <a:off x="4283968" y="5248715"/>
            <a:ext cx="360040" cy="72008"/>
          </a:xfrm>
          <a:prstGeom prst="lef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左箭头 44"/>
          <p:cNvSpPr/>
          <p:nvPr/>
        </p:nvSpPr>
        <p:spPr bwMode="auto">
          <a:xfrm>
            <a:off x="2843808" y="5401115"/>
            <a:ext cx="360040" cy="72008"/>
          </a:xfrm>
          <a:prstGeom prst="lef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左箭头 45"/>
          <p:cNvSpPr/>
          <p:nvPr/>
        </p:nvSpPr>
        <p:spPr bwMode="auto">
          <a:xfrm rot="2815283">
            <a:off x="1277798" y="5355646"/>
            <a:ext cx="339713" cy="153349"/>
          </a:xfrm>
          <a:prstGeom prst="leftArrow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日期占位符 3"/>
          <p:cNvSpPr txBox="1">
            <a:spLocks/>
          </p:cNvSpPr>
          <p:nvPr/>
        </p:nvSpPr>
        <p:spPr bwMode="auto">
          <a:xfrm>
            <a:off x="2627783" y="3893109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8" name="日期占位符 3"/>
          <p:cNvSpPr txBox="1">
            <a:spLocks/>
          </p:cNvSpPr>
          <p:nvPr/>
        </p:nvSpPr>
        <p:spPr bwMode="auto">
          <a:xfrm>
            <a:off x="4319971" y="3861048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9" name="日期占位符 3"/>
          <p:cNvSpPr txBox="1">
            <a:spLocks/>
          </p:cNvSpPr>
          <p:nvPr/>
        </p:nvSpPr>
        <p:spPr bwMode="auto">
          <a:xfrm>
            <a:off x="5976155" y="3850338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0" name="日期占位符 3"/>
          <p:cNvSpPr txBox="1">
            <a:spLocks/>
          </p:cNvSpPr>
          <p:nvPr/>
        </p:nvSpPr>
        <p:spPr bwMode="auto">
          <a:xfrm>
            <a:off x="7769298" y="3789040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1" name="日期占位符 3"/>
          <p:cNvSpPr txBox="1">
            <a:spLocks/>
          </p:cNvSpPr>
          <p:nvPr/>
        </p:nvSpPr>
        <p:spPr bwMode="auto">
          <a:xfrm>
            <a:off x="8172399" y="5949280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O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2" name="日期占位符 3"/>
          <p:cNvSpPr txBox="1">
            <a:spLocks/>
          </p:cNvSpPr>
          <p:nvPr/>
        </p:nvSpPr>
        <p:spPr bwMode="auto">
          <a:xfrm>
            <a:off x="6623956" y="5949280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O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3" name="日期占位符 3"/>
          <p:cNvSpPr txBox="1">
            <a:spLocks/>
          </p:cNvSpPr>
          <p:nvPr/>
        </p:nvSpPr>
        <p:spPr bwMode="auto">
          <a:xfrm>
            <a:off x="5145889" y="5933130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4" name="日期占位符 3"/>
          <p:cNvSpPr txBox="1">
            <a:spLocks/>
          </p:cNvSpPr>
          <p:nvPr/>
        </p:nvSpPr>
        <p:spPr bwMode="auto">
          <a:xfrm>
            <a:off x="3597446" y="5949280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O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5" name="日期占位符 3"/>
          <p:cNvSpPr txBox="1">
            <a:spLocks/>
          </p:cNvSpPr>
          <p:nvPr/>
        </p:nvSpPr>
        <p:spPr bwMode="auto">
          <a:xfrm>
            <a:off x="2087995" y="5845355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O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6" name="日期占位符 3"/>
          <p:cNvSpPr txBox="1">
            <a:spLocks/>
          </p:cNvSpPr>
          <p:nvPr/>
        </p:nvSpPr>
        <p:spPr bwMode="auto">
          <a:xfrm>
            <a:off x="627564" y="5245086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O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7" name="日期占位符 3"/>
          <p:cNvSpPr txBox="1">
            <a:spLocks/>
          </p:cNvSpPr>
          <p:nvPr/>
        </p:nvSpPr>
        <p:spPr bwMode="auto">
          <a:xfrm>
            <a:off x="1065138" y="3829965"/>
            <a:ext cx="288033" cy="350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栈的应用实例：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7419"/>
            <a:ext cx="3009900" cy="403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204864"/>
            <a:ext cx="4176712" cy="30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8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</a:t>
            </a:r>
            <a:r>
              <a:rPr kumimoji="1" lang="en-US" altLang="zh-CN" dirty="0" smtClean="0"/>
              <a:t>ADT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9250"/>
            <a:ext cx="8496944" cy="4362450"/>
          </a:xfrm>
        </p:spPr>
        <p:txBody>
          <a:bodyPr/>
          <a:lstStyle/>
          <a:p>
            <a:r>
              <a:rPr kumimoji="1" lang="zh-CN" altLang="en-US" dirty="0" smtClean="0"/>
              <a:t>栈基本操作的规范说明（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初始化生成空栈：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73437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1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9250"/>
            <a:ext cx="8496944" cy="4362450"/>
          </a:xfrm>
        </p:spPr>
        <p:txBody>
          <a:bodyPr/>
          <a:lstStyle/>
          <a:p>
            <a:r>
              <a:rPr kumimoji="1" lang="zh-CN" altLang="en-US" dirty="0" smtClean="0"/>
              <a:t>栈基本操作的规范说明（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入栈：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0872" y="2996952"/>
            <a:ext cx="8229600" cy="16446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Stack </a:t>
            </a:r>
            <a:r>
              <a:rPr lang="en-US" altLang="zh-CN" sz="2000" b="1" dirty="0">
                <a:solidFill>
                  <a:srgbClr val="000000"/>
                </a:solidFill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</a:rPr>
              <a:t>push(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Stack_entry</a:t>
            </a:r>
            <a:r>
              <a:rPr lang="en-US" altLang="zh-CN" sz="2000" dirty="0">
                <a:solidFill>
                  <a:srgbClr val="000000"/>
                </a:solidFill>
              </a:rPr>
              <a:t> &amp;item)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2000" dirty="0">
                <a:solidFill>
                  <a:srgbClr val="0000DA"/>
                </a:solidFill>
              </a:rPr>
              <a:t>pre:</a:t>
            </a:r>
            <a:r>
              <a:rPr lang="en-US" altLang="zh-CN" sz="2000" dirty="0">
                <a:solidFill>
                  <a:srgbClr val="000000"/>
                </a:solidFill>
              </a:rPr>
              <a:t> None.</a:t>
            </a:r>
          </a:p>
          <a:p>
            <a:pPr eaLnBrk="1" hangingPunct="1"/>
            <a:r>
              <a:rPr lang="en-US" altLang="zh-CN" sz="2000" dirty="0">
                <a:solidFill>
                  <a:srgbClr val="0000DA"/>
                </a:solidFill>
              </a:rPr>
              <a:t>post:</a:t>
            </a:r>
            <a:r>
              <a:rPr lang="en-US" altLang="zh-CN" sz="2000" dirty="0">
                <a:solidFill>
                  <a:srgbClr val="000000"/>
                </a:solidFill>
              </a:rPr>
              <a:t> If the Stack is not full, item is added to the top of the Stack. If the Stack is full, an </a:t>
            </a: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of overflow</a:t>
            </a:r>
            <a:r>
              <a:rPr lang="zh-CN" altLang="en-US" sz="2000" b="1" dirty="0">
                <a:solidFill>
                  <a:srgbClr val="FF0000"/>
                </a:solidFill>
              </a:rPr>
              <a:t>（上溢）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is returned and the Stack is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37906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自定义设计方案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2690</Words>
  <Application>Microsoft Office PowerPoint</Application>
  <PresentationFormat>全屏显示(4:3)</PresentationFormat>
  <Paragraphs>460</Paragraphs>
  <Slides>40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LucidaSans-Typewriter</vt:lpstr>
      <vt:lpstr>黑体</vt:lpstr>
      <vt:lpstr>宋体</vt:lpstr>
      <vt:lpstr>文鼎中隶简</vt:lpstr>
      <vt:lpstr>Arial</vt:lpstr>
      <vt:lpstr>Calibri</vt:lpstr>
      <vt:lpstr>Cambria Math</vt:lpstr>
      <vt:lpstr>Comic Sans MS</vt:lpstr>
      <vt:lpstr>Franklin Gothic Medium</vt:lpstr>
      <vt:lpstr>Georgia</vt:lpstr>
      <vt:lpstr>Times New Roman</vt:lpstr>
      <vt:lpstr>Wingdings</vt:lpstr>
      <vt:lpstr>自定义设计方案</vt:lpstr>
      <vt:lpstr>Visio</vt:lpstr>
      <vt:lpstr>栈的定义</vt:lpstr>
      <vt:lpstr>栈的抽象数据类型（ADT）</vt:lpstr>
      <vt:lpstr>栈的ADT</vt:lpstr>
      <vt:lpstr>栈的ADT</vt:lpstr>
      <vt:lpstr>栈的定义</vt:lpstr>
      <vt:lpstr>栈的定义</vt:lpstr>
      <vt:lpstr>栈的定义</vt:lpstr>
      <vt:lpstr>栈的ADT</vt:lpstr>
      <vt:lpstr>栈的定义</vt:lpstr>
      <vt:lpstr>栈的定义</vt:lpstr>
      <vt:lpstr>栈的定义</vt:lpstr>
      <vt:lpstr>栈的定义</vt:lpstr>
      <vt:lpstr>栈的应用（一） 括号匹配</vt:lpstr>
      <vt:lpstr>括号匹配</vt:lpstr>
      <vt:lpstr>括号匹配</vt:lpstr>
      <vt:lpstr>括号匹配</vt:lpstr>
      <vt:lpstr>括号匹配</vt:lpstr>
      <vt:lpstr>PowerPoint 演示文稿</vt:lpstr>
      <vt:lpstr>PowerPoint 演示文稿</vt:lpstr>
      <vt:lpstr>PowerPoint 演示文稿</vt:lpstr>
      <vt:lpstr>栈的应用：逆波兰计算器</vt:lpstr>
      <vt:lpstr>逆波兰表达式</vt:lpstr>
      <vt:lpstr>逆波兰表达式计算器</vt:lpstr>
      <vt:lpstr>逆波兰表达式计算器</vt:lpstr>
      <vt:lpstr>逆波兰表达式计算器</vt:lpstr>
      <vt:lpstr>逆波兰表达式计算器</vt:lpstr>
      <vt:lpstr>逆波兰计算器——主函数</vt:lpstr>
      <vt:lpstr>逆波兰计算器——get_command</vt:lpstr>
      <vt:lpstr>逆波兰计算器——do_command</vt:lpstr>
      <vt:lpstr>逆波兰计算器——do_command(续)</vt:lpstr>
      <vt:lpstr>逆波兰计算器——do_command(续)</vt:lpstr>
      <vt:lpstr>思考</vt:lpstr>
      <vt:lpstr>顺序栈</vt:lpstr>
      <vt:lpstr>顺序栈</vt:lpstr>
      <vt:lpstr>顺序栈的定义</vt:lpstr>
      <vt:lpstr>顺序栈</vt:lpstr>
      <vt:lpstr>顺序栈中核心方法的实现</vt:lpstr>
      <vt:lpstr>顺序栈中核心方法的实现</vt:lpstr>
      <vt:lpstr>顺序栈中核心方法的实现</vt:lpstr>
      <vt:lpstr>顺序栈中核心方法的实现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融合文档信息的机器翻译 自动评价研究</dc:title>
  <dc:creator>番茄花园</dc:creator>
  <cp:lastModifiedBy>微软用户</cp:lastModifiedBy>
  <cp:revision>316</cp:revision>
  <dcterms:created xsi:type="dcterms:W3CDTF">2013-05-22T04:46:00Z</dcterms:created>
  <dcterms:modified xsi:type="dcterms:W3CDTF">2022-09-02T01:41:50Z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