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9843" autoAdjust="0"/>
  </p:normalViewPr>
  <p:slideViewPr>
    <p:cSldViewPr>
      <p:cViewPr varScale="1">
        <p:scale>
          <a:sx n="131" d="100"/>
          <a:sy n="131" d="100"/>
        </p:scale>
        <p:origin x="10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A727D-D065-45F5-A67F-D8A2F63D8293}" type="doc">
      <dgm:prSet loTypeId="urn:microsoft.com/office/officeart/2008/layout/LinedList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94E84B5F-85AA-4FF1-A102-59BF7CA8A2E9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1</a:t>
          </a:r>
          <a:endParaRPr lang="zh-CN" altLang="en-US" sz="2400" dirty="0"/>
        </a:p>
      </dgm:t>
    </dgm:pt>
    <dgm:pt modelId="{51543AB5-B96E-431B-84F8-C93B00421A20}" type="parTrans" cxnId="{A7A77838-BE1C-4546-ABFD-CF228FDB4F24}">
      <dgm:prSet/>
      <dgm:spPr/>
      <dgm:t>
        <a:bodyPr/>
        <a:lstStyle/>
        <a:p>
          <a:pPr algn="l"/>
          <a:endParaRPr lang="zh-CN" altLang="en-US" sz="2400"/>
        </a:p>
      </dgm:t>
    </dgm:pt>
    <dgm:pt modelId="{D18D0EEB-73D5-42DB-9961-28F28D86EE9E}" type="sibTrans" cxnId="{A7A77838-BE1C-4546-ABFD-CF228FDB4F24}">
      <dgm:prSet/>
      <dgm:spPr/>
      <dgm:t>
        <a:bodyPr/>
        <a:lstStyle/>
        <a:p>
          <a:pPr algn="l"/>
          <a:endParaRPr lang="zh-CN" altLang="en-US" sz="2400"/>
        </a:p>
      </dgm:t>
    </dgm:pt>
    <dgm:pt modelId="{15B4B451-89A1-42E3-83F5-3919AE97EB16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研究背景</a:t>
          </a:r>
          <a:endParaRPr lang="zh-CN" altLang="en-US" sz="2400" dirty="0"/>
        </a:p>
      </dgm:t>
    </dgm:pt>
    <dgm:pt modelId="{4659A137-62E7-4BDE-A825-62ACC2B20CCB}" type="parTrans" cxnId="{C238518C-F268-45EB-980B-B6514E20468B}">
      <dgm:prSet/>
      <dgm:spPr/>
      <dgm:t>
        <a:bodyPr/>
        <a:lstStyle/>
        <a:p>
          <a:pPr algn="l"/>
          <a:endParaRPr lang="zh-CN" altLang="en-US" sz="2400"/>
        </a:p>
      </dgm:t>
    </dgm:pt>
    <dgm:pt modelId="{07449CD4-B50B-4638-8A3C-5239927949A4}" type="sibTrans" cxnId="{C238518C-F268-45EB-980B-B6514E20468B}">
      <dgm:prSet/>
      <dgm:spPr/>
      <dgm:t>
        <a:bodyPr/>
        <a:lstStyle/>
        <a:p>
          <a:pPr algn="l"/>
          <a:endParaRPr lang="zh-CN" altLang="en-US" sz="2400"/>
        </a:p>
      </dgm:t>
    </dgm:pt>
    <dgm:pt modelId="{E8B8A031-C395-433A-A204-5786DD482B87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2</a:t>
          </a:r>
          <a:endParaRPr lang="zh-CN" altLang="en-US" sz="2400" dirty="0"/>
        </a:p>
      </dgm:t>
    </dgm:pt>
    <dgm:pt modelId="{06B1F420-0203-4C60-9D5B-665CA9103DC1}" type="parTrans" cxnId="{5FD87A44-E6E8-4E98-997C-909854F7AF72}">
      <dgm:prSet/>
      <dgm:spPr/>
      <dgm:t>
        <a:bodyPr/>
        <a:lstStyle/>
        <a:p>
          <a:pPr algn="l"/>
          <a:endParaRPr lang="zh-CN" altLang="en-US" sz="2400"/>
        </a:p>
      </dgm:t>
    </dgm:pt>
    <dgm:pt modelId="{B8053428-A1C5-4DEC-A97C-D4A4906D3F79}" type="sibTrans" cxnId="{5FD87A44-E6E8-4E98-997C-909854F7AF72}">
      <dgm:prSet/>
      <dgm:spPr/>
      <dgm:t>
        <a:bodyPr/>
        <a:lstStyle/>
        <a:p>
          <a:pPr algn="l"/>
          <a:endParaRPr lang="zh-CN" altLang="en-US" sz="2400"/>
        </a:p>
      </dgm:t>
    </dgm:pt>
    <dgm:pt modelId="{F5545F43-E5B2-4059-80D2-58F528942030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研究现状</a:t>
          </a:r>
          <a:endParaRPr lang="zh-CN" altLang="en-US" sz="2400" dirty="0"/>
        </a:p>
      </dgm:t>
    </dgm:pt>
    <dgm:pt modelId="{28B9A847-3E5A-4D34-AC37-36CC2E210F87}" type="parTrans" cxnId="{A5A08812-9F8D-4A32-B165-62370A37804E}">
      <dgm:prSet/>
      <dgm:spPr/>
      <dgm:t>
        <a:bodyPr/>
        <a:lstStyle/>
        <a:p>
          <a:pPr algn="l"/>
          <a:endParaRPr lang="zh-CN" altLang="en-US" sz="2400"/>
        </a:p>
      </dgm:t>
    </dgm:pt>
    <dgm:pt modelId="{B8BFE410-1422-4B53-AED7-A8C22E986E6B}" type="sibTrans" cxnId="{A5A08812-9F8D-4A32-B165-62370A37804E}">
      <dgm:prSet/>
      <dgm:spPr/>
      <dgm:t>
        <a:bodyPr/>
        <a:lstStyle/>
        <a:p>
          <a:pPr algn="l"/>
          <a:endParaRPr lang="zh-CN" altLang="en-US" sz="2400"/>
        </a:p>
      </dgm:t>
    </dgm:pt>
    <dgm:pt modelId="{76AC44EC-FCB1-41F5-BF3D-EBE1A935BCF7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</a:t>
          </a:r>
          <a:endParaRPr lang="zh-CN" altLang="en-US" sz="2400" dirty="0"/>
        </a:p>
      </dgm:t>
    </dgm:pt>
    <dgm:pt modelId="{A179F6CF-3CBA-442F-993F-4E6CE96B2EB4}" type="parTrans" cxnId="{BEDF0D51-B853-45CF-9A13-77C772A0E1FF}">
      <dgm:prSet/>
      <dgm:spPr/>
      <dgm:t>
        <a:bodyPr/>
        <a:lstStyle/>
        <a:p>
          <a:pPr algn="l"/>
          <a:endParaRPr lang="zh-CN" altLang="en-US" sz="2400"/>
        </a:p>
      </dgm:t>
    </dgm:pt>
    <dgm:pt modelId="{FF19DC0C-09F1-4432-BA8E-72313679B962}" type="sibTrans" cxnId="{BEDF0D51-B853-45CF-9A13-77C772A0E1FF}">
      <dgm:prSet/>
      <dgm:spPr/>
      <dgm:t>
        <a:bodyPr/>
        <a:lstStyle/>
        <a:p>
          <a:pPr algn="l"/>
          <a:endParaRPr lang="zh-CN" altLang="en-US" sz="2400"/>
        </a:p>
      </dgm:t>
    </dgm:pt>
    <dgm:pt modelId="{90F93B9A-ACB2-40CB-ACBC-0824982AC3AA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研究内容</a:t>
          </a:r>
          <a:endParaRPr lang="zh-CN" altLang="en-US" sz="2400" dirty="0"/>
        </a:p>
      </dgm:t>
    </dgm:pt>
    <dgm:pt modelId="{95AC615E-2BBD-42B3-83CF-5253ECC7AA6D}" type="parTrans" cxnId="{55CB2362-4303-4D21-86F6-3D3352AC7C4B}">
      <dgm:prSet/>
      <dgm:spPr/>
      <dgm:t>
        <a:bodyPr/>
        <a:lstStyle/>
        <a:p>
          <a:pPr algn="l"/>
          <a:endParaRPr lang="zh-CN" altLang="en-US" sz="2400"/>
        </a:p>
      </dgm:t>
    </dgm:pt>
    <dgm:pt modelId="{D30FDC5C-1E7C-497A-A907-87467B54034E}" type="sibTrans" cxnId="{55CB2362-4303-4D21-86F6-3D3352AC7C4B}">
      <dgm:prSet/>
      <dgm:spPr/>
      <dgm:t>
        <a:bodyPr/>
        <a:lstStyle/>
        <a:p>
          <a:pPr algn="l"/>
          <a:endParaRPr lang="zh-CN" altLang="en-US" sz="2400"/>
        </a:p>
      </dgm:t>
    </dgm:pt>
    <dgm:pt modelId="{567800E5-BFA0-458D-9DF3-79398AFAAA5D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4</a:t>
          </a:r>
          <a:endParaRPr lang="zh-CN" altLang="en-US" sz="2400" dirty="0"/>
        </a:p>
      </dgm:t>
    </dgm:pt>
    <dgm:pt modelId="{32BDD826-01AA-4604-8DE5-163E2D070A2C}" type="parTrans" cxnId="{9749C9B0-934C-4CEA-B07D-620EA0C291A3}">
      <dgm:prSet/>
      <dgm:spPr/>
      <dgm:t>
        <a:bodyPr/>
        <a:lstStyle/>
        <a:p>
          <a:pPr algn="l"/>
          <a:endParaRPr lang="zh-CN" altLang="en-US" sz="2400"/>
        </a:p>
      </dgm:t>
    </dgm:pt>
    <dgm:pt modelId="{35A2D4D5-620C-4421-9FAF-A3BCFA51BC21}" type="sibTrans" cxnId="{9749C9B0-934C-4CEA-B07D-620EA0C291A3}">
      <dgm:prSet/>
      <dgm:spPr/>
      <dgm:t>
        <a:bodyPr/>
        <a:lstStyle/>
        <a:p>
          <a:pPr algn="l"/>
          <a:endParaRPr lang="zh-CN" altLang="en-US" sz="2400"/>
        </a:p>
      </dgm:t>
    </dgm:pt>
    <dgm:pt modelId="{2EA7EF2A-334C-4286-A9FD-76B3C50DA090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总结和展望</a:t>
          </a:r>
          <a:endParaRPr lang="zh-CN" altLang="en-US" sz="2400" dirty="0"/>
        </a:p>
      </dgm:t>
    </dgm:pt>
    <dgm:pt modelId="{2FAF029F-353C-4111-9D9D-F1006C0EAF71}" type="parTrans" cxnId="{8E93A227-0EFE-4AA1-90EF-66249D3F3C9D}">
      <dgm:prSet/>
      <dgm:spPr/>
      <dgm:t>
        <a:bodyPr/>
        <a:lstStyle/>
        <a:p>
          <a:pPr algn="l"/>
          <a:endParaRPr lang="zh-CN" altLang="en-US" sz="2400"/>
        </a:p>
      </dgm:t>
    </dgm:pt>
    <dgm:pt modelId="{B5D2A98E-2497-4DDF-8079-38101F36C915}" type="sibTrans" cxnId="{8E93A227-0EFE-4AA1-90EF-66249D3F3C9D}">
      <dgm:prSet/>
      <dgm:spPr/>
      <dgm:t>
        <a:bodyPr/>
        <a:lstStyle/>
        <a:p>
          <a:pPr algn="l"/>
          <a:endParaRPr lang="zh-CN" altLang="en-US" sz="2400"/>
        </a:p>
      </dgm:t>
    </dgm:pt>
    <dgm:pt modelId="{1E205109-B6B7-46AD-A970-909CB483E0C0}" type="pres">
      <dgm:prSet presAssocID="{E87A727D-D065-45F5-A67F-D8A2F63D82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E8DB78E-AC92-45C6-98A3-8CB9CE4E878E}" type="pres">
      <dgm:prSet presAssocID="{94E84B5F-85AA-4FF1-A102-59BF7CA8A2E9}" presName="thickLine" presStyleLbl="alignNode1" presStyleIdx="0" presStyleCnt="4"/>
      <dgm:spPr/>
    </dgm:pt>
    <dgm:pt modelId="{50F3C08C-4504-47C1-B6F5-AE783C99C91C}" type="pres">
      <dgm:prSet presAssocID="{94E84B5F-85AA-4FF1-A102-59BF7CA8A2E9}" presName="horz1" presStyleCnt="0"/>
      <dgm:spPr/>
    </dgm:pt>
    <dgm:pt modelId="{700A148B-3231-4666-B67B-0931CB7A423C}" type="pres">
      <dgm:prSet presAssocID="{94E84B5F-85AA-4FF1-A102-59BF7CA8A2E9}" presName="tx1" presStyleLbl="revTx" presStyleIdx="0" presStyleCnt="8"/>
      <dgm:spPr/>
      <dgm:t>
        <a:bodyPr/>
        <a:lstStyle/>
        <a:p>
          <a:endParaRPr lang="zh-CN" altLang="en-US"/>
        </a:p>
      </dgm:t>
    </dgm:pt>
    <dgm:pt modelId="{5E99FDC4-29FA-40AC-A890-B52EAB3133FA}" type="pres">
      <dgm:prSet presAssocID="{94E84B5F-85AA-4FF1-A102-59BF7CA8A2E9}" presName="vert1" presStyleCnt="0"/>
      <dgm:spPr/>
    </dgm:pt>
    <dgm:pt modelId="{9090616E-431D-45BF-BF2F-3B5D8B9F55D5}" type="pres">
      <dgm:prSet presAssocID="{15B4B451-89A1-42E3-83F5-3919AE97EB16}" presName="vertSpace2a" presStyleCnt="0"/>
      <dgm:spPr/>
    </dgm:pt>
    <dgm:pt modelId="{FA7297F2-463E-42B9-9D24-1BD98BE86EF6}" type="pres">
      <dgm:prSet presAssocID="{15B4B451-89A1-42E3-83F5-3919AE97EB16}" presName="horz2" presStyleCnt="0"/>
      <dgm:spPr/>
    </dgm:pt>
    <dgm:pt modelId="{FD3FDFF4-5F21-4369-9D86-36F77ADEC6FE}" type="pres">
      <dgm:prSet presAssocID="{15B4B451-89A1-42E3-83F5-3919AE97EB16}" presName="horzSpace2" presStyleCnt="0"/>
      <dgm:spPr/>
    </dgm:pt>
    <dgm:pt modelId="{96CBEDB6-7DC4-4822-B208-11773B67862A}" type="pres">
      <dgm:prSet presAssocID="{15B4B451-89A1-42E3-83F5-3919AE97EB16}" presName="tx2" presStyleLbl="revTx" presStyleIdx="1" presStyleCnt="8"/>
      <dgm:spPr/>
      <dgm:t>
        <a:bodyPr/>
        <a:lstStyle/>
        <a:p>
          <a:endParaRPr lang="zh-CN" altLang="en-US"/>
        </a:p>
      </dgm:t>
    </dgm:pt>
    <dgm:pt modelId="{710790FC-0F02-4175-B69D-A441A91134DD}" type="pres">
      <dgm:prSet presAssocID="{15B4B451-89A1-42E3-83F5-3919AE97EB16}" presName="vert2" presStyleCnt="0"/>
      <dgm:spPr/>
    </dgm:pt>
    <dgm:pt modelId="{42D36DE5-851B-4B95-AA3E-0AC3211998A6}" type="pres">
      <dgm:prSet presAssocID="{15B4B451-89A1-42E3-83F5-3919AE97EB16}" presName="thinLine2b" presStyleLbl="callout" presStyleIdx="0" presStyleCnt="4"/>
      <dgm:spPr/>
    </dgm:pt>
    <dgm:pt modelId="{9CA50457-2521-4A85-9B1B-CB04655B7323}" type="pres">
      <dgm:prSet presAssocID="{15B4B451-89A1-42E3-83F5-3919AE97EB16}" presName="vertSpace2b" presStyleCnt="0"/>
      <dgm:spPr/>
    </dgm:pt>
    <dgm:pt modelId="{A43EFE27-8B2F-456C-BDF1-E2525352EEB3}" type="pres">
      <dgm:prSet presAssocID="{E8B8A031-C395-433A-A204-5786DD482B87}" presName="thickLine" presStyleLbl="alignNode1" presStyleIdx="1" presStyleCnt="4"/>
      <dgm:spPr/>
    </dgm:pt>
    <dgm:pt modelId="{8B9B35F2-20E0-46D7-98C7-94C0FD18BE68}" type="pres">
      <dgm:prSet presAssocID="{E8B8A031-C395-433A-A204-5786DD482B87}" presName="horz1" presStyleCnt="0"/>
      <dgm:spPr/>
    </dgm:pt>
    <dgm:pt modelId="{9189E40F-7493-4F65-AA6A-B4992A2BED3F}" type="pres">
      <dgm:prSet presAssocID="{E8B8A031-C395-433A-A204-5786DD482B87}" presName="tx1" presStyleLbl="revTx" presStyleIdx="2" presStyleCnt="8"/>
      <dgm:spPr/>
      <dgm:t>
        <a:bodyPr/>
        <a:lstStyle/>
        <a:p>
          <a:endParaRPr lang="zh-CN" altLang="en-US"/>
        </a:p>
      </dgm:t>
    </dgm:pt>
    <dgm:pt modelId="{DC69BEB8-285D-4438-B27B-08F85388BBC6}" type="pres">
      <dgm:prSet presAssocID="{E8B8A031-C395-433A-A204-5786DD482B87}" presName="vert1" presStyleCnt="0"/>
      <dgm:spPr/>
    </dgm:pt>
    <dgm:pt modelId="{0542013F-D08C-4CAB-A623-6855C0B577CB}" type="pres">
      <dgm:prSet presAssocID="{F5545F43-E5B2-4059-80D2-58F528942030}" presName="vertSpace2a" presStyleCnt="0"/>
      <dgm:spPr/>
    </dgm:pt>
    <dgm:pt modelId="{73ADA77E-3B6D-4B8A-A161-154D9AB065BF}" type="pres">
      <dgm:prSet presAssocID="{F5545F43-E5B2-4059-80D2-58F528942030}" presName="horz2" presStyleCnt="0"/>
      <dgm:spPr/>
    </dgm:pt>
    <dgm:pt modelId="{0BCAC406-4B76-48F6-8FC8-C7D9858F7787}" type="pres">
      <dgm:prSet presAssocID="{F5545F43-E5B2-4059-80D2-58F528942030}" presName="horzSpace2" presStyleCnt="0"/>
      <dgm:spPr/>
    </dgm:pt>
    <dgm:pt modelId="{2B0EF928-DF72-48FF-A4F4-F12314D00C87}" type="pres">
      <dgm:prSet presAssocID="{F5545F43-E5B2-4059-80D2-58F528942030}" presName="tx2" presStyleLbl="revTx" presStyleIdx="3" presStyleCnt="8"/>
      <dgm:spPr/>
      <dgm:t>
        <a:bodyPr/>
        <a:lstStyle/>
        <a:p>
          <a:endParaRPr lang="zh-CN" altLang="en-US"/>
        </a:p>
      </dgm:t>
    </dgm:pt>
    <dgm:pt modelId="{FF12F6A2-95ED-4582-8D11-0713772596B6}" type="pres">
      <dgm:prSet presAssocID="{F5545F43-E5B2-4059-80D2-58F528942030}" presName="vert2" presStyleCnt="0"/>
      <dgm:spPr/>
    </dgm:pt>
    <dgm:pt modelId="{2D16AED6-BA7C-4D59-8EF3-F8C6C44DF57E}" type="pres">
      <dgm:prSet presAssocID="{F5545F43-E5B2-4059-80D2-58F528942030}" presName="thinLine2b" presStyleLbl="callout" presStyleIdx="1" presStyleCnt="4"/>
      <dgm:spPr/>
    </dgm:pt>
    <dgm:pt modelId="{3DB53CB3-1E53-475E-8D00-BA9D3A171E36}" type="pres">
      <dgm:prSet presAssocID="{F5545F43-E5B2-4059-80D2-58F528942030}" presName="vertSpace2b" presStyleCnt="0"/>
      <dgm:spPr/>
    </dgm:pt>
    <dgm:pt modelId="{CC899727-4F3D-455C-9219-683CD9F5EF3B}" type="pres">
      <dgm:prSet presAssocID="{76AC44EC-FCB1-41F5-BF3D-EBE1A935BCF7}" presName="thickLine" presStyleLbl="alignNode1" presStyleIdx="2" presStyleCnt="4"/>
      <dgm:spPr/>
    </dgm:pt>
    <dgm:pt modelId="{5F7D2435-2979-462E-9957-6ADBF4D61845}" type="pres">
      <dgm:prSet presAssocID="{76AC44EC-FCB1-41F5-BF3D-EBE1A935BCF7}" presName="horz1" presStyleCnt="0"/>
      <dgm:spPr/>
    </dgm:pt>
    <dgm:pt modelId="{00E49711-67A4-4767-8906-58294BC169E1}" type="pres">
      <dgm:prSet presAssocID="{76AC44EC-FCB1-41F5-BF3D-EBE1A935BCF7}" presName="tx1" presStyleLbl="revTx" presStyleIdx="4" presStyleCnt="8"/>
      <dgm:spPr/>
      <dgm:t>
        <a:bodyPr/>
        <a:lstStyle/>
        <a:p>
          <a:endParaRPr lang="zh-CN" altLang="en-US"/>
        </a:p>
      </dgm:t>
    </dgm:pt>
    <dgm:pt modelId="{A91706BF-04DA-452E-B0BB-3F5EDD94E812}" type="pres">
      <dgm:prSet presAssocID="{76AC44EC-FCB1-41F5-BF3D-EBE1A935BCF7}" presName="vert1" presStyleCnt="0"/>
      <dgm:spPr/>
    </dgm:pt>
    <dgm:pt modelId="{9160BC6E-550E-4BD2-A848-D5284FA9E3E7}" type="pres">
      <dgm:prSet presAssocID="{90F93B9A-ACB2-40CB-ACBC-0824982AC3AA}" presName="vertSpace2a" presStyleCnt="0"/>
      <dgm:spPr/>
    </dgm:pt>
    <dgm:pt modelId="{33621B7A-587A-481D-BA56-1759665F7D2B}" type="pres">
      <dgm:prSet presAssocID="{90F93B9A-ACB2-40CB-ACBC-0824982AC3AA}" presName="horz2" presStyleCnt="0"/>
      <dgm:spPr/>
    </dgm:pt>
    <dgm:pt modelId="{5AA24D53-C3E4-4AD9-B6BB-FC953AB5BFD6}" type="pres">
      <dgm:prSet presAssocID="{90F93B9A-ACB2-40CB-ACBC-0824982AC3AA}" presName="horzSpace2" presStyleCnt="0"/>
      <dgm:spPr/>
    </dgm:pt>
    <dgm:pt modelId="{51250F0F-E13C-4980-92C5-0CB51A387B4A}" type="pres">
      <dgm:prSet presAssocID="{90F93B9A-ACB2-40CB-ACBC-0824982AC3AA}" presName="tx2" presStyleLbl="revTx" presStyleIdx="5" presStyleCnt="8"/>
      <dgm:spPr/>
      <dgm:t>
        <a:bodyPr/>
        <a:lstStyle/>
        <a:p>
          <a:endParaRPr lang="zh-CN" altLang="en-US"/>
        </a:p>
      </dgm:t>
    </dgm:pt>
    <dgm:pt modelId="{079CCCEE-8B0F-4392-8522-F657A44B8341}" type="pres">
      <dgm:prSet presAssocID="{90F93B9A-ACB2-40CB-ACBC-0824982AC3AA}" presName="vert2" presStyleCnt="0"/>
      <dgm:spPr/>
    </dgm:pt>
    <dgm:pt modelId="{A8AD20E9-C1EB-4AED-9D98-68A9F3D95855}" type="pres">
      <dgm:prSet presAssocID="{90F93B9A-ACB2-40CB-ACBC-0824982AC3AA}" presName="thinLine2b" presStyleLbl="callout" presStyleIdx="2" presStyleCnt="4"/>
      <dgm:spPr/>
    </dgm:pt>
    <dgm:pt modelId="{723C380E-AF71-4E76-B7BB-4B227FB06979}" type="pres">
      <dgm:prSet presAssocID="{90F93B9A-ACB2-40CB-ACBC-0824982AC3AA}" presName="vertSpace2b" presStyleCnt="0"/>
      <dgm:spPr/>
    </dgm:pt>
    <dgm:pt modelId="{D16116E9-5B4B-4D52-A0AE-180C1DDCB77D}" type="pres">
      <dgm:prSet presAssocID="{567800E5-BFA0-458D-9DF3-79398AFAAA5D}" presName="thickLine" presStyleLbl="alignNode1" presStyleIdx="3" presStyleCnt="4"/>
      <dgm:spPr/>
    </dgm:pt>
    <dgm:pt modelId="{C0506F18-8067-4D31-9508-35EF32ED0DD1}" type="pres">
      <dgm:prSet presAssocID="{567800E5-BFA0-458D-9DF3-79398AFAAA5D}" presName="horz1" presStyleCnt="0"/>
      <dgm:spPr/>
    </dgm:pt>
    <dgm:pt modelId="{6CAC17EC-4D46-443A-A705-D90B789FE135}" type="pres">
      <dgm:prSet presAssocID="{567800E5-BFA0-458D-9DF3-79398AFAAA5D}" presName="tx1" presStyleLbl="revTx" presStyleIdx="6" presStyleCnt="8"/>
      <dgm:spPr/>
      <dgm:t>
        <a:bodyPr/>
        <a:lstStyle/>
        <a:p>
          <a:endParaRPr lang="zh-CN" altLang="en-US"/>
        </a:p>
      </dgm:t>
    </dgm:pt>
    <dgm:pt modelId="{BB876D8E-A993-44BA-A3F9-9C1A29709171}" type="pres">
      <dgm:prSet presAssocID="{567800E5-BFA0-458D-9DF3-79398AFAAA5D}" presName="vert1" presStyleCnt="0"/>
      <dgm:spPr/>
    </dgm:pt>
    <dgm:pt modelId="{97C38D00-DA8F-4DF0-959D-A211C29336B6}" type="pres">
      <dgm:prSet presAssocID="{2EA7EF2A-334C-4286-A9FD-76B3C50DA090}" presName="vertSpace2a" presStyleCnt="0"/>
      <dgm:spPr/>
    </dgm:pt>
    <dgm:pt modelId="{E505C37C-732F-4BF7-B2EF-E553235CAF12}" type="pres">
      <dgm:prSet presAssocID="{2EA7EF2A-334C-4286-A9FD-76B3C50DA090}" presName="horz2" presStyleCnt="0"/>
      <dgm:spPr/>
    </dgm:pt>
    <dgm:pt modelId="{1BD86611-E964-49F0-A998-0BBBFD8C305C}" type="pres">
      <dgm:prSet presAssocID="{2EA7EF2A-334C-4286-A9FD-76B3C50DA090}" presName="horzSpace2" presStyleCnt="0"/>
      <dgm:spPr/>
    </dgm:pt>
    <dgm:pt modelId="{C7AD4EFA-9971-498D-BF13-A769C937A697}" type="pres">
      <dgm:prSet presAssocID="{2EA7EF2A-334C-4286-A9FD-76B3C50DA090}" presName="tx2" presStyleLbl="revTx" presStyleIdx="7" presStyleCnt="8"/>
      <dgm:spPr/>
      <dgm:t>
        <a:bodyPr/>
        <a:lstStyle/>
        <a:p>
          <a:endParaRPr lang="zh-CN" altLang="en-US"/>
        </a:p>
      </dgm:t>
    </dgm:pt>
    <dgm:pt modelId="{F532E19C-EC44-4509-B7CB-43AF0F16B70E}" type="pres">
      <dgm:prSet presAssocID="{2EA7EF2A-334C-4286-A9FD-76B3C50DA090}" presName="vert2" presStyleCnt="0"/>
      <dgm:spPr/>
    </dgm:pt>
    <dgm:pt modelId="{1726BD81-0C0A-4616-A72F-8B6C3C5DF0CD}" type="pres">
      <dgm:prSet presAssocID="{2EA7EF2A-334C-4286-A9FD-76B3C50DA090}" presName="thinLine2b" presStyleLbl="callout" presStyleIdx="3" presStyleCnt="4"/>
      <dgm:spPr/>
    </dgm:pt>
    <dgm:pt modelId="{F9803A62-8438-4A53-810A-59A9BBFA5733}" type="pres">
      <dgm:prSet presAssocID="{2EA7EF2A-334C-4286-A9FD-76B3C50DA090}" presName="vertSpace2b" presStyleCnt="0"/>
      <dgm:spPr/>
    </dgm:pt>
  </dgm:ptLst>
  <dgm:cxnLst>
    <dgm:cxn modelId="{6B9438F3-ACE3-47E9-B59F-27A2C3356A7A}" type="presOf" srcId="{94E84B5F-85AA-4FF1-A102-59BF7CA8A2E9}" destId="{700A148B-3231-4666-B67B-0931CB7A423C}" srcOrd="0" destOrd="0" presId="urn:microsoft.com/office/officeart/2008/layout/LinedList"/>
    <dgm:cxn modelId="{A5A08812-9F8D-4A32-B165-62370A37804E}" srcId="{E8B8A031-C395-433A-A204-5786DD482B87}" destId="{F5545F43-E5B2-4059-80D2-58F528942030}" srcOrd="0" destOrd="0" parTransId="{28B9A847-3E5A-4D34-AC37-36CC2E210F87}" sibTransId="{B8BFE410-1422-4B53-AED7-A8C22E986E6B}"/>
    <dgm:cxn modelId="{59BF8929-3C47-41CF-8B00-3479F0DA1D06}" type="presOf" srcId="{567800E5-BFA0-458D-9DF3-79398AFAAA5D}" destId="{6CAC17EC-4D46-443A-A705-D90B789FE135}" srcOrd="0" destOrd="0" presId="urn:microsoft.com/office/officeart/2008/layout/LinedList"/>
    <dgm:cxn modelId="{95D1F491-AC63-4F35-98F9-C8FE43A0C6BC}" type="presOf" srcId="{E8B8A031-C395-433A-A204-5786DD482B87}" destId="{9189E40F-7493-4F65-AA6A-B4992A2BED3F}" srcOrd="0" destOrd="0" presId="urn:microsoft.com/office/officeart/2008/layout/LinedList"/>
    <dgm:cxn modelId="{956EFCF5-B4FE-4E00-80D5-5034F5F473DD}" type="presOf" srcId="{76AC44EC-FCB1-41F5-BF3D-EBE1A935BCF7}" destId="{00E49711-67A4-4767-8906-58294BC169E1}" srcOrd="0" destOrd="0" presId="urn:microsoft.com/office/officeart/2008/layout/LinedList"/>
    <dgm:cxn modelId="{5FD87A44-E6E8-4E98-997C-909854F7AF72}" srcId="{E87A727D-D065-45F5-A67F-D8A2F63D8293}" destId="{E8B8A031-C395-433A-A204-5786DD482B87}" srcOrd="1" destOrd="0" parTransId="{06B1F420-0203-4C60-9D5B-665CA9103DC1}" sibTransId="{B8053428-A1C5-4DEC-A97C-D4A4906D3F79}"/>
    <dgm:cxn modelId="{55CB2362-4303-4D21-86F6-3D3352AC7C4B}" srcId="{76AC44EC-FCB1-41F5-BF3D-EBE1A935BCF7}" destId="{90F93B9A-ACB2-40CB-ACBC-0824982AC3AA}" srcOrd="0" destOrd="0" parTransId="{95AC615E-2BBD-42B3-83CF-5253ECC7AA6D}" sibTransId="{D30FDC5C-1E7C-497A-A907-87467B54034E}"/>
    <dgm:cxn modelId="{0096DC91-39C4-4670-9CBA-6D3A2394624F}" type="presOf" srcId="{F5545F43-E5B2-4059-80D2-58F528942030}" destId="{2B0EF928-DF72-48FF-A4F4-F12314D00C87}" srcOrd="0" destOrd="0" presId="urn:microsoft.com/office/officeart/2008/layout/LinedList"/>
    <dgm:cxn modelId="{BEDF0D51-B853-45CF-9A13-77C772A0E1FF}" srcId="{E87A727D-D065-45F5-A67F-D8A2F63D8293}" destId="{76AC44EC-FCB1-41F5-BF3D-EBE1A935BCF7}" srcOrd="2" destOrd="0" parTransId="{A179F6CF-3CBA-442F-993F-4E6CE96B2EB4}" sibTransId="{FF19DC0C-09F1-4432-BA8E-72313679B962}"/>
    <dgm:cxn modelId="{9749C9B0-934C-4CEA-B07D-620EA0C291A3}" srcId="{E87A727D-D065-45F5-A67F-D8A2F63D8293}" destId="{567800E5-BFA0-458D-9DF3-79398AFAAA5D}" srcOrd="3" destOrd="0" parTransId="{32BDD826-01AA-4604-8DE5-163E2D070A2C}" sibTransId="{35A2D4D5-620C-4421-9FAF-A3BCFA51BC21}"/>
    <dgm:cxn modelId="{0CB4A448-E6B9-488B-B8A9-27934EE32CB3}" type="presOf" srcId="{E87A727D-D065-45F5-A67F-D8A2F63D8293}" destId="{1E205109-B6B7-46AD-A970-909CB483E0C0}" srcOrd="0" destOrd="0" presId="urn:microsoft.com/office/officeart/2008/layout/LinedList"/>
    <dgm:cxn modelId="{9DFD4287-1489-413A-ACBA-B928B925ACB4}" type="presOf" srcId="{90F93B9A-ACB2-40CB-ACBC-0824982AC3AA}" destId="{51250F0F-E13C-4980-92C5-0CB51A387B4A}" srcOrd="0" destOrd="0" presId="urn:microsoft.com/office/officeart/2008/layout/LinedList"/>
    <dgm:cxn modelId="{B88F3946-2EC7-4B8C-9A75-17C631C62134}" type="presOf" srcId="{15B4B451-89A1-42E3-83F5-3919AE97EB16}" destId="{96CBEDB6-7DC4-4822-B208-11773B67862A}" srcOrd="0" destOrd="0" presId="urn:microsoft.com/office/officeart/2008/layout/LinedList"/>
    <dgm:cxn modelId="{C238518C-F268-45EB-980B-B6514E20468B}" srcId="{94E84B5F-85AA-4FF1-A102-59BF7CA8A2E9}" destId="{15B4B451-89A1-42E3-83F5-3919AE97EB16}" srcOrd="0" destOrd="0" parTransId="{4659A137-62E7-4BDE-A825-62ACC2B20CCB}" sibTransId="{07449CD4-B50B-4638-8A3C-5239927949A4}"/>
    <dgm:cxn modelId="{8E93A227-0EFE-4AA1-90EF-66249D3F3C9D}" srcId="{567800E5-BFA0-458D-9DF3-79398AFAAA5D}" destId="{2EA7EF2A-334C-4286-A9FD-76B3C50DA090}" srcOrd="0" destOrd="0" parTransId="{2FAF029F-353C-4111-9D9D-F1006C0EAF71}" sibTransId="{B5D2A98E-2497-4DDF-8079-38101F36C915}"/>
    <dgm:cxn modelId="{A7A77838-BE1C-4546-ABFD-CF228FDB4F24}" srcId="{E87A727D-D065-45F5-A67F-D8A2F63D8293}" destId="{94E84B5F-85AA-4FF1-A102-59BF7CA8A2E9}" srcOrd="0" destOrd="0" parTransId="{51543AB5-B96E-431B-84F8-C93B00421A20}" sibTransId="{D18D0EEB-73D5-42DB-9961-28F28D86EE9E}"/>
    <dgm:cxn modelId="{ABF21DB1-6BAD-47A6-A92E-C048BF59E0A4}" type="presOf" srcId="{2EA7EF2A-334C-4286-A9FD-76B3C50DA090}" destId="{C7AD4EFA-9971-498D-BF13-A769C937A697}" srcOrd="0" destOrd="0" presId="urn:microsoft.com/office/officeart/2008/layout/LinedList"/>
    <dgm:cxn modelId="{54BF4D02-3FC8-49F9-900E-211F1488D24B}" type="presParOf" srcId="{1E205109-B6B7-46AD-A970-909CB483E0C0}" destId="{8E8DB78E-AC92-45C6-98A3-8CB9CE4E878E}" srcOrd="0" destOrd="0" presId="urn:microsoft.com/office/officeart/2008/layout/LinedList"/>
    <dgm:cxn modelId="{995E6F12-E106-4868-80DB-4B81B16477D1}" type="presParOf" srcId="{1E205109-B6B7-46AD-A970-909CB483E0C0}" destId="{50F3C08C-4504-47C1-B6F5-AE783C99C91C}" srcOrd="1" destOrd="0" presId="urn:microsoft.com/office/officeart/2008/layout/LinedList"/>
    <dgm:cxn modelId="{1F88C690-68C1-4766-88C3-ABF962BD4934}" type="presParOf" srcId="{50F3C08C-4504-47C1-B6F5-AE783C99C91C}" destId="{700A148B-3231-4666-B67B-0931CB7A423C}" srcOrd="0" destOrd="0" presId="urn:microsoft.com/office/officeart/2008/layout/LinedList"/>
    <dgm:cxn modelId="{9A8A7996-57F9-4D94-9CFC-C2E2DEF23DB6}" type="presParOf" srcId="{50F3C08C-4504-47C1-B6F5-AE783C99C91C}" destId="{5E99FDC4-29FA-40AC-A890-B52EAB3133FA}" srcOrd="1" destOrd="0" presId="urn:microsoft.com/office/officeart/2008/layout/LinedList"/>
    <dgm:cxn modelId="{F721AC71-4670-4BA2-A9A5-6C828873FD40}" type="presParOf" srcId="{5E99FDC4-29FA-40AC-A890-B52EAB3133FA}" destId="{9090616E-431D-45BF-BF2F-3B5D8B9F55D5}" srcOrd="0" destOrd="0" presId="urn:microsoft.com/office/officeart/2008/layout/LinedList"/>
    <dgm:cxn modelId="{918EA8D8-397E-470F-985F-220F66B0D8D1}" type="presParOf" srcId="{5E99FDC4-29FA-40AC-A890-B52EAB3133FA}" destId="{FA7297F2-463E-42B9-9D24-1BD98BE86EF6}" srcOrd="1" destOrd="0" presId="urn:microsoft.com/office/officeart/2008/layout/LinedList"/>
    <dgm:cxn modelId="{707BD4A4-2457-4B11-8D7D-A7E5C397B3CB}" type="presParOf" srcId="{FA7297F2-463E-42B9-9D24-1BD98BE86EF6}" destId="{FD3FDFF4-5F21-4369-9D86-36F77ADEC6FE}" srcOrd="0" destOrd="0" presId="urn:microsoft.com/office/officeart/2008/layout/LinedList"/>
    <dgm:cxn modelId="{F02D4D04-C82D-4517-ABE4-DD629643A7E8}" type="presParOf" srcId="{FA7297F2-463E-42B9-9D24-1BD98BE86EF6}" destId="{96CBEDB6-7DC4-4822-B208-11773B67862A}" srcOrd="1" destOrd="0" presId="urn:microsoft.com/office/officeart/2008/layout/LinedList"/>
    <dgm:cxn modelId="{72AD3F8D-54F6-4053-AAF8-D453D412A800}" type="presParOf" srcId="{FA7297F2-463E-42B9-9D24-1BD98BE86EF6}" destId="{710790FC-0F02-4175-B69D-A441A91134DD}" srcOrd="2" destOrd="0" presId="urn:microsoft.com/office/officeart/2008/layout/LinedList"/>
    <dgm:cxn modelId="{6BFE8B8B-6A8C-41A0-B60C-34C58A0C92B9}" type="presParOf" srcId="{5E99FDC4-29FA-40AC-A890-B52EAB3133FA}" destId="{42D36DE5-851B-4B95-AA3E-0AC3211998A6}" srcOrd="2" destOrd="0" presId="urn:microsoft.com/office/officeart/2008/layout/LinedList"/>
    <dgm:cxn modelId="{DBFEBA2B-1662-46DB-B185-BC04E868313B}" type="presParOf" srcId="{5E99FDC4-29FA-40AC-A890-B52EAB3133FA}" destId="{9CA50457-2521-4A85-9B1B-CB04655B7323}" srcOrd="3" destOrd="0" presId="urn:microsoft.com/office/officeart/2008/layout/LinedList"/>
    <dgm:cxn modelId="{4EB8F381-047D-4046-A64C-ED7C0720B64C}" type="presParOf" srcId="{1E205109-B6B7-46AD-A970-909CB483E0C0}" destId="{A43EFE27-8B2F-456C-BDF1-E2525352EEB3}" srcOrd="2" destOrd="0" presId="urn:microsoft.com/office/officeart/2008/layout/LinedList"/>
    <dgm:cxn modelId="{181BD3B5-A507-403F-93D8-79008CA99BD6}" type="presParOf" srcId="{1E205109-B6B7-46AD-A970-909CB483E0C0}" destId="{8B9B35F2-20E0-46D7-98C7-94C0FD18BE68}" srcOrd="3" destOrd="0" presId="urn:microsoft.com/office/officeart/2008/layout/LinedList"/>
    <dgm:cxn modelId="{4CDF1448-6AE8-4F9D-B124-F70CDE4F41D9}" type="presParOf" srcId="{8B9B35F2-20E0-46D7-98C7-94C0FD18BE68}" destId="{9189E40F-7493-4F65-AA6A-B4992A2BED3F}" srcOrd="0" destOrd="0" presId="urn:microsoft.com/office/officeart/2008/layout/LinedList"/>
    <dgm:cxn modelId="{E13826AE-66DB-4057-BAAA-A023C1C114C4}" type="presParOf" srcId="{8B9B35F2-20E0-46D7-98C7-94C0FD18BE68}" destId="{DC69BEB8-285D-4438-B27B-08F85388BBC6}" srcOrd="1" destOrd="0" presId="urn:microsoft.com/office/officeart/2008/layout/LinedList"/>
    <dgm:cxn modelId="{12871D58-9C24-4EFB-8830-41819CD60A70}" type="presParOf" srcId="{DC69BEB8-285D-4438-B27B-08F85388BBC6}" destId="{0542013F-D08C-4CAB-A623-6855C0B577CB}" srcOrd="0" destOrd="0" presId="urn:microsoft.com/office/officeart/2008/layout/LinedList"/>
    <dgm:cxn modelId="{4D5AAD9C-E646-4E99-BE74-6550C6A0A884}" type="presParOf" srcId="{DC69BEB8-285D-4438-B27B-08F85388BBC6}" destId="{73ADA77E-3B6D-4B8A-A161-154D9AB065BF}" srcOrd="1" destOrd="0" presId="urn:microsoft.com/office/officeart/2008/layout/LinedList"/>
    <dgm:cxn modelId="{26E1D1FB-65FE-4CDE-802E-E1DC1892C54A}" type="presParOf" srcId="{73ADA77E-3B6D-4B8A-A161-154D9AB065BF}" destId="{0BCAC406-4B76-48F6-8FC8-C7D9858F7787}" srcOrd="0" destOrd="0" presId="urn:microsoft.com/office/officeart/2008/layout/LinedList"/>
    <dgm:cxn modelId="{4734A8A3-8E13-4C05-AF6E-758AA4E13123}" type="presParOf" srcId="{73ADA77E-3B6D-4B8A-A161-154D9AB065BF}" destId="{2B0EF928-DF72-48FF-A4F4-F12314D00C87}" srcOrd="1" destOrd="0" presId="urn:microsoft.com/office/officeart/2008/layout/LinedList"/>
    <dgm:cxn modelId="{0462BB7C-C451-4C78-BEC5-45B08D38DD6C}" type="presParOf" srcId="{73ADA77E-3B6D-4B8A-A161-154D9AB065BF}" destId="{FF12F6A2-95ED-4582-8D11-0713772596B6}" srcOrd="2" destOrd="0" presId="urn:microsoft.com/office/officeart/2008/layout/LinedList"/>
    <dgm:cxn modelId="{E791E21A-C409-4072-8D87-E80409648D4B}" type="presParOf" srcId="{DC69BEB8-285D-4438-B27B-08F85388BBC6}" destId="{2D16AED6-BA7C-4D59-8EF3-F8C6C44DF57E}" srcOrd="2" destOrd="0" presId="urn:microsoft.com/office/officeart/2008/layout/LinedList"/>
    <dgm:cxn modelId="{0C73C1E1-7616-4D22-8E5C-E8EADBCD508F}" type="presParOf" srcId="{DC69BEB8-285D-4438-B27B-08F85388BBC6}" destId="{3DB53CB3-1E53-475E-8D00-BA9D3A171E36}" srcOrd="3" destOrd="0" presId="urn:microsoft.com/office/officeart/2008/layout/LinedList"/>
    <dgm:cxn modelId="{F9F84F3E-E42A-4DD3-923C-3B305040BFFD}" type="presParOf" srcId="{1E205109-B6B7-46AD-A970-909CB483E0C0}" destId="{CC899727-4F3D-455C-9219-683CD9F5EF3B}" srcOrd="4" destOrd="0" presId="urn:microsoft.com/office/officeart/2008/layout/LinedList"/>
    <dgm:cxn modelId="{FD78518E-E297-488C-8680-A6467A691DE1}" type="presParOf" srcId="{1E205109-B6B7-46AD-A970-909CB483E0C0}" destId="{5F7D2435-2979-462E-9957-6ADBF4D61845}" srcOrd="5" destOrd="0" presId="urn:microsoft.com/office/officeart/2008/layout/LinedList"/>
    <dgm:cxn modelId="{A28F6848-20F9-4275-A771-EA5508D1C696}" type="presParOf" srcId="{5F7D2435-2979-462E-9957-6ADBF4D61845}" destId="{00E49711-67A4-4767-8906-58294BC169E1}" srcOrd="0" destOrd="0" presId="urn:microsoft.com/office/officeart/2008/layout/LinedList"/>
    <dgm:cxn modelId="{3D239204-32DC-4347-92BF-0377354D4774}" type="presParOf" srcId="{5F7D2435-2979-462E-9957-6ADBF4D61845}" destId="{A91706BF-04DA-452E-B0BB-3F5EDD94E812}" srcOrd="1" destOrd="0" presId="urn:microsoft.com/office/officeart/2008/layout/LinedList"/>
    <dgm:cxn modelId="{38EB4948-43CF-4EFB-9D4F-C4EFE537206E}" type="presParOf" srcId="{A91706BF-04DA-452E-B0BB-3F5EDD94E812}" destId="{9160BC6E-550E-4BD2-A848-D5284FA9E3E7}" srcOrd="0" destOrd="0" presId="urn:microsoft.com/office/officeart/2008/layout/LinedList"/>
    <dgm:cxn modelId="{414C8A4B-2C93-407A-840B-358BFE8374CB}" type="presParOf" srcId="{A91706BF-04DA-452E-B0BB-3F5EDD94E812}" destId="{33621B7A-587A-481D-BA56-1759665F7D2B}" srcOrd="1" destOrd="0" presId="urn:microsoft.com/office/officeart/2008/layout/LinedList"/>
    <dgm:cxn modelId="{63BB777A-BC3E-4F4A-9455-BC9FE4021FB8}" type="presParOf" srcId="{33621B7A-587A-481D-BA56-1759665F7D2B}" destId="{5AA24D53-C3E4-4AD9-B6BB-FC953AB5BFD6}" srcOrd="0" destOrd="0" presId="urn:microsoft.com/office/officeart/2008/layout/LinedList"/>
    <dgm:cxn modelId="{B796454D-8E45-46F8-8067-111D87E2BBB4}" type="presParOf" srcId="{33621B7A-587A-481D-BA56-1759665F7D2B}" destId="{51250F0F-E13C-4980-92C5-0CB51A387B4A}" srcOrd="1" destOrd="0" presId="urn:microsoft.com/office/officeart/2008/layout/LinedList"/>
    <dgm:cxn modelId="{498D890F-2144-400F-91FF-CA06BA4736C5}" type="presParOf" srcId="{33621B7A-587A-481D-BA56-1759665F7D2B}" destId="{079CCCEE-8B0F-4392-8522-F657A44B8341}" srcOrd="2" destOrd="0" presId="urn:microsoft.com/office/officeart/2008/layout/LinedList"/>
    <dgm:cxn modelId="{8D988762-9178-44F8-B456-1F31936BE5C9}" type="presParOf" srcId="{A91706BF-04DA-452E-B0BB-3F5EDD94E812}" destId="{A8AD20E9-C1EB-4AED-9D98-68A9F3D95855}" srcOrd="2" destOrd="0" presId="urn:microsoft.com/office/officeart/2008/layout/LinedList"/>
    <dgm:cxn modelId="{BE7504E6-3A23-43E3-A738-02F9AA1210EB}" type="presParOf" srcId="{A91706BF-04DA-452E-B0BB-3F5EDD94E812}" destId="{723C380E-AF71-4E76-B7BB-4B227FB06979}" srcOrd="3" destOrd="0" presId="urn:microsoft.com/office/officeart/2008/layout/LinedList"/>
    <dgm:cxn modelId="{EB4FF3FA-F6E5-4331-B120-D25E2A50BE06}" type="presParOf" srcId="{1E205109-B6B7-46AD-A970-909CB483E0C0}" destId="{D16116E9-5B4B-4D52-A0AE-180C1DDCB77D}" srcOrd="6" destOrd="0" presId="urn:microsoft.com/office/officeart/2008/layout/LinedList"/>
    <dgm:cxn modelId="{0088BEF0-2717-46FF-A0AF-87729FD4A069}" type="presParOf" srcId="{1E205109-B6B7-46AD-A970-909CB483E0C0}" destId="{C0506F18-8067-4D31-9508-35EF32ED0DD1}" srcOrd="7" destOrd="0" presId="urn:microsoft.com/office/officeart/2008/layout/LinedList"/>
    <dgm:cxn modelId="{5F5045AF-3869-44D8-B65D-BAB56904499A}" type="presParOf" srcId="{C0506F18-8067-4D31-9508-35EF32ED0DD1}" destId="{6CAC17EC-4D46-443A-A705-D90B789FE135}" srcOrd="0" destOrd="0" presId="urn:microsoft.com/office/officeart/2008/layout/LinedList"/>
    <dgm:cxn modelId="{B1A5E6BA-6C00-4A42-9585-2A8FC9238749}" type="presParOf" srcId="{C0506F18-8067-4D31-9508-35EF32ED0DD1}" destId="{BB876D8E-A993-44BA-A3F9-9C1A29709171}" srcOrd="1" destOrd="0" presId="urn:microsoft.com/office/officeart/2008/layout/LinedList"/>
    <dgm:cxn modelId="{32382A30-986C-4A66-8FA9-4EE017D02491}" type="presParOf" srcId="{BB876D8E-A993-44BA-A3F9-9C1A29709171}" destId="{97C38D00-DA8F-4DF0-959D-A211C29336B6}" srcOrd="0" destOrd="0" presId="urn:microsoft.com/office/officeart/2008/layout/LinedList"/>
    <dgm:cxn modelId="{7F29816C-A91D-45CF-B35D-F345BC68D728}" type="presParOf" srcId="{BB876D8E-A993-44BA-A3F9-9C1A29709171}" destId="{E505C37C-732F-4BF7-B2EF-E553235CAF12}" srcOrd="1" destOrd="0" presId="urn:microsoft.com/office/officeart/2008/layout/LinedList"/>
    <dgm:cxn modelId="{473F3DF4-6EA2-4984-A68D-197046F26E41}" type="presParOf" srcId="{E505C37C-732F-4BF7-B2EF-E553235CAF12}" destId="{1BD86611-E964-49F0-A998-0BBBFD8C305C}" srcOrd="0" destOrd="0" presId="urn:microsoft.com/office/officeart/2008/layout/LinedList"/>
    <dgm:cxn modelId="{8102A6C5-008C-484F-A7DD-BD65BC94B359}" type="presParOf" srcId="{E505C37C-732F-4BF7-B2EF-E553235CAF12}" destId="{C7AD4EFA-9971-498D-BF13-A769C937A697}" srcOrd="1" destOrd="0" presId="urn:microsoft.com/office/officeart/2008/layout/LinedList"/>
    <dgm:cxn modelId="{EC9F4A79-F50F-4ECB-A7A2-5BBB984DE079}" type="presParOf" srcId="{E505C37C-732F-4BF7-B2EF-E553235CAF12}" destId="{F532E19C-EC44-4509-B7CB-43AF0F16B70E}" srcOrd="2" destOrd="0" presId="urn:microsoft.com/office/officeart/2008/layout/LinedList"/>
    <dgm:cxn modelId="{F820725A-F757-4B18-A2EC-61F1F8C81EF9}" type="presParOf" srcId="{BB876D8E-A993-44BA-A3F9-9C1A29709171}" destId="{1726BD81-0C0A-4616-A72F-8B6C3C5DF0CD}" srcOrd="2" destOrd="0" presId="urn:microsoft.com/office/officeart/2008/layout/LinedList"/>
    <dgm:cxn modelId="{62835992-0509-47FF-B504-144AC85A5852}" type="presParOf" srcId="{BB876D8E-A993-44BA-A3F9-9C1A29709171}" destId="{F9803A62-8438-4A53-810A-59A9BBFA573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DB78E-AC92-45C6-98A3-8CB9CE4E878E}">
      <dsp:nvSpPr>
        <dsp:cNvPr id="0" name=""/>
        <dsp:cNvSpPr/>
      </dsp:nvSpPr>
      <dsp:spPr>
        <a:xfrm>
          <a:off x="0" y="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A148B-3231-4666-B67B-0931CB7A423C}">
      <dsp:nvSpPr>
        <dsp:cNvPr id="0" name=""/>
        <dsp:cNvSpPr/>
      </dsp:nvSpPr>
      <dsp:spPr>
        <a:xfrm>
          <a:off x="0" y="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endParaRPr lang="zh-CN" altLang="en-US" sz="2400" kern="1200" dirty="0"/>
        </a:p>
      </dsp:txBody>
      <dsp:txXfrm>
        <a:off x="0" y="0"/>
        <a:ext cx="758348" cy="1016000"/>
      </dsp:txXfrm>
    </dsp:sp>
    <dsp:sp modelId="{96CBEDB6-7DC4-4822-B208-11773B67862A}">
      <dsp:nvSpPr>
        <dsp:cNvPr id="0" name=""/>
        <dsp:cNvSpPr/>
      </dsp:nvSpPr>
      <dsp:spPr>
        <a:xfrm>
          <a:off x="815224" y="46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研究背景</a:t>
          </a:r>
          <a:endParaRPr lang="zh-CN" altLang="en-US" sz="2400" kern="1200" dirty="0"/>
        </a:p>
      </dsp:txBody>
      <dsp:txXfrm>
        <a:off x="815224" y="46136"/>
        <a:ext cx="2976519" cy="922734"/>
      </dsp:txXfrm>
    </dsp:sp>
    <dsp:sp modelId="{42D36DE5-851B-4B95-AA3E-0AC3211998A6}">
      <dsp:nvSpPr>
        <dsp:cNvPr id="0" name=""/>
        <dsp:cNvSpPr/>
      </dsp:nvSpPr>
      <dsp:spPr>
        <a:xfrm>
          <a:off x="758348" y="968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EFE27-8B2F-456C-BDF1-E2525352EEB3}">
      <dsp:nvSpPr>
        <dsp:cNvPr id="0" name=""/>
        <dsp:cNvSpPr/>
      </dsp:nvSpPr>
      <dsp:spPr>
        <a:xfrm>
          <a:off x="0" y="101600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9E40F-7493-4F65-AA6A-B4992A2BED3F}">
      <dsp:nvSpPr>
        <dsp:cNvPr id="0" name=""/>
        <dsp:cNvSpPr/>
      </dsp:nvSpPr>
      <dsp:spPr>
        <a:xfrm>
          <a:off x="0" y="101600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endParaRPr lang="zh-CN" altLang="en-US" sz="2400" kern="1200" dirty="0"/>
        </a:p>
      </dsp:txBody>
      <dsp:txXfrm>
        <a:off x="0" y="1016000"/>
        <a:ext cx="758348" cy="1016000"/>
      </dsp:txXfrm>
    </dsp:sp>
    <dsp:sp modelId="{2B0EF928-DF72-48FF-A4F4-F12314D00C87}">
      <dsp:nvSpPr>
        <dsp:cNvPr id="0" name=""/>
        <dsp:cNvSpPr/>
      </dsp:nvSpPr>
      <dsp:spPr>
        <a:xfrm>
          <a:off x="815224" y="1062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研究现状</a:t>
          </a:r>
          <a:endParaRPr lang="zh-CN" altLang="en-US" sz="2400" kern="1200" dirty="0"/>
        </a:p>
      </dsp:txBody>
      <dsp:txXfrm>
        <a:off x="815224" y="1062136"/>
        <a:ext cx="2976519" cy="922734"/>
      </dsp:txXfrm>
    </dsp:sp>
    <dsp:sp modelId="{2D16AED6-BA7C-4D59-8EF3-F8C6C44DF57E}">
      <dsp:nvSpPr>
        <dsp:cNvPr id="0" name=""/>
        <dsp:cNvSpPr/>
      </dsp:nvSpPr>
      <dsp:spPr>
        <a:xfrm>
          <a:off x="758348" y="1984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99727-4F3D-455C-9219-683CD9F5EF3B}">
      <dsp:nvSpPr>
        <dsp:cNvPr id="0" name=""/>
        <dsp:cNvSpPr/>
      </dsp:nvSpPr>
      <dsp:spPr>
        <a:xfrm>
          <a:off x="0" y="203200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49711-67A4-4767-8906-58294BC169E1}">
      <dsp:nvSpPr>
        <dsp:cNvPr id="0" name=""/>
        <dsp:cNvSpPr/>
      </dsp:nvSpPr>
      <dsp:spPr>
        <a:xfrm>
          <a:off x="0" y="203200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endParaRPr lang="zh-CN" altLang="en-US" sz="2400" kern="1200" dirty="0"/>
        </a:p>
      </dsp:txBody>
      <dsp:txXfrm>
        <a:off x="0" y="2032000"/>
        <a:ext cx="758348" cy="1016000"/>
      </dsp:txXfrm>
    </dsp:sp>
    <dsp:sp modelId="{51250F0F-E13C-4980-92C5-0CB51A387B4A}">
      <dsp:nvSpPr>
        <dsp:cNvPr id="0" name=""/>
        <dsp:cNvSpPr/>
      </dsp:nvSpPr>
      <dsp:spPr>
        <a:xfrm>
          <a:off x="815224" y="2078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研究内容</a:t>
          </a:r>
          <a:endParaRPr lang="zh-CN" altLang="en-US" sz="2400" kern="1200" dirty="0"/>
        </a:p>
      </dsp:txBody>
      <dsp:txXfrm>
        <a:off x="815224" y="2078136"/>
        <a:ext cx="2976519" cy="922734"/>
      </dsp:txXfrm>
    </dsp:sp>
    <dsp:sp modelId="{A8AD20E9-C1EB-4AED-9D98-68A9F3D95855}">
      <dsp:nvSpPr>
        <dsp:cNvPr id="0" name=""/>
        <dsp:cNvSpPr/>
      </dsp:nvSpPr>
      <dsp:spPr>
        <a:xfrm>
          <a:off x="758348" y="3000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116E9-5B4B-4D52-A0AE-180C1DDCB77D}">
      <dsp:nvSpPr>
        <dsp:cNvPr id="0" name=""/>
        <dsp:cNvSpPr/>
      </dsp:nvSpPr>
      <dsp:spPr>
        <a:xfrm>
          <a:off x="0" y="3047999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C17EC-4D46-443A-A705-D90B789FE135}">
      <dsp:nvSpPr>
        <dsp:cNvPr id="0" name=""/>
        <dsp:cNvSpPr/>
      </dsp:nvSpPr>
      <dsp:spPr>
        <a:xfrm>
          <a:off x="0" y="3047999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</a:t>
          </a:r>
          <a:endParaRPr lang="zh-CN" altLang="en-US" sz="2400" kern="1200" dirty="0"/>
        </a:p>
      </dsp:txBody>
      <dsp:txXfrm>
        <a:off x="0" y="3047999"/>
        <a:ext cx="758348" cy="1016000"/>
      </dsp:txXfrm>
    </dsp:sp>
    <dsp:sp modelId="{C7AD4EFA-9971-498D-BF13-A769C937A697}">
      <dsp:nvSpPr>
        <dsp:cNvPr id="0" name=""/>
        <dsp:cNvSpPr/>
      </dsp:nvSpPr>
      <dsp:spPr>
        <a:xfrm>
          <a:off x="815224" y="3094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总结和展望</a:t>
          </a:r>
          <a:endParaRPr lang="zh-CN" altLang="en-US" sz="2400" kern="1200" dirty="0"/>
        </a:p>
      </dsp:txBody>
      <dsp:txXfrm>
        <a:off x="815224" y="3094136"/>
        <a:ext cx="2976519" cy="922734"/>
      </dsp:txXfrm>
    </dsp:sp>
    <dsp:sp modelId="{1726BD81-0C0A-4616-A72F-8B6C3C5DF0CD}">
      <dsp:nvSpPr>
        <dsp:cNvPr id="0" name=""/>
        <dsp:cNvSpPr/>
      </dsp:nvSpPr>
      <dsp:spPr>
        <a:xfrm>
          <a:off x="758348" y="4016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6DCF4-D413-4115-9F09-87141C950F0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5B7BC-1397-4F54-801D-29B0D782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27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3F89-4E84-4D3B-BEB4-1517E913298D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B8E78-75FA-45DE-9A6C-14B9DE9F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26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8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06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963" y="1630363"/>
            <a:ext cx="6726237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6400800" cy="96837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212D-B874-4C50-B77F-4342D19E201B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31BC-142C-4F14-988B-3528BF44CA0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8389-9905-4A80-82B6-09D85F5F669A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882CB-CB06-4441-8546-761A152EF4B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988" y="519113"/>
            <a:ext cx="2014537" cy="5462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2613" y="519113"/>
            <a:ext cx="5895975" cy="5462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C1E03-35A0-4276-A449-AB19A0F4857F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36429-AB59-4D10-BF85-993F95C2442C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82613" y="1619250"/>
            <a:ext cx="3952875" cy="43624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7888" y="1619250"/>
            <a:ext cx="3952875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7888" y="3876675"/>
            <a:ext cx="3952875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A408A-0316-4B43-98DF-0066536266A3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7F0F-335D-44F2-8A68-484D30BDD62A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0839" y="519113"/>
            <a:ext cx="5039393" cy="70643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18B99F52-A131-4433-BDAA-0199DCF6A492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69FD9-4AA7-4F0D-8D5B-DD29ADC17B1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图示 6"/>
          <p:cNvGraphicFramePr/>
          <p:nvPr userDrawn="1"/>
        </p:nvGraphicFramePr>
        <p:xfrm>
          <a:off x="2843808" y="1700808"/>
          <a:ext cx="37917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11200" indent="-711200">
              <a:buClr>
                <a:srgbClr val="C00000"/>
              </a:buClr>
              <a:buFont typeface="Wingdings" pitchFamily="2" charset="2"/>
              <a:buChar char=""/>
              <a:defRPr sz="2800"/>
            </a:lvl1pPr>
            <a:lvl2pPr marL="1066800" indent="-609600">
              <a:buFont typeface="Wingdings" pitchFamily="2" charset="2"/>
              <a:buChar char="Ø"/>
              <a:defRPr/>
            </a:lvl2pPr>
            <a:lvl3pPr marL="1422400" indent="-508000">
              <a:buClr>
                <a:srgbClr val="002060"/>
              </a:buClr>
              <a:buFont typeface="Wingdings" pitchFamily="2" charset="2"/>
              <a:buChar char="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38200" y="6409134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32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10DD4-F5BE-40B7-A9D2-17C0CF45B57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5C2D-2A67-4417-885C-B04BE0BAD33A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486A-29F9-4E5B-9195-B7E758841AD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2613" y="1619250"/>
            <a:ext cx="39528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19250"/>
            <a:ext cx="39528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72983-4A91-4549-B0A6-AAF0F4203D59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CEBD-4E05-4404-8634-D8CBDA35C94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9134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0702D-68F9-49A1-9840-ADD496F3F97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32B8-1AD2-407A-9679-A10C7F1811C8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F6754-EE0A-4B8D-89AA-48D332007769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EBC25-49B0-4D6C-800E-DFAF3D701BD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846A4-6CDB-4745-A602-492BA98F089D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FF62C-5A1C-41E2-AAE1-19B75A98020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214E4-3E1B-4CE1-AE80-1CF9450C0F5B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98F9-276E-41EE-960F-D840E2662FC2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C38E7-41BE-4D58-BD77-F26ADA54D5D4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14A93-5520-4972-8BDB-ECB7D2B4C7FC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0838" y="519113"/>
            <a:ext cx="702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619250"/>
            <a:ext cx="80581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200" y="6409134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0A360657-3A14-4898-96F1-4C5586EF3668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6113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1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69FD9-4AA7-4F0D-8D5B-DD29ADC17B1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711200" indent="-7112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Franklin Gothic Medium" pitchFamily="34" charset="0"/>
          <a:ea typeface="文鼎中隶简" pitchFamily="49" charset="-122"/>
          <a:cs typeface="文鼎中隶简"/>
        </a:defRPr>
      </a:lvl2pPr>
      <a:lvl3pPr marL="1422400" indent="-508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  <a:cs typeface="文鼎中隶简"/>
        </a:defRPr>
      </a:lvl3pPr>
      <a:lvl4pPr marL="1879600" indent="-5080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  <a:cs typeface="文鼎中隶简"/>
        </a:defRPr>
      </a:lvl4pPr>
      <a:lvl5pPr marL="23368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  <a:cs typeface="文鼎中隶简"/>
        </a:defRPr>
      </a:lvl5pPr>
      <a:lvl6pPr marL="27940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</a:defRPr>
      </a:lvl6pPr>
      <a:lvl7pPr marL="32512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</a:defRPr>
      </a:lvl7pPr>
      <a:lvl8pPr marL="37084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</a:defRPr>
      </a:lvl8pPr>
      <a:lvl9pPr marL="41656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audio" Target="../media/audio3.bin"/><Relationship Id="rId7" Type="http://schemas.openxmlformats.org/officeDocument/2006/relationships/image" Target="../media/image3.jpe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audio" Target="../media/audio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队列的定义和实例</a:t>
            </a:r>
            <a:endParaRPr 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队列的顺序实现</a:t>
            </a:r>
            <a:endParaRPr 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0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632203" cy="3886200"/>
          </a:xfrm>
        </p:spPr>
        <p:txBody>
          <a:bodyPr/>
          <a:lstStyle/>
          <a:p>
            <a:pPr marL="609600" indent="-609600" eaLnBrk="1" hangingPunct="1"/>
            <a:r>
              <a:rPr lang="zh-CN" altLang="en-US" sz="3200" dirty="0" smtClean="0"/>
              <a:t>基本思想：</a:t>
            </a:r>
            <a:endParaRPr lang="en-US" altLang="zh-CN" sz="3200" dirty="0" smtClean="0"/>
          </a:p>
          <a:p>
            <a:pPr marL="965200" lvl="1" eaLnBrk="1" hangingPunct="1"/>
            <a:r>
              <a:rPr lang="zh-CN" altLang="en-US" dirty="0" smtClean="0"/>
              <a:t>使用</a:t>
            </a:r>
            <a:r>
              <a:rPr lang="zh-CN" altLang="en-US" dirty="0"/>
              <a:t>一个数组来存放队列中的元素，为了方便操作</a:t>
            </a:r>
            <a:r>
              <a:rPr lang="zh-CN" altLang="en-US" dirty="0" smtClean="0"/>
              <a:t>，还需保存队列</a:t>
            </a:r>
            <a:r>
              <a:rPr lang="zh-CN" altLang="en-US" dirty="0"/>
              <a:t>中的队头和队尾</a:t>
            </a:r>
            <a:r>
              <a:rPr lang="zh-CN" altLang="en-US" dirty="0" smtClean="0"/>
              <a:t>位置</a:t>
            </a:r>
            <a:endParaRPr lang="en-US" altLang="zh-CN" dirty="0"/>
          </a:p>
          <a:p>
            <a:pPr marL="609600" indent="-609600" eaLnBrk="1" hangingPunct="1"/>
            <a:r>
              <a:rPr kumimoji="0" lang="zh-CN" altLang="en-US" sz="3200" dirty="0" smtClean="0"/>
              <a:t>顺序实现：</a:t>
            </a:r>
            <a:endParaRPr kumimoji="0" lang="en-US" altLang="zh-CN" sz="3200" dirty="0" smtClean="0"/>
          </a:p>
          <a:p>
            <a:pPr marL="965200" lvl="1" eaLnBrk="1" hangingPunct="1"/>
            <a:r>
              <a:rPr lang="zh-CN" altLang="en-US" dirty="0" smtClean="0"/>
              <a:t>物理模型实现</a:t>
            </a:r>
            <a:endParaRPr lang="en-US" altLang="zh-CN" dirty="0" smtClean="0"/>
          </a:p>
          <a:p>
            <a:pPr marL="965200" lvl="1" eaLnBrk="1" hangingPunct="1"/>
            <a:r>
              <a:rPr kumimoji="0" lang="zh-CN" altLang="en-US" dirty="0" smtClean="0"/>
              <a:t>线性实现</a:t>
            </a:r>
            <a:endParaRPr kumimoji="0" lang="en-US" altLang="zh-CN" dirty="0" smtClean="0"/>
          </a:p>
          <a:p>
            <a:pPr marL="965200" lvl="1" eaLnBrk="1" hangingPunct="1"/>
            <a:r>
              <a:rPr lang="zh-CN" altLang="en-US" dirty="0" smtClean="0"/>
              <a:t>循环数组实现</a:t>
            </a:r>
            <a:endParaRPr kumimoji="0" lang="en-US" altLang="zh-CN" sz="28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队列的顺序实现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7380288" y="1393825"/>
            <a:ext cx="121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9251" name="Rectangle 3" descr="花岗岩"/>
          <p:cNvSpPr>
            <a:spLocks noChangeArrowheads="1"/>
          </p:cNvSpPr>
          <p:nvPr/>
        </p:nvSpPr>
        <p:spPr bwMode="auto">
          <a:xfrm>
            <a:off x="7391400" y="2779713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9252" name="Rectangle 4" descr="花岗岩"/>
          <p:cNvSpPr>
            <a:spLocks noChangeArrowheads="1"/>
          </p:cNvSpPr>
          <p:nvPr/>
        </p:nvSpPr>
        <p:spPr bwMode="auto">
          <a:xfrm>
            <a:off x="7391400" y="2093913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9253" name="Rectangle 5" descr="花岗岩"/>
          <p:cNvSpPr>
            <a:spLocks noChangeArrowheads="1"/>
          </p:cNvSpPr>
          <p:nvPr/>
        </p:nvSpPr>
        <p:spPr bwMode="auto">
          <a:xfrm>
            <a:off x="7391400" y="3465513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9254" name="Rectangle 6" descr="花岗岩"/>
          <p:cNvSpPr>
            <a:spLocks noChangeArrowheads="1"/>
          </p:cNvSpPr>
          <p:nvPr/>
        </p:nvSpPr>
        <p:spPr bwMode="auto">
          <a:xfrm>
            <a:off x="7391400" y="4386263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9255" name="Rectangle 7" descr="羊皮纸"/>
          <p:cNvSpPr>
            <a:spLocks noChangeArrowheads="1"/>
          </p:cNvSpPr>
          <p:nvPr/>
        </p:nvSpPr>
        <p:spPr bwMode="auto">
          <a:xfrm>
            <a:off x="7391400" y="3471863"/>
            <a:ext cx="1219200" cy="762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09256" name="Rectangle 8" descr="花岗岩"/>
          <p:cNvSpPr>
            <a:spLocks noChangeArrowheads="1"/>
          </p:cNvSpPr>
          <p:nvPr/>
        </p:nvSpPr>
        <p:spPr bwMode="auto">
          <a:xfrm>
            <a:off x="7391400" y="6056313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15200" y="765175"/>
            <a:ext cx="1360488" cy="3455988"/>
            <a:chOff x="4272" y="240"/>
            <a:chExt cx="864" cy="2112"/>
          </a:xfrm>
        </p:grpSpPr>
        <p:sp>
          <p:nvSpPr>
            <p:cNvPr id="33812" name="Rectangle 10" descr="栎木"/>
            <p:cNvSpPr>
              <a:spLocks noChangeArrowheads="1"/>
            </p:cNvSpPr>
            <p:nvPr/>
          </p:nvSpPr>
          <p:spPr bwMode="auto">
            <a:xfrm>
              <a:off x="4272" y="240"/>
              <a:ext cx="48" cy="21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33813" name="Rectangle 11" descr="栎木"/>
            <p:cNvSpPr>
              <a:spLocks noChangeArrowheads="1"/>
            </p:cNvSpPr>
            <p:nvPr/>
          </p:nvSpPr>
          <p:spPr bwMode="auto">
            <a:xfrm>
              <a:off x="5088" y="240"/>
              <a:ext cx="48" cy="21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</p:grpSp>
      <p:sp>
        <p:nvSpPr>
          <p:cNvPr id="309260" name="AutoShape 12"/>
          <p:cNvSpPr>
            <a:spLocks noChangeArrowheads="1"/>
          </p:cNvSpPr>
          <p:nvPr/>
        </p:nvSpPr>
        <p:spPr bwMode="auto">
          <a:xfrm>
            <a:off x="5435600" y="4221163"/>
            <a:ext cx="1600200" cy="533400"/>
          </a:xfrm>
          <a:prstGeom prst="wedgeRectCallout">
            <a:avLst>
              <a:gd name="adj1" fmla="val 64486"/>
              <a:gd name="adj2" fmla="val -8809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9261" name="Rectangle 13" descr="花岗岩"/>
          <p:cNvSpPr>
            <a:spLocks noChangeArrowheads="1"/>
          </p:cNvSpPr>
          <p:nvPr/>
        </p:nvSpPr>
        <p:spPr bwMode="auto">
          <a:xfrm>
            <a:off x="7408863" y="348615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9262" name="Rectangle 14" descr="花岗岩"/>
          <p:cNvSpPr>
            <a:spLocks noChangeArrowheads="1"/>
          </p:cNvSpPr>
          <p:nvPr/>
        </p:nvSpPr>
        <p:spPr bwMode="auto">
          <a:xfrm>
            <a:off x="7408863" y="280035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9263" name="Rectangle 15" descr="花岗岩"/>
          <p:cNvSpPr>
            <a:spLocks noChangeArrowheads="1"/>
          </p:cNvSpPr>
          <p:nvPr/>
        </p:nvSpPr>
        <p:spPr bwMode="auto">
          <a:xfrm>
            <a:off x="7408863" y="211455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9264" name="Rectangle 16" descr="花岗岩"/>
          <p:cNvSpPr>
            <a:spLocks noChangeArrowheads="1"/>
          </p:cNvSpPr>
          <p:nvPr/>
        </p:nvSpPr>
        <p:spPr bwMode="auto">
          <a:xfrm>
            <a:off x="7391400" y="1408113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9265" name="Rectangle 17"/>
          <p:cNvSpPr>
            <a:spLocks noChangeArrowheads="1"/>
          </p:cNvSpPr>
          <p:nvPr/>
        </p:nvSpPr>
        <p:spPr bwMode="auto">
          <a:xfrm>
            <a:off x="7408863" y="1393825"/>
            <a:ext cx="1219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266" name="AutoShape 18"/>
          <p:cNvSpPr>
            <a:spLocks noChangeArrowheads="1"/>
          </p:cNvSpPr>
          <p:nvPr/>
        </p:nvSpPr>
        <p:spPr bwMode="auto">
          <a:xfrm>
            <a:off x="5580063" y="1825625"/>
            <a:ext cx="1371600" cy="604838"/>
          </a:xfrm>
          <a:prstGeom prst="wedgeRectCallout">
            <a:avLst>
              <a:gd name="adj1" fmla="val 77662"/>
              <a:gd name="adj2" fmla="val 5052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9267" name="AutoShape 19"/>
          <p:cNvSpPr>
            <a:spLocks noChangeArrowheads="1"/>
          </p:cNvSpPr>
          <p:nvPr/>
        </p:nvSpPr>
        <p:spPr bwMode="auto">
          <a:xfrm>
            <a:off x="5580063" y="1033463"/>
            <a:ext cx="1371600" cy="604837"/>
          </a:xfrm>
          <a:prstGeom prst="wedgeRectCallout">
            <a:avLst>
              <a:gd name="adj1" fmla="val 77662"/>
              <a:gd name="adj2" fmla="val 5052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9268" name="AutoShape 20"/>
          <p:cNvSpPr>
            <a:spLocks noChangeArrowheads="1"/>
          </p:cNvSpPr>
          <p:nvPr/>
        </p:nvSpPr>
        <p:spPr bwMode="auto">
          <a:xfrm>
            <a:off x="5508625" y="962025"/>
            <a:ext cx="1727200" cy="792163"/>
          </a:xfrm>
          <a:prstGeom prst="wedgeRectCallout">
            <a:avLst>
              <a:gd name="adj1" fmla="val 47153"/>
              <a:gd name="adj2" fmla="val 85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926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95537" y="1825625"/>
            <a:ext cx="5400600" cy="3384550"/>
          </a:xfrm>
        </p:spPr>
        <p:txBody>
          <a:bodyPr/>
          <a:lstStyle/>
          <a:p>
            <a:pPr eaLnBrk="1" hangingPunct="1">
              <a:buClr>
                <a:srgbClr val="0000DA"/>
              </a:buClr>
              <a:buSzPct val="85000"/>
            </a:pPr>
            <a:r>
              <a:rPr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物理模型</a:t>
            </a:r>
            <a:endParaRPr lang="en-US" altLang="zh-CN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00DA"/>
              </a:buClr>
              <a:buSzPct val="85000"/>
            </a:pPr>
            <a:r>
              <a:rPr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基本思想：队头始终位于数组首号元素位置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入队</a:t>
            </a:r>
            <a:r>
              <a:rPr lang="zh-CN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时元素添加到最后，队尾指示器增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</a:p>
          <a:p>
            <a:pPr lvl="2" eaLnBrk="1" hangingPunct="1">
              <a:buClr>
                <a:srgbClr val="000000"/>
              </a:buClr>
            </a:pPr>
            <a:r>
              <a:rPr kumimoji="0" lang="zh-CN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出队时，队列中所有元素都向前移动一个位置</a:t>
            </a:r>
            <a:r>
              <a:rPr lang="en-US" altLang="zh-CN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——</a:t>
            </a:r>
            <a:r>
              <a:rPr lang="zh-CN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逻辑上相邻，物理上也相邻</a:t>
            </a:r>
            <a:endParaRPr kumimoji="0" lang="en-US" altLang="zh-CN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0000"/>
              </a:buClr>
            </a:pPr>
            <a:r>
              <a:rPr kumimoji="0" lang="zh-CN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不实用</a:t>
            </a:r>
            <a:endParaRPr kumimoji="0" lang="en-US" altLang="zh-CN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/>
            <a:endParaRPr kumimoji="0" lang="en-US" altLang="zh-CN" dirty="0" smtClean="0">
              <a:latin typeface="Comic Sans MS" panose="030F0702030302020204" pitchFamily="66" charset="0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队列的顺序实现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55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/>
      <p:bldP spid="309251" grpId="0" animBg="1" autoUpdateAnimBg="0"/>
      <p:bldP spid="309252" grpId="0" animBg="1" autoUpdateAnimBg="0"/>
      <p:bldP spid="309253" grpId="0" animBg="1" autoUpdateAnimBg="0"/>
      <p:bldP spid="309254" grpId="0" animBg="1" autoUpdateAnimBg="0"/>
      <p:bldP spid="309255" grpId="0" animBg="1"/>
      <p:bldP spid="309256" grpId="0" animBg="1" autoUpdateAnimBg="0"/>
      <p:bldP spid="309260" grpId="0" animBg="1" autoUpdateAnimBg="0"/>
      <p:bldP spid="309261" grpId="0" animBg="1" autoUpdateAnimBg="0"/>
      <p:bldP spid="309262" grpId="0" animBg="1" autoUpdateAnimBg="0"/>
      <p:bldP spid="309263" grpId="0" animBg="1" autoUpdateAnimBg="0"/>
      <p:bldP spid="309264" grpId="0" animBg="1" autoUpdateAnimBg="0"/>
      <p:bldP spid="309265" grpId="0" animBg="1"/>
      <p:bldP spid="309266" grpId="0" animBg="1" autoUpdateAnimBg="0"/>
      <p:bldP spid="309267" grpId="0" animBg="1" autoUpdateAnimBg="0"/>
      <p:bldP spid="309268" grpId="0" animBg="1"/>
      <p:bldP spid="30926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ChangeArrowheads="1"/>
          </p:cNvSpPr>
          <p:nvPr/>
        </p:nvSpPr>
        <p:spPr bwMode="auto">
          <a:xfrm>
            <a:off x="446856" y="1700808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0"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线性</a:t>
            </a:r>
            <a:r>
              <a:rPr kumimoji="0"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队列</a:t>
            </a:r>
            <a:endParaRPr kumimoji="0"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0000"/>
              </a:spcBef>
              <a:buSzPct val="85000"/>
              <a:buFontTx/>
              <a:buBlip>
                <a:blip r:embed="rId5"/>
              </a:buBlip>
            </a:pPr>
            <a:r>
              <a:rPr kumimoji="0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0" lang="zh-CN" altLang="en-US" sz="2000" dirty="0" smtClean="0">
                <a:latin typeface="Comic Sans MS" panose="030F0702030302020204" pitchFamily="66" charset="0"/>
              </a:rPr>
              <a:t>元素入队，队尾</a:t>
            </a:r>
            <a:r>
              <a:rPr kumimoji="0" lang="en-US" altLang="zh-CN" sz="2000" dirty="0" smtClean="0">
                <a:latin typeface="Comic Sans MS" panose="030F0702030302020204" pitchFamily="66" charset="0"/>
              </a:rPr>
              <a:t>rear</a:t>
            </a:r>
            <a:r>
              <a:rPr kumimoji="0" lang="zh-CN" altLang="en-US" sz="2000" dirty="0" smtClean="0">
                <a:latin typeface="Comic Sans MS" panose="030F0702030302020204" pitchFamily="66" charset="0"/>
              </a:rPr>
              <a:t>增加</a:t>
            </a:r>
            <a:r>
              <a:rPr kumimoji="0" lang="en-US" altLang="zh-CN" sz="2000" dirty="0" smtClean="0">
                <a:latin typeface="Comic Sans MS" panose="030F0702030302020204" pitchFamily="66" charset="0"/>
              </a:rPr>
              <a:t>1</a:t>
            </a:r>
            <a:r>
              <a:rPr kumimoji="0" lang="zh-CN" altLang="en-US" sz="2000" dirty="0" smtClean="0">
                <a:latin typeface="Comic Sans MS" panose="030F0702030302020204" pitchFamily="66" charset="0"/>
              </a:rPr>
              <a:t>，并将新元素放入该位置；</a:t>
            </a:r>
            <a:endParaRPr kumimoji="0" lang="en-US" altLang="zh-CN" sz="2000" dirty="0" smtClean="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0000"/>
              </a:spcBef>
              <a:buSzPct val="85000"/>
              <a:buFontTx/>
              <a:buBlip>
                <a:blip r:embed="rId5"/>
              </a:buBlip>
            </a:pPr>
            <a:r>
              <a:rPr kumimoji="0" lang="zh-CN" altLang="en-US" sz="2000" dirty="0" smtClean="0">
                <a:latin typeface="Comic Sans MS" panose="030F0702030302020204" pitchFamily="66" charset="0"/>
              </a:rPr>
              <a:t>元素出队，从队头</a:t>
            </a:r>
            <a:r>
              <a:rPr kumimoji="0" lang="en-US" altLang="zh-CN" sz="2000" dirty="0" smtClean="0">
                <a:latin typeface="Comic Sans MS" panose="030F0702030302020204" pitchFamily="66" charset="0"/>
              </a:rPr>
              <a:t>front</a:t>
            </a:r>
            <a:r>
              <a:rPr kumimoji="0" lang="zh-CN" altLang="en-US" sz="2000" dirty="0" smtClean="0">
                <a:latin typeface="Comic Sans MS" panose="030F0702030302020204" pitchFamily="66" charset="0"/>
              </a:rPr>
              <a:t>获取元素，并将</a:t>
            </a:r>
            <a:r>
              <a:rPr kumimoji="0" lang="en-US" altLang="zh-CN" sz="2000" dirty="0" smtClean="0">
                <a:latin typeface="Comic Sans MS" panose="030F0702030302020204" pitchFamily="66" charset="0"/>
              </a:rPr>
              <a:t>front</a:t>
            </a:r>
            <a:r>
              <a:rPr kumimoji="0" lang="zh-CN" altLang="en-US" sz="2000" dirty="0" smtClean="0">
                <a:latin typeface="Comic Sans MS" panose="030F0702030302020204" pitchFamily="66" charset="0"/>
              </a:rPr>
              <a:t>加</a:t>
            </a:r>
            <a:r>
              <a:rPr kumimoji="0" lang="en-US" altLang="zh-CN" sz="2000" dirty="0" smtClean="0">
                <a:latin typeface="Comic Sans MS" panose="030F0702030302020204" pitchFamily="66" charset="0"/>
              </a:rPr>
              <a:t>1.</a:t>
            </a:r>
            <a:endParaRPr kumimoji="0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310275" name="Rectangle 3" descr="白色大理石"/>
          <p:cNvSpPr>
            <a:spLocks noChangeArrowheads="1"/>
          </p:cNvSpPr>
          <p:nvPr/>
        </p:nvSpPr>
        <p:spPr bwMode="auto">
          <a:xfrm>
            <a:off x="1346200" y="3646488"/>
            <a:ext cx="1066800" cy="6858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0276" name="Rectangle 4" descr="白色大理石"/>
          <p:cNvSpPr>
            <a:spLocks noChangeArrowheads="1"/>
          </p:cNvSpPr>
          <p:nvPr/>
        </p:nvSpPr>
        <p:spPr bwMode="auto">
          <a:xfrm>
            <a:off x="2413000" y="3646488"/>
            <a:ext cx="1066800" cy="6858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0277" name="Rectangle 5" descr="白色大理石"/>
          <p:cNvSpPr>
            <a:spLocks noChangeArrowheads="1"/>
          </p:cNvSpPr>
          <p:nvPr/>
        </p:nvSpPr>
        <p:spPr bwMode="auto">
          <a:xfrm>
            <a:off x="3479800" y="3646488"/>
            <a:ext cx="1066800" cy="6858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3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0278" name="Rectangle 6" descr="羊皮纸"/>
          <p:cNvSpPr>
            <a:spLocks noChangeArrowheads="1"/>
          </p:cNvSpPr>
          <p:nvPr/>
        </p:nvSpPr>
        <p:spPr bwMode="auto">
          <a:xfrm>
            <a:off x="1346200" y="3646488"/>
            <a:ext cx="10668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10279" name="Rectangle 7" descr="白色大理石"/>
          <p:cNvSpPr>
            <a:spLocks noChangeArrowheads="1"/>
          </p:cNvSpPr>
          <p:nvPr/>
        </p:nvSpPr>
        <p:spPr bwMode="auto">
          <a:xfrm>
            <a:off x="4546600" y="3646488"/>
            <a:ext cx="1066800" cy="6858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4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0280" name="Rectangle 8" descr="白色大理石"/>
          <p:cNvSpPr>
            <a:spLocks noChangeArrowheads="1"/>
          </p:cNvSpPr>
          <p:nvPr/>
        </p:nvSpPr>
        <p:spPr bwMode="auto">
          <a:xfrm>
            <a:off x="5613400" y="3646488"/>
            <a:ext cx="1066800" cy="6858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5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0281" name="Rectangle 9" descr="白色大理石"/>
          <p:cNvSpPr>
            <a:spLocks noChangeArrowheads="1"/>
          </p:cNvSpPr>
          <p:nvPr/>
        </p:nvSpPr>
        <p:spPr bwMode="auto">
          <a:xfrm>
            <a:off x="6680200" y="3646488"/>
            <a:ext cx="1066800" cy="6858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6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0282" name="Rectangle 10" descr="羊皮纸"/>
          <p:cNvSpPr>
            <a:spLocks noChangeArrowheads="1"/>
          </p:cNvSpPr>
          <p:nvPr/>
        </p:nvSpPr>
        <p:spPr bwMode="auto">
          <a:xfrm>
            <a:off x="2413000" y="3646488"/>
            <a:ext cx="10668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1346200" y="364648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2413000" y="364648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3479800" y="364648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29" name="Rectangle 14"/>
          <p:cNvSpPr>
            <a:spLocks noChangeArrowheads="1"/>
          </p:cNvSpPr>
          <p:nvPr/>
        </p:nvSpPr>
        <p:spPr bwMode="auto">
          <a:xfrm>
            <a:off x="4546600" y="364648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30" name="Rectangle 15"/>
          <p:cNvSpPr>
            <a:spLocks noChangeArrowheads="1"/>
          </p:cNvSpPr>
          <p:nvPr/>
        </p:nvSpPr>
        <p:spPr bwMode="auto">
          <a:xfrm>
            <a:off x="5613400" y="364648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31" name="Rectangle 16"/>
          <p:cNvSpPr>
            <a:spLocks noChangeArrowheads="1"/>
          </p:cNvSpPr>
          <p:nvPr/>
        </p:nvSpPr>
        <p:spPr bwMode="auto">
          <a:xfrm>
            <a:off x="6680200" y="364648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4832" name="Group 17"/>
          <p:cNvGrpSpPr>
            <a:grpSpLocks/>
          </p:cNvGrpSpPr>
          <p:nvPr/>
        </p:nvGrpSpPr>
        <p:grpSpPr bwMode="auto">
          <a:xfrm>
            <a:off x="1346200" y="3570288"/>
            <a:ext cx="6394450" cy="838200"/>
            <a:chOff x="432" y="2112"/>
            <a:chExt cx="4800" cy="528"/>
          </a:xfrm>
        </p:grpSpPr>
        <p:sp>
          <p:nvSpPr>
            <p:cNvPr id="34850" name="Rectangle 18" descr="栎木"/>
            <p:cNvSpPr>
              <a:spLocks noChangeArrowheads="1"/>
            </p:cNvSpPr>
            <p:nvPr/>
          </p:nvSpPr>
          <p:spPr bwMode="auto">
            <a:xfrm>
              <a:off x="432" y="2112"/>
              <a:ext cx="4800" cy="4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34851" name="Rectangle 19" descr="栎木"/>
            <p:cNvSpPr>
              <a:spLocks noChangeArrowheads="1"/>
            </p:cNvSpPr>
            <p:nvPr/>
          </p:nvSpPr>
          <p:spPr bwMode="auto">
            <a:xfrm>
              <a:off x="432" y="2592"/>
              <a:ext cx="4800" cy="4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</p:grpSp>
      <p:sp>
        <p:nvSpPr>
          <p:cNvPr id="34833" name="Rectangle 20"/>
          <p:cNvSpPr>
            <a:spLocks noChangeArrowheads="1"/>
          </p:cNvSpPr>
          <p:nvPr/>
        </p:nvSpPr>
        <p:spPr bwMode="auto">
          <a:xfrm>
            <a:off x="812800" y="326548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4834" name="Rectangle 21"/>
          <p:cNvSpPr>
            <a:spLocks noChangeArrowheads="1"/>
          </p:cNvSpPr>
          <p:nvPr/>
        </p:nvSpPr>
        <p:spPr bwMode="auto">
          <a:xfrm>
            <a:off x="1651000" y="326548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4835" name="Rectangle 22"/>
          <p:cNvSpPr>
            <a:spLocks noChangeArrowheads="1"/>
          </p:cNvSpPr>
          <p:nvPr/>
        </p:nvSpPr>
        <p:spPr bwMode="auto">
          <a:xfrm>
            <a:off x="2717800" y="326548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4836" name="Rectangle 23"/>
          <p:cNvSpPr>
            <a:spLocks noChangeArrowheads="1"/>
          </p:cNvSpPr>
          <p:nvPr/>
        </p:nvSpPr>
        <p:spPr bwMode="auto">
          <a:xfrm>
            <a:off x="3784600" y="326548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4837" name="Rectangle 24"/>
          <p:cNvSpPr>
            <a:spLocks noChangeArrowheads="1"/>
          </p:cNvSpPr>
          <p:nvPr/>
        </p:nvSpPr>
        <p:spPr bwMode="auto">
          <a:xfrm>
            <a:off x="4775200" y="326548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4838" name="Rectangle 25"/>
          <p:cNvSpPr>
            <a:spLocks noChangeArrowheads="1"/>
          </p:cNvSpPr>
          <p:nvPr/>
        </p:nvSpPr>
        <p:spPr bwMode="auto">
          <a:xfrm>
            <a:off x="5918200" y="326548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4839" name="Rectangle 26"/>
          <p:cNvSpPr>
            <a:spLocks noChangeArrowheads="1"/>
          </p:cNvSpPr>
          <p:nvPr/>
        </p:nvSpPr>
        <p:spPr bwMode="auto">
          <a:xfrm>
            <a:off x="6985000" y="326548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0299" name="Text Box 27"/>
          <p:cNvSpPr txBox="1">
            <a:spLocks noChangeArrowheads="1"/>
          </p:cNvSpPr>
          <p:nvPr/>
        </p:nvSpPr>
        <p:spPr bwMode="auto">
          <a:xfrm>
            <a:off x="1346200" y="45608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0300" name="Text Box 28"/>
          <p:cNvSpPr txBox="1">
            <a:spLocks noChangeArrowheads="1"/>
          </p:cNvSpPr>
          <p:nvPr/>
        </p:nvSpPr>
        <p:spPr bwMode="auto">
          <a:xfrm>
            <a:off x="3479800" y="45608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2</a:t>
            </a:r>
          </a:p>
        </p:txBody>
      </p:sp>
      <p:sp>
        <p:nvSpPr>
          <p:cNvPr id="310301" name="Text Box 29"/>
          <p:cNvSpPr txBox="1">
            <a:spLocks noChangeArrowheads="1"/>
          </p:cNvSpPr>
          <p:nvPr/>
        </p:nvSpPr>
        <p:spPr bwMode="auto">
          <a:xfrm>
            <a:off x="5613400" y="45608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3</a:t>
            </a:r>
          </a:p>
        </p:txBody>
      </p:sp>
      <p:sp>
        <p:nvSpPr>
          <p:cNvPr id="310302" name="Text Box 30"/>
          <p:cNvSpPr txBox="1">
            <a:spLocks noChangeArrowheads="1"/>
          </p:cNvSpPr>
          <p:nvPr/>
        </p:nvSpPr>
        <p:spPr bwMode="auto">
          <a:xfrm>
            <a:off x="1346200" y="50180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serve Job 1</a:t>
            </a:r>
          </a:p>
        </p:txBody>
      </p:sp>
      <p:sp>
        <p:nvSpPr>
          <p:cNvPr id="310303" name="Text Box 31"/>
          <p:cNvSpPr txBox="1">
            <a:spLocks noChangeArrowheads="1"/>
          </p:cNvSpPr>
          <p:nvPr/>
        </p:nvSpPr>
        <p:spPr bwMode="auto">
          <a:xfrm>
            <a:off x="3479800" y="50180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4</a:t>
            </a:r>
          </a:p>
        </p:txBody>
      </p:sp>
      <p:sp>
        <p:nvSpPr>
          <p:cNvPr id="310304" name="Text Box 32"/>
          <p:cNvSpPr txBox="1">
            <a:spLocks noChangeArrowheads="1"/>
          </p:cNvSpPr>
          <p:nvPr/>
        </p:nvSpPr>
        <p:spPr bwMode="auto">
          <a:xfrm>
            <a:off x="5613400" y="50180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5</a:t>
            </a:r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1346200" y="54752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6</a:t>
            </a:r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3479800" y="54752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serve Job 2</a:t>
            </a:r>
          </a:p>
        </p:txBody>
      </p:sp>
      <p:sp>
        <p:nvSpPr>
          <p:cNvPr id="310307" name="Text Box 35"/>
          <p:cNvSpPr txBox="1">
            <a:spLocks noChangeArrowheads="1"/>
          </p:cNvSpPr>
          <p:nvPr/>
        </p:nvSpPr>
        <p:spPr bwMode="auto">
          <a:xfrm>
            <a:off x="5613400" y="54752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7</a:t>
            </a:r>
          </a:p>
        </p:txBody>
      </p:sp>
      <p:sp>
        <p:nvSpPr>
          <p:cNvPr id="310308" name="Oval 36"/>
          <p:cNvSpPr>
            <a:spLocks noChangeArrowheads="1"/>
          </p:cNvSpPr>
          <p:nvPr/>
        </p:nvSpPr>
        <p:spPr bwMode="auto">
          <a:xfrm>
            <a:off x="7791450" y="556895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CC99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队列的顺序实现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70169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0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0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0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0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0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0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0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0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0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0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0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0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nimBg="1" autoUpdateAnimBg="0"/>
      <p:bldP spid="310276" grpId="0" animBg="1" autoUpdateAnimBg="0"/>
      <p:bldP spid="310277" grpId="0" animBg="1" autoUpdateAnimBg="0"/>
      <p:bldP spid="310278" grpId="0" animBg="1" autoUpdateAnimBg="0"/>
      <p:bldP spid="310279" grpId="0" animBg="1" autoUpdateAnimBg="0"/>
      <p:bldP spid="310280" grpId="0" animBg="1" autoUpdateAnimBg="0"/>
      <p:bldP spid="310281" grpId="0" animBg="1" autoUpdateAnimBg="0"/>
      <p:bldP spid="310282" grpId="0" animBg="1" autoUpdateAnimBg="0"/>
      <p:bldP spid="310299" grpId="0" animBg="1" autoUpdateAnimBg="0"/>
      <p:bldP spid="310300" grpId="0" animBg="1" autoUpdateAnimBg="0"/>
      <p:bldP spid="310301" grpId="0" animBg="1" autoUpdateAnimBg="0"/>
      <p:bldP spid="310302" grpId="0" animBg="1" autoUpdateAnimBg="0"/>
      <p:bldP spid="310303" grpId="0" animBg="1" autoUpdateAnimBg="0"/>
      <p:bldP spid="310304" grpId="0" animBg="1" autoUpdateAnimBg="0"/>
      <p:bldP spid="310305" grpId="0" animBg="1" autoUpdateAnimBg="0"/>
      <p:bldP spid="310306" grpId="0" animBg="1" autoUpdateAnimBg="0"/>
      <p:bldP spid="310307" grpId="0" animBg="1" autoUpdateAnimBg="0"/>
      <p:bldP spid="3103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704855" cy="388843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i="1" dirty="0" smtClean="0">
                <a:solidFill>
                  <a:srgbClr val="0000DA"/>
                </a:solidFill>
                <a:latin typeface="Comic Sans MS" panose="030F0702030302020204" pitchFamily="66" charset="0"/>
              </a:rPr>
              <a:t>  </a:t>
            </a:r>
          </a:p>
          <a:p>
            <a:pPr eaLnBrk="1" hangingPunct="1"/>
            <a:r>
              <a:rPr kumimoji="0" lang="zh-CN" altLang="en-US" b="1" dirty="0" smtClean="0">
                <a:solidFill>
                  <a:srgbClr val="0000DA"/>
                </a:solidFill>
                <a:latin typeface="Comic Sans MS" panose="030F0702030302020204" pitchFamily="66" charset="0"/>
              </a:rPr>
              <a:t>线性队列</a:t>
            </a:r>
            <a:endParaRPr kumimoji="0" lang="en-US" altLang="zh-CN" b="1" dirty="0" smtClean="0">
              <a:solidFill>
                <a:srgbClr val="0000DA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kumimoji="0" lang="zh-CN" altLang="en-US" sz="2800" b="1" dirty="0" smtClean="0">
                <a:solidFill>
                  <a:srgbClr val="0000DA"/>
                </a:solidFill>
                <a:latin typeface="Comic Sans MS" panose="030F0702030302020204" pitchFamily="66" charset="0"/>
              </a:rPr>
              <a:t>存在问题：</a:t>
            </a:r>
            <a:endParaRPr kumimoji="0" lang="en-US" altLang="zh-CN" sz="2800" b="1" dirty="0" smtClean="0">
              <a:solidFill>
                <a:srgbClr val="0000DA"/>
              </a:solidFill>
              <a:latin typeface="Comic Sans MS" panose="030F0702030302020204" pitchFamily="66" charset="0"/>
            </a:endParaRPr>
          </a:p>
          <a:p>
            <a:pPr lvl="2" eaLnBrk="1" hangingPunct="1"/>
            <a:r>
              <a:rPr lang="zh-CN" altLang="en-US" sz="2400" dirty="0" smtClean="0">
                <a:latin typeface="Comic Sans MS" panose="030F0702030302020204" pitchFamily="66" charset="0"/>
              </a:rPr>
              <a:t>假上溢</a:t>
            </a:r>
            <a:endParaRPr kumimoji="0" lang="en-US" altLang="zh-CN" sz="2400" dirty="0" smtClean="0">
              <a:latin typeface="Comic Sans MS" panose="030F0702030302020204" pitchFamily="66" charset="0"/>
            </a:endParaRPr>
          </a:p>
          <a:p>
            <a:pPr lvl="2" eaLnBrk="1" hangingPunct="1"/>
            <a:r>
              <a:rPr kumimoji="0" lang="en-US" altLang="zh-CN" sz="2400" dirty="0" smtClean="0">
                <a:latin typeface="Comic Sans MS" panose="030F0702030302020204" pitchFamily="66" charset="0"/>
              </a:rPr>
              <a:t>front</a:t>
            </a:r>
            <a:r>
              <a:rPr kumimoji="0" lang="zh-CN" altLang="en-US" sz="2400" dirty="0" smtClean="0">
                <a:latin typeface="Comic Sans MS" panose="030F0702030302020204" pitchFamily="66" charset="0"/>
              </a:rPr>
              <a:t>和</a:t>
            </a:r>
            <a:r>
              <a:rPr kumimoji="0" lang="en-US" altLang="zh-CN" sz="2400" dirty="0" smtClean="0">
                <a:latin typeface="Comic Sans MS" panose="030F0702030302020204" pitchFamily="66" charset="0"/>
              </a:rPr>
              <a:t>rear</a:t>
            </a:r>
            <a:r>
              <a:rPr kumimoji="0" lang="zh-CN" altLang="en-US" sz="2400" dirty="0" smtClean="0">
                <a:latin typeface="Comic Sans MS" panose="030F0702030302020204" pitchFamily="66" charset="0"/>
              </a:rPr>
              <a:t>都是递增的，随着队列向数组后部移动，数组头部的存储空间将会被丢弃，无法再使用</a:t>
            </a:r>
            <a:r>
              <a:rPr kumimoji="0" lang="en-US" altLang="zh-CN" sz="2400" dirty="0" smtClean="0">
                <a:latin typeface="Comic Sans MS" panose="030F0702030302020204" pitchFamily="66" charset="0"/>
              </a:rPr>
              <a:t>——</a:t>
            </a:r>
            <a:r>
              <a:rPr kumimoji="0" lang="zh-CN" altLang="en-US" sz="2400" dirty="0" smtClean="0">
                <a:latin typeface="Comic Sans MS" panose="030F0702030302020204" pitchFamily="66" charset="0"/>
              </a:rPr>
              <a:t>空间使用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效率低</a:t>
            </a:r>
            <a:endParaRPr kumimoji="0" lang="en-US" altLang="zh-CN" sz="2400" dirty="0" smtClean="0">
              <a:latin typeface="Comic Sans MS" panose="030F0702030302020204" pitchFamily="66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队列的顺序实现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37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679648" y="1628800"/>
            <a:ext cx="79248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循环队列</a:t>
            </a:r>
            <a:endParaRPr kumimoji="0" lang="en-US" altLang="zh-CN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基本思想：不再将数组看成直线，而是一个圈（物理上线性，逻辑上循环）</a:t>
            </a:r>
            <a:r>
              <a:rPr kumimoji="0"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——</a:t>
            </a:r>
            <a:r>
              <a:rPr kumimoji="0" lang="zh-CN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克服假溢出的</a:t>
            </a:r>
            <a:r>
              <a:rPr kumimoji="0" lang="zh-CN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问题</a:t>
            </a:r>
            <a:endParaRPr kumimoji="0"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队列的顺序实现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8644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 descr="白色大理石"/>
          <p:cNvSpPr>
            <a:spLocks noChangeArrowheads="1"/>
          </p:cNvSpPr>
          <p:nvPr/>
        </p:nvSpPr>
        <p:spPr bwMode="auto">
          <a:xfrm>
            <a:off x="1627188" y="64135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7890" name="Rectangle 3" descr="白色大理石"/>
          <p:cNvSpPr>
            <a:spLocks noChangeArrowheads="1"/>
          </p:cNvSpPr>
          <p:nvPr/>
        </p:nvSpPr>
        <p:spPr bwMode="auto">
          <a:xfrm>
            <a:off x="2693988" y="64135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7891" name="Rectangle 4" descr="白色大理石"/>
          <p:cNvSpPr>
            <a:spLocks noChangeArrowheads="1"/>
          </p:cNvSpPr>
          <p:nvPr/>
        </p:nvSpPr>
        <p:spPr bwMode="auto">
          <a:xfrm>
            <a:off x="3760788" y="64135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3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7892" name="Rectangle 5" descr="羊皮纸"/>
          <p:cNvSpPr>
            <a:spLocks noChangeArrowheads="1"/>
          </p:cNvSpPr>
          <p:nvPr/>
        </p:nvSpPr>
        <p:spPr bwMode="auto">
          <a:xfrm>
            <a:off x="1627188" y="641350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893" name="Rectangle 6" descr="白色大理石"/>
          <p:cNvSpPr>
            <a:spLocks noChangeArrowheads="1"/>
          </p:cNvSpPr>
          <p:nvPr/>
        </p:nvSpPr>
        <p:spPr bwMode="auto">
          <a:xfrm>
            <a:off x="4827588" y="64135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4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7894" name="Rectangle 7" descr="白色大理石"/>
          <p:cNvSpPr>
            <a:spLocks noChangeArrowheads="1"/>
          </p:cNvSpPr>
          <p:nvPr/>
        </p:nvSpPr>
        <p:spPr bwMode="auto">
          <a:xfrm>
            <a:off x="5894388" y="64135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5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7895" name="Rectangle 8" descr="白色大理石"/>
          <p:cNvSpPr>
            <a:spLocks noChangeArrowheads="1"/>
          </p:cNvSpPr>
          <p:nvPr/>
        </p:nvSpPr>
        <p:spPr bwMode="auto">
          <a:xfrm>
            <a:off x="6940550" y="620713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6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7896" name="Rectangle 9" descr="羊皮纸"/>
          <p:cNvSpPr>
            <a:spLocks noChangeArrowheads="1"/>
          </p:cNvSpPr>
          <p:nvPr/>
        </p:nvSpPr>
        <p:spPr bwMode="auto">
          <a:xfrm>
            <a:off x="2693988" y="641350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1627188" y="64135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2693988" y="64135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3760788" y="64135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4827588" y="64135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5894388" y="64135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6961188" y="64135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7903" name="Group 16"/>
          <p:cNvGrpSpPr>
            <a:grpSpLocks/>
          </p:cNvGrpSpPr>
          <p:nvPr/>
        </p:nvGrpSpPr>
        <p:grpSpPr bwMode="auto">
          <a:xfrm>
            <a:off x="1627188" y="565150"/>
            <a:ext cx="6394450" cy="838200"/>
            <a:chOff x="432" y="2112"/>
            <a:chExt cx="4800" cy="528"/>
          </a:xfrm>
        </p:grpSpPr>
        <p:sp>
          <p:nvSpPr>
            <p:cNvPr id="37932" name="Rectangle 17" descr="栎木"/>
            <p:cNvSpPr>
              <a:spLocks noChangeArrowheads="1"/>
            </p:cNvSpPr>
            <p:nvPr/>
          </p:nvSpPr>
          <p:spPr bwMode="auto">
            <a:xfrm>
              <a:off x="432" y="2112"/>
              <a:ext cx="4800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37933" name="Rectangle 18" descr="栎木"/>
            <p:cNvSpPr>
              <a:spLocks noChangeArrowheads="1"/>
            </p:cNvSpPr>
            <p:nvPr/>
          </p:nvSpPr>
          <p:spPr bwMode="auto">
            <a:xfrm>
              <a:off x="432" y="2592"/>
              <a:ext cx="4800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</p:grp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1093788" y="2603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1931988" y="2603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2998788" y="2603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4065588" y="2603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5056188" y="2603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6199188" y="2603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7910" name="Rectangle 25"/>
          <p:cNvSpPr>
            <a:spLocks noChangeArrowheads="1"/>
          </p:cNvSpPr>
          <p:nvPr/>
        </p:nvSpPr>
        <p:spPr bwMode="auto">
          <a:xfrm>
            <a:off x="7265988" y="2603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3370" name="Rectangle 26" descr="白色大理石"/>
          <p:cNvSpPr>
            <a:spLocks noChangeArrowheads="1"/>
          </p:cNvSpPr>
          <p:nvPr/>
        </p:nvSpPr>
        <p:spPr bwMode="auto">
          <a:xfrm>
            <a:off x="1619250" y="638175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7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3371" name="Text Box 27"/>
          <p:cNvSpPr txBox="1">
            <a:spLocks noChangeArrowheads="1"/>
          </p:cNvSpPr>
          <p:nvPr/>
        </p:nvSpPr>
        <p:spPr bwMode="auto">
          <a:xfrm>
            <a:off x="1835150" y="198913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7</a:t>
            </a:r>
          </a:p>
        </p:txBody>
      </p:sp>
      <p:sp>
        <p:nvSpPr>
          <p:cNvPr id="313372" name="Oval 28" descr="羊皮纸"/>
          <p:cNvSpPr>
            <a:spLocks noChangeArrowheads="1"/>
          </p:cNvSpPr>
          <p:nvPr/>
        </p:nvSpPr>
        <p:spPr bwMode="auto">
          <a:xfrm>
            <a:off x="3578225" y="3544888"/>
            <a:ext cx="2895600" cy="28956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13373" name="Oval 29" descr="栎木"/>
          <p:cNvSpPr>
            <a:spLocks noChangeArrowheads="1"/>
          </p:cNvSpPr>
          <p:nvPr/>
        </p:nvSpPr>
        <p:spPr bwMode="auto">
          <a:xfrm>
            <a:off x="4284663" y="4292600"/>
            <a:ext cx="1582737" cy="1512888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13374" name="Line 30"/>
          <p:cNvSpPr>
            <a:spLocks noChangeShapeType="1"/>
          </p:cNvSpPr>
          <p:nvPr/>
        </p:nvSpPr>
        <p:spPr bwMode="auto">
          <a:xfrm>
            <a:off x="5026025" y="3544888"/>
            <a:ext cx="50800" cy="7477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75" name="Line 31"/>
          <p:cNvSpPr>
            <a:spLocks noChangeShapeType="1"/>
          </p:cNvSpPr>
          <p:nvPr/>
        </p:nvSpPr>
        <p:spPr bwMode="auto">
          <a:xfrm>
            <a:off x="5102225" y="5754688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76" name="Line 32"/>
          <p:cNvSpPr>
            <a:spLocks noChangeShapeType="1"/>
          </p:cNvSpPr>
          <p:nvPr/>
        </p:nvSpPr>
        <p:spPr bwMode="auto">
          <a:xfrm rot="3600000" flipV="1">
            <a:off x="5996781" y="4114007"/>
            <a:ext cx="28575" cy="709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77" name="Line 33"/>
          <p:cNvSpPr>
            <a:spLocks noChangeShapeType="1"/>
          </p:cNvSpPr>
          <p:nvPr/>
        </p:nvSpPr>
        <p:spPr bwMode="auto">
          <a:xfrm rot="7200000">
            <a:off x="6000750" y="527685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78" name="Line 34"/>
          <p:cNvSpPr>
            <a:spLocks noChangeShapeType="1"/>
          </p:cNvSpPr>
          <p:nvPr/>
        </p:nvSpPr>
        <p:spPr bwMode="auto">
          <a:xfrm rot="-3600000">
            <a:off x="4103687" y="4043363"/>
            <a:ext cx="34925" cy="755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79" name="Line 35"/>
          <p:cNvSpPr>
            <a:spLocks noChangeShapeType="1"/>
          </p:cNvSpPr>
          <p:nvPr/>
        </p:nvSpPr>
        <p:spPr bwMode="auto">
          <a:xfrm rot="-7200000">
            <a:off x="4083050" y="5219700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80" name="Rectangle 36"/>
          <p:cNvSpPr>
            <a:spLocks noChangeArrowheads="1"/>
          </p:cNvSpPr>
          <p:nvPr/>
        </p:nvSpPr>
        <p:spPr bwMode="auto">
          <a:xfrm>
            <a:off x="5635625" y="3240088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[ 5 ]</a:t>
            </a:r>
          </a:p>
        </p:txBody>
      </p:sp>
      <p:sp>
        <p:nvSpPr>
          <p:cNvPr id="313381" name="Rectangle 37"/>
          <p:cNvSpPr>
            <a:spLocks noChangeArrowheads="1"/>
          </p:cNvSpPr>
          <p:nvPr/>
        </p:nvSpPr>
        <p:spPr bwMode="auto">
          <a:xfrm>
            <a:off x="6550025" y="4840288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[ 4]</a:t>
            </a:r>
          </a:p>
        </p:txBody>
      </p:sp>
      <p:sp>
        <p:nvSpPr>
          <p:cNvPr id="313382" name="Rectangle 38"/>
          <p:cNvSpPr>
            <a:spLocks noChangeArrowheads="1"/>
          </p:cNvSpPr>
          <p:nvPr/>
        </p:nvSpPr>
        <p:spPr bwMode="auto">
          <a:xfrm>
            <a:off x="5788025" y="6288088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[ 3 ]</a:t>
            </a:r>
          </a:p>
        </p:txBody>
      </p:sp>
      <p:sp>
        <p:nvSpPr>
          <p:cNvPr id="313383" name="Rectangle 39"/>
          <p:cNvSpPr>
            <a:spLocks noChangeArrowheads="1"/>
          </p:cNvSpPr>
          <p:nvPr/>
        </p:nvSpPr>
        <p:spPr bwMode="auto">
          <a:xfrm>
            <a:off x="3654425" y="6288088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[ 2 ]</a:t>
            </a:r>
          </a:p>
        </p:txBody>
      </p:sp>
      <p:sp>
        <p:nvSpPr>
          <p:cNvPr id="313384" name="Rectangle 40"/>
          <p:cNvSpPr>
            <a:spLocks noChangeArrowheads="1"/>
          </p:cNvSpPr>
          <p:nvPr/>
        </p:nvSpPr>
        <p:spPr bwMode="auto">
          <a:xfrm>
            <a:off x="2816225" y="4764088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[ 1 ]</a:t>
            </a:r>
          </a:p>
        </p:txBody>
      </p:sp>
      <p:sp>
        <p:nvSpPr>
          <p:cNvPr id="313385" name="Rectangle 41"/>
          <p:cNvSpPr>
            <a:spLocks noChangeArrowheads="1"/>
          </p:cNvSpPr>
          <p:nvPr/>
        </p:nvSpPr>
        <p:spPr bwMode="auto">
          <a:xfrm>
            <a:off x="3578225" y="3316288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[ 0 ]</a:t>
            </a:r>
          </a:p>
        </p:txBody>
      </p:sp>
      <p:sp>
        <p:nvSpPr>
          <p:cNvPr id="313386" name="Text Box 42"/>
          <p:cNvSpPr txBox="1">
            <a:spLocks noChangeArrowheads="1"/>
          </p:cNvSpPr>
          <p:nvPr/>
        </p:nvSpPr>
        <p:spPr bwMode="auto">
          <a:xfrm>
            <a:off x="4067175" y="566102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/>
              <a:t>Job3</a:t>
            </a:r>
          </a:p>
        </p:txBody>
      </p:sp>
      <p:sp>
        <p:nvSpPr>
          <p:cNvPr id="313387" name="Text Box 43"/>
          <p:cNvSpPr txBox="1">
            <a:spLocks noChangeArrowheads="1"/>
          </p:cNvSpPr>
          <p:nvPr/>
        </p:nvSpPr>
        <p:spPr bwMode="auto">
          <a:xfrm>
            <a:off x="5292725" y="566102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/>
              <a:t>Job4</a:t>
            </a:r>
          </a:p>
        </p:txBody>
      </p:sp>
      <p:sp>
        <p:nvSpPr>
          <p:cNvPr id="313388" name="Text Box 44"/>
          <p:cNvSpPr txBox="1">
            <a:spLocks noChangeArrowheads="1"/>
          </p:cNvSpPr>
          <p:nvPr/>
        </p:nvSpPr>
        <p:spPr bwMode="auto">
          <a:xfrm>
            <a:off x="5692775" y="4868863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/>
              <a:t>Job5</a:t>
            </a:r>
          </a:p>
        </p:txBody>
      </p:sp>
      <p:sp>
        <p:nvSpPr>
          <p:cNvPr id="313389" name="Text Box 45"/>
          <p:cNvSpPr txBox="1">
            <a:spLocks noChangeArrowheads="1"/>
          </p:cNvSpPr>
          <p:nvPr/>
        </p:nvSpPr>
        <p:spPr bwMode="auto">
          <a:xfrm>
            <a:off x="5219700" y="38608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/>
              <a:t>Job6</a:t>
            </a:r>
          </a:p>
        </p:txBody>
      </p:sp>
      <p:sp>
        <p:nvSpPr>
          <p:cNvPr id="313390" name="Text Box 46"/>
          <p:cNvSpPr txBox="1">
            <a:spLocks noChangeArrowheads="1"/>
          </p:cNvSpPr>
          <p:nvPr/>
        </p:nvSpPr>
        <p:spPr bwMode="auto">
          <a:xfrm>
            <a:off x="4140200" y="3789363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/>
              <a:t>Job7</a:t>
            </a:r>
          </a:p>
        </p:txBody>
      </p:sp>
    </p:spTree>
    <p:extLst>
      <p:ext uri="{BB962C8B-B14F-4D97-AF65-F5344CB8AC3E}">
        <p14:creationId xmlns:p14="http://schemas.microsoft.com/office/powerpoint/2010/main" val="27645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70" grpId="0" animBg="1" autoUpdateAnimBg="0"/>
      <p:bldP spid="313371" grpId="0" animBg="1" autoUpdateAnimBg="0"/>
      <p:bldP spid="313372" grpId="0" animBg="1"/>
      <p:bldP spid="313373" grpId="0" animBg="1"/>
      <p:bldP spid="313374" grpId="0" animBg="1"/>
      <p:bldP spid="313375" grpId="0" animBg="1"/>
      <p:bldP spid="313376" grpId="0" animBg="1"/>
      <p:bldP spid="313377" grpId="0" animBg="1"/>
      <p:bldP spid="313378" grpId="0" animBg="1"/>
      <p:bldP spid="313379" grpId="0" animBg="1"/>
      <p:bldP spid="313380" grpId="0"/>
      <p:bldP spid="313381" grpId="0"/>
      <p:bldP spid="313382" grpId="0"/>
      <p:bldP spid="313383" grpId="0"/>
      <p:bldP spid="313384" grpId="0"/>
      <p:bldP spid="313385" grpId="0"/>
      <p:bldP spid="313386" grpId="0"/>
      <p:bldP spid="313387" grpId="0"/>
      <p:bldP spid="313388" grpId="0"/>
      <p:bldP spid="313389" grpId="0"/>
      <p:bldP spid="3133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539552" y="2132856"/>
            <a:ext cx="7992888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循环</a:t>
            </a:r>
            <a:r>
              <a:rPr kumimoji="0"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队列的</a:t>
            </a:r>
            <a:r>
              <a:rPr kumimoji="0"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实现</a:t>
            </a:r>
            <a:endParaRPr kumimoji="0"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5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基本思想：数组被</a:t>
            </a:r>
            <a:r>
              <a:rPr kumimoji="0"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认为是首尾相连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的</a:t>
            </a:r>
            <a:endParaRPr kumimoji="0" lang="zh-CN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50000"/>
              </a:spcBef>
              <a:buSzPct val="85000"/>
              <a:buFontTx/>
              <a:buBlip>
                <a:blip r:embed="rId2"/>
              </a:buBlip>
            </a:pPr>
            <a:r>
              <a:rPr kumimoji="0" lang="en-US" altLang="zh-CN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front</a:t>
            </a:r>
            <a:r>
              <a:rPr kumimoji="0"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和</a:t>
            </a:r>
            <a:r>
              <a:rPr kumimoji="0"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rear</a:t>
            </a:r>
            <a:r>
              <a:rPr kumimoji="0"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分别指示着队头和队尾元素的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位置</a:t>
            </a:r>
            <a:endParaRPr kumimoji="0" lang="en-US" altLang="zh-CN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5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需要解决的问题：</a:t>
            </a:r>
            <a:endParaRPr kumimoji="0" lang="zh-CN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2">
              <a:spcBef>
                <a:spcPct val="5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新元素如何入队？</a:t>
            </a:r>
            <a:endParaRPr kumimoji="0" lang="en-US" altLang="zh-CN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2">
              <a:spcBef>
                <a:spcPct val="5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队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头元素如何出队？</a:t>
            </a:r>
            <a:endParaRPr kumimoji="0" lang="en-US" altLang="zh-CN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2">
              <a:spcBef>
                <a:spcPct val="5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初始化生成空队时，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front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和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rear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如何初始化？</a:t>
            </a:r>
            <a:endParaRPr kumimoji="0" lang="en-US" altLang="zh-CN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队列的顺序实现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ChangeArrowheads="1"/>
          </p:cNvSpPr>
          <p:nvPr/>
        </p:nvSpPr>
        <p:spPr bwMode="auto">
          <a:xfrm>
            <a:off x="4787900" y="1866900"/>
            <a:ext cx="1066800" cy="6985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3" descr="白色大理石"/>
          <p:cNvSpPr>
            <a:spLocks noChangeArrowheads="1"/>
          </p:cNvSpPr>
          <p:nvPr/>
        </p:nvSpPr>
        <p:spPr bwMode="auto">
          <a:xfrm>
            <a:off x="1627188" y="1865313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5396" name="Rectangle 4" descr="白色大理石"/>
          <p:cNvSpPr>
            <a:spLocks noChangeArrowheads="1"/>
          </p:cNvSpPr>
          <p:nvPr/>
        </p:nvSpPr>
        <p:spPr bwMode="auto">
          <a:xfrm>
            <a:off x="2693988" y="1865313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5397" name="Rectangle 5" descr="白色大理石"/>
          <p:cNvSpPr>
            <a:spLocks noChangeArrowheads="1"/>
          </p:cNvSpPr>
          <p:nvPr/>
        </p:nvSpPr>
        <p:spPr bwMode="auto">
          <a:xfrm>
            <a:off x="3760788" y="1865313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3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627188" y="1865313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2693988" y="1865313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3760788" y="1865313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5894388" y="1865313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961188" y="1865313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1019175" y="263683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1979613" y="264953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2998788" y="26193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4065588" y="26193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1908175" y="32131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2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4027488" y="32131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3</a:t>
            </a:r>
          </a:p>
        </p:txBody>
      </p:sp>
      <p:sp>
        <p:nvSpPr>
          <p:cNvPr id="315409" name="AutoShape 17"/>
          <p:cNvSpPr>
            <a:spLocks noChangeArrowheads="1"/>
          </p:cNvSpPr>
          <p:nvPr/>
        </p:nvSpPr>
        <p:spPr bwMode="auto">
          <a:xfrm>
            <a:off x="1763713" y="1268413"/>
            <a:ext cx="952500" cy="417512"/>
          </a:xfrm>
          <a:prstGeom prst="wedgeRectCallout">
            <a:avLst>
              <a:gd name="adj1" fmla="val -8833"/>
              <a:gd name="adj2" fmla="val 80796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front=0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5410" name="AutoShape 18"/>
          <p:cNvSpPr>
            <a:spLocks noChangeArrowheads="1"/>
          </p:cNvSpPr>
          <p:nvPr/>
        </p:nvSpPr>
        <p:spPr bwMode="auto">
          <a:xfrm>
            <a:off x="755650" y="1268413"/>
            <a:ext cx="792163" cy="431800"/>
          </a:xfrm>
          <a:prstGeom prst="wedgeRectCallout">
            <a:avLst>
              <a:gd name="adj1" fmla="val 61023"/>
              <a:gd name="adj2" fmla="val 7206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5411" name="AutoShape 19"/>
          <p:cNvSpPr>
            <a:spLocks noChangeArrowheads="1"/>
          </p:cNvSpPr>
          <p:nvPr/>
        </p:nvSpPr>
        <p:spPr bwMode="auto">
          <a:xfrm>
            <a:off x="4500563" y="1268413"/>
            <a:ext cx="939800" cy="431800"/>
          </a:xfrm>
          <a:prstGeom prst="wedgeRectCallout">
            <a:avLst>
              <a:gd name="adj1" fmla="val -61486"/>
              <a:gd name="adj2" fmla="val 69486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55" name="Rectangle 20"/>
          <p:cNvSpPr>
            <a:spLocks noChangeArrowheads="1"/>
          </p:cNvSpPr>
          <p:nvPr/>
        </p:nvSpPr>
        <p:spPr bwMode="auto">
          <a:xfrm>
            <a:off x="5056188" y="26193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6199188" y="26193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9957" name="Rectangle 22"/>
          <p:cNvSpPr>
            <a:spLocks noChangeArrowheads="1"/>
          </p:cNvSpPr>
          <p:nvPr/>
        </p:nvSpPr>
        <p:spPr bwMode="auto">
          <a:xfrm>
            <a:off x="7265988" y="26193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9959" name="Group 24"/>
          <p:cNvGrpSpPr>
            <a:grpSpLocks/>
          </p:cNvGrpSpPr>
          <p:nvPr/>
        </p:nvGrpSpPr>
        <p:grpSpPr bwMode="auto">
          <a:xfrm>
            <a:off x="1619250" y="1773238"/>
            <a:ext cx="6394450" cy="838200"/>
            <a:chOff x="432" y="2112"/>
            <a:chExt cx="4800" cy="528"/>
          </a:xfrm>
        </p:grpSpPr>
        <p:sp>
          <p:nvSpPr>
            <p:cNvPr id="39964" name="Rectangle 25" descr="栎木"/>
            <p:cNvSpPr>
              <a:spLocks noChangeArrowheads="1"/>
            </p:cNvSpPr>
            <p:nvPr/>
          </p:nvSpPr>
          <p:spPr bwMode="auto">
            <a:xfrm>
              <a:off x="432" y="2112"/>
              <a:ext cx="4800" cy="4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39965" name="Rectangle 26" descr="栎木"/>
            <p:cNvSpPr>
              <a:spLocks noChangeArrowheads="1"/>
            </p:cNvSpPr>
            <p:nvPr/>
          </p:nvSpPr>
          <p:spPr bwMode="auto">
            <a:xfrm>
              <a:off x="432" y="2592"/>
              <a:ext cx="4800" cy="4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</p:grpSp>
      <p:sp>
        <p:nvSpPr>
          <p:cNvPr id="315419" name="Rectangle 27"/>
          <p:cNvSpPr>
            <a:spLocks noChangeArrowheads="1"/>
          </p:cNvSpPr>
          <p:nvPr/>
        </p:nvSpPr>
        <p:spPr bwMode="auto">
          <a:xfrm>
            <a:off x="1058292" y="4221163"/>
            <a:ext cx="7186116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3200" dirty="0" smtClean="0"/>
              <a:t>通常：元素入队时</a:t>
            </a:r>
            <a:r>
              <a:rPr kumimoji="0" lang="en-US" altLang="zh-CN" sz="3200" dirty="0" smtClean="0"/>
              <a:t>, </a:t>
            </a:r>
            <a:r>
              <a:rPr kumimoji="0" lang="en-US" altLang="zh-CN" sz="3200" dirty="0"/>
              <a:t>rear</a:t>
            </a:r>
            <a:r>
              <a:rPr kumimoji="0" lang="en-US" altLang="zh-CN" sz="3200" dirty="0" smtClean="0"/>
              <a:t>++;</a:t>
            </a:r>
            <a:r>
              <a:rPr kumimoji="0" lang="zh-CN" altLang="en-US" sz="3200" dirty="0" smtClean="0"/>
              <a:t>即队</a:t>
            </a:r>
            <a:r>
              <a:rPr kumimoji="0" lang="zh-CN" altLang="en-US" sz="3200" dirty="0"/>
              <a:t>尾指示器</a:t>
            </a:r>
            <a:r>
              <a:rPr kumimoji="0" lang="en-US" altLang="zh-CN" sz="3200" dirty="0"/>
              <a:t>rear</a:t>
            </a:r>
            <a:r>
              <a:rPr kumimoji="0" lang="zh-CN" altLang="en-US" sz="3200" dirty="0"/>
              <a:t>增</a:t>
            </a:r>
            <a:r>
              <a:rPr kumimoji="0" lang="en-US" altLang="zh-CN" sz="3200" dirty="0"/>
              <a:t>1</a:t>
            </a:r>
            <a:r>
              <a:rPr kumimoji="0" lang="zh-CN" altLang="en-US" sz="3200" dirty="0"/>
              <a:t>，</a:t>
            </a:r>
            <a:r>
              <a:rPr kumimoji="0" lang="en-US" altLang="zh-CN" sz="3200" dirty="0"/>
              <a:t>front</a:t>
            </a:r>
            <a:r>
              <a:rPr kumimoji="0" lang="zh-CN" altLang="en-US" sz="3200" dirty="0"/>
              <a:t>没有变化</a:t>
            </a:r>
          </a:p>
        </p:txBody>
      </p:sp>
      <p:sp>
        <p:nvSpPr>
          <p:cNvPr id="315420" name="AutoShape 28"/>
          <p:cNvSpPr>
            <a:spLocks noChangeArrowheads="1"/>
          </p:cNvSpPr>
          <p:nvPr/>
        </p:nvSpPr>
        <p:spPr bwMode="auto">
          <a:xfrm>
            <a:off x="3203575" y="1268413"/>
            <a:ext cx="939800" cy="431800"/>
          </a:xfrm>
          <a:prstGeom prst="wedgeRectCallout">
            <a:avLst>
              <a:gd name="adj1" fmla="val -61486"/>
              <a:gd name="adj2" fmla="val 69486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5421" name="Rectangle 29"/>
          <p:cNvSpPr>
            <a:spLocks noChangeArrowheads="1"/>
          </p:cNvSpPr>
          <p:nvPr/>
        </p:nvSpPr>
        <p:spPr bwMode="auto">
          <a:xfrm>
            <a:off x="468313" y="1196975"/>
            <a:ext cx="11525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15422" name="Rectangle 30"/>
          <p:cNvSpPr>
            <a:spLocks noChangeArrowheads="1"/>
          </p:cNvSpPr>
          <p:nvPr/>
        </p:nvSpPr>
        <p:spPr bwMode="auto">
          <a:xfrm>
            <a:off x="3132138" y="1196975"/>
            <a:ext cx="10795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循环队列中元素入队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3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nimBg="1" autoUpdateAnimBg="0"/>
      <p:bldP spid="315397" grpId="0" animBg="1" autoUpdateAnimBg="0"/>
      <p:bldP spid="315407" grpId="0" animBg="1" autoUpdateAnimBg="0"/>
      <p:bldP spid="315408" grpId="0" animBg="1" autoUpdateAnimBg="0"/>
      <p:bldP spid="315409" grpId="0" animBg="1" autoUpdateAnimBg="0"/>
      <p:bldP spid="315410" grpId="0" animBg="1" autoUpdateAnimBg="0"/>
      <p:bldP spid="315411" grpId="0" animBg="1" autoUpdateAnimBg="0"/>
      <p:bldP spid="315419" grpId="0" build="p"/>
      <p:bldP spid="315420" grpId="0" animBg="1" autoUpdateAnimBg="0"/>
      <p:bldP spid="315421" grpId="0" animBg="1"/>
      <p:bldP spid="3154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 descr="白色大理石"/>
          <p:cNvSpPr>
            <a:spLocks noChangeArrowheads="1"/>
          </p:cNvSpPr>
          <p:nvPr/>
        </p:nvSpPr>
        <p:spPr bwMode="auto">
          <a:xfrm>
            <a:off x="1144588" y="2335907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62" name="Rectangle 3" descr="白色大理石"/>
          <p:cNvSpPr>
            <a:spLocks noChangeArrowheads="1"/>
          </p:cNvSpPr>
          <p:nvPr/>
        </p:nvSpPr>
        <p:spPr bwMode="auto">
          <a:xfrm>
            <a:off x="2211388" y="2335907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63" name="Rectangle 4" descr="白色大理石"/>
          <p:cNvSpPr>
            <a:spLocks noChangeArrowheads="1"/>
          </p:cNvSpPr>
          <p:nvPr/>
        </p:nvSpPr>
        <p:spPr bwMode="auto">
          <a:xfrm>
            <a:off x="3278188" y="2335907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3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64" name="Rectangle 5" descr="羊皮纸"/>
          <p:cNvSpPr>
            <a:spLocks noChangeArrowheads="1"/>
          </p:cNvSpPr>
          <p:nvPr/>
        </p:nvSpPr>
        <p:spPr bwMode="auto">
          <a:xfrm>
            <a:off x="1144588" y="2335907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965" name="Rectangle 6" descr="白色大理石"/>
          <p:cNvSpPr>
            <a:spLocks noChangeArrowheads="1"/>
          </p:cNvSpPr>
          <p:nvPr/>
        </p:nvSpPr>
        <p:spPr bwMode="auto">
          <a:xfrm>
            <a:off x="4344988" y="2335907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4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66" name="Rectangle 7" descr="白色大理石"/>
          <p:cNvSpPr>
            <a:spLocks noChangeArrowheads="1"/>
          </p:cNvSpPr>
          <p:nvPr/>
        </p:nvSpPr>
        <p:spPr bwMode="auto">
          <a:xfrm>
            <a:off x="5411788" y="2335907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5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67" name="Rectangle 8" descr="白色大理石"/>
          <p:cNvSpPr>
            <a:spLocks noChangeArrowheads="1"/>
          </p:cNvSpPr>
          <p:nvPr/>
        </p:nvSpPr>
        <p:spPr bwMode="auto">
          <a:xfrm>
            <a:off x="6457950" y="231527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6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68" name="Rectangle 9" descr="羊皮纸"/>
          <p:cNvSpPr>
            <a:spLocks noChangeArrowheads="1"/>
          </p:cNvSpPr>
          <p:nvPr/>
        </p:nvSpPr>
        <p:spPr bwMode="auto">
          <a:xfrm>
            <a:off x="2211388" y="2335907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1144588" y="2335907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2211388" y="2335907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3278188" y="2335907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4344988" y="2335907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5411788" y="2335907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6478588" y="2335907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40975" name="Group 16"/>
          <p:cNvGrpSpPr>
            <a:grpSpLocks/>
          </p:cNvGrpSpPr>
          <p:nvPr/>
        </p:nvGrpSpPr>
        <p:grpSpPr bwMode="auto">
          <a:xfrm>
            <a:off x="1144588" y="2259707"/>
            <a:ext cx="6394450" cy="838200"/>
            <a:chOff x="432" y="2112"/>
            <a:chExt cx="4800" cy="528"/>
          </a:xfrm>
        </p:grpSpPr>
        <p:sp>
          <p:nvSpPr>
            <p:cNvPr id="40991" name="Rectangle 17" descr="栎木"/>
            <p:cNvSpPr>
              <a:spLocks noChangeArrowheads="1"/>
            </p:cNvSpPr>
            <p:nvPr/>
          </p:nvSpPr>
          <p:spPr bwMode="auto">
            <a:xfrm>
              <a:off x="432" y="2112"/>
              <a:ext cx="4800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40992" name="Rectangle 18" descr="栎木"/>
            <p:cNvSpPr>
              <a:spLocks noChangeArrowheads="1"/>
            </p:cNvSpPr>
            <p:nvPr/>
          </p:nvSpPr>
          <p:spPr bwMode="auto">
            <a:xfrm>
              <a:off x="432" y="2592"/>
              <a:ext cx="4800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</p:grpSp>
      <p:sp>
        <p:nvSpPr>
          <p:cNvPr id="40976" name="Rectangle 19"/>
          <p:cNvSpPr>
            <a:spLocks noChangeArrowheads="1"/>
          </p:cNvSpPr>
          <p:nvPr/>
        </p:nvSpPr>
        <p:spPr bwMode="auto">
          <a:xfrm>
            <a:off x="611188" y="195490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>
            <a:off x="1449388" y="195490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78" name="Rectangle 21"/>
          <p:cNvSpPr>
            <a:spLocks noChangeArrowheads="1"/>
          </p:cNvSpPr>
          <p:nvPr/>
        </p:nvSpPr>
        <p:spPr bwMode="auto">
          <a:xfrm>
            <a:off x="2516188" y="195490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79" name="Rectangle 22"/>
          <p:cNvSpPr>
            <a:spLocks noChangeArrowheads="1"/>
          </p:cNvSpPr>
          <p:nvPr/>
        </p:nvSpPr>
        <p:spPr bwMode="auto">
          <a:xfrm>
            <a:off x="3582988" y="195490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80" name="Rectangle 23"/>
          <p:cNvSpPr>
            <a:spLocks noChangeArrowheads="1"/>
          </p:cNvSpPr>
          <p:nvPr/>
        </p:nvSpPr>
        <p:spPr bwMode="auto">
          <a:xfrm>
            <a:off x="4573588" y="195490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81" name="Rectangle 24"/>
          <p:cNvSpPr>
            <a:spLocks noChangeArrowheads="1"/>
          </p:cNvSpPr>
          <p:nvPr/>
        </p:nvSpPr>
        <p:spPr bwMode="auto">
          <a:xfrm>
            <a:off x="5716588" y="195490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82" name="Rectangle 25"/>
          <p:cNvSpPr>
            <a:spLocks noChangeArrowheads="1"/>
          </p:cNvSpPr>
          <p:nvPr/>
        </p:nvSpPr>
        <p:spPr bwMode="auto">
          <a:xfrm>
            <a:off x="6783388" y="195490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6442" name="Text Box 26"/>
          <p:cNvSpPr txBox="1">
            <a:spLocks noChangeArrowheads="1"/>
          </p:cNvSpPr>
          <p:nvPr/>
        </p:nvSpPr>
        <p:spPr bwMode="auto">
          <a:xfrm>
            <a:off x="1144588" y="3250307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7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6443" name="Rectangle 27" descr="白色大理石"/>
          <p:cNvSpPr>
            <a:spLocks noChangeArrowheads="1"/>
          </p:cNvSpPr>
          <p:nvPr/>
        </p:nvSpPr>
        <p:spPr bwMode="auto">
          <a:xfrm>
            <a:off x="1130300" y="231527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7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85" name="AutoShape 28"/>
          <p:cNvSpPr>
            <a:spLocks noChangeArrowheads="1"/>
          </p:cNvSpPr>
          <p:nvPr/>
        </p:nvSpPr>
        <p:spPr bwMode="auto">
          <a:xfrm>
            <a:off x="3635375" y="1594545"/>
            <a:ext cx="952500" cy="360362"/>
          </a:xfrm>
          <a:prstGeom prst="wedgeRectCallout">
            <a:avLst>
              <a:gd name="adj1" fmla="val -12333"/>
              <a:gd name="adj2" fmla="val 148681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86" name="AutoShape 29"/>
          <p:cNvSpPr>
            <a:spLocks noChangeArrowheads="1"/>
          </p:cNvSpPr>
          <p:nvPr/>
        </p:nvSpPr>
        <p:spPr bwMode="auto">
          <a:xfrm>
            <a:off x="7235825" y="1665982"/>
            <a:ext cx="939800" cy="360363"/>
          </a:xfrm>
          <a:prstGeom prst="wedgeRectCallout">
            <a:avLst>
              <a:gd name="adj1" fmla="val -37162"/>
              <a:gd name="adj2" fmla="val 12665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6446" name="AutoShape 30"/>
          <p:cNvSpPr>
            <a:spLocks noChangeArrowheads="1"/>
          </p:cNvSpPr>
          <p:nvPr/>
        </p:nvSpPr>
        <p:spPr bwMode="auto">
          <a:xfrm>
            <a:off x="1835150" y="1594545"/>
            <a:ext cx="865188" cy="431800"/>
          </a:xfrm>
          <a:prstGeom prst="wedgeRectCallout">
            <a:avLst>
              <a:gd name="adj1" fmla="val -27250"/>
              <a:gd name="adj2" fmla="val 111764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7164388" y="1594545"/>
            <a:ext cx="1079500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16449" name="Rectangle 33"/>
          <p:cNvSpPr>
            <a:spLocks noChangeArrowheads="1"/>
          </p:cNvSpPr>
          <p:nvPr/>
        </p:nvSpPr>
        <p:spPr bwMode="auto">
          <a:xfrm>
            <a:off x="1256159" y="4033051"/>
            <a:ext cx="7420297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但当</a:t>
            </a:r>
            <a:r>
              <a:rPr kumimoji="0" lang="en-US" altLang="zh-CN" dirty="0" smtClean="0"/>
              <a:t>rear</a:t>
            </a:r>
            <a:r>
              <a:rPr kumimoji="0" lang="zh-CN" altLang="en-US" dirty="0" smtClean="0"/>
              <a:t>移至数组的最后一个位置时</a:t>
            </a:r>
            <a:r>
              <a:rPr kumimoji="0" lang="en-US" altLang="zh-CN" dirty="0" smtClean="0"/>
              <a:t>(maxqueue-1 </a:t>
            </a:r>
            <a:r>
              <a:rPr kumimoji="0" lang="en-US" altLang="zh-CN" dirty="0"/>
              <a:t>)</a:t>
            </a:r>
            <a:r>
              <a:rPr kumimoji="0" lang="zh-CN" altLang="en-US" dirty="0" smtClean="0"/>
              <a:t>，</a:t>
            </a:r>
            <a:r>
              <a:rPr kumimoji="0" lang="en-US" altLang="zh-CN" dirty="0" smtClean="0"/>
              <a:t>rear=0</a:t>
            </a:r>
            <a:r>
              <a:rPr kumimoji="0" lang="en-US" altLang="zh-CN" dirty="0"/>
              <a:t>;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dirty="0"/>
              <a:t>rear = ((rear + 1) ==</a:t>
            </a:r>
            <a:r>
              <a:rPr kumimoji="0" lang="en-US" altLang="zh-CN" dirty="0" err="1"/>
              <a:t>maxqueue</a:t>
            </a:r>
            <a:r>
              <a:rPr kumimoji="0" lang="en-US" altLang="zh-CN" dirty="0"/>
              <a:t>) ? 0 : (rear + 1);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或</a:t>
            </a:r>
            <a:r>
              <a:rPr kumimoji="0" lang="en-US" altLang="zh-CN" dirty="0" smtClean="0"/>
              <a:t>rear</a:t>
            </a:r>
            <a:r>
              <a:rPr kumimoji="0" lang="en-US" altLang="zh-CN" dirty="0"/>
              <a:t>=(rear+1)%</a:t>
            </a:r>
            <a:r>
              <a:rPr kumimoji="0" lang="en-US" altLang="zh-CN" dirty="0" err="1"/>
              <a:t>maxqueue</a:t>
            </a:r>
            <a:r>
              <a:rPr kumimoji="0" lang="en-US" altLang="zh-CN" dirty="0"/>
              <a:t>;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循环队列中元素入队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290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3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2" grpId="0" animBg="1" autoUpdateAnimBg="0"/>
      <p:bldP spid="316443" grpId="0" animBg="1" autoUpdateAnimBg="0"/>
      <p:bldP spid="316446" grpId="0" animBg="1" autoUpdateAnimBg="0"/>
      <p:bldP spid="316447" grpId="0" animBg="1"/>
      <p:bldP spid="3164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4800600" cy="4832350"/>
          </a:xfrm>
          <a:noFill/>
        </p:spPr>
        <p:txBody>
          <a:bodyPr/>
          <a:lstStyle/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定义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：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1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特殊的线性表</a:t>
            </a:r>
            <a:endParaRPr lang="en-US" altLang="zh-CN" sz="16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sz="1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插入在线性表一端进行（入队），删除在线性表另一端进行（出队）</a:t>
            </a:r>
            <a:endParaRPr kumimoji="0" lang="en-US" altLang="zh-CN" sz="16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特性：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first-in, first-out 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（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FIFO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，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先进先出）</a:t>
            </a:r>
            <a:r>
              <a:rPr kumimoji="0" lang="zh-CN" altLang="en-US" sz="2000" b="1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kumimoji="0" lang="en-US" altLang="zh-CN" sz="2000" b="1" i="1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术语：</a:t>
            </a:r>
            <a:endParaRPr lang="en-US" altLang="zh-CN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en-US" altLang="zh-CN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Front:</a:t>
            </a:r>
            <a:r>
              <a:rPr kumimoji="0" lang="en-US" altLang="zh-CN" sz="1600" dirty="0" smtClean="0">
                <a:latin typeface="Comic Sans MS" panose="030F0702030302020204" pitchFamily="66" charset="0"/>
              </a:rPr>
              <a:t> </a:t>
            </a:r>
            <a:r>
              <a:rPr lang="zh-CN" altLang="en-US" sz="1600" dirty="0" smtClean="0">
                <a:latin typeface="Comic Sans MS" panose="030F0702030302020204" pitchFamily="66" charset="0"/>
              </a:rPr>
              <a:t>队头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——</a:t>
            </a:r>
            <a:r>
              <a:rPr lang="zh-CN" altLang="en-US" sz="1600" dirty="0" smtClean="0">
                <a:latin typeface="Comic Sans MS" panose="030F0702030302020204" pitchFamily="66" charset="0"/>
              </a:rPr>
              <a:t>元素出队位置</a:t>
            </a:r>
            <a:endParaRPr kumimoji="0" lang="en-US" altLang="zh-CN" sz="1600" dirty="0" smtClean="0"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en-US" altLang="zh-CN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rear:</a:t>
            </a:r>
            <a:r>
              <a:rPr kumimoji="0" lang="en-US" altLang="zh-CN" sz="1600" dirty="0" smtClean="0">
                <a:latin typeface="Comic Sans MS" panose="030F0702030302020204" pitchFamily="66" charset="0"/>
              </a:rPr>
              <a:t> </a:t>
            </a:r>
            <a:r>
              <a:rPr kumimoji="0" lang="zh-CN" altLang="en-US" sz="1600" dirty="0" smtClean="0">
                <a:latin typeface="Comic Sans MS" panose="030F0702030302020204" pitchFamily="66" charset="0"/>
              </a:rPr>
              <a:t>队尾</a:t>
            </a:r>
            <a:r>
              <a:rPr kumimoji="0" lang="en-US" altLang="zh-CN" sz="1600" dirty="0" smtClean="0">
                <a:latin typeface="Comic Sans MS" panose="030F0702030302020204" pitchFamily="66" charset="0"/>
              </a:rPr>
              <a:t>——</a:t>
            </a:r>
            <a:r>
              <a:rPr kumimoji="0" lang="zh-CN" altLang="en-US" sz="1600" dirty="0" smtClean="0">
                <a:latin typeface="Comic Sans MS" panose="030F0702030302020204" pitchFamily="66" charset="0"/>
              </a:rPr>
              <a:t>元素入队位置</a:t>
            </a:r>
            <a:endParaRPr kumimoji="0" lang="en-US" altLang="zh-CN" sz="1600" dirty="0" smtClean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应用：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1600" dirty="0" smtClean="0">
                <a:latin typeface="Comic Sans MS" panose="030F0702030302020204" pitchFamily="66" charset="0"/>
              </a:rPr>
              <a:t>打印机任务队列</a:t>
            </a:r>
            <a:endParaRPr lang="en-US" altLang="zh-CN" sz="1600" dirty="0" smtClean="0"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1600" dirty="0" smtClean="0">
                <a:latin typeface="Comic Sans MS" panose="030F0702030302020204" pitchFamily="66" charset="0"/>
              </a:rPr>
              <a:t>计算机系统的消息队列</a:t>
            </a:r>
            <a:endParaRPr lang="en-US" altLang="zh-CN" sz="1600" dirty="0" smtClean="0"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1600" dirty="0" smtClean="0">
                <a:latin typeface="Comic Sans MS" panose="030F0702030302020204" pitchFamily="66" charset="0"/>
              </a:rPr>
              <a:t>多任务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CPU</a:t>
            </a:r>
            <a:r>
              <a:rPr lang="zh-CN" altLang="en-US" sz="1600" dirty="0" smtClean="0">
                <a:latin typeface="Comic Sans MS" panose="030F0702030302020204" pitchFamily="66" charset="0"/>
              </a:rPr>
              <a:t>调度</a:t>
            </a:r>
            <a:endParaRPr lang="en-US" altLang="zh-CN" sz="1600" dirty="0" smtClean="0"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endParaRPr kumimoji="0" lang="en-US" altLang="zh-CN" sz="1600" dirty="0" smtClean="0">
              <a:latin typeface="Comic Sans MS" panose="030F0702030302020204" pitchFamily="66" charset="0"/>
            </a:endParaRPr>
          </a:p>
        </p:txBody>
      </p:sp>
      <p:sp>
        <p:nvSpPr>
          <p:cNvPr id="1030" name="Rectangle 6" descr="花岗岩"/>
          <p:cNvSpPr>
            <a:spLocks noChangeArrowheads="1"/>
          </p:cNvSpPr>
          <p:nvPr/>
        </p:nvSpPr>
        <p:spPr bwMode="auto">
          <a:xfrm>
            <a:off x="7391400" y="243840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1" name="Rectangle 7" descr="花岗岩"/>
          <p:cNvSpPr>
            <a:spLocks noChangeArrowheads="1"/>
          </p:cNvSpPr>
          <p:nvPr/>
        </p:nvSpPr>
        <p:spPr bwMode="auto">
          <a:xfrm>
            <a:off x="7391400" y="175260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32" name="Rectangle 8" descr="花岗岩"/>
          <p:cNvSpPr>
            <a:spLocks noChangeArrowheads="1"/>
          </p:cNvSpPr>
          <p:nvPr/>
        </p:nvSpPr>
        <p:spPr bwMode="auto">
          <a:xfrm>
            <a:off x="7391400" y="106680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33" name="Rectangle 9" descr="花岗岩"/>
          <p:cNvSpPr>
            <a:spLocks noChangeArrowheads="1"/>
          </p:cNvSpPr>
          <p:nvPr/>
        </p:nvSpPr>
        <p:spPr bwMode="auto">
          <a:xfrm>
            <a:off x="7391400" y="312420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34" name="Rectangle 10" descr="花岗岩"/>
          <p:cNvSpPr>
            <a:spLocks noChangeArrowheads="1"/>
          </p:cNvSpPr>
          <p:nvPr/>
        </p:nvSpPr>
        <p:spPr bwMode="auto">
          <a:xfrm>
            <a:off x="7391400" y="404495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35" name="Rectangle 11" descr="羊皮纸"/>
          <p:cNvSpPr>
            <a:spLocks noChangeArrowheads="1"/>
          </p:cNvSpPr>
          <p:nvPr/>
        </p:nvSpPr>
        <p:spPr bwMode="auto">
          <a:xfrm>
            <a:off x="7391400" y="3130550"/>
            <a:ext cx="1219200" cy="762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1036" name="Rectangle 12" descr="花岗岩"/>
          <p:cNvSpPr>
            <a:spLocks noChangeArrowheads="1"/>
          </p:cNvSpPr>
          <p:nvPr/>
        </p:nvSpPr>
        <p:spPr bwMode="auto">
          <a:xfrm>
            <a:off x="7391400" y="571500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37" name="Rectangle 13" descr="花岗岩"/>
          <p:cNvSpPr>
            <a:spLocks noChangeArrowheads="1"/>
          </p:cNvSpPr>
          <p:nvPr/>
        </p:nvSpPr>
        <p:spPr bwMode="auto">
          <a:xfrm>
            <a:off x="7391400" y="502920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8" name="Rectangle 14" descr="花岗岩"/>
          <p:cNvSpPr>
            <a:spLocks noChangeArrowheads="1"/>
          </p:cNvSpPr>
          <p:nvPr/>
        </p:nvSpPr>
        <p:spPr bwMode="auto">
          <a:xfrm>
            <a:off x="7391400" y="3810000"/>
            <a:ext cx="12192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9" name="Rectangle 15" descr="羊皮纸"/>
          <p:cNvSpPr>
            <a:spLocks noChangeArrowheads="1"/>
          </p:cNvSpPr>
          <p:nvPr/>
        </p:nvSpPr>
        <p:spPr bwMode="auto">
          <a:xfrm>
            <a:off x="7391400" y="2446338"/>
            <a:ext cx="1219200" cy="762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685800"/>
            <a:ext cx="1371600" cy="3352800"/>
            <a:chOff x="4272" y="240"/>
            <a:chExt cx="864" cy="2112"/>
          </a:xfrm>
        </p:grpSpPr>
        <p:sp>
          <p:nvSpPr>
            <p:cNvPr id="18450" name="Rectangle 17" descr="栎木"/>
            <p:cNvSpPr>
              <a:spLocks noChangeArrowheads="1"/>
            </p:cNvSpPr>
            <p:nvPr/>
          </p:nvSpPr>
          <p:spPr bwMode="auto">
            <a:xfrm>
              <a:off x="4272" y="240"/>
              <a:ext cx="48" cy="21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18451" name="Rectangle 18" descr="栎木"/>
            <p:cNvSpPr>
              <a:spLocks noChangeArrowheads="1"/>
            </p:cNvSpPr>
            <p:nvPr/>
          </p:nvSpPr>
          <p:spPr bwMode="auto">
            <a:xfrm>
              <a:off x="5088" y="240"/>
              <a:ext cx="48" cy="21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</p:grp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7924800" y="457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7924800" y="2438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auto">
          <a:xfrm>
            <a:off x="5638800" y="2438400"/>
            <a:ext cx="1600200" cy="533400"/>
          </a:xfrm>
          <a:prstGeom prst="wedgeRectCallout">
            <a:avLst>
              <a:gd name="adj1" fmla="val 64486"/>
              <a:gd name="adj2" fmla="val -8809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 (head)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6" name="AutoShape 22"/>
          <p:cNvSpPr>
            <a:spLocks noChangeArrowheads="1"/>
          </p:cNvSpPr>
          <p:nvPr/>
        </p:nvSpPr>
        <p:spPr bwMode="auto">
          <a:xfrm>
            <a:off x="5715000" y="609600"/>
            <a:ext cx="1371600" cy="533400"/>
          </a:xfrm>
          <a:prstGeom prst="wedgeRectCallout">
            <a:avLst>
              <a:gd name="adj1" fmla="val 81944"/>
              <a:gd name="adj2" fmla="val 104764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 (tail)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队列的定义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26939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 autoUpdateAnimBg="0"/>
      <p:bldP spid="1031" grpId="0" animBg="1" autoUpdateAnimBg="0"/>
      <p:bldP spid="1032" grpId="0" animBg="1" autoUpdateAnimBg="0"/>
      <p:bldP spid="1033" grpId="0" animBg="1" autoUpdateAnimBg="0"/>
      <p:bldP spid="1034" grpId="0" animBg="1" autoUpdateAnimBg="0"/>
      <p:bldP spid="1035" grpId="0" animBg="1"/>
      <p:bldP spid="1036" grpId="0" animBg="1" autoUpdateAnimBg="0"/>
      <p:bldP spid="1037" grpId="0" animBg="1" autoUpdateAnimBg="0"/>
      <p:bldP spid="1038" grpId="0" animBg="1" autoUpdateAnimBg="0"/>
      <p:bldP spid="1039" grpId="0" animBg="1"/>
      <p:bldP spid="1043" grpId="0" animBg="1"/>
      <p:bldP spid="1044" grpId="0" animBg="1"/>
      <p:bldP spid="1045" grpId="0" animBg="1" autoUpdateAnimBg="0"/>
      <p:bldP spid="104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1219721" y="4797153"/>
            <a:ext cx="731271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000" dirty="0" smtClean="0"/>
              <a:t>但</a:t>
            </a:r>
            <a:r>
              <a:rPr kumimoji="0" lang="en-US" altLang="zh-CN" sz="2000" dirty="0" smtClean="0"/>
              <a:t>front</a:t>
            </a:r>
            <a:r>
              <a:rPr kumimoji="0" lang="zh-CN" altLang="en-US" sz="2000" dirty="0" smtClean="0"/>
              <a:t>位于数组最后一个单元格时</a:t>
            </a:r>
            <a:r>
              <a:rPr kumimoji="0" lang="en-US" altLang="zh-CN" sz="2000" dirty="0" smtClean="0"/>
              <a:t>(maxqueue-1)</a:t>
            </a:r>
            <a:r>
              <a:rPr kumimoji="0" lang="zh-CN" altLang="en-US" sz="2000" dirty="0" smtClean="0"/>
              <a:t>，</a:t>
            </a:r>
            <a:r>
              <a:rPr kumimoji="0" lang="en-US" altLang="zh-CN" sz="2000" dirty="0" smtClean="0"/>
              <a:t>front=0</a:t>
            </a:r>
            <a:r>
              <a:rPr kumimoji="0" lang="en-US" altLang="zh-CN" sz="2000" dirty="0"/>
              <a:t>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n-US" altLang="zh-CN" sz="2000" dirty="0"/>
              <a:t>front = ((front + 1) ==</a:t>
            </a:r>
            <a:r>
              <a:rPr kumimoji="0" lang="en-US" altLang="zh-CN" sz="2000" dirty="0" err="1"/>
              <a:t>maxqueue</a:t>
            </a:r>
            <a:r>
              <a:rPr kumimoji="0" lang="en-US" altLang="zh-CN" sz="2000" dirty="0"/>
              <a:t>) ? 0 : (front + 1);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000" dirty="0" smtClean="0"/>
              <a:t>或 </a:t>
            </a:r>
            <a:r>
              <a:rPr kumimoji="0" lang="en-US" altLang="zh-CN" sz="2000" dirty="0" smtClean="0"/>
              <a:t>front</a:t>
            </a:r>
            <a:r>
              <a:rPr kumimoji="0" lang="en-US" altLang="zh-CN" sz="2000" dirty="0"/>
              <a:t>=(front+1)%</a:t>
            </a:r>
            <a:r>
              <a:rPr kumimoji="0" lang="en-US" altLang="zh-CN" sz="2000" dirty="0" err="1"/>
              <a:t>maxqueue</a:t>
            </a:r>
            <a:r>
              <a:rPr kumimoji="0" lang="en-US" altLang="zh-CN" sz="2000" dirty="0"/>
              <a:t>;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522287" y="360801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1800" b="1">
                <a:sym typeface="Wingdings" panose="05000000000000000000" pitchFamily="2" charset="2"/>
              </a:rPr>
              <a:t>serve Job 3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2655887" y="360801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1800" b="1">
                <a:sym typeface="Wingdings" panose="05000000000000000000" pitchFamily="2" charset="2"/>
              </a:rPr>
              <a:t>serve Job 4</a:t>
            </a:r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4789487" y="360801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1800" b="1">
                <a:sym typeface="Wingdings" panose="05000000000000000000" pitchFamily="2" charset="2"/>
              </a:rPr>
              <a:t>serve Job 5</a:t>
            </a: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6902449" y="360801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1800" b="1">
                <a:sym typeface="Wingdings" panose="05000000000000000000" pitchFamily="2" charset="2"/>
              </a:rPr>
              <a:t>serve Job 6</a:t>
            </a:r>
          </a:p>
        </p:txBody>
      </p:sp>
      <p:sp>
        <p:nvSpPr>
          <p:cNvPr id="41991" name="Rectangle 8" descr="白色大理石"/>
          <p:cNvSpPr>
            <a:spLocks noChangeArrowheads="1"/>
          </p:cNvSpPr>
          <p:nvPr/>
        </p:nvSpPr>
        <p:spPr bwMode="auto">
          <a:xfrm>
            <a:off x="1360487" y="248089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992" name="Rectangle 9" descr="白色大理石"/>
          <p:cNvSpPr>
            <a:spLocks noChangeArrowheads="1"/>
          </p:cNvSpPr>
          <p:nvPr/>
        </p:nvSpPr>
        <p:spPr bwMode="auto">
          <a:xfrm>
            <a:off x="2427287" y="248089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993" name="Rectangle 10" descr="白色大理石"/>
          <p:cNvSpPr>
            <a:spLocks noChangeArrowheads="1"/>
          </p:cNvSpPr>
          <p:nvPr/>
        </p:nvSpPr>
        <p:spPr bwMode="auto">
          <a:xfrm>
            <a:off x="3494087" y="248089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3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994" name="Rectangle 11" descr="羊皮纸"/>
          <p:cNvSpPr>
            <a:spLocks noChangeArrowheads="1"/>
          </p:cNvSpPr>
          <p:nvPr/>
        </p:nvSpPr>
        <p:spPr bwMode="auto">
          <a:xfrm>
            <a:off x="1360487" y="2480890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95" name="Rectangle 12" descr="白色大理石"/>
          <p:cNvSpPr>
            <a:spLocks noChangeArrowheads="1"/>
          </p:cNvSpPr>
          <p:nvPr/>
        </p:nvSpPr>
        <p:spPr bwMode="auto">
          <a:xfrm>
            <a:off x="4560887" y="248089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4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996" name="Rectangle 13" descr="白色大理石"/>
          <p:cNvSpPr>
            <a:spLocks noChangeArrowheads="1"/>
          </p:cNvSpPr>
          <p:nvPr/>
        </p:nvSpPr>
        <p:spPr bwMode="auto">
          <a:xfrm>
            <a:off x="5627687" y="2480890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5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997" name="Rectangle 14" descr="白色大理石"/>
          <p:cNvSpPr>
            <a:spLocks noChangeArrowheads="1"/>
          </p:cNvSpPr>
          <p:nvPr/>
        </p:nvSpPr>
        <p:spPr bwMode="auto">
          <a:xfrm>
            <a:off x="6673849" y="2460252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6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998" name="Rectangle 15" descr="羊皮纸"/>
          <p:cNvSpPr>
            <a:spLocks noChangeArrowheads="1"/>
          </p:cNvSpPr>
          <p:nvPr/>
        </p:nvSpPr>
        <p:spPr bwMode="auto">
          <a:xfrm>
            <a:off x="2427287" y="2480890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99" name="Rectangle 16"/>
          <p:cNvSpPr>
            <a:spLocks noChangeArrowheads="1"/>
          </p:cNvSpPr>
          <p:nvPr/>
        </p:nvSpPr>
        <p:spPr bwMode="auto">
          <a:xfrm>
            <a:off x="1360487" y="248089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2000" name="Rectangle 17"/>
          <p:cNvSpPr>
            <a:spLocks noChangeArrowheads="1"/>
          </p:cNvSpPr>
          <p:nvPr/>
        </p:nvSpPr>
        <p:spPr bwMode="auto">
          <a:xfrm>
            <a:off x="2427287" y="248089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2001" name="Rectangle 18"/>
          <p:cNvSpPr>
            <a:spLocks noChangeArrowheads="1"/>
          </p:cNvSpPr>
          <p:nvPr/>
        </p:nvSpPr>
        <p:spPr bwMode="auto">
          <a:xfrm>
            <a:off x="3494087" y="248089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2002" name="Rectangle 19"/>
          <p:cNvSpPr>
            <a:spLocks noChangeArrowheads="1"/>
          </p:cNvSpPr>
          <p:nvPr/>
        </p:nvSpPr>
        <p:spPr bwMode="auto">
          <a:xfrm>
            <a:off x="4560887" y="248089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2003" name="Rectangle 20"/>
          <p:cNvSpPr>
            <a:spLocks noChangeArrowheads="1"/>
          </p:cNvSpPr>
          <p:nvPr/>
        </p:nvSpPr>
        <p:spPr bwMode="auto">
          <a:xfrm>
            <a:off x="5627687" y="248089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2004" name="Rectangle 21"/>
          <p:cNvSpPr>
            <a:spLocks noChangeArrowheads="1"/>
          </p:cNvSpPr>
          <p:nvPr/>
        </p:nvSpPr>
        <p:spPr bwMode="auto">
          <a:xfrm>
            <a:off x="6694487" y="2480890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42005" name="Group 22"/>
          <p:cNvGrpSpPr>
            <a:grpSpLocks/>
          </p:cNvGrpSpPr>
          <p:nvPr/>
        </p:nvGrpSpPr>
        <p:grpSpPr bwMode="auto">
          <a:xfrm>
            <a:off x="1360487" y="2404690"/>
            <a:ext cx="6394450" cy="838200"/>
            <a:chOff x="432" y="2112"/>
            <a:chExt cx="4800" cy="528"/>
          </a:xfrm>
        </p:grpSpPr>
        <p:sp>
          <p:nvSpPr>
            <p:cNvPr id="42029" name="Rectangle 23" descr="栎木"/>
            <p:cNvSpPr>
              <a:spLocks noChangeArrowheads="1"/>
            </p:cNvSpPr>
            <p:nvPr/>
          </p:nvSpPr>
          <p:spPr bwMode="auto">
            <a:xfrm>
              <a:off x="432" y="2112"/>
              <a:ext cx="4800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42030" name="Rectangle 24" descr="栎木"/>
            <p:cNvSpPr>
              <a:spLocks noChangeArrowheads="1"/>
            </p:cNvSpPr>
            <p:nvPr/>
          </p:nvSpPr>
          <p:spPr bwMode="auto">
            <a:xfrm>
              <a:off x="432" y="2592"/>
              <a:ext cx="4800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</p:grpSp>
      <p:sp>
        <p:nvSpPr>
          <p:cNvPr id="42006" name="Rectangle 25" descr="白色大理石"/>
          <p:cNvSpPr>
            <a:spLocks noChangeArrowheads="1"/>
          </p:cNvSpPr>
          <p:nvPr/>
        </p:nvSpPr>
        <p:spPr bwMode="auto">
          <a:xfrm>
            <a:off x="1346199" y="2460252"/>
            <a:ext cx="1066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7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2007" name="AutoShape 26"/>
          <p:cNvSpPr>
            <a:spLocks noChangeArrowheads="1"/>
          </p:cNvSpPr>
          <p:nvPr/>
        </p:nvSpPr>
        <p:spPr bwMode="auto">
          <a:xfrm>
            <a:off x="3708399" y="1774452"/>
            <a:ext cx="792163" cy="360363"/>
          </a:xfrm>
          <a:prstGeom prst="wedgeRectCallout">
            <a:avLst>
              <a:gd name="adj1" fmla="val 26352"/>
              <a:gd name="adj2" fmla="val 12532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67" name="Rectangle 27" descr="羊皮纸"/>
          <p:cNvSpPr>
            <a:spLocks noChangeArrowheads="1"/>
          </p:cNvSpPr>
          <p:nvPr/>
        </p:nvSpPr>
        <p:spPr bwMode="auto">
          <a:xfrm>
            <a:off x="3492499" y="2493590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2009" name="AutoShape 28"/>
          <p:cNvSpPr>
            <a:spLocks noChangeArrowheads="1"/>
          </p:cNvSpPr>
          <p:nvPr/>
        </p:nvSpPr>
        <p:spPr bwMode="auto">
          <a:xfrm>
            <a:off x="2051049" y="1739527"/>
            <a:ext cx="865188" cy="431800"/>
          </a:xfrm>
          <a:prstGeom prst="wedgeRectCallout">
            <a:avLst>
              <a:gd name="adj1" fmla="val -24310"/>
              <a:gd name="adj2" fmla="val 101838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69" name="AutoShape 29"/>
          <p:cNvSpPr>
            <a:spLocks noChangeArrowheads="1"/>
          </p:cNvSpPr>
          <p:nvPr/>
        </p:nvSpPr>
        <p:spPr bwMode="auto">
          <a:xfrm>
            <a:off x="4932362" y="1774452"/>
            <a:ext cx="792162" cy="360363"/>
          </a:xfrm>
          <a:prstGeom prst="wedgeRectCallout">
            <a:avLst>
              <a:gd name="adj1" fmla="val -19139"/>
              <a:gd name="adj2" fmla="val 12532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0" name="Rectangle 30"/>
          <p:cNvSpPr>
            <a:spLocks noChangeArrowheads="1"/>
          </p:cNvSpPr>
          <p:nvPr/>
        </p:nvSpPr>
        <p:spPr bwMode="auto">
          <a:xfrm>
            <a:off x="3492499" y="1701427"/>
            <a:ext cx="107950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42012" name="Rectangle 31"/>
          <p:cNvSpPr>
            <a:spLocks noChangeArrowheads="1"/>
          </p:cNvSpPr>
          <p:nvPr/>
        </p:nvSpPr>
        <p:spPr bwMode="auto">
          <a:xfrm>
            <a:off x="1235074" y="3285752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2013" name="Rectangle 32"/>
          <p:cNvSpPr>
            <a:spLocks noChangeArrowheads="1"/>
          </p:cNvSpPr>
          <p:nvPr/>
        </p:nvSpPr>
        <p:spPr bwMode="auto">
          <a:xfrm>
            <a:off x="2195512" y="3298452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2014" name="Rectangle 33"/>
          <p:cNvSpPr>
            <a:spLocks noChangeArrowheads="1"/>
          </p:cNvSpPr>
          <p:nvPr/>
        </p:nvSpPr>
        <p:spPr bwMode="auto">
          <a:xfrm>
            <a:off x="3214687" y="326829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2015" name="Rectangle 34"/>
          <p:cNvSpPr>
            <a:spLocks noChangeArrowheads="1"/>
          </p:cNvSpPr>
          <p:nvPr/>
        </p:nvSpPr>
        <p:spPr bwMode="auto">
          <a:xfrm>
            <a:off x="4281487" y="326829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2016" name="Rectangle 35"/>
          <p:cNvSpPr>
            <a:spLocks noChangeArrowheads="1"/>
          </p:cNvSpPr>
          <p:nvPr/>
        </p:nvSpPr>
        <p:spPr bwMode="auto">
          <a:xfrm>
            <a:off x="5272087" y="326829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2017" name="Rectangle 36"/>
          <p:cNvSpPr>
            <a:spLocks noChangeArrowheads="1"/>
          </p:cNvSpPr>
          <p:nvPr/>
        </p:nvSpPr>
        <p:spPr bwMode="auto">
          <a:xfrm>
            <a:off x="6415087" y="326829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2018" name="Rectangle 37"/>
          <p:cNvSpPr>
            <a:spLocks noChangeArrowheads="1"/>
          </p:cNvSpPr>
          <p:nvPr/>
        </p:nvSpPr>
        <p:spPr bwMode="auto">
          <a:xfrm>
            <a:off x="7481887" y="326829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7478" name="Rectangle 38" descr="羊皮纸"/>
          <p:cNvSpPr>
            <a:spLocks noChangeArrowheads="1"/>
          </p:cNvSpPr>
          <p:nvPr/>
        </p:nvSpPr>
        <p:spPr bwMode="auto">
          <a:xfrm>
            <a:off x="4571999" y="2463427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17479" name="AutoShape 39"/>
          <p:cNvSpPr>
            <a:spLocks noChangeArrowheads="1"/>
          </p:cNvSpPr>
          <p:nvPr/>
        </p:nvSpPr>
        <p:spPr bwMode="auto">
          <a:xfrm>
            <a:off x="6011862" y="1744290"/>
            <a:ext cx="792162" cy="360362"/>
          </a:xfrm>
          <a:prstGeom prst="wedgeRectCallout">
            <a:avLst>
              <a:gd name="adj1" fmla="val -19139"/>
              <a:gd name="adj2" fmla="val 12532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front=4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80" name="Rectangle 40"/>
          <p:cNvSpPr>
            <a:spLocks noChangeArrowheads="1"/>
          </p:cNvSpPr>
          <p:nvPr/>
        </p:nvSpPr>
        <p:spPr bwMode="auto">
          <a:xfrm>
            <a:off x="4571999" y="1701427"/>
            <a:ext cx="1223963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17481" name="Rectangle 41" descr="羊皮纸"/>
          <p:cNvSpPr>
            <a:spLocks noChangeArrowheads="1"/>
          </p:cNvSpPr>
          <p:nvPr/>
        </p:nvSpPr>
        <p:spPr bwMode="auto">
          <a:xfrm>
            <a:off x="5651499" y="2463427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17482" name="AutoShape 42"/>
          <p:cNvSpPr>
            <a:spLocks noChangeArrowheads="1"/>
          </p:cNvSpPr>
          <p:nvPr/>
        </p:nvSpPr>
        <p:spPr bwMode="auto">
          <a:xfrm>
            <a:off x="7091362" y="1744290"/>
            <a:ext cx="792162" cy="360362"/>
          </a:xfrm>
          <a:prstGeom prst="wedgeRectCallout">
            <a:avLst>
              <a:gd name="adj1" fmla="val -19139"/>
              <a:gd name="adj2" fmla="val 12532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front=5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83" name="Rectangle 43"/>
          <p:cNvSpPr>
            <a:spLocks noChangeArrowheads="1"/>
          </p:cNvSpPr>
          <p:nvPr/>
        </p:nvSpPr>
        <p:spPr bwMode="auto">
          <a:xfrm>
            <a:off x="5651499" y="1701427"/>
            <a:ext cx="1223963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17484" name="Rectangle 44" descr="羊皮纸"/>
          <p:cNvSpPr>
            <a:spLocks noChangeArrowheads="1"/>
          </p:cNvSpPr>
          <p:nvPr/>
        </p:nvSpPr>
        <p:spPr bwMode="auto">
          <a:xfrm>
            <a:off x="6659562" y="2463427"/>
            <a:ext cx="1066800" cy="685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17485" name="AutoShape 45"/>
          <p:cNvSpPr>
            <a:spLocks noChangeArrowheads="1"/>
          </p:cNvSpPr>
          <p:nvPr/>
        </p:nvSpPr>
        <p:spPr bwMode="auto">
          <a:xfrm>
            <a:off x="1116012" y="1774452"/>
            <a:ext cx="792162" cy="360363"/>
          </a:xfrm>
          <a:prstGeom prst="wedgeRectCallout">
            <a:avLst>
              <a:gd name="adj1" fmla="val -19139"/>
              <a:gd name="adj2" fmla="val 12532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front=0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86" name="Rectangle 46"/>
          <p:cNvSpPr>
            <a:spLocks noChangeArrowheads="1"/>
          </p:cNvSpPr>
          <p:nvPr/>
        </p:nvSpPr>
        <p:spPr bwMode="auto">
          <a:xfrm>
            <a:off x="6659562" y="1701427"/>
            <a:ext cx="1368425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17487" name="Rectangle 47"/>
          <p:cNvSpPr>
            <a:spLocks noChangeArrowheads="1"/>
          </p:cNvSpPr>
          <p:nvPr/>
        </p:nvSpPr>
        <p:spPr bwMode="auto">
          <a:xfrm>
            <a:off x="1188971" y="4293096"/>
            <a:ext cx="73269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zh-CN" altLang="en-US" sz="2000" dirty="0" smtClean="0"/>
              <a:t>通常，队列元素出队，</a:t>
            </a:r>
            <a:r>
              <a:rPr kumimoji="0" lang="en-US" altLang="zh-CN" sz="2000" dirty="0" smtClean="0"/>
              <a:t>front</a:t>
            </a:r>
            <a:r>
              <a:rPr kumimoji="0" lang="en-US" altLang="zh-CN" sz="2000" dirty="0"/>
              <a:t>++;</a:t>
            </a:r>
          </a:p>
        </p:txBody>
      </p:sp>
      <p:sp>
        <p:nvSpPr>
          <p:cNvPr id="48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循环队列中元素</a:t>
            </a:r>
            <a:r>
              <a:rPr lang="zh-CN" altLang="en-US" kern="0" dirty="0"/>
              <a:t>出</a:t>
            </a:r>
            <a:r>
              <a:rPr lang="zh-CN" altLang="en-US" kern="0" dirty="0" smtClean="0"/>
              <a:t>队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9246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  <p:bldP spid="317444" grpId="0" animBg="1"/>
      <p:bldP spid="317445" grpId="0" animBg="1"/>
      <p:bldP spid="317446" grpId="0" animBg="1"/>
      <p:bldP spid="317447" grpId="0" animBg="1"/>
      <p:bldP spid="317467" grpId="0" animBg="1"/>
      <p:bldP spid="317469" grpId="0" animBg="1"/>
      <p:bldP spid="317470" grpId="0" animBg="1"/>
      <p:bldP spid="317478" grpId="0" animBg="1"/>
      <p:bldP spid="317479" grpId="0" animBg="1"/>
      <p:bldP spid="317480" grpId="0" animBg="1"/>
      <p:bldP spid="317481" grpId="0" animBg="1"/>
      <p:bldP spid="317482" grpId="0" animBg="1"/>
      <p:bldP spid="317483" grpId="0" animBg="1"/>
      <p:bldP spid="317484" grpId="0" animBg="1"/>
      <p:bldP spid="317485" grpId="0" animBg="1"/>
      <p:bldP spid="317486" grpId="0" animBg="1"/>
      <p:bldP spid="3174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/>
          </p:cNvSpPr>
          <p:nvPr/>
        </p:nvSpPr>
        <p:spPr bwMode="auto">
          <a:xfrm>
            <a:off x="4500563" y="2371725"/>
            <a:ext cx="1066800" cy="6985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3" descr="白色大理石"/>
          <p:cNvSpPr>
            <a:spLocks noChangeArrowheads="1"/>
          </p:cNvSpPr>
          <p:nvPr/>
        </p:nvSpPr>
        <p:spPr bwMode="auto">
          <a:xfrm>
            <a:off x="1339850" y="2370138"/>
            <a:ext cx="1066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Job 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1339850" y="237013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3473450" y="237013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5607050" y="237013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6673850" y="237013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31838" y="31416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1692275" y="31543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271145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377825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43" name="AutoShape 12"/>
          <p:cNvSpPr>
            <a:spLocks noChangeArrowheads="1"/>
          </p:cNvSpPr>
          <p:nvPr/>
        </p:nvSpPr>
        <p:spPr bwMode="auto">
          <a:xfrm>
            <a:off x="1476375" y="1728788"/>
            <a:ext cx="952500" cy="461962"/>
          </a:xfrm>
          <a:prstGeom prst="wedgeRectCallout">
            <a:avLst>
              <a:gd name="adj1" fmla="val -8833"/>
              <a:gd name="adj2" fmla="val 7783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front=0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44" name="AutoShape 13"/>
          <p:cNvSpPr>
            <a:spLocks noChangeArrowheads="1"/>
          </p:cNvSpPr>
          <p:nvPr/>
        </p:nvSpPr>
        <p:spPr bwMode="auto">
          <a:xfrm>
            <a:off x="180975" y="1700213"/>
            <a:ext cx="1079500" cy="503237"/>
          </a:xfrm>
          <a:prstGeom prst="wedgeRectCallout">
            <a:avLst>
              <a:gd name="adj1" fmla="val 80000"/>
              <a:gd name="adj2" fmla="val 7176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476885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591185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47" name="Rectangle 16"/>
          <p:cNvSpPr>
            <a:spLocks noChangeArrowheads="1"/>
          </p:cNvSpPr>
          <p:nvPr/>
        </p:nvSpPr>
        <p:spPr bwMode="auto">
          <a:xfrm>
            <a:off x="697865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44049" name="Group 18"/>
          <p:cNvGrpSpPr>
            <a:grpSpLocks/>
          </p:cNvGrpSpPr>
          <p:nvPr/>
        </p:nvGrpSpPr>
        <p:grpSpPr bwMode="auto">
          <a:xfrm>
            <a:off x="1331913" y="2278063"/>
            <a:ext cx="6394450" cy="838200"/>
            <a:chOff x="432" y="2112"/>
            <a:chExt cx="4800" cy="528"/>
          </a:xfrm>
        </p:grpSpPr>
        <p:sp>
          <p:nvSpPr>
            <p:cNvPr id="44052" name="Rectangle 19" descr="栎木"/>
            <p:cNvSpPr>
              <a:spLocks noChangeArrowheads="1"/>
            </p:cNvSpPr>
            <p:nvPr/>
          </p:nvSpPr>
          <p:spPr bwMode="auto">
            <a:xfrm>
              <a:off x="432" y="2112"/>
              <a:ext cx="4800" cy="4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44053" name="Rectangle 20" descr="栎木"/>
            <p:cNvSpPr>
              <a:spLocks noChangeArrowheads="1"/>
            </p:cNvSpPr>
            <p:nvPr/>
          </p:nvSpPr>
          <p:spPr bwMode="auto">
            <a:xfrm>
              <a:off x="432" y="2592"/>
              <a:ext cx="4800" cy="4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</p:grp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1618977" y="3933825"/>
            <a:ext cx="5977359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n-US" altLang="zh-CN" dirty="0"/>
              <a:t>front=0;rear=-1; </a:t>
            </a:r>
            <a:r>
              <a:rPr kumimoji="0" lang="zh-CN" altLang="en-US" dirty="0" smtClean="0"/>
              <a:t>或者</a:t>
            </a:r>
            <a:r>
              <a:rPr kumimoji="0" lang="en-US" altLang="zh-CN" dirty="0" smtClean="0"/>
              <a:t>front=0;rear=maxqueue-1</a:t>
            </a:r>
            <a:r>
              <a:rPr kumimoji="0" lang="en-US" altLang="zh-CN" dirty="0"/>
              <a:t>;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dirty="0"/>
              <a:t>经过一次入队后，可以得到这个状态。</a:t>
            </a:r>
          </a:p>
        </p:txBody>
      </p:sp>
      <p:sp>
        <p:nvSpPr>
          <p:cNvPr id="44051" name="Rectangle 22"/>
          <p:cNvSpPr>
            <a:spLocks noChangeArrowheads="1"/>
          </p:cNvSpPr>
          <p:nvPr/>
        </p:nvSpPr>
        <p:spPr bwMode="auto">
          <a:xfrm>
            <a:off x="2413000" y="2357438"/>
            <a:ext cx="1066800" cy="685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循环队列中队头和队尾的初始化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146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975" y="115888"/>
            <a:ext cx="7559675" cy="1758950"/>
            <a:chOff x="114" y="73"/>
            <a:chExt cx="4762" cy="1108"/>
          </a:xfrm>
        </p:grpSpPr>
        <p:sp>
          <p:nvSpPr>
            <p:cNvPr id="45100" name="Rectangle 3"/>
            <p:cNvSpPr>
              <a:spLocks noChangeArrowheads="1"/>
            </p:cNvSpPr>
            <p:nvPr/>
          </p:nvSpPr>
          <p:spPr bwMode="auto">
            <a:xfrm>
              <a:off x="2835" y="496"/>
              <a:ext cx="672" cy="44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101" name="Rectangle 4" descr="白色大理石"/>
            <p:cNvSpPr>
              <a:spLocks noChangeArrowheads="1"/>
            </p:cNvSpPr>
            <p:nvPr/>
          </p:nvSpPr>
          <p:spPr bwMode="auto">
            <a:xfrm>
              <a:off x="844" y="495"/>
              <a:ext cx="672" cy="43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Job 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102" name="Rectangle 5"/>
            <p:cNvSpPr>
              <a:spLocks noChangeArrowheads="1"/>
            </p:cNvSpPr>
            <p:nvPr/>
          </p:nvSpPr>
          <p:spPr bwMode="auto">
            <a:xfrm>
              <a:off x="844" y="495"/>
              <a:ext cx="672" cy="43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103" name="Rectangle 6"/>
            <p:cNvSpPr>
              <a:spLocks noChangeArrowheads="1"/>
            </p:cNvSpPr>
            <p:nvPr/>
          </p:nvSpPr>
          <p:spPr bwMode="auto">
            <a:xfrm>
              <a:off x="2188" y="495"/>
              <a:ext cx="672" cy="43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104" name="Rectangle 7"/>
            <p:cNvSpPr>
              <a:spLocks noChangeArrowheads="1"/>
            </p:cNvSpPr>
            <p:nvPr/>
          </p:nvSpPr>
          <p:spPr bwMode="auto">
            <a:xfrm>
              <a:off x="3532" y="495"/>
              <a:ext cx="672" cy="43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105" name="Rectangle 8"/>
            <p:cNvSpPr>
              <a:spLocks noChangeArrowheads="1"/>
            </p:cNvSpPr>
            <p:nvPr/>
          </p:nvSpPr>
          <p:spPr bwMode="auto">
            <a:xfrm>
              <a:off x="4204" y="495"/>
              <a:ext cx="672" cy="43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106" name="Rectangle 9"/>
            <p:cNvSpPr>
              <a:spLocks noChangeArrowheads="1"/>
            </p:cNvSpPr>
            <p:nvPr/>
          </p:nvSpPr>
          <p:spPr bwMode="auto">
            <a:xfrm>
              <a:off x="1066" y="989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5107" name="Rectangle 10"/>
            <p:cNvSpPr>
              <a:spLocks noChangeArrowheads="1"/>
            </p:cNvSpPr>
            <p:nvPr/>
          </p:nvSpPr>
          <p:spPr bwMode="auto">
            <a:xfrm>
              <a:off x="1708" y="97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5108" name="Rectangle 11"/>
            <p:cNvSpPr>
              <a:spLocks noChangeArrowheads="1"/>
            </p:cNvSpPr>
            <p:nvPr/>
          </p:nvSpPr>
          <p:spPr bwMode="auto">
            <a:xfrm>
              <a:off x="2380" y="97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5109" name="AutoShape 12"/>
            <p:cNvSpPr>
              <a:spLocks noChangeArrowheads="1"/>
            </p:cNvSpPr>
            <p:nvPr/>
          </p:nvSpPr>
          <p:spPr bwMode="auto">
            <a:xfrm>
              <a:off x="930" y="91"/>
              <a:ext cx="600" cy="291"/>
            </a:xfrm>
            <a:prstGeom prst="wedgeRectCallout">
              <a:avLst>
                <a:gd name="adj1" fmla="val -8833"/>
                <a:gd name="adj2" fmla="val 77833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front=0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5110" name="AutoShape 13"/>
            <p:cNvSpPr>
              <a:spLocks noChangeArrowheads="1"/>
            </p:cNvSpPr>
            <p:nvPr/>
          </p:nvSpPr>
          <p:spPr bwMode="auto">
            <a:xfrm>
              <a:off x="114" y="73"/>
              <a:ext cx="680" cy="317"/>
            </a:xfrm>
            <a:prstGeom prst="wedgeRectCallout">
              <a:avLst>
                <a:gd name="adj1" fmla="val 80000"/>
                <a:gd name="adj2" fmla="val 71769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rear=0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5111" name="Rectangle 14"/>
            <p:cNvSpPr>
              <a:spLocks noChangeArrowheads="1"/>
            </p:cNvSpPr>
            <p:nvPr/>
          </p:nvSpPr>
          <p:spPr bwMode="auto">
            <a:xfrm>
              <a:off x="3004" y="97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5112" name="Rectangle 15"/>
            <p:cNvSpPr>
              <a:spLocks noChangeArrowheads="1"/>
            </p:cNvSpPr>
            <p:nvPr/>
          </p:nvSpPr>
          <p:spPr bwMode="auto">
            <a:xfrm>
              <a:off x="3724" y="97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5113" name="Rectangle 16"/>
            <p:cNvSpPr>
              <a:spLocks noChangeArrowheads="1"/>
            </p:cNvSpPr>
            <p:nvPr/>
          </p:nvSpPr>
          <p:spPr bwMode="auto">
            <a:xfrm>
              <a:off x="4396" y="97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45114" name="Group 17"/>
            <p:cNvGrpSpPr>
              <a:grpSpLocks/>
            </p:cNvGrpSpPr>
            <p:nvPr/>
          </p:nvGrpSpPr>
          <p:grpSpPr bwMode="auto">
            <a:xfrm>
              <a:off x="839" y="436"/>
              <a:ext cx="4028" cy="528"/>
              <a:chOff x="432" y="2112"/>
              <a:chExt cx="4800" cy="528"/>
            </a:xfrm>
          </p:grpSpPr>
          <p:sp>
            <p:nvSpPr>
              <p:cNvPr id="45116" name="Rectangle 18" descr="栎木"/>
              <p:cNvSpPr>
                <a:spLocks noChangeArrowheads="1"/>
              </p:cNvSpPr>
              <p:nvPr/>
            </p:nvSpPr>
            <p:spPr bwMode="auto">
              <a:xfrm>
                <a:off x="432" y="2112"/>
                <a:ext cx="4800" cy="4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/>
              </a:p>
            </p:txBody>
          </p:sp>
          <p:sp>
            <p:nvSpPr>
              <p:cNvPr id="45117" name="Rectangle 19" descr="栎木"/>
              <p:cNvSpPr>
                <a:spLocks noChangeArrowheads="1"/>
              </p:cNvSpPr>
              <p:nvPr/>
            </p:nvSpPr>
            <p:spPr bwMode="auto">
              <a:xfrm>
                <a:off x="432" y="2592"/>
                <a:ext cx="4800" cy="4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/>
              </a:p>
            </p:txBody>
          </p:sp>
        </p:grpSp>
        <p:sp>
          <p:nvSpPr>
            <p:cNvPr id="45115" name="Rectangle 20"/>
            <p:cNvSpPr>
              <a:spLocks noChangeArrowheads="1"/>
            </p:cNvSpPr>
            <p:nvPr/>
          </p:nvSpPr>
          <p:spPr bwMode="auto">
            <a:xfrm>
              <a:off x="1520" y="487"/>
              <a:ext cx="672" cy="43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323850" y="55895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sever Job 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27088" y="1916113"/>
            <a:ext cx="4614862" cy="3529012"/>
            <a:chOff x="521" y="1207"/>
            <a:chExt cx="2907" cy="2223"/>
          </a:xfrm>
        </p:grpSpPr>
        <p:sp>
          <p:nvSpPr>
            <p:cNvPr id="45082" name="AutoShape 23"/>
            <p:cNvSpPr>
              <a:spLocks noChangeArrowheads="1"/>
            </p:cNvSpPr>
            <p:nvPr/>
          </p:nvSpPr>
          <p:spPr bwMode="auto">
            <a:xfrm>
              <a:off x="521" y="1525"/>
              <a:ext cx="554" cy="246"/>
            </a:xfrm>
            <a:prstGeom prst="wedgeRectCallout">
              <a:avLst>
                <a:gd name="adj1" fmla="val 97653"/>
                <a:gd name="adj2" fmla="val 3861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front=0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5083" name="Oval 24" descr="栎木"/>
            <p:cNvSpPr>
              <a:spLocks noChangeArrowheads="1"/>
            </p:cNvSpPr>
            <p:nvPr/>
          </p:nvSpPr>
          <p:spPr bwMode="auto">
            <a:xfrm>
              <a:off x="1076" y="1414"/>
              <a:ext cx="1920" cy="192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45084" name="Oval 25" descr="羊皮纸"/>
            <p:cNvSpPr>
              <a:spLocks noChangeArrowheads="1"/>
            </p:cNvSpPr>
            <p:nvPr/>
          </p:nvSpPr>
          <p:spPr bwMode="auto">
            <a:xfrm>
              <a:off x="1124" y="1462"/>
              <a:ext cx="1824" cy="1824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45085" name="Oval 26" descr="栎木"/>
            <p:cNvSpPr>
              <a:spLocks noChangeArrowheads="1"/>
            </p:cNvSpPr>
            <p:nvPr/>
          </p:nvSpPr>
          <p:spPr bwMode="auto">
            <a:xfrm>
              <a:off x="1508" y="1846"/>
              <a:ext cx="1104" cy="100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/>
            </a:p>
          </p:txBody>
        </p:sp>
        <p:sp>
          <p:nvSpPr>
            <p:cNvPr id="45086" name="Line 27"/>
            <p:cNvSpPr>
              <a:spLocks noChangeShapeType="1"/>
            </p:cNvSpPr>
            <p:nvPr/>
          </p:nvSpPr>
          <p:spPr bwMode="auto">
            <a:xfrm>
              <a:off x="2036" y="1462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7" name="Line 28"/>
            <p:cNvSpPr>
              <a:spLocks noChangeShapeType="1"/>
            </p:cNvSpPr>
            <p:nvPr/>
          </p:nvSpPr>
          <p:spPr bwMode="auto">
            <a:xfrm>
              <a:off x="2084" y="2854"/>
              <a:ext cx="0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Line 29"/>
            <p:cNvSpPr>
              <a:spLocks noChangeShapeType="1"/>
            </p:cNvSpPr>
            <p:nvPr/>
          </p:nvSpPr>
          <p:spPr bwMode="auto">
            <a:xfrm rot="3600000">
              <a:off x="2714" y="1871"/>
              <a:ext cx="0" cy="3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9" name="Line 30"/>
            <p:cNvSpPr>
              <a:spLocks noChangeShapeType="1"/>
            </p:cNvSpPr>
            <p:nvPr/>
          </p:nvSpPr>
          <p:spPr bwMode="auto">
            <a:xfrm rot="7200000">
              <a:off x="2650" y="2553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0" name="Line 31"/>
            <p:cNvSpPr>
              <a:spLocks noChangeShapeType="1"/>
            </p:cNvSpPr>
            <p:nvPr/>
          </p:nvSpPr>
          <p:spPr bwMode="auto">
            <a:xfrm rot="-3600000">
              <a:off x="1421" y="1809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1" name="Line 32"/>
            <p:cNvSpPr>
              <a:spLocks noChangeShapeType="1"/>
            </p:cNvSpPr>
            <p:nvPr/>
          </p:nvSpPr>
          <p:spPr bwMode="auto">
            <a:xfrm rot="-7200000">
              <a:off x="1442" y="2517"/>
              <a:ext cx="0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2" name="Rectangle 33"/>
            <p:cNvSpPr>
              <a:spLocks noChangeArrowheads="1"/>
            </p:cNvSpPr>
            <p:nvPr/>
          </p:nvSpPr>
          <p:spPr bwMode="auto">
            <a:xfrm>
              <a:off x="2420" y="1270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[ 5 ]</a:t>
              </a:r>
            </a:p>
          </p:txBody>
        </p:sp>
        <p:sp>
          <p:nvSpPr>
            <p:cNvPr id="45093" name="Rectangle 34"/>
            <p:cNvSpPr>
              <a:spLocks noChangeArrowheads="1"/>
            </p:cNvSpPr>
            <p:nvPr/>
          </p:nvSpPr>
          <p:spPr bwMode="auto">
            <a:xfrm>
              <a:off x="2996" y="2278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[ 4]</a:t>
              </a:r>
            </a:p>
          </p:txBody>
        </p:sp>
        <p:sp>
          <p:nvSpPr>
            <p:cNvPr id="45094" name="Rectangle 35"/>
            <p:cNvSpPr>
              <a:spLocks noChangeArrowheads="1"/>
            </p:cNvSpPr>
            <p:nvPr/>
          </p:nvSpPr>
          <p:spPr bwMode="auto">
            <a:xfrm>
              <a:off x="2516" y="3190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[ 3 ]</a:t>
              </a:r>
            </a:p>
          </p:txBody>
        </p:sp>
        <p:sp>
          <p:nvSpPr>
            <p:cNvPr id="45095" name="Rectangle 36"/>
            <p:cNvSpPr>
              <a:spLocks noChangeArrowheads="1"/>
            </p:cNvSpPr>
            <p:nvPr/>
          </p:nvSpPr>
          <p:spPr bwMode="auto">
            <a:xfrm>
              <a:off x="1172" y="3190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[ 2 ]</a:t>
              </a:r>
            </a:p>
          </p:txBody>
        </p:sp>
        <p:sp>
          <p:nvSpPr>
            <p:cNvPr id="45096" name="Rectangle 37"/>
            <p:cNvSpPr>
              <a:spLocks noChangeArrowheads="1"/>
            </p:cNvSpPr>
            <p:nvPr/>
          </p:nvSpPr>
          <p:spPr bwMode="auto">
            <a:xfrm>
              <a:off x="644" y="2230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[ 1 ]</a:t>
              </a:r>
            </a:p>
          </p:txBody>
        </p:sp>
        <p:sp>
          <p:nvSpPr>
            <p:cNvPr id="45097" name="Rectangle 38"/>
            <p:cNvSpPr>
              <a:spLocks noChangeArrowheads="1"/>
            </p:cNvSpPr>
            <p:nvPr/>
          </p:nvSpPr>
          <p:spPr bwMode="auto">
            <a:xfrm>
              <a:off x="1429" y="1207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[ 0 ]</a:t>
              </a:r>
            </a:p>
          </p:txBody>
        </p:sp>
        <p:sp>
          <p:nvSpPr>
            <p:cNvPr id="45098" name="AutoShape 39"/>
            <p:cNvSpPr>
              <a:spLocks noChangeArrowheads="1"/>
            </p:cNvSpPr>
            <p:nvPr/>
          </p:nvSpPr>
          <p:spPr bwMode="auto">
            <a:xfrm>
              <a:off x="884" y="1253"/>
              <a:ext cx="590" cy="227"/>
            </a:xfrm>
            <a:prstGeom prst="wedgeRectCallout">
              <a:avLst>
                <a:gd name="adj1" fmla="val 57458"/>
                <a:gd name="adj2" fmla="val 86125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rear=0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5099" name="Rectangle 40"/>
            <p:cNvSpPr>
              <a:spLocks noChangeArrowheads="1"/>
            </p:cNvSpPr>
            <p:nvPr/>
          </p:nvSpPr>
          <p:spPr bwMode="auto">
            <a:xfrm>
              <a:off x="1338" y="1616"/>
              <a:ext cx="67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Job 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20553" name="AutoShape 41"/>
          <p:cNvSpPr>
            <a:spLocks noChangeArrowheads="1"/>
          </p:cNvSpPr>
          <p:nvPr/>
        </p:nvSpPr>
        <p:spPr bwMode="auto">
          <a:xfrm>
            <a:off x="539750" y="3213100"/>
            <a:ext cx="863600" cy="360363"/>
          </a:xfrm>
          <a:prstGeom prst="wedgeRectCallout">
            <a:avLst>
              <a:gd name="adj1" fmla="val 83454"/>
              <a:gd name="adj2" fmla="val 1563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front=1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0554" name="Rectangle 42"/>
          <p:cNvSpPr>
            <a:spLocks noChangeArrowheads="1"/>
          </p:cNvSpPr>
          <p:nvPr/>
        </p:nvSpPr>
        <p:spPr bwMode="auto">
          <a:xfrm>
            <a:off x="611188" y="2349500"/>
            <a:ext cx="1368425" cy="503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20555" name="Freeform 43" descr="羊皮纸"/>
          <p:cNvSpPr>
            <a:spLocks/>
          </p:cNvSpPr>
          <p:nvPr/>
        </p:nvSpPr>
        <p:spPr bwMode="auto">
          <a:xfrm>
            <a:off x="2268538" y="2565400"/>
            <a:ext cx="719137" cy="503238"/>
          </a:xfrm>
          <a:custGeom>
            <a:avLst/>
            <a:gdLst>
              <a:gd name="T0" fmla="*/ 2147483647 w 618"/>
              <a:gd name="T1" fmla="*/ 2147483647 h 557"/>
              <a:gd name="T2" fmla="*/ 2147483647 w 618"/>
              <a:gd name="T3" fmla="*/ 2147483647 h 557"/>
              <a:gd name="T4" fmla="*/ 2147483647 w 618"/>
              <a:gd name="T5" fmla="*/ 2147483647 h 557"/>
              <a:gd name="T6" fmla="*/ 2147483647 w 618"/>
              <a:gd name="T7" fmla="*/ 2147483647 h 557"/>
              <a:gd name="T8" fmla="*/ 2147483647 w 618"/>
              <a:gd name="T9" fmla="*/ 2147483647 h 557"/>
              <a:gd name="T10" fmla="*/ 2147483647 w 618"/>
              <a:gd name="T11" fmla="*/ 2147483647 h 557"/>
              <a:gd name="T12" fmla="*/ 2147483647 w 618"/>
              <a:gd name="T13" fmla="*/ 2147483647 h 557"/>
              <a:gd name="T14" fmla="*/ 2147483647 w 618"/>
              <a:gd name="T15" fmla="*/ 2147483647 h 557"/>
              <a:gd name="T16" fmla="*/ 2147483647 w 618"/>
              <a:gd name="T17" fmla="*/ 2147483647 h 557"/>
              <a:gd name="T18" fmla="*/ 2147483647 w 618"/>
              <a:gd name="T19" fmla="*/ 2147483647 h 557"/>
              <a:gd name="T20" fmla="*/ 2147483647 w 618"/>
              <a:gd name="T21" fmla="*/ 2147483647 h 557"/>
              <a:gd name="T22" fmla="*/ 2147483647 w 618"/>
              <a:gd name="T23" fmla="*/ 2147483647 h 557"/>
              <a:gd name="T24" fmla="*/ 2147483647 w 618"/>
              <a:gd name="T25" fmla="*/ 2147483647 h 557"/>
              <a:gd name="T26" fmla="*/ 2147483647 w 618"/>
              <a:gd name="T27" fmla="*/ 2147483647 h 55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18"/>
              <a:gd name="T43" fmla="*/ 0 h 557"/>
              <a:gd name="T44" fmla="*/ 618 w 618"/>
              <a:gd name="T45" fmla="*/ 557 h 55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18" h="557">
                <a:moveTo>
                  <a:pt x="109" y="21"/>
                </a:moveTo>
                <a:cubicBezTo>
                  <a:pt x="84" y="58"/>
                  <a:pt x="62" y="96"/>
                  <a:pt x="34" y="133"/>
                </a:cubicBezTo>
                <a:cubicBezTo>
                  <a:pt x="23" y="165"/>
                  <a:pt x="14" y="192"/>
                  <a:pt x="7" y="224"/>
                </a:cubicBezTo>
                <a:cubicBezTo>
                  <a:pt x="12" y="361"/>
                  <a:pt x="0" y="499"/>
                  <a:pt x="167" y="522"/>
                </a:cubicBezTo>
                <a:cubicBezTo>
                  <a:pt x="294" y="557"/>
                  <a:pt x="146" y="542"/>
                  <a:pt x="461" y="522"/>
                </a:cubicBezTo>
                <a:cubicBezTo>
                  <a:pt x="476" y="517"/>
                  <a:pt x="525" y="507"/>
                  <a:pt x="541" y="490"/>
                </a:cubicBezTo>
                <a:cubicBezTo>
                  <a:pt x="552" y="478"/>
                  <a:pt x="557" y="461"/>
                  <a:pt x="567" y="448"/>
                </a:cubicBezTo>
                <a:cubicBezTo>
                  <a:pt x="576" y="435"/>
                  <a:pt x="594" y="410"/>
                  <a:pt x="594" y="410"/>
                </a:cubicBezTo>
                <a:cubicBezTo>
                  <a:pt x="618" y="306"/>
                  <a:pt x="570" y="221"/>
                  <a:pt x="498" y="149"/>
                </a:cubicBezTo>
                <a:cubicBezTo>
                  <a:pt x="487" y="138"/>
                  <a:pt x="482" y="123"/>
                  <a:pt x="471" y="112"/>
                </a:cubicBezTo>
                <a:cubicBezTo>
                  <a:pt x="432" y="27"/>
                  <a:pt x="374" y="26"/>
                  <a:pt x="290" y="21"/>
                </a:cubicBezTo>
                <a:cubicBezTo>
                  <a:pt x="220" y="0"/>
                  <a:pt x="266" y="9"/>
                  <a:pt x="151" y="16"/>
                </a:cubicBezTo>
                <a:cubicBezTo>
                  <a:pt x="128" y="20"/>
                  <a:pt x="103" y="24"/>
                  <a:pt x="103" y="53"/>
                </a:cubicBezTo>
                <a:lnTo>
                  <a:pt x="109" y="21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56" name="Text Box 44"/>
          <p:cNvSpPr txBox="1">
            <a:spLocks noChangeArrowheads="1"/>
          </p:cNvSpPr>
          <p:nvPr/>
        </p:nvSpPr>
        <p:spPr bwMode="auto">
          <a:xfrm>
            <a:off x="2484438" y="558958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20557" name="Text Box 45"/>
          <p:cNvSpPr txBox="1">
            <a:spLocks noChangeArrowheads="1"/>
          </p:cNvSpPr>
          <p:nvPr/>
        </p:nvSpPr>
        <p:spPr bwMode="auto">
          <a:xfrm>
            <a:off x="5470525" y="2060575"/>
            <a:ext cx="34940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队空时，</a:t>
            </a:r>
            <a:r>
              <a:rPr kumimoji="0" lang="en-US" altLang="zh-CN"/>
              <a:t>rear</a:t>
            </a:r>
            <a:r>
              <a:rPr kumimoji="0" lang="zh-CN" altLang="en-US"/>
              <a:t>和</a:t>
            </a:r>
            <a:r>
              <a:rPr kumimoji="0" lang="en-US" altLang="zh-CN"/>
              <a:t>front</a:t>
            </a:r>
            <a:r>
              <a:rPr kumimoji="0" lang="zh-CN" altLang="en-US"/>
              <a:t>相差</a:t>
            </a:r>
            <a:r>
              <a:rPr kumimoji="0" lang="en-US" altLang="zh-CN"/>
              <a:t>1</a:t>
            </a:r>
            <a:r>
              <a:rPr kumimoji="0" lang="zh-CN" altLang="en-US"/>
              <a:t>个位置。在这个例子中，</a:t>
            </a:r>
            <a:r>
              <a:rPr kumimoji="0" lang="en-US" altLang="zh-CN"/>
              <a:t>front=1</a:t>
            </a:r>
            <a:r>
              <a:rPr kumimoji="0" lang="zh-CN" altLang="en-US"/>
              <a:t>，</a:t>
            </a:r>
            <a:r>
              <a:rPr kumimoji="0" lang="en-US" altLang="zh-CN"/>
              <a:t>rear=0</a:t>
            </a:r>
            <a:r>
              <a:rPr kumimoji="0" lang="zh-CN" altLang="en-US"/>
              <a:t>；</a:t>
            </a:r>
          </a:p>
          <a:p>
            <a:pPr eaLnBrk="1" hangingPunct="1"/>
            <a:endParaRPr kumimoji="0" lang="en-US" altLang="zh-CN"/>
          </a:p>
        </p:txBody>
      </p:sp>
      <p:sp>
        <p:nvSpPr>
          <p:cNvPr id="320558" name="Rectangle 46"/>
          <p:cNvSpPr>
            <a:spLocks noChangeArrowheads="1"/>
          </p:cNvSpPr>
          <p:nvPr/>
        </p:nvSpPr>
        <p:spPr bwMode="auto">
          <a:xfrm>
            <a:off x="1835150" y="3573463"/>
            <a:ext cx="504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Job 2</a:t>
            </a:r>
            <a:endParaRPr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320559" name="AutoShape 47"/>
          <p:cNvSpPr>
            <a:spLocks noChangeArrowheads="1"/>
          </p:cNvSpPr>
          <p:nvPr/>
        </p:nvSpPr>
        <p:spPr bwMode="auto">
          <a:xfrm>
            <a:off x="611188" y="4149725"/>
            <a:ext cx="865187" cy="360363"/>
          </a:xfrm>
          <a:prstGeom prst="wedgeRectCallout">
            <a:avLst>
              <a:gd name="adj1" fmla="val 87431"/>
              <a:gd name="adj2" fmla="val -1960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0560" name="Rectangle 48"/>
          <p:cNvSpPr>
            <a:spLocks noChangeArrowheads="1"/>
          </p:cNvSpPr>
          <p:nvPr/>
        </p:nvSpPr>
        <p:spPr bwMode="auto">
          <a:xfrm>
            <a:off x="1266825" y="1773238"/>
            <a:ext cx="1081088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20561" name="Text Box 49"/>
          <p:cNvSpPr txBox="1">
            <a:spLocks noChangeArrowheads="1"/>
          </p:cNvSpPr>
          <p:nvPr/>
        </p:nvSpPr>
        <p:spPr bwMode="auto">
          <a:xfrm>
            <a:off x="4643438" y="5589588"/>
            <a:ext cx="33131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3</a:t>
            </a:r>
            <a:r>
              <a:rPr lang="zh-CN" altLang="en-US" sz="2000" b="1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000" b="1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000" b="1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20562" name="Rectangle 50"/>
          <p:cNvSpPr>
            <a:spLocks noChangeArrowheads="1"/>
          </p:cNvSpPr>
          <p:nvPr/>
        </p:nvSpPr>
        <p:spPr bwMode="auto">
          <a:xfrm>
            <a:off x="2555875" y="450850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Job 3</a:t>
            </a:r>
            <a:endParaRPr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320563" name="Rectangle 51"/>
          <p:cNvSpPr>
            <a:spLocks noChangeArrowheads="1"/>
          </p:cNvSpPr>
          <p:nvPr/>
        </p:nvSpPr>
        <p:spPr bwMode="auto">
          <a:xfrm>
            <a:off x="3635375" y="4437063"/>
            <a:ext cx="504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Job 4</a:t>
            </a:r>
            <a:endParaRPr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320564" name="Rectangle 52"/>
          <p:cNvSpPr>
            <a:spLocks noChangeArrowheads="1"/>
          </p:cNvSpPr>
          <p:nvPr/>
        </p:nvSpPr>
        <p:spPr bwMode="auto">
          <a:xfrm>
            <a:off x="4140200" y="3573463"/>
            <a:ext cx="504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Job 5</a:t>
            </a:r>
            <a:endParaRPr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320565" name="Rectangle 53"/>
          <p:cNvSpPr>
            <a:spLocks noChangeArrowheads="1"/>
          </p:cNvSpPr>
          <p:nvPr/>
        </p:nvSpPr>
        <p:spPr bwMode="auto">
          <a:xfrm>
            <a:off x="3563938" y="2492375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Job 6</a:t>
            </a:r>
            <a:endParaRPr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320566" name="AutoShape 54"/>
          <p:cNvSpPr>
            <a:spLocks noChangeArrowheads="1"/>
          </p:cNvSpPr>
          <p:nvPr/>
        </p:nvSpPr>
        <p:spPr bwMode="auto">
          <a:xfrm>
            <a:off x="4500563" y="2205038"/>
            <a:ext cx="865187" cy="360362"/>
          </a:xfrm>
          <a:prstGeom prst="wedgeRectCallout">
            <a:avLst>
              <a:gd name="adj1" fmla="val -67431"/>
              <a:gd name="adj2" fmla="val 96255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0567" name="Rectangle 55"/>
          <p:cNvSpPr>
            <a:spLocks noChangeArrowheads="1"/>
          </p:cNvSpPr>
          <p:nvPr/>
        </p:nvSpPr>
        <p:spPr bwMode="auto">
          <a:xfrm>
            <a:off x="468313" y="4005263"/>
            <a:ext cx="1223962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20568" name="Text Box 56"/>
          <p:cNvSpPr txBox="1">
            <a:spLocks noChangeArrowheads="1"/>
          </p:cNvSpPr>
          <p:nvPr/>
        </p:nvSpPr>
        <p:spPr bwMode="auto">
          <a:xfrm>
            <a:off x="323850" y="6053138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append Job 7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20569" name="AutoShape 57"/>
          <p:cNvSpPr>
            <a:spLocks noChangeArrowheads="1"/>
          </p:cNvSpPr>
          <p:nvPr/>
        </p:nvSpPr>
        <p:spPr bwMode="auto">
          <a:xfrm flipH="1">
            <a:off x="1547813" y="1916113"/>
            <a:ext cx="792162" cy="360362"/>
          </a:xfrm>
          <a:prstGeom prst="wedgeRectCallout">
            <a:avLst>
              <a:gd name="adj1" fmla="val -58620"/>
              <a:gd name="adj2" fmla="val 9537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rear=0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0570" name="Rectangle 58"/>
          <p:cNvSpPr>
            <a:spLocks noChangeArrowheads="1"/>
          </p:cNvSpPr>
          <p:nvPr/>
        </p:nvSpPr>
        <p:spPr bwMode="auto">
          <a:xfrm>
            <a:off x="4427538" y="2133600"/>
            <a:ext cx="1081087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/>
          </a:p>
        </p:txBody>
      </p:sp>
      <p:sp>
        <p:nvSpPr>
          <p:cNvPr id="320571" name="Rectangle 59"/>
          <p:cNvSpPr>
            <a:spLocks noChangeArrowheads="1"/>
          </p:cNvSpPr>
          <p:nvPr/>
        </p:nvSpPr>
        <p:spPr bwMode="auto">
          <a:xfrm>
            <a:off x="2484438" y="2492375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Job 7</a:t>
            </a:r>
            <a:endParaRPr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320572" name="Text Box 60"/>
          <p:cNvSpPr txBox="1">
            <a:spLocks noChangeArrowheads="1"/>
          </p:cNvSpPr>
          <p:nvPr/>
        </p:nvSpPr>
        <p:spPr bwMode="auto">
          <a:xfrm>
            <a:off x="5508625" y="3644900"/>
            <a:ext cx="34940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队满时，</a:t>
            </a:r>
            <a:r>
              <a:rPr kumimoji="0" lang="en-US" altLang="zh-CN"/>
              <a:t>rear</a:t>
            </a:r>
            <a:r>
              <a:rPr kumimoji="0" lang="zh-CN" altLang="en-US"/>
              <a:t>和</a:t>
            </a:r>
            <a:r>
              <a:rPr kumimoji="0" lang="en-US" altLang="zh-CN"/>
              <a:t>front</a:t>
            </a:r>
            <a:r>
              <a:rPr kumimoji="0" lang="zh-CN" altLang="en-US"/>
              <a:t>也相差</a:t>
            </a:r>
            <a:r>
              <a:rPr kumimoji="0" lang="en-US" altLang="zh-CN"/>
              <a:t>1</a:t>
            </a:r>
            <a:r>
              <a:rPr kumimoji="0" lang="zh-CN" altLang="en-US"/>
              <a:t>个位置。在这个例子中，</a:t>
            </a:r>
            <a:r>
              <a:rPr kumimoji="0" lang="en-US" altLang="zh-CN"/>
              <a:t>front=1</a:t>
            </a:r>
            <a:r>
              <a:rPr kumimoji="0" lang="zh-CN" altLang="en-US"/>
              <a:t>，</a:t>
            </a:r>
            <a:r>
              <a:rPr kumimoji="0" lang="en-US" altLang="zh-CN"/>
              <a:t>rear=0</a:t>
            </a:r>
            <a:r>
              <a:rPr kumimoji="0" lang="zh-CN" altLang="en-US"/>
              <a:t>；</a:t>
            </a:r>
          </a:p>
          <a:p>
            <a:pPr eaLnBrk="1" hangingPunct="1"/>
            <a:endParaRPr kumimoji="0" lang="en-US" altLang="zh-CN"/>
          </a:p>
        </p:txBody>
      </p:sp>
      <p:sp>
        <p:nvSpPr>
          <p:cNvPr id="320574" name="Rectangle 62"/>
          <p:cNvSpPr>
            <a:spLocks noChangeArrowheads="1"/>
          </p:cNvSpPr>
          <p:nvPr/>
        </p:nvSpPr>
        <p:spPr bwMode="auto">
          <a:xfrm>
            <a:off x="5435600" y="4941888"/>
            <a:ext cx="370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</a:rPr>
              <a:t>存在问题</a:t>
            </a:r>
            <a:r>
              <a:rPr kumimoji="0" lang="en-US" altLang="zh-CN" sz="2000" b="1">
                <a:latin typeface="Times New Roman" panose="02020603050405020304" pitchFamily="18" charset="0"/>
              </a:rPr>
              <a:t>: </a:t>
            </a:r>
            <a:r>
              <a:rPr kumimoji="0" lang="zh-CN" altLang="en-US" sz="2000" b="1">
                <a:latin typeface="Times New Roman" panose="02020603050405020304" pitchFamily="18" charset="0"/>
              </a:rPr>
              <a:t>如何区别</a:t>
            </a: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队空</a:t>
            </a:r>
            <a:r>
              <a:rPr kumimoji="0" lang="zh-CN" altLang="en-US" sz="2000" b="1">
                <a:latin typeface="Times New Roman" panose="02020603050405020304" pitchFamily="18" charset="0"/>
              </a:rPr>
              <a:t>和</a:t>
            </a: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队满</a:t>
            </a:r>
            <a:r>
              <a:rPr kumimoji="0" lang="en-US" altLang="zh-CN" sz="2000" b="1">
                <a:latin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547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3" grpId="0" animBg="1" autoUpdateAnimBg="0"/>
      <p:bldP spid="320553" grpId="0" animBg="1"/>
      <p:bldP spid="320554" grpId="0" animBg="1"/>
      <p:bldP spid="320555" grpId="0" animBg="1"/>
      <p:bldP spid="320556" grpId="0" animBg="1" autoUpdateAnimBg="0"/>
      <p:bldP spid="320557" grpId="0"/>
      <p:bldP spid="320558" grpId="0"/>
      <p:bldP spid="320559" grpId="0" animBg="1"/>
      <p:bldP spid="320560" grpId="0" animBg="1"/>
      <p:bldP spid="320561" grpId="0" animBg="1" autoUpdateAnimBg="0"/>
      <p:bldP spid="320562" grpId="0"/>
      <p:bldP spid="320563" grpId="0"/>
      <p:bldP spid="320564" grpId="0"/>
      <p:bldP spid="320565" grpId="0"/>
      <p:bldP spid="320566" grpId="0" animBg="1"/>
      <p:bldP spid="320567" grpId="0" animBg="1"/>
      <p:bldP spid="320568" grpId="0" animBg="1" autoUpdateAnimBg="0"/>
      <p:bldP spid="320569" grpId="0" animBg="1"/>
      <p:bldP spid="320570" grpId="0" animBg="1"/>
      <p:bldP spid="320571" grpId="0"/>
      <p:bldP spid="320572" grpId="0"/>
      <p:bldP spid="3205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684337" y="2038196"/>
            <a:ext cx="792011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解决方法</a:t>
            </a:r>
            <a:endParaRPr kumimoji="0"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少</a:t>
            </a:r>
            <a:r>
              <a:rPr kumimoji="0"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用一个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空间</a:t>
            </a:r>
            <a:endParaRPr kumimoji="0"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2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队列满</a:t>
            </a:r>
            <a:r>
              <a:rPr kumimoji="0"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——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数组中仍然有一个单元空闲</a:t>
            </a:r>
            <a:endParaRPr kumimoji="0" lang="en-US" altLang="zh-CN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引入</a:t>
            </a:r>
            <a:r>
              <a:rPr kumimoji="0"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一个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变量</a:t>
            </a:r>
            <a:endParaRPr kumimoji="0"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2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一个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Boolean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型变量表示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rear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是否刚刚到达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front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的前面；</a:t>
            </a:r>
            <a:endParaRPr kumimoji="0" lang="en-US" altLang="zh-CN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2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一个</a:t>
            </a:r>
            <a:r>
              <a:rPr kumimoji="0" lang="en-US" altLang="zh-CN" sz="20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型变量记录队列中当前元素的个数</a:t>
            </a:r>
            <a:endParaRPr kumimoji="0" lang="en-US" altLang="zh-CN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2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一个变量指示最后一次完成的动作是入队还是出队</a:t>
            </a:r>
            <a:endParaRPr kumimoji="0" lang="en-US" altLang="zh-CN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kumimoji="0"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……</a:t>
            </a:r>
            <a:endParaRPr kumimoji="0" lang="en-US" altLang="zh-CN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循环队列判断队满和队空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495616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611188" y="2133600"/>
            <a:ext cx="8077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基本策略：</a:t>
            </a:r>
            <a:endParaRPr kumimoji="0" lang="en-US" altLang="zh-CN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队列存储在数组中</a:t>
            </a:r>
            <a:endParaRPr kumimoji="0" lang="en-US" altLang="zh-CN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借助额外的</a:t>
            </a:r>
            <a:r>
              <a:rPr kumimoji="0" lang="en-US" altLang="zh-CN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counter</a:t>
            </a:r>
            <a:r>
              <a:rPr kumimoji="0" lang="zh-CN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记录队列中元素的个数</a:t>
            </a:r>
            <a:endParaRPr kumimoji="0"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循环队列的实现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4326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539750" y="1773238"/>
            <a:ext cx="83058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const int </a:t>
            </a:r>
            <a:r>
              <a:rPr kumimoji="0" lang="en-US" altLang="zh-CN" sz="2000">
                <a:solidFill>
                  <a:srgbClr val="000000"/>
                </a:solidFill>
              </a:rPr>
              <a:t>maxqueue = 10</a:t>
            </a:r>
            <a:r>
              <a:rPr kumimoji="0" lang="en-US" altLang="zh-CN" sz="2000" b="1">
                <a:solidFill>
                  <a:srgbClr val="000000"/>
                </a:solidFill>
              </a:rPr>
              <a:t>; </a:t>
            </a:r>
            <a:r>
              <a:rPr kumimoji="0" lang="en-US" altLang="zh-CN" sz="2000" b="1">
                <a:solidFill>
                  <a:srgbClr val="0000DA"/>
                </a:solidFill>
              </a:rPr>
              <a:t>// </a:t>
            </a:r>
            <a:r>
              <a:rPr kumimoji="0" lang="en-US" altLang="zh-CN" sz="2000" i="1">
                <a:solidFill>
                  <a:srgbClr val="0000DA"/>
                </a:solidFill>
              </a:rPr>
              <a:t>small value for testing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class </a:t>
            </a:r>
            <a:r>
              <a:rPr kumimoji="0" lang="en-US" altLang="zh-CN" sz="2000">
                <a:solidFill>
                  <a:srgbClr val="000000"/>
                </a:solidFill>
              </a:rPr>
              <a:t>Queue {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public: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Queue( )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	bool </a:t>
            </a:r>
            <a:r>
              <a:rPr kumimoji="0" lang="en-US" altLang="zh-CN" sz="2000">
                <a:solidFill>
                  <a:srgbClr val="000000"/>
                </a:solidFill>
              </a:rPr>
              <a:t>empty( ) </a:t>
            </a:r>
            <a:r>
              <a:rPr kumimoji="0" lang="en-US" altLang="zh-CN" sz="2000" b="1">
                <a:solidFill>
                  <a:srgbClr val="000000"/>
                </a:solidFill>
              </a:rPr>
              <a:t>const;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Error_code serve( )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Error_code append(</a:t>
            </a:r>
            <a:r>
              <a:rPr kumimoji="0" lang="en-US" altLang="zh-CN" sz="2000" b="1">
                <a:solidFill>
                  <a:srgbClr val="000000"/>
                </a:solidFill>
              </a:rPr>
              <a:t>const </a:t>
            </a:r>
            <a:r>
              <a:rPr kumimoji="0" lang="en-US" altLang="zh-CN" sz="2000">
                <a:solidFill>
                  <a:srgbClr val="000000"/>
                </a:solidFill>
              </a:rPr>
              <a:t>Queue_entry &amp;item)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Error_code retrieve(Queue_entry &amp;item) </a:t>
            </a:r>
            <a:r>
              <a:rPr kumimoji="0" lang="en-US" altLang="zh-CN" sz="2000" b="1">
                <a:solidFill>
                  <a:srgbClr val="000000"/>
                </a:solidFill>
              </a:rPr>
              <a:t>const;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protected: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	int </a:t>
            </a:r>
            <a:r>
              <a:rPr kumimoji="0" lang="en-US" altLang="zh-CN" sz="2000">
                <a:solidFill>
                  <a:srgbClr val="000000"/>
                </a:solidFill>
              </a:rPr>
              <a:t>count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	int </a:t>
            </a:r>
            <a:r>
              <a:rPr kumimoji="0" lang="en-US" altLang="zh-CN" sz="2000">
                <a:solidFill>
                  <a:srgbClr val="000000"/>
                </a:solidFill>
              </a:rPr>
              <a:t>front</a:t>
            </a:r>
            <a:r>
              <a:rPr kumimoji="0" lang="en-US" altLang="zh-CN" sz="2000" b="1">
                <a:solidFill>
                  <a:srgbClr val="000000"/>
                </a:solidFill>
              </a:rPr>
              <a:t>, </a:t>
            </a:r>
            <a:r>
              <a:rPr kumimoji="0" lang="en-US" altLang="zh-CN" sz="2000">
                <a:solidFill>
                  <a:srgbClr val="000000"/>
                </a:solidFill>
              </a:rPr>
              <a:t>rear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Queue_entry entry[maxqueue]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}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循环队列的实现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6086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468313" y="1916113"/>
            <a:ext cx="84582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Queue </a:t>
            </a:r>
            <a:r>
              <a:rPr kumimoji="0" lang="en-US" altLang="zh-CN" sz="2000" b="1">
                <a:solidFill>
                  <a:srgbClr val="000000"/>
                </a:solidFill>
              </a:rPr>
              <a:t>:: </a:t>
            </a:r>
            <a:r>
              <a:rPr kumimoji="0" lang="en-US" altLang="zh-CN" sz="2000">
                <a:solidFill>
                  <a:srgbClr val="000000"/>
                </a:solidFill>
              </a:rPr>
              <a:t>Queue( )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DA"/>
                </a:solidFill>
              </a:rPr>
              <a:t>/</a:t>
            </a:r>
            <a:r>
              <a:rPr kumimoji="0" lang="en-US" altLang="zh-CN" sz="2000">
                <a:solidFill>
                  <a:srgbClr val="0000DA"/>
                </a:solidFill>
                <a:latin typeface="LucidaSans-Typewriter" charset="0"/>
              </a:rPr>
              <a:t>* </a:t>
            </a:r>
            <a:r>
              <a:rPr kumimoji="0" lang="en-US" altLang="zh-CN" sz="2000" b="1">
                <a:solidFill>
                  <a:srgbClr val="0000DA"/>
                </a:solidFill>
              </a:rPr>
              <a:t>Post: </a:t>
            </a:r>
            <a:r>
              <a:rPr kumimoji="0" lang="en-US" altLang="zh-CN" sz="2000" i="1">
                <a:solidFill>
                  <a:srgbClr val="0000DA"/>
                </a:solidFill>
              </a:rPr>
              <a:t>The </a:t>
            </a:r>
            <a:r>
              <a:rPr kumimoji="0" lang="en-US" altLang="zh-CN" sz="2000">
                <a:solidFill>
                  <a:srgbClr val="0000DA"/>
                </a:solidFill>
              </a:rPr>
              <a:t>Queue </a:t>
            </a:r>
            <a:r>
              <a:rPr kumimoji="0" lang="en-US" altLang="zh-CN" sz="2000" i="1">
                <a:solidFill>
                  <a:srgbClr val="0000DA"/>
                </a:solidFill>
              </a:rPr>
              <a:t>is initialized to be empty. </a:t>
            </a:r>
            <a:r>
              <a:rPr kumimoji="0" lang="en-US" altLang="zh-CN" sz="2000">
                <a:solidFill>
                  <a:srgbClr val="0000DA"/>
                </a:solidFill>
                <a:latin typeface="LucidaSans-Typewriter" charset="0"/>
              </a:rPr>
              <a:t>*</a:t>
            </a:r>
            <a:r>
              <a:rPr kumimoji="0" lang="en-US" altLang="zh-CN" sz="2000" b="1">
                <a:solidFill>
                  <a:srgbClr val="0000DA"/>
                </a:solidFill>
              </a:rPr>
              <a:t>/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  <a:latin typeface="LucidaSans-Typewriter" charset="0"/>
              </a:rPr>
              <a:t>{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count = 0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rear = maxqueue </a:t>
            </a:r>
            <a:r>
              <a:rPr kumimoji="0" lang="en-US" altLang="zh-CN" sz="2000" i="1">
                <a:solidFill>
                  <a:srgbClr val="000000"/>
                </a:solidFill>
                <a:latin typeface="LucidaNewMath-Symbol" charset="0"/>
              </a:rPr>
              <a:t>- </a:t>
            </a:r>
            <a:r>
              <a:rPr kumimoji="0" lang="en-US" altLang="zh-CN" sz="2000">
                <a:solidFill>
                  <a:srgbClr val="000000"/>
                </a:solidFill>
              </a:rPr>
              <a:t>1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front = 0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  <a:latin typeface="LucidaSans-Typewriter" charset="0"/>
              </a:rPr>
              <a:t>}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bool </a:t>
            </a:r>
            <a:r>
              <a:rPr kumimoji="0" lang="en-US" altLang="zh-CN" sz="2000">
                <a:solidFill>
                  <a:srgbClr val="000000"/>
                </a:solidFill>
              </a:rPr>
              <a:t>Queue </a:t>
            </a:r>
            <a:r>
              <a:rPr kumimoji="0" lang="en-US" altLang="zh-CN" sz="2000" b="1">
                <a:solidFill>
                  <a:srgbClr val="000000"/>
                </a:solidFill>
              </a:rPr>
              <a:t>:: </a:t>
            </a:r>
            <a:r>
              <a:rPr kumimoji="0" lang="en-US" altLang="zh-CN" sz="2000">
                <a:solidFill>
                  <a:srgbClr val="000000"/>
                </a:solidFill>
              </a:rPr>
              <a:t>empty( ) </a:t>
            </a:r>
            <a:r>
              <a:rPr kumimoji="0" lang="en-US" altLang="zh-CN" sz="2000" b="1">
                <a:solidFill>
                  <a:srgbClr val="000000"/>
                </a:solidFill>
              </a:rPr>
              <a:t>const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DA"/>
                </a:solidFill>
              </a:rPr>
              <a:t>/</a:t>
            </a:r>
            <a:r>
              <a:rPr kumimoji="0" lang="en-US" altLang="zh-CN" sz="2000">
                <a:solidFill>
                  <a:srgbClr val="0000DA"/>
                </a:solidFill>
                <a:latin typeface="LucidaSans-Typewriter" charset="0"/>
              </a:rPr>
              <a:t>* </a:t>
            </a:r>
            <a:r>
              <a:rPr kumimoji="0" lang="en-US" altLang="zh-CN" sz="2000" b="1">
                <a:solidFill>
                  <a:srgbClr val="0000DA"/>
                </a:solidFill>
              </a:rPr>
              <a:t>Post: </a:t>
            </a:r>
            <a:r>
              <a:rPr kumimoji="0" lang="en-US" altLang="zh-CN" sz="2000" i="1">
                <a:solidFill>
                  <a:srgbClr val="0000DA"/>
                </a:solidFill>
              </a:rPr>
              <a:t>Return </a:t>
            </a:r>
            <a:r>
              <a:rPr kumimoji="0" lang="en-US" altLang="zh-CN" sz="2000" b="1">
                <a:solidFill>
                  <a:srgbClr val="0000DA"/>
                </a:solidFill>
              </a:rPr>
              <a:t>true </a:t>
            </a:r>
            <a:r>
              <a:rPr kumimoji="0" lang="en-US" altLang="zh-CN" sz="2000" i="1">
                <a:solidFill>
                  <a:srgbClr val="0000DA"/>
                </a:solidFill>
              </a:rPr>
              <a:t>if the </a:t>
            </a:r>
            <a:r>
              <a:rPr kumimoji="0" lang="en-US" altLang="zh-CN" sz="2000">
                <a:solidFill>
                  <a:srgbClr val="0000DA"/>
                </a:solidFill>
              </a:rPr>
              <a:t>Queue </a:t>
            </a:r>
            <a:r>
              <a:rPr kumimoji="0" lang="en-US" altLang="zh-CN" sz="2000" i="1">
                <a:solidFill>
                  <a:srgbClr val="0000DA"/>
                </a:solidFill>
              </a:rPr>
              <a:t>is empty, otherwise return </a:t>
            </a:r>
            <a:r>
              <a:rPr kumimoji="0" lang="en-US" altLang="zh-CN" sz="2000" b="1">
                <a:solidFill>
                  <a:srgbClr val="0000DA"/>
                </a:solidFill>
              </a:rPr>
              <a:t>false</a:t>
            </a:r>
            <a:r>
              <a:rPr kumimoji="0" lang="en-US" altLang="zh-CN" sz="2000" i="1">
                <a:solidFill>
                  <a:srgbClr val="0000DA"/>
                </a:solidFill>
              </a:rPr>
              <a:t>. </a:t>
            </a:r>
            <a:r>
              <a:rPr kumimoji="0" lang="en-US" altLang="zh-CN" sz="2000">
                <a:solidFill>
                  <a:srgbClr val="0000DA"/>
                </a:solidFill>
                <a:latin typeface="LucidaSans-Typewriter" charset="0"/>
              </a:rPr>
              <a:t>*</a:t>
            </a:r>
            <a:r>
              <a:rPr kumimoji="0" lang="en-US" altLang="zh-CN" sz="2000" b="1">
                <a:solidFill>
                  <a:srgbClr val="0000DA"/>
                </a:solidFill>
              </a:rPr>
              <a:t>/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  <a:latin typeface="LucidaSans-Typewriter" charset="0"/>
              </a:rPr>
              <a:t>{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	return </a:t>
            </a:r>
            <a:r>
              <a:rPr kumimoji="0" lang="en-US" altLang="zh-CN" sz="2000">
                <a:solidFill>
                  <a:srgbClr val="000000"/>
                </a:solidFill>
              </a:rPr>
              <a:t>count == 0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00"/>
                </a:solidFill>
                <a:latin typeface="LucidaSans-Typewriter" charset="0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循环队列的实现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689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323850" y="1878013"/>
            <a:ext cx="8153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Error_code Queue </a:t>
            </a:r>
            <a:r>
              <a:rPr kumimoji="0" lang="en-US" altLang="zh-CN" sz="2000" b="1">
                <a:solidFill>
                  <a:srgbClr val="000000"/>
                </a:solidFill>
              </a:rPr>
              <a:t>:: </a:t>
            </a:r>
            <a:r>
              <a:rPr kumimoji="0" lang="en-US" altLang="zh-CN" sz="2000">
                <a:solidFill>
                  <a:srgbClr val="000000"/>
                </a:solidFill>
              </a:rPr>
              <a:t>append(</a:t>
            </a:r>
            <a:r>
              <a:rPr kumimoji="0" lang="en-US" altLang="zh-CN" sz="2000" b="1">
                <a:solidFill>
                  <a:srgbClr val="000000"/>
                </a:solidFill>
              </a:rPr>
              <a:t>const </a:t>
            </a:r>
            <a:r>
              <a:rPr kumimoji="0" lang="en-US" altLang="zh-CN" sz="2000">
                <a:solidFill>
                  <a:srgbClr val="000000"/>
                </a:solidFill>
              </a:rPr>
              <a:t>Queue_entry &amp;item)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solidFill>
                  <a:srgbClr val="0000DA"/>
                </a:solidFill>
              </a:rPr>
              <a:t>/</a:t>
            </a:r>
            <a:r>
              <a:rPr kumimoji="0" lang="en-US" altLang="zh-CN" sz="2000">
                <a:solidFill>
                  <a:srgbClr val="0000DA"/>
                </a:solidFill>
              </a:rPr>
              <a:t>* </a:t>
            </a:r>
            <a:r>
              <a:rPr kumimoji="0" lang="en-US" altLang="zh-CN" sz="2000" b="1">
                <a:solidFill>
                  <a:srgbClr val="0000DA"/>
                </a:solidFill>
              </a:rPr>
              <a:t>Post: </a:t>
            </a:r>
            <a:r>
              <a:rPr kumimoji="0" lang="en-US" altLang="zh-CN" sz="2000">
                <a:solidFill>
                  <a:srgbClr val="0000DA"/>
                </a:solidFill>
              </a:rPr>
              <a:t>item </a:t>
            </a:r>
            <a:r>
              <a:rPr kumimoji="0" lang="en-US" altLang="zh-CN" sz="2000" i="1">
                <a:solidFill>
                  <a:srgbClr val="0000DA"/>
                </a:solidFill>
              </a:rPr>
              <a:t>is added to the rear of the </a:t>
            </a:r>
            <a:r>
              <a:rPr kumimoji="0" lang="en-US" altLang="zh-CN" sz="2000">
                <a:solidFill>
                  <a:srgbClr val="0000DA"/>
                </a:solidFill>
              </a:rPr>
              <a:t>Queue</a:t>
            </a:r>
            <a:r>
              <a:rPr kumimoji="0" lang="en-US" altLang="zh-CN" sz="2000" i="1">
                <a:solidFill>
                  <a:srgbClr val="0000DA"/>
                </a:solidFill>
              </a:rPr>
              <a:t>. If the </a:t>
            </a:r>
            <a:r>
              <a:rPr kumimoji="0" lang="en-US" altLang="zh-CN" sz="2000">
                <a:solidFill>
                  <a:srgbClr val="0000DA"/>
                </a:solidFill>
              </a:rPr>
              <a:t>Queue </a:t>
            </a:r>
            <a:r>
              <a:rPr kumimoji="0" lang="en-US" altLang="zh-CN" sz="2000" i="1">
                <a:solidFill>
                  <a:srgbClr val="0000DA"/>
                </a:solidFill>
              </a:rPr>
              <a:t>is full return an </a:t>
            </a:r>
            <a:r>
              <a:rPr kumimoji="0" lang="en-US" altLang="zh-CN" sz="2000">
                <a:solidFill>
                  <a:srgbClr val="0000DA"/>
                </a:solidFill>
              </a:rPr>
              <a:t>Error_code </a:t>
            </a:r>
            <a:r>
              <a:rPr kumimoji="0" lang="en-US" altLang="zh-CN" sz="2000" i="1">
                <a:solidFill>
                  <a:srgbClr val="0000DA"/>
                </a:solidFill>
              </a:rPr>
              <a:t>of </a:t>
            </a:r>
            <a:r>
              <a:rPr kumimoji="0" lang="en-US" altLang="zh-CN" sz="2000">
                <a:solidFill>
                  <a:srgbClr val="0000DA"/>
                </a:solidFill>
              </a:rPr>
              <a:t>overflow </a:t>
            </a:r>
            <a:r>
              <a:rPr kumimoji="0" lang="en-US" altLang="zh-CN" sz="2000" i="1">
                <a:solidFill>
                  <a:srgbClr val="0000DA"/>
                </a:solidFill>
              </a:rPr>
              <a:t>and leave the </a:t>
            </a:r>
            <a:r>
              <a:rPr kumimoji="0" lang="en-US" altLang="zh-CN" sz="2000">
                <a:solidFill>
                  <a:srgbClr val="0000DA"/>
                </a:solidFill>
              </a:rPr>
              <a:t>Queue </a:t>
            </a:r>
            <a:r>
              <a:rPr kumimoji="0" lang="en-US" altLang="zh-CN" sz="2000" i="1">
                <a:solidFill>
                  <a:srgbClr val="0000DA"/>
                </a:solidFill>
              </a:rPr>
              <a:t>unchanged. </a:t>
            </a:r>
            <a:r>
              <a:rPr kumimoji="0" lang="en-US" altLang="zh-CN" sz="2000">
                <a:solidFill>
                  <a:srgbClr val="0000DA"/>
                </a:solidFill>
              </a:rPr>
              <a:t>*</a:t>
            </a:r>
            <a:r>
              <a:rPr kumimoji="0" lang="en-US" altLang="zh-CN" sz="2000" b="1">
                <a:solidFill>
                  <a:srgbClr val="0000DA"/>
                </a:solidFill>
              </a:rPr>
              <a:t>/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	if </a:t>
            </a:r>
            <a:r>
              <a:rPr kumimoji="0" lang="en-US" altLang="zh-CN" sz="2000">
                <a:solidFill>
                  <a:srgbClr val="000000"/>
                </a:solidFill>
              </a:rPr>
              <a:t>(count &gt;= maxqueue) </a:t>
            </a:r>
            <a:r>
              <a:rPr kumimoji="0" lang="en-US" altLang="zh-CN" sz="2000" b="1">
                <a:solidFill>
                  <a:srgbClr val="000000"/>
                </a:solidFill>
              </a:rPr>
              <a:t>return </a:t>
            </a:r>
            <a:r>
              <a:rPr kumimoji="0" lang="en-US" altLang="zh-CN" sz="2000">
                <a:solidFill>
                  <a:srgbClr val="000000"/>
                </a:solidFill>
              </a:rPr>
              <a:t>overflow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count++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rear = ((rear +</a:t>
            </a:r>
            <a:r>
              <a:rPr kumimoji="0" lang="en-US" altLang="zh-CN" sz="2000" i="1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</a:rPr>
              <a:t>1) == maxqueue) ? 0 </a:t>
            </a:r>
            <a:r>
              <a:rPr kumimoji="0" lang="en-US" altLang="zh-CN" sz="2000" b="1">
                <a:solidFill>
                  <a:srgbClr val="000000"/>
                </a:solidFill>
              </a:rPr>
              <a:t>: </a:t>
            </a:r>
            <a:r>
              <a:rPr kumimoji="0" lang="en-US" altLang="zh-CN" sz="2000">
                <a:solidFill>
                  <a:srgbClr val="000000"/>
                </a:solidFill>
              </a:rPr>
              <a:t>(rear +</a:t>
            </a:r>
            <a:r>
              <a:rPr kumimoji="0" lang="en-US" altLang="zh-CN" sz="2000" i="1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</a:rPr>
              <a:t>1)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entry[rear] = item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	return </a:t>
            </a:r>
            <a:r>
              <a:rPr kumimoji="0" lang="en-US" altLang="zh-CN" sz="2000">
                <a:solidFill>
                  <a:srgbClr val="000000"/>
                </a:solidFill>
              </a:rPr>
              <a:t>success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循环队列的实现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6538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762000" y="2286000"/>
            <a:ext cx="754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457200" y="1905000"/>
            <a:ext cx="83820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Error_code Queue </a:t>
            </a:r>
            <a:r>
              <a:rPr kumimoji="0" lang="en-US" altLang="zh-CN" sz="2000" b="1">
                <a:solidFill>
                  <a:srgbClr val="000000"/>
                </a:solidFill>
              </a:rPr>
              <a:t>:: </a:t>
            </a:r>
            <a:r>
              <a:rPr kumimoji="0" lang="en-US" altLang="zh-CN" sz="2000">
                <a:solidFill>
                  <a:srgbClr val="000000"/>
                </a:solidFill>
              </a:rPr>
              <a:t>serve( )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solidFill>
                  <a:srgbClr val="0000DA"/>
                </a:solidFill>
              </a:rPr>
              <a:t>/</a:t>
            </a:r>
            <a:r>
              <a:rPr kumimoji="0" lang="en-US" altLang="zh-CN" sz="2000">
                <a:solidFill>
                  <a:srgbClr val="0000DA"/>
                </a:solidFill>
              </a:rPr>
              <a:t>* </a:t>
            </a:r>
            <a:r>
              <a:rPr kumimoji="0" lang="en-US" altLang="zh-CN" sz="2000" b="1">
                <a:solidFill>
                  <a:srgbClr val="0000DA"/>
                </a:solidFill>
              </a:rPr>
              <a:t>Post: </a:t>
            </a:r>
            <a:r>
              <a:rPr kumimoji="0" lang="en-US" altLang="zh-CN" sz="2000">
                <a:solidFill>
                  <a:srgbClr val="0000DA"/>
                </a:solidFill>
              </a:rPr>
              <a:t>The front of the Queue is removed. If the Queue is empty return an Error_code of underflow. *</a:t>
            </a:r>
            <a:r>
              <a:rPr kumimoji="0" lang="en-US" altLang="zh-CN" sz="2000" b="1">
                <a:solidFill>
                  <a:srgbClr val="0000DA"/>
                </a:solidFill>
              </a:rPr>
              <a:t>/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	if </a:t>
            </a:r>
            <a:r>
              <a:rPr kumimoji="0" lang="en-US" altLang="zh-CN" sz="2000">
                <a:solidFill>
                  <a:srgbClr val="000000"/>
                </a:solidFill>
              </a:rPr>
              <a:t>(count &lt;= 0) </a:t>
            </a:r>
            <a:r>
              <a:rPr kumimoji="0" lang="en-US" altLang="zh-CN" sz="2000" b="1">
                <a:solidFill>
                  <a:srgbClr val="000000"/>
                </a:solidFill>
              </a:rPr>
              <a:t>return </a:t>
            </a:r>
            <a:r>
              <a:rPr kumimoji="0" lang="en-US" altLang="zh-CN" sz="2000">
                <a:solidFill>
                  <a:srgbClr val="000000"/>
                </a:solidFill>
              </a:rPr>
              <a:t>underflow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count</a:t>
            </a:r>
            <a:r>
              <a:rPr kumimoji="0" lang="en-US" altLang="zh-CN" sz="2000" i="1">
                <a:solidFill>
                  <a:srgbClr val="000000"/>
                </a:solidFill>
              </a:rPr>
              <a:t>--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	front = ((front </a:t>
            </a:r>
            <a:r>
              <a:rPr kumimoji="0" lang="en-US" altLang="zh-CN" sz="2000" i="1">
                <a:solidFill>
                  <a:srgbClr val="000000"/>
                </a:solidFill>
              </a:rPr>
              <a:t>+ </a:t>
            </a:r>
            <a:r>
              <a:rPr kumimoji="0" lang="en-US" altLang="zh-CN" sz="2000">
                <a:solidFill>
                  <a:srgbClr val="000000"/>
                </a:solidFill>
              </a:rPr>
              <a:t>1) == maxqueue) ? 0 </a:t>
            </a:r>
            <a:r>
              <a:rPr kumimoji="0" lang="en-US" altLang="zh-CN" sz="2000" b="1">
                <a:solidFill>
                  <a:srgbClr val="000000"/>
                </a:solidFill>
              </a:rPr>
              <a:t>: </a:t>
            </a:r>
            <a:r>
              <a:rPr kumimoji="0" lang="en-US" altLang="zh-CN" sz="2000">
                <a:solidFill>
                  <a:srgbClr val="000000"/>
                </a:solidFill>
              </a:rPr>
              <a:t>(front +</a:t>
            </a:r>
            <a:r>
              <a:rPr kumimoji="0" lang="en-US" altLang="zh-CN" sz="2000" i="1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</a:rPr>
              <a:t>1)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solidFill>
                  <a:srgbClr val="000000"/>
                </a:solidFill>
              </a:rPr>
              <a:t>	return </a:t>
            </a:r>
            <a:r>
              <a:rPr kumimoji="0" lang="en-US" altLang="zh-CN" sz="2000">
                <a:solidFill>
                  <a:srgbClr val="000000"/>
                </a:solidFill>
              </a:rPr>
              <a:t>success</a:t>
            </a:r>
            <a:r>
              <a:rPr kumimoji="0" lang="en-US" altLang="zh-CN" sz="20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循环队列的实现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335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838200" y="1752600"/>
            <a:ext cx="7696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0"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kumimoji="0" lang="en-US" altLang="zh-CN" sz="2000" dirty="0">
                <a:solidFill>
                  <a:srgbClr val="000000"/>
                </a:solidFill>
              </a:rPr>
              <a:t> Queue 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:: </a:t>
            </a:r>
            <a:r>
              <a:rPr kumimoji="0" lang="en-US" altLang="zh-CN" sz="2000" dirty="0">
                <a:solidFill>
                  <a:srgbClr val="000000"/>
                </a:solidFill>
              </a:rPr>
              <a:t>retrieve(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Queue_entry</a:t>
            </a:r>
            <a:r>
              <a:rPr kumimoji="0" lang="en-US" altLang="zh-CN" sz="2000" dirty="0">
                <a:solidFill>
                  <a:srgbClr val="000000"/>
                </a:solidFill>
              </a:rPr>
              <a:t> &amp;item) </a:t>
            </a:r>
            <a:r>
              <a:rPr kumimoji="0" lang="en-US" altLang="zh-CN" sz="2000" b="1" dirty="0" err="1">
                <a:solidFill>
                  <a:srgbClr val="000000"/>
                </a:solidFill>
              </a:rPr>
              <a:t>const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>
                <a:solidFill>
                  <a:srgbClr val="0000DA"/>
                </a:solidFill>
              </a:rPr>
              <a:t>/</a:t>
            </a:r>
            <a:r>
              <a:rPr kumimoji="0" lang="en-US" altLang="zh-CN" sz="2000" dirty="0">
                <a:solidFill>
                  <a:srgbClr val="0000DA"/>
                </a:solidFill>
              </a:rPr>
              <a:t>* </a:t>
            </a:r>
            <a:r>
              <a:rPr kumimoji="0" lang="en-US" altLang="zh-CN" sz="2000" b="1" dirty="0">
                <a:solidFill>
                  <a:srgbClr val="0000DA"/>
                </a:solidFill>
              </a:rPr>
              <a:t>Post: </a:t>
            </a:r>
            <a:r>
              <a:rPr kumimoji="0" lang="en-US" altLang="zh-CN" sz="2000" dirty="0">
                <a:solidFill>
                  <a:srgbClr val="0000DA"/>
                </a:solidFill>
              </a:rPr>
              <a:t>The front of the Queue retrieved to the output parameter item. If the Queue is empty return an </a:t>
            </a:r>
            <a:r>
              <a:rPr kumimoji="0" lang="en-US" altLang="zh-CN" sz="2000" dirty="0" err="1">
                <a:solidFill>
                  <a:srgbClr val="0000DA"/>
                </a:solidFill>
              </a:rPr>
              <a:t>Error_code</a:t>
            </a:r>
            <a:r>
              <a:rPr kumimoji="0" lang="en-US" altLang="zh-CN" sz="2000" dirty="0">
                <a:solidFill>
                  <a:srgbClr val="0000DA"/>
                </a:solidFill>
              </a:rPr>
              <a:t> of underflow. *</a:t>
            </a:r>
            <a:r>
              <a:rPr kumimoji="0" lang="en-US" altLang="zh-CN" sz="2000" b="1" dirty="0">
                <a:solidFill>
                  <a:srgbClr val="0000DA"/>
                </a:solidFill>
              </a:rPr>
              <a:t>/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	if </a:t>
            </a:r>
            <a:r>
              <a:rPr kumimoji="0" lang="en-US" altLang="zh-CN" sz="2000" dirty="0">
                <a:solidFill>
                  <a:srgbClr val="000000"/>
                </a:solidFill>
              </a:rPr>
              <a:t>(count &lt;= 0) 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return </a:t>
            </a:r>
            <a:r>
              <a:rPr kumimoji="0" lang="en-US" altLang="zh-CN" sz="2000" dirty="0">
                <a:solidFill>
                  <a:srgbClr val="000000"/>
                </a:solidFill>
              </a:rPr>
              <a:t>underflow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	item = entry[front]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	return </a:t>
            </a:r>
            <a:r>
              <a:rPr kumimoji="0" lang="en-US" altLang="zh-CN" sz="2000" dirty="0">
                <a:solidFill>
                  <a:srgbClr val="000000"/>
                </a:solidFill>
              </a:rPr>
              <a:t>success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ct val="10000"/>
              </a:spcBef>
            </a:pPr>
            <a:endParaRPr kumimoji="0" lang="en-US" altLang="zh-CN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Extended_queue</a:t>
            </a:r>
            <a:r>
              <a:rPr kumimoji="0" lang="en-US" altLang="zh-CN" sz="2000" dirty="0">
                <a:solidFill>
                  <a:srgbClr val="000000"/>
                </a:solidFill>
              </a:rPr>
              <a:t> 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:: </a:t>
            </a:r>
            <a:r>
              <a:rPr kumimoji="0" lang="en-US" altLang="zh-CN" sz="2000" dirty="0">
                <a:solidFill>
                  <a:srgbClr val="000000"/>
                </a:solidFill>
              </a:rPr>
              <a:t>size( ) </a:t>
            </a:r>
            <a:r>
              <a:rPr kumimoji="0" lang="en-US" altLang="zh-CN" sz="2000" b="1" dirty="0" err="1">
                <a:solidFill>
                  <a:srgbClr val="000000"/>
                </a:solidFill>
              </a:rPr>
              <a:t>const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>
                <a:solidFill>
                  <a:srgbClr val="0000DA"/>
                </a:solidFill>
              </a:rPr>
              <a:t>/</a:t>
            </a:r>
            <a:r>
              <a:rPr kumimoji="0" lang="en-US" altLang="zh-CN" sz="2000" dirty="0">
                <a:solidFill>
                  <a:srgbClr val="0000DA"/>
                </a:solidFill>
              </a:rPr>
              <a:t>* </a:t>
            </a:r>
            <a:r>
              <a:rPr kumimoji="0" lang="en-US" altLang="zh-CN" sz="2000" b="1" dirty="0">
                <a:solidFill>
                  <a:srgbClr val="0000DA"/>
                </a:solidFill>
              </a:rPr>
              <a:t>Post: </a:t>
            </a:r>
            <a:r>
              <a:rPr kumimoji="0" lang="en-US" altLang="zh-CN" sz="2000" dirty="0">
                <a:solidFill>
                  <a:srgbClr val="0000DA"/>
                </a:solidFill>
              </a:rPr>
              <a:t>Return the number of entries in the </a:t>
            </a:r>
            <a:r>
              <a:rPr kumimoji="0" lang="en-US" altLang="zh-CN" sz="2000" dirty="0" err="1">
                <a:solidFill>
                  <a:srgbClr val="0000DA"/>
                </a:solidFill>
              </a:rPr>
              <a:t>Extended_queue</a:t>
            </a:r>
            <a:r>
              <a:rPr kumimoji="0" lang="en-US" altLang="zh-CN" sz="2000" dirty="0">
                <a:solidFill>
                  <a:srgbClr val="0000DA"/>
                </a:solidFill>
              </a:rPr>
              <a:t>. *</a:t>
            </a:r>
            <a:r>
              <a:rPr kumimoji="0" lang="en-US" altLang="zh-CN" sz="2000" b="1" dirty="0">
                <a:solidFill>
                  <a:srgbClr val="0000DA"/>
                </a:solidFill>
              </a:rPr>
              <a:t>/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	return </a:t>
            </a:r>
            <a:r>
              <a:rPr kumimoji="0" lang="en-US" altLang="zh-CN" sz="2000" dirty="0">
                <a:solidFill>
                  <a:srgbClr val="000000"/>
                </a:solidFill>
              </a:rPr>
              <a:t>count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dirty="0" smtClean="0">
                <a:solidFill>
                  <a:srgbClr val="000000"/>
                </a:solidFill>
              </a:rPr>
              <a:t>}</a:t>
            </a:r>
            <a:endParaRPr kumimoji="0"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54275" name="Line 4"/>
          <p:cNvSpPr>
            <a:spLocks noChangeShapeType="1"/>
          </p:cNvSpPr>
          <p:nvPr/>
        </p:nvSpPr>
        <p:spPr bwMode="auto">
          <a:xfrm>
            <a:off x="762000" y="4572000"/>
            <a:ext cx="784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403648" y="519113"/>
            <a:ext cx="7024687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循环队列的实现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915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5"/>
          <p:cNvSpPr>
            <a:spLocks noChangeArrowheads="1"/>
          </p:cNvSpPr>
          <p:nvPr/>
        </p:nvSpPr>
        <p:spPr bwMode="auto">
          <a:xfrm>
            <a:off x="1187450" y="1557338"/>
            <a:ext cx="7086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b="1">
                <a:solidFill>
                  <a:srgbClr val="000000"/>
                </a:solidFill>
              </a:rPr>
              <a:t>class </a:t>
            </a:r>
            <a:r>
              <a:rPr kumimoji="0" lang="en-US" altLang="zh-CN">
                <a:solidFill>
                  <a:srgbClr val="000000"/>
                </a:solidFill>
              </a:rPr>
              <a:t>Queue {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b="1">
                <a:solidFill>
                  <a:srgbClr val="000000"/>
                </a:solidFill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>
                <a:solidFill>
                  <a:srgbClr val="000000"/>
                </a:solidFill>
              </a:rPr>
              <a:t>Queue( )</a:t>
            </a:r>
            <a:r>
              <a:rPr kumimoji="0" lang="en-US" altLang="zh-CN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b="1">
                <a:solidFill>
                  <a:srgbClr val="000000"/>
                </a:solidFill>
              </a:rPr>
              <a:t>bool </a:t>
            </a:r>
            <a:r>
              <a:rPr kumimoji="0" lang="en-US" altLang="zh-CN">
                <a:solidFill>
                  <a:srgbClr val="000000"/>
                </a:solidFill>
              </a:rPr>
              <a:t>empty( ) </a:t>
            </a:r>
            <a:r>
              <a:rPr kumimoji="0" lang="en-US" altLang="zh-CN" b="1">
                <a:solidFill>
                  <a:srgbClr val="000000"/>
                </a:solidFill>
              </a:rPr>
              <a:t>const;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>
                <a:solidFill>
                  <a:srgbClr val="000000"/>
                </a:solidFill>
              </a:rPr>
              <a:t>Error_code append(</a:t>
            </a:r>
            <a:r>
              <a:rPr kumimoji="0" lang="en-US" altLang="zh-CN" b="1">
                <a:solidFill>
                  <a:srgbClr val="000000"/>
                </a:solidFill>
              </a:rPr>
              <a:t>const </a:t>
            </a:r>
            <a:r>
              <a:rPr kumimoji="0" lang="en-US" altLang="zh-CN">
                <a:solidFill>
                  <a:srgbClr val="000000"/>
                </a:solidFill>
              </a:rPr>
              <a:t>Queue_entry &amp;x)</a:t>
            </a:r>
            <a:r>
              <a:rPr kumimoji="0" lang="en-US" altLang="zh-CN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>
                <a:solidFill>
                  <a:srgbClr val="000000"/>
                </a:solidFill>
              </a:rPr>
              <a:t>Error_code serve( )</a:t>
            </a:r>
            <a:r>
              <a:rPr kumimoji="0" lang="en-US" altLang="zh-CN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>
                <a:solidFill>
                  <a:srgbClr val="000000"/>
                </a:solidFill>
              </a:rPr>
              <a:t>Error_code retrieve(Queue_entry &amp;x) </a:t>
            </a:r>
            <a:r>
              <a:rPr kumimoji="0" lang="en-US" altLang="zh-CN" b="1">
                <a:solidFill>
                  <a:srgbClr val="000000"/>
                </a:solidFill>
              </a:rPr>
              <a:t>const;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b="1">
                <a:solidFill>
                  <a:srgbClr val="0000DA"/>
                </a:solidFill>
              </a:rPr>
              <a:t>// </a:t>
            </a:r>
            <a:r>
              <a:rPr kumimoji="0" lang="en-US" altLang="zh-CN">
                <a:solidFill>
                  <a:srgbClr val="0000DA"/>
                </a:solidFill>
              </a:rPr>
              <a:t>Additional members will represent queue data.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>
                <a:solidFill>
                  <a:srgbClr val="000000"/>
                </a:solidFill>
              </a:rPr>
              <a:t>}</a:t>
            </a:r>
            <a:r>
              <a:rPr kumimoji="0" lang="en-US" altLang="zh-CN" b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19144" name="AutoShape 8"/>
          <p:cNvSpPr>
            <a:spLocks noChangeArrowheads="1"/>
          </p:cNvSpPr>
          <p:nvPr/>
        </p:nvSpPr>
        <p:spPr bwMode="auto">
          <a:xfrm>
            <a:off x="3276600" y="2057400"/>
            <a:ext cx="2895600" cy="1143000"/>
          </a:xfrm>
          <a:prstGeom prst="wedgeEllipseCallout">
            <a:avLst>
              <a:gd name="adj1" fmla="val -45176"/>
              <a:gd name="adj2" fmla="val 11708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Remove front 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or underflow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9145" name="AutoShape 9"/>
          <p:cNvSpPr>
            <a:spLocks noChangeArrowheads="1"/>
          </p:cNvSpPr>
          <p:nvPr/>
        </p:nvSpPr>
        <p:spPr bwMode="auto">
          <a:xfrm>
            <a:off x="3429000" y="2209800"/>
            <a:ext cx="3124200" cy="1143000"/>
          </a:xfrm>
          <a:prstGeom prst="wedgeEllipseCallout">
            <a:avLst>
              <a:gd name="adj1" fmla="val -41819"/>
              <a:gd name="adj2" fmla="val 13069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Record front as x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or underflow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9146" name="AutoShape 10"/>
          <p:cNvSpPr>
            <a:spLocks noChangeArrowheads="1"/>
          </p:cNvSpPr>
          <p:nvPr/>
        </p:nvSpPr>
        <p:spPr bwMode="auto">
          <a:xfrm>
            <a:off x="4211638" y="2276475"/>
            <a:ext cx="1066800" cy="457200"/>
          </a:xfrm>
          <a:prstGeom prst="wedgeRectCallout">
            <a:avLst>
              <a:gd name="adj1" fmla="val -124403"/>
              <a:gd name="adj2" fmla="val 20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accent2"/>
                </a:solidFill>
              </a:rPr>
              <a:t>push</a:t>
            </a:r>
          </a:p>
        </p:txBody>
      </p:sp>
      <p:sp>
        <p:nvSpPr>
          <p:cNvPr id="219147" name="AutoShape 11"/>
          <p:cNvSpPr>
            <a:spLocks noChangeArrowheads="1"/>
          </p:cNvSpPr>
          <p:nvPr/>
        </p:nvSpPr>
        <p:spPr bwMode="auto">
          <a:xfrm>
            <a:off x="4343400" y="2590800"/>
            <a:ext cx="1066800" cy="457200"/>
          </a:xfrm>
          <a:prstGeom prst="wedgeRectCallout">
            <a:avLst>
              <a:gd name="adj1" fmla="val -126190"/>
              <a:gd name="adj2" fmla="val 22986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accent2"/>
                </a:solidFill>
              </a:rPr>
              <a:t>pop</a:t>
            </a:r>
          </a:p>
        </p:txBody>
      </p:sp>
      <p:sp>
        <p:nvSpPr>
          <p:cNvPr id="219148" name="AutoShape 12"/>
          <p:cNvSpPr>
            <a:spLocks noChangeArrowheads="1"/>
          </p:cNvSpPr>
          <p:nvPr/>
        </p:nvSpPr>
        <p:spPr bwMode="auto">
          <a:xfrm>
            <a:off x="4495800" y="2667000"/>
            <a:ext cx="1066800" cy="457200"/>
          </a:xfrm>
          <a:prstGeom prst="wedgeRectCallout">
            <a:avLst>
              <a:gd name="adj1" fmla="val -133778"/>
              <a:gd name="adj2" fmla="val 3013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accent2"/>
                </a:solidFill>
              </a:rPr>
              <a:t>front</a:t>
            </a:r>
          </a:p>
        </p:txBody>
      </p:sp>
      <p:sp>
        <p:nvSpPr>
          <p:cNvPr id="219149" name="AutoShape 13"/>
          <p:cNvSpPr>
            <a:spLocks noChangeArrowheads="1"/>
          </p:cNvSpPr>
          <p:nvPr/>
        </p:nvSpPr>
        <p:spPr bwMode="auto">
          <a:xfrm>
            <a:off x="2743200" y="1371600"/>
            <a:ext cx="2895600" cy="1143000"/>
          </a:xfrm>
          <a:prstGeom prst="wedgeEllipseCallout">
            <a:avLst>
              <a:gd name="adj1" fmla="val -35745"/>
              <a:gd name="adj2" fmla="val 11527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Add x to rear 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or overflow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1773238" y="671513"/>
            <a:ext cx="702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队列的定义</a:t>
            </a:r>
            <a:r>
              <a:rPr lang="en-US" altLang="zh-CN" kern="0" dirty="0" smtClean="0"/>
              <a:t>——</a:t>
            </a:r>
            <a:r>
              <a:rPr lang="zh-CN" altLang="en-US" kern="0" dirty="0" smtClean="0"/>
              <a:t>基本操作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060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4" grpId="0" animBg="1" autoUpdateAnimBg="0"/>
      <p:bldP spid="219145" grpId="0" animBg="1" autoUpdateAnimBg="0"/>
      <p:bldP spid="219146" grpId="0" animBg="1" autoUpdateAnimBg="0"/>
      <p:bldP spid="219147" grpId="0" animBg="1" autoUpdateAnimBg="0"/>
      <p:bldP spid="219148" grpId="0" animBg="1" autoUpdateAnimBg="0"/>
      <p:bldP spid="21914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83568" y="1844824"/>
            <a:ext cx="7924800" cy="13255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/>
              <a:t>Queue </a:t>
            </a:r>
            <a:r>
              <a:rPr kumimoji="0" lang="en-US" altLang="zh-CN" b="1"/>
              <a:t>:: </a:t>
            </a:r>
            <a:r>
              <a:rPr kumimoji="0" lang="en-US" altLang="zh-CN"/>
              <a:t>Queue( )</a:t>
            </a:r>
            <a:r>
              <a:rPr kumimoji="0" lang="en-US" altLang="zh-CN" b="1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>
                <a:solidFill>
                  <a:srgbClr val="0000DA"/>
                </a:solidFill>
              </a:rPr>
              <a:t>postcondition:</a:t>
            </a:r>
            <a:r>
              <a:rPr kumimoji="0" lang="en-US" altLang="zh-CN"/>
              <a:t> The Queue has been created and is initialized to be empty.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773238" y="671513"/>
            <a:ext cx="702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队列的定义</a:t>
            </a:r>
            <a:r>
              <a:rPr lang="en-US" altLang="zh-CN" kern="0" dirty="0" smtClean="0"/>
              <a:t>——</a:t>
            </a:r>
            <a:r>
              <a:rPr lang="zh-CN" altLang="en-US" kern="0" dirty="0" smtClean="0"/>
              <a:t>基本操作</a:t>
            </a:r>
            <a:endParaRPr lang="zh-CN" altLang="en-US" kern="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83568" y="3861048"/>
            <a:ext cx="7924800" cy="1371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711200" indent="-7112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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6800" indent="-609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  <a:cs typeface="文鼎中隶简"/>
              </a:defRPr>
            </a:lvl2pPr>
            <a:lvl3pPr marL="1422400" indent="-508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"/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  <a:cs typeface="文鼎中隶简"/>
              </a:defRPr>
            </a:lvl3pPr>
            <a:lvl4pPr marL="1879600" indent="-508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  <a:cs typeface="文鼎中隶简"/>
              </a:defRPr>
            </a:lvl4pPr>
            <a:lvl5pPr marL="2336800" indent="-508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  <a:cs typeface="文鼎中隶简"/>
              </a:defRPr>
            </a:lvl5pPr>
            <a:lvl6pPr marL="2794000" indent="-5080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</a:defRPr>
            </a:lvl6pPr>
            <a:lvl7pPr marL="3251200" indent="-5080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</a:defRPr>
            </a:lvl7pPr>
            <a:lvl8pPr marL="3708400" indent="-5080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</a:defRPr>
            </a:lvl8pPr>
            <a:lvl9pPr marL="4165600" indent="-5080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smtClean="0">
                <a:solidFill>
                  <a:srgbClr val="000000"/>
                </a:solidFill>
              </a:rPr>
              <a:t>Error_code Queue :: append(</a:t>
            </a:r>
            <a:r>
              <a:rPr lang="en-US" altLang="zh-CN" sz="2400" b="1" kern="0" smtClean="0">
                <a:solidFill>
                  <a:srgbClr val="000000"/>
                </a:solidFill>
              </a:rPr>
              <a:t>const</a:t>
            </a:r>
            <a:r>
              <a:rPr lang="en-US" altLang="zh-CN" sz="2400" kern="0" smtClean="0">
                <a:solidFill>
                  <a:srgbClr val="000000"/>
                </a:solidFill>
              </a:rPr>
              <a:t> Queue_entry &amp;x);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smtClean="0">
                <a:solidFill>
                  <a:srgbClr val="0000DA"/>
                </a:solidFill>
              </a:rPr>
              <a:t>postcondition:</a:t>
            </a:r>
            <a:r>
              <a:rPr lang="en-US" altLang="zh-CN" sz="2400" kern="0" smtClean="0">
                <a:solidFill>
                  <a:srgbClr val="000000"/>
                </a:solidFill>
              </a:rPr>
              <a:t> If there is space, x is added to the Queue as its rear. Otherwise an Error_code of overflow is returned.</a:t>
            </a:r>
          </a:p>
        </p:txBody>
      </p:sp>
    </p:spTree>
    <p:extLst>
      <p:ext uri="{BB962C8B-B14F-4D97-AF65-F5344CB8AC3E}">
        <p14:creationId xmlns:p14="http://schemas.microsoft.com/office/powerpoint/2010/main" val="7782429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467544" y="1772816"/>
            <a:ext cx="7867600" cy="172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dirty="0" err="1"/>
              <a:t>Error_code</a:t>
            </a:r>
            <a:r>
              <a:rPr kumimoji="0" lang="en-US" altLang="zh-CN" dirty="0"/>
              <a:t> Queue </a:t>
            </a:r>
            <a:r>
              <a:rPr kumimoji="0" lang="en-US" altLang="zh-CN" b="1" dirty="0"/>
              <a:t>:: </a:t>
            </a:r>
            <a:r>
              <a:rPr kumimoji="0" lang="en-US" altLang="zh-CN" dirty="0"/>
              <a:t>serve( )</a:t>
            </a:r>
            <a:r>
              <a:rPr kumimoji="0" lang="en-US" altLang="zh-CN" b="1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dirty="0" err="1">
                <a:solidFill>
                  <a:srgbClr val="0000DA"/>
                </a:solidFill>
              </a:rPr>
              <a:t>postcondition</a:t>
            </a:r>
            <a:r>
              <a:rPr kumimoji="0" lang="en-US" altLang="zh-CN" dirty="0">
                <a:solidFill>
                  <a:srgbClr val="0000DA"/>
                </a:solidFill>
              </a:rPr>
              <a:t>:</a:t>
            </a:r>
            <a:r>
              <a:rPr kumimoji="0" lang="en-US" altLang="zh-CN" dirty="0"/>
              <a:t> If the Queue is not empty, the front of the Queue has been </a:t>
            </a:r>
            <a:r>
              <a:rPr kumimoji="0" lang="en-US" altLang="zh-CN" dirty="0" err="1"/>
              <a:t>removed.Otherwise</a:t>
            </a:r>
            <a:r>
              <a:rPr kumimoji="0" lang="en-US" altLang="zh-CN" dirty="0"/>
              <a:t> an </a:t>
            </a:r>
            <a:r>
              <a:rPr kumimoji="0" lang="en-US" altLang="zh-CN" dirty="0" err="1"/>
              <a:t>Error_code</a:t>
            </a:r>
            <a:r>
              <a:rPr kumimoji="0" lang="en-US" altLang="zh-CN" dirty="0"/>
              <a:t> of underflow is returned.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773238" y="671513"/>
            <a:ext cx="702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队列的定义</a:t>
            </a:r>
            <a:r>
              <a:rPr lang="en-US" altLang="zh-CN" kern="0" dirty="0" smtClean="0"/>
              <a:t>——</a:t>
            </a:r>
            <a:r>
              <a:rPr lang="zh-CN" altLang="en-US" kern="0" dirty="0" smtClean="0"/>
              <a:t>基本操作</a:t>
            </a:r>
            <a:endParaRPr lang="zh-CN" altLang="en-US" kern="0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19100" y="4005064"/>
            <a:ext cx="8041332" cy="1752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711200" indent="-7112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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6800" indent="-609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  <a:cs typeface="文鼎中隶简"/>
              </a:defRPr>
            </a:lvl2pPr>
            <a:lvl3pPr marL="1422400" indent="-508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"/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  <a:cs typeface="文鼎中隶简"/>
              </a:defRPr>
            </a:lvl3pPr>
            <a:lvl4pPr marL="1879600" indent="-508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  <a:cs typeface="文鼎中隶简"/>
              </a:defRPr>
            </a:lvl4pPr>
            <a:lvl5pPr marL="2336800" indent="-508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  <a:cs typeface="文鼎中隶简"/>
              </a:defRPr>
            </a:lvl5pPr>
            <a:lvl6pPr marL="2794000" indent="-5080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</a:defRPr>
            </a:lvl6pPr>
            <a:lvl7pPr marL="3251200" indent="-5080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</a:defRPr>
            </a:lvl7pPr>
            <a:lvl8pPr marL="3708400" indent="-5080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</a:defRPr>
            </a:lvl8pPr>
            <a:lvl9pPr marL="4165600" indent="-5080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ranklin Gothic Medium" pitchFamily="34" charset="0"/>
                <a:ea typeface="文鼎中隶简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smtClean="0"/>
              <a:t>Error_code Queue </a:t>
            </a:r>
            <a:r>
              <a:rPr lang="en-US" altLang="zh-CN" sz="2400" b="1" kern="0" smtClean="0"/>
              <a:t>:: </a:t>
            </a:r>
            <a:r>
              <a:rPr lang="en-US" altLang="zh-CN" sz="2400" kern="0" smtClean="0"/>
              <a:t>retrieve(Queue_entry &amp;x) </a:t>
            </a:r>
            <a:r>
              <a:rPr lang="en-US" altLang="zh-CN" sz="2400" b="1" kern="0" smtClean="0"/>
              <a:t>const;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smtClean="0">
                <a:solidFill>
                  <a:srgbClr val="0000DA"/>
                </a:solidFill>
              </a:rPr>
              <a:t>postcondition:</a:t>
            </a:r>
            <a:r>
              <a:rPr lang="en-US" altLang="zh-CN" sz="2400" kern="0" smtClean="0">
                <a:solidFill>
                  <a:srgbClr val="000000"/>
                </a:solidFill>
              </a:rPr>
              <a:t> If the Queue is not empty, the front of the Queue has been recorded as x. Otherwise an Error_code of underflow is returned.     </a:t>
            </a:r>
            <a:r>
              <a:rPr lang="zh-CN" altLang="en-US" sz="2400" b="1" kern="0" smtClean="0">
                <a:solidFill>
                  <a:srgbClr val="FF0000"/>
                </a:solidFill>
              </a:rPr>
              <a:t>（取队头元素）</a:t>
            </a:r>
          </a:p>
        </p:txBody>
      </p:sp>
    </p:spTree>
    <p:extLst>
      <p:ext uri="{BB962C8B-B14F-4D97-AF65-F5344CB8AC3E}">
        <p14:creationId xmlns:p14="http://schemas.microsoft.com/office/powerpoint/2010/main" val="60079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ChangeArrowheads="1"/>
          </p:cNvSpPr>
          <p:nvPr/>
        </p:nvSpPr>
        <p:spPr bwMode="auto">
          <a:xfrm>
            <a:off x="793877" y="2420888"/>
            <a:ext cx="6874467" cy="13255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b="1"/>
              <a:t>bool </a:t>
            </a:r>
            <a:r>
              <a:rPr kumimoji="0" lang="en-US" altLang="zh-CN"/>
              <a:t>Queue </a:t>
            </a:r>
            <a:r>
              <a:rPr kumimoji="0" lang="en-US" altLang="zh-CN" b="1"/>
              <a:t>:: </a:t>
            </a:r>
            <a:r>
              <a:rPr kumimoji="0" lang="en-US" altLang="zh-CN"/>
              <a:t>empty( ) </a:t>
            </a:r>
            <a:r>
              <a:rPr kumimoji="0" lang="en-US" altLang="zh-CN" b="1"/>
              <a:t>const;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>
                <a:solidFill>
                  <a:srgbClr val="0000DA"/>
                </a:solidFill>
              </a:rPr>
              <a:t>postcondition:</a:t>
            </a:r>
            <a:r>
              <a:rPr kumimoji="0" lang="en-US" altLang="zh-CN"/>
              <a:t> Return </a:t>
            </a:r>
            <a:r>
              <a:rPr kumimoji="0" lang="en-US" altLang="zh-CN" b="1"/>
              <a:t>true </a:t>
            </a:r>
            <a:r>
              <a:rPr kumimoji="0" lang="en-US" altLang="zh-CN"/>
              <a:t>if the Queue is empty, otherwise return </a:t>
            </a:r>
            <a:r>
              <a:rPr kumimoji="0" lang="en-US" altLang="zh-CN" b="1"/>
              <a:t>false</a:t>
            </a:r>
            <a:r>
              <a:rPr kumimoji="0" lang="en-US" altLang="zh-CN"/>
              <a:t>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773238" y="671513"/>
            <a:ext cx="702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队列的定义</a:t>
            </a:r>
            <a:r>
              <a:rPr lang="en-US" altLang="zh-CN" kern="0" dirty="0" smtClean="0"/>
              <a:t>——</a:t>
            </a:r>
            <a:r>
              <a:rPr lang="zh-CN" altLang="en-US" kern="0" dirty="0" smtClean="0"/>
              <a:t>基本操作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43270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206127" y="1700808"/>
            <a:ext cx="73263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/>
              <a:t>class </a:t>
            </a:r>
            <a:r>
              <a:rPr kumimoji="0" lang="en-US" altLang="zh-CN" dirty="0" err="1"/>
              <a:t>Extended_queue</a:t>
            </a:r>
            <a:r>
              <a:rPr kumimoji="0" lang="en-US" altLang="zh-CN" b="1" dirty="0"/>
              <a:t>: public </a:t>
            </a:r>
            <a:r>
              <a:rPr kumimoji="0" lang="en-US" altLang="zh-CN" dirty="0"/>
              <a:t>Queue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1" dirty="0"/>
              <a:t>public: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1" dirty="0" err="1"/>
              <a:t>bool</a:t>
            </a:r>
            <a:r>
              <a:rPr kumimoji="0" lang="en-US" altLang="zh-CN" b="1" dirty="0"/>
              <a:t> </a:t>
            </a:r>
            <a:r>
              <a:rPr kumimoji="0" lang="en-US" altLang="zh-CN" dirty="0">
                <a:solidFill>
                  <a:srgbClr val="FF0000"/>
                </a:solidFill>
              </a:rPr>
              <a:t>full( )</a:t>
            </a:r>
            <a:r>
              <a:rPr kumimoji="0" lang="en-US" altLang="zh-CN" dirty="0"/>
              <a:t> </a:t>
            </a:r>
            <a:r>
              <a:rPr kumimoji="0" lang="en-US" altLang="zh-CN" b="1" dirty="0" err="1"/>
              <a:t>const</a:t>
            </a:r>
            <a:r>
              <a:rPr kumimoji="0" lang="en-US" altLang="zh-CN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1" dirty="0" err="1"/>
              <a:t>int</a:t>
            </a:r>
            <a:r>
              <a:rPr kumimoji="0" lang="en-US" altLang="zh-CN" b="1" dirty="0"/>
              <a:t> </a:t>
            </a:r>
            <a:r>
              <a:rPr kumimoji="0" lang="en-US" altLang="zh-CN" dirty="0">
                <a:solidFill>
                  <a:srgbClr val="FF0000"/>
                </a:solidFill>
              </a:rPr>
              <a:t>size( )</a:t>
            </a:r>
            <a:r>
              <a:rPr kumimoji="0" lang="en-US" altLang="zh-CN" dirty="0"/>
              <a:t> </a:t>
            </a:r>
            <a:r>
              <a:rPr kumimoji="0" lang="en-US" altLang="zh-CN" b="1" dirty="0" err="1"/>
              <a:t>const</a:t>
            </a:r>
            <a:r>
              <a:rPr kumimoji="0" lang="en-US" altLang="zh-CN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1" dirty="0"/>
              <a:t>void </a:t>
            </a:r>
            <a:r>
              <a:rPr kumimoji="0" lang="en-US" altLang="zh-CN" dirty="0">
                <a:solidFill>
                  <a:srgbClr val="FF0000"/>
                </a:solidFill>
              </a:rPr>
              <a:t>clear( )</a:t>
            </a:r>
            <a:r>
              <a:rPr kumimoji="0" lang="en-US" altLang="zh-CN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dirty="0" err="1"/>
              <a:t>Error_code</a:t>
            </a:r>
            <a:r>
              <a:rPr kumimoji="0" lang="en-US" altLang="zh-CN" dirty="0"/>
              <a:t> </a:t>
            </a:r>
            <a:r>
              <a:rPr kumimoji="0" lang="en-US" altLang="zh-CN" dirty="0" err="1">
                <a:solidFill>
                  <a:srgbClr val="FF0000"/>
                </a:solidFill>
              </a:rPr>
              <a:t>serve_and_retrieve</a:t>
            </a:r>
            <a:r>
              <a:rPr kumimoji="0" lang="en-US" altLang="zh-CN" dirty="0"/>
              <a:t>(</a:t>
            </a:r>
            <a:r>
              <a:rPr kumimoji="0" lang="en-US" altLang="zh-CN" dirty="0" err="1"/>
              <a:t>Queue_entry</a:t>
            </a:r>
            <a:r>
              <a:rPr kumimoji="0" lang="en-US" altLang="zh-CN" dirty="0"/>
              <a:t> &amp;item)</a:t>
            </a:r>
            <a:r>
              <a:rPr kumimoji="0" lang="en-US" altLang="zh-CN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dirty="0"/>
              <a:t>}</a:t>
            </a:r>
            <a:r>
              <a:rPr kumimoji="0" lang="en-US" altLang="zh-CN" b="1" dirty="0"/>
              <a:t>;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773238" y="671513"/>
            <a:ext cx="702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队列的定义</a:t>
            </a:r>
            <a:r>
              <a:rPr lang="en-US" altLang="zh-CN" kern="0" dirty="0" smtClean="0"/>
              <a:t>——</a:t>
            </a:r>
            <a:r>
              <a:rPr lang="zh-CN" altLang="en-US" kern="0" dirty="0" smtClean="0"/>
              <a:t>扩展的操作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157569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755576" y="2060848"/>
            <a:ext cx="7560840" cy="13255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b="1" dirty="0" err="1"/>
              <a:t>bool</a:t>
            </a:r>
            <a:r>
              <a:rPr kumimoji="0" lang="en-US" altLang="zh-CN" b="1" dirty="0"/>
              <a:t> </a:t>
            </a:r>
            <a:r>
              <a:rPr kumimoji="0" lang="en-US" altLang="zh-CN" dirty="0" err="1"/>
              <a:t>Extended_queue</a:t>
            </a:r>
            <a:r>
              <a:rPr kumimoji="0" lang="en-US" altLang="zh-CN" dirty="0"/>
              <a:t> </a:t>
            </a:r>
            <a:r>
              <a:rPr kumimoji="0" lang="en-US" altLang="zh-CN" b="1" dirty="0"/>
              <a:t>:: </a:t>
            </a:r>
            <a:r>
              <a:rPr kumimoji="0" lang="en-US" altLang="zh-CN" dirty="0"/>
              <a:t>full( ) </a:t>
            </a:r>
            <a:r>
              <a:rPr kumimoji="0" lang="en-US" altLang="zh-CN" b="1" dirty="0" err="1"/>
              <a:t>const</a:t>
            </a:r>
            <a:r>
              <a:rPr kumimoji="0" lang="en-US" altLang="zh-CN" b="1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i="1" dirty="0" err="1">
                <a:latin typeface="Times New Roman" panose="02020603050405020304" pitchFamily="18" charset="0"/>
              </a:rPr>
              <a:t>postcondition</a:t>
            </a:r>
            <a:r>
              <a:rPr kumimoji="0" lang="en-US" altLang="zh-CN" dirty="0">
                <a:latin typeface="Times New Roman" panose="02020603050405020304" pitchFamily="18" charset="0"/>
              </a:rPr>
              <a:t>: Return </a:t>
            </a:r>
            <a:r>
              <a:rPr kumimoji="0" lang="en-US" altLang="zh-CN" b="1" dirty="0"/>
              <a:t>true </a:t>
            </a:r>
            <a:r>
              <a:rPr kumimoji="0" lang="en-US" altLang="zh-CN" dirty="0">
                <a:latin typeface="Times New Roman" panose="02020603050405020304" pitchFamily="18" charset="0"/>
              </a:rPr>
              <a:t>if the </a:t>
            </a:r>
            <a:r>
              <a:rPr kumimoji="0" lang="en-US" altLang="zh-CN" dirty="0" err="1"/>
              <a:t>Extended_queue</a:t>
            </a:r>
            <a:r>
              <a:rPr kumimoji="0" lang="en-US" altLang="zh-CN" dirty="0"/>
              <a:t> </a:t>
            </a:r>
            <a:r>
              <a:rPr kumimoji="0" lang="en-US" altLang="zh-CN" dirty="0">
                <a:latin typeface="Times New Roman" panose="02020603050405020304" pitchFamily="18" charset="0"/>
              </a:rPr>
              <a:t>is full; return </a:t>
            </a:r>
            <a:r>
              <a:rPr kumimoji="0" lang="en-US" altLang="zh-CN" b="1" dirty="0"/>
              <a:t>false </a:t>
            </a:r>
            <a:r>
              <a:rPr kumimoji="0" lang="en-US" altLang="zh-CN" dirty="0">
                <a:latin typeface="Times New Roman" panose="02020603050405020304" pitchFamily="18" charset="0"/>
              </a:rPr>
              <a:t>otherwise.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768761" y="4005064"/>
            <a:ext cx="7475647" cy="13255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b="1"/>
              <a:t>void </a:t>
            </a:r>
            <a:r>
              <a:rPr kumimoji="0" lang="en-US" altLang="zh-CN"/>
              <a:t>Extended_queue </a:t>
            </a:r>
            <a:r>
              <a:rPr kumimoji="0" lang="en-US" altLang="zh-CN" b="1"/>
              <a:t>:: </a:t>
            </a:r>
            <a:r>
              <a:rPr kumimoji="0" lang="en-US" altLang="zh-CN"/>
              <a:t>clear( )</a:t>
            </a:r>
            <a:r>
              <a:rPr kumimoji="0" lang="en-US" altLang="zh-CN" b="1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i="1">
                <a:latin typeface="Times New Roman" panose="02020603050405020304" pitchFamily="18" charset="0"/>
              </a:rPr>
              <a:t>postcondition</a:t>
            </a:r>
            <a:r>
              <a:rPr kumimoji="0" lang="en-US" altLang="zh-CN"/>
              <a:t>: All entries in the Extended_queue have been removed; it is now empty.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691680" y="671513"/>
            <a:ext cx="702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队列的定义</a:t>
            </a:r>
            <a:r>
              <a:rPr lang="en-US" altLang="zh-CN" kern="0" dirty="0" smtClean="0"/>
              <a:t>——</a:t>
            </a:r>
            <a:r>
              <a:rPr lang="zh-CN" altLang="en-US" kern="0" dirty="0" smtClean="0"/>
              <a:t>扩展的操作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8668668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ChangeArrowheads="1"/>
          </p:cNvSpPr>
          <p:nvPr/>
        </p:nvSpPr>
        <p:spPr bwMode="auto">
          <a:xfrm>
            <a:off x="844624" y="1916832"/>
            <a:ext cx="7543800" cy="11922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000" b="1" dirty="0" err="1"/>
              <a:t>int</a:t>
            </a:r>
            <a:r>
              <a:rPr kumimoji="0" lang="en-US" altLang="zh-CN" sz="2000" b="1" dirty="0"/>
              <a:t> </a:t>
            </a:r>
            <a:r>
              <a:rPr kumimoji="0" lang="en-US" altLang="zh-CN" sz="2000" dirty="0" err="1"/>
              <a:t>Extended_queue</a:t>
            </a:r>
            <a:r>
              <a:rPr kumimoji="0" lang="en-US" altLang="zh-CN" sz="2000" dirty="0"/>
              <a:t> </a:t>
            </a:r>
            <a:r>
              <a:rPr kumimoji="0" lang="en-US" altLang="zh-CN" sz="2000" b="1" dirty="0"/>
              <a:t>:: </a:t>
            </a:r>
            <a:r>
              <a:rPr kumimoji="0" lang="en-US" altLang="zh-CN" sz="2000" dirty="0"/>
              <a:t>size( ) </a:t>
            </a:r>
            <a:r>
              <a:rPr kumimoji="0" lang="en-US" altLang="zh-CN" sz="2000" b="1" dirty="0" err="1"/>
              <a:t>const</a:t>
            </a:r>
            <a:r>
              <a:rPr kumimoji="0" lang="en-US" altLang="zh-CN" sz="2000" b="1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i="1" dirty="0" err="1">
                <a:latin typeface="Times New Roman" panose="02020603050405020304" pitchFamily="18" charset="0"/>
              </a:rPr>
              <a:t>postcondition</a:t>
            </a:r>
            <a:r>
              <a:rPr kumimoji="0" lang="en-US" altLang="zh-CN" sz="2000" dirty="0">
                <a:solidFill>
                  <a:srgbClr val="0000DA"/>
                </a:solidFill>
              </a:rPr>
              <a:t>:</a:t>
            </a:r>
            <a:r>
              <a:rPr kumimoji="0" lang="en-US" altLang="zh-CN" sz="2000" dirty="0"/>
              <a:t> Return the number of entries in the </a:t>
            </a:r>
            <a:r>
              <a:rPr kumimoji="0" lang="en-US" altLang="zh-CN" sz="2000" dirty="0" err="1"/>
              <a:t>Extended_queue</a:t>
            </a:r>
            <a:r>
              <a:rPr kumimoji="0" lang="en-US" altLang="zh-CN" sz="2000" dirty="0"/>
              <a:t>.</a:t>
            </a: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844624" y="3573016"/>
            <a:ext cx="7543800" cy="18621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000"/>
              <a:t>Error_code Extended_queue </a:t>
            </a:r>
            <a:r>
              <a:rPr kumimoji="0" lang="en-US" altLang="zh-CN" sz="2000" b="1"/>
              <a:t>:: </a:t>
            </a:r>
            <a:r>
              <a:rPr kumimoji="0" lang="en-US" altLang="zh-CN" sz="2000"/>
              <a:t>serve_and_retrieve(Queue_entry &amp;item)</a:t>
            </a:r>
            <a:r>
              <a:rPr kumimoji="0" lang="en-US" altLang="zh-CN" sz="2000" b="1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i="1">
                <a:latin typeface="Times New Roman" panose="02020603050405020304" pitchFamily="18" charset="0"/>
              </a:rPr>
              <a:t>postcondition</a:t>
            </a:r>
            <a:r>
              <a:rPr kumimoji="0" lang="en-US" altLang="zh-CN" sz="2000">
                <a:solidFill>
                  <a:srgbClr val="0000DA"/>
                </a:solidFill>
              </a:rPr>
              <a:t>:</a:t>
            </a:r>
            <a:r>
              <a:rPr kumimoji="0" lang="en-US" altLang="zh-CN" sz="2000"/>
              <a:t> Return underflow if the Extended_queue is empty. Otherwise remove and copy the item at the front of the Extended_queue to item and return success.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691680" y="671513"/>
            <a:ext cx="702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/>
              <a:t>队列的定义</a:t>
            </a:r>
            <a:r>
              <a:rPr lang="en-US" altLang="zh-CN" kern="0" dirty="0" smtClean="0"/>
              <a:t>——</a:t>
            </a:r>
            <a:r>
              <a:rPr lang="zh-CN" altLang="en-US" kern="0" dirty="0" smtClean="0"/>
              <a:t>扩展的操作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6496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0000FF"/>
      </a:folHlink>
    </a:clrScheme>
    <a:fontScheme name="自定义设计方案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99FF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99FF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1751</Words>
  <Application>Microsoft Office PowerPoint</Application>
  <PresentationFormat>全屏显示(4:3)</PresentationFormat>
  <Paragraphs>366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LucidaNewMath-Symbol</vt:lpstr>
      <vt:lpstr>LucidaSans-Typewriter</vt:lpstr>
      <vt:lpstr>黑体</vt:lpstr>
      <vt:lpstr>宋体</vt:lpstr>
      <vt:lpstr>文鼎中隶简</vt:lpstr>
      <vt:lpstr>Arial</vt:lpstr>
      <vt:lpstr>Calibri</vt:lpstr>
      <vt:lpstr>Comic Sans MS</vt:lpstr>
      <vt:lpstr>Franklin Gothic Medium</vt:lpstr>
      <vt:lpstr>Georgia</vt:lpstr>
      <vt:lpstr>Symbol</vt:lpstr>
      <vt:lpstr>Times New Roman</vt:lpstr>
      <vt:lpstr>Wingdings</vt:lpstr>
      <vt:lpstr>自定义设计方案</vt:lpstr>
      <vt:lpstr>队列的定义和实例</vt:lpstr>
      <vt:lpstr>队列的定义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队列的顺序实现</vt:lpstr>
      <vt:lpstr>队列的顺序实现</vt:lpstr>
      <vt:lpstr>队列的顺序实现</vt:lpstr>
      <vt:lpstr>队列的顺序实现</vt:lpstr>
      <vt:lpstr>队列的顺序实现</vt:lpstr>
      <vt:lpstr>队列的顺序实现</vt:lpstr>
      <vt:lpstr>PowerPoint 演示文稿</vt:lpstr>
      <vt:lpstr>队列的顺序实现</vt:lpstr>
      <vt:lpstr>循环队列中元素入队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融合文档信息的机器翻译 自动评价研究</dc:title>
  <dc:creator>番茄花园</dc:creator>
  <cp:lastModifiedBy>微软用户</cp:lastModifiedBy>
  <cp:revision>328</cp:revision>
  <dcterms:created xsi:type="dcterms:W3CDTF">2013-05-22T04:46:00Z</dcterms:created>
  <dcterms:modified xsi:type="dcterms:W3CDTF">2022-09-02T01:43:58Z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