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2"/>
    <p:sldId id="266" r:id="rId3"/>
    <p:sldId id="270" r:id="rId4"/>
    <p:sldId id="269" r:id="rId5"/>
    <p:sldId id="271" r:id="rId6"/>
    <p:sldId id="272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5A327D"/>
    <a:srgbClr val="5C307D"/>
    <a:srgbClr val="B42D2D"/>
    <a:srgbClr val="285A32"/>
    <a:srgbClr val="507D7D"/>
    <a:srgbClr val="6E6EAA"/>
    <a:srgbClr val="4196BE"/>
    <a:srgbClr val="595959"/>
    <a:srgbClr val="787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65" autoAdjust="0"/>
  </p:normalViewPr>
  <p:slideViewPr>
    <p:cSldViewPr snapToGrid="0">
      <p:cViewPr varScale="1">
        <p:scale>
          <a:sx n="151" d="100"/>
          <a:sy n="151" d="100"/>
        </p:scale>
        <p:origin x="100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" y="0"/>
            <a:ext cx="12190954" cy="6858588"/>
          </a:xfrm>
          <a:prstGeom prst="rect">
            <a:avLst/>
          </a:prstGeom>
        </p:spPr>
      </p:pic>
      <p:sp>
        <p:nvSpPr>
          <p:cNvPr id="8" name="Rectangle 4"/>
          <p:cNvSpPr/>
          <p:nvPr userDrawn="1"/>
        </p:nvSpPr>
        <p:spPr>
          <a:xfrm>
            <a:off x="319020" y="368489"/>
            <a:ext cx="11520000" cy="576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11697188" y="1948934"/>
            <a:ext cx="252000" cy="2639889"/>
            <a:chOff x="11697188" y="1703270"/>
            <a:chExt cx="252000" cy="2639889"/>
          </a:xfrm>
        </p:grpSpPr>
        <p:sp>
          <p:nvSpPr>
            <p:cNvPr id="9" name="Rounded Rectangle 7"/>
            <p:cNvSpPr/>
            <p:nvPr userDrawn="1"/>
          </p:nvSpPr>
          <p:spPr>
            <a:xfrm>
              <a:off x="11697188" y="1703270"/>
              <a:ext cx="252000" cy="2639889"/>
            </a:xfrm>
            <a:prstGeom prst="roundRect">
              <a:avLst/>
            </a:prstGeom>
            <a:solidFill>
              <a:srgbClr val="5A32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11765891" y="1776592"/>
              <a:ext cx="153888" cy="2566567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r>
                <a:rPr lang="zh-CN" altLang="en-US" sz="1000" kern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数据结构（从概念到实现）  清华大学出版社</a:t>
              </a:r>
              <a:endParaRPr lang="zh-CN" altLang="en-US" sz="1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字符串的逻辑结构</a:t>
            </a:r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069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串的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838584" y="1094266"/>
            <a:ext cx="7197526" cy="523220"/>
            <a:chOff x="1826091" y="4148024"/>
            <a:chExt cx="7197526" cy="523220"/>
          </a:xfrm>
        </p:grpSpPr>
        <p:sp>
          <p:nvSpPr>
            <p:cNvPr id="68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如何表示串的长度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9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818714" y="1714341"/>
            <a:ext cx="8249189" cy="519113"/>
            <a:chOff x="818714" y="1714341"/>
            <a:chExt cx="8249189" cy="519113"/>
          </a:xfrm>
        </p:grpSpPr>
        <p:sp>
          <p:nvSpPr>
            <p:cNvPr id="46" name="Text Box 2"/>
            <p:cNvSpPr txBox="1">
              <a:spLocks noChangeArrowheads="1"/>
            </p:cNvSpPr>
            <p:nvPr/>
          </p:nvSpPr>
          <p:spPr bwMode="auto">
            <a:xfrm>
              <a:off x="1327253" y="1714341"/>
              <a:ext cx="77406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方案 </a:t>
              </a:r>
              <a:r>
                <a:rPr lang="en-US" altLang="zh-CN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：用一个变量来表示串的实际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长度</a:t>
              </a:r>
              <a:r>
                <a:rPr lang="zh-CN" altLang="en-US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 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Freeform 84"/>
            <p:cNvSpPr/>
            <p:nvPr/>
          </p:nvSpPr>
          <p:spPr bwMode="auto">
            <a:xfrm>
              <a:off x="818714" y="1793897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18714" y="2415381"/>
            <a:ext cx="10485499" cy="954107"/>
            <a:chOff x="818714" y="1714341"/>
            <a:chExt cx="10485499" cy="954107"/>
          </a:xfrm>
        </p:grpSpPr>
        <p:sp>
          <p:nvSpPr>
            <p:cNvPr id="52" name="Text Box 2"/>
            <p:cNvSpPr txBox="1">
              <a:spLocks noChangeArrowheads="1"/>
            </p:cNvSpPr>
            <p:nvPr/>
          </p:nvSpPr>
          <p:spPr bwMode="auto">
            <a:xfrm>
              <a:off x="1327252" y="1714341"/>
              <a:ext cx="9976961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方案 </a:t>
              </a:r>
              <a:r>
                <a:rPr lang="en-US" altLang="zh-CN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：用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 0 号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单元存放串的长度，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从 1 号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单元开始存放串值</a:t>
              </a:r>
            </a:p>
          </p:txBody>
        </p:sp>
        <p:sp>
          <p:nvSpPr>
            <p:cNvPr id="53" name="Freeform 84"/>
            <p:cNvSpPr/>
            <p:nvPr/>
          </p:nvSpPr>
          <p:spPr bwMode="auto">
            <a:xfrm>
              <a:off x="818714" y="1793897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Group 10"/>
          <p:cNvGrpSpPr/>
          <p:nvPr/>
        </p:nvGrpSpPr>
        <p:grpSpPr bwMode="auto">
          <a:xfrm>
            <a:off x="1916851" y="4832351"/>
            <a:ext cx="7269162" cy="1054100"/>
            <a:chOff x="601" y="3350"/>
            <a:chExt cx="4579" cy="664"/>
          </a:xfrm>
          <a:noFill/>
        </p:grpSpPr>
        <p:sp>
          <p:nvSpPr>
            <p:cNvPr id="55" name="Rectangle 11"/>
            <p:cNvSpPr>
              <a:spLocks noChangeArrowheads="1"/>
            </p:cNvSpPr>
            <p:nvPr/>
          </p:nvSpPr>
          <p:spPr bwMode="auto">
            <a:xfrm>
              <a:off x="769" y="3350"/>
              <a:ext cx="4411" cy="2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zh-CN" altLang="en-US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0     1      2     3     4      5     6     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… …    </a:t>
              </a: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Max</a:t>
              </a:r>
              <a:r>
                <a:rPr lang="en-US" altLang="zh-CN" sz="2400" b="1" dirty="0">
                  <a:solidFill>
                    <a:srgbClr val="40404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6" name="Rectangle 12"/>
            <p:cNvSpPr>
              <a:spLocks noChangeArrowheads="1"/>
            </p:cNvSpPr>
            <p:nvPr/>
          </p:nvSpPr>
          <p:spPr bwMode="auto">
            <a:xfrm>
              <a:off x="601" y="3665"/>
              <a:ext cx="4443" cy="34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zh-CN" sz="32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B42D2D"/>
                  </a:solidFill>
                  <a:latin typeface="Times New Roman" panose="02020603050405020304" pitchFamily="18" charset="0"/>
                </a:rPr>
                <a:t>9</a:t>
              </a:r>
              <a:r>
                <a:rPr lang="en-US" altLang="zh-CN" sz="3200" b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   </a:t>
              </a:r>
              <a:r>
                <a:rPr lang="en-US" altLang="zh-CN" sz="36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a    b    c    d    e    f    g</a:t>
              </a:r>
              <a:endParaRPr lang="en-US" altLang="zh-CN" sz="3600" b="1" dirty="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" name="Line 13"/>
            <p:cNvSpPr>
              <a:spLocks noChangeShapeType="1"/>
            </p:cNvSpPr>
            <p:nvPr/>
          </p:nvSpPr>
          <p:spPr bwMode="auto">
            <a:xfrm>
              <a:off x="1034" y="3667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8" name="Line 14"/>
            <p:cNvSpPr>
              <a:spLocks noChangeShapeType="1"/>
            </p:cNvSpPr>
            <p:nvPr/>
          </p:nvSpPr>
          <p:spPr bwMode="auto">
            <a:xfrm>
              <a:off x="1470" y="3667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9" name="Line 15"/>
            <p:cNvSpPr>
              <a:spLocks noChangeShapeType="1"/>
            </p:cNvSpPr>
            <p:nvPr/>
          </p:nvSpPr>
          <p:spPr bwMode="auto">
            <a:xfrm>
              <a:off x="1893" y="3667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0" name="Line 16"/>
            <p:cNvSpPr>
              <a:spLocks noChangeShapeType="1"/>
            </p:cNvSpPr>
            <p:nvPr/>
          </p:nvSpPr>
          <p:spPr bwMode="auto">
            <a:xfrm>
              <a:off x="3109" y="3664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1" name="Line 17"/>
            <p:cNvSpPr>
              <a:spLocks noChangeShapeType="1"/>
            </p:cNvSpPr>
            <p:nvPr/>
          </p:nvSpPr>
          <p:spPr bwMode="auto">
            <a:xfrm>
              <a:off x="2307" y="3664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2" name="Line 18"/>
            <p:cNvSpPr>
              <a:spLocks noChangeShapeType="1"/>
            </p:cNvSpPr>
            <p:nvPr/>
          </p:nvSpPr>
          <p:spPr bwMode="auto">
            <a:xfrm>
              <a:off x="2712" y="3664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3" name="Line 19"/>
            <p:cNvSpPr>
              <a:spLocks noChangeShapeType="1"/>
            </p:cNvSpPr>
            <p:nvPr/>
          </p:nvSpPr>
          <p:spPr bwMode="auto">
            <a:xfrm>
              <a:off x="3513" y="3664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4" name="Text Box 20"/>
            <p:cNvSpPr txBox="1">
              <a:spLocks noChangeArrowheads="1"/>
            </p:cNvSpPr>
            <p:nvPr/>
          </p:nvSpPr>
          <p:spPr bwMode="auto">
            <a:xfrm>
              <a:off x="4146" y="3677"/>
              <a:ext cx="728" cy="29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36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空  闲</a:t>
              </a:r>
            </a:p>
          </p:txBody>
        </p:sp>
        <p:sp>
          <p:nvSpPr>
            <p:cNvPr id="65" name="Line 21"/>
            <p:cNvSpPr>
              <a:spLocks noChangeShapeType="1"/>
            </p:cNvSpPr>
            <p:nvPr/>
          </p:nvSpPr>
          <p:spPr bwMode="auto">
            <a:xfrm>
              <a:off x="3887" y="3655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069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串的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838584" y="1094266"/>
            <a:ext cx="7197526" cy="523220"/>
            <a:chOff x="1826091" y="4148024"/>
            <a:chExt cx="7197526" cy="523220"/>
          </a:xfrm>
        </p:grpSpPr>
        <p:sp>
          <p:nvSpPr>
            <p:cNvPr id="68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如何表示串的长度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9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818714" y="1714341"/>
            <a:ext cx="8249189" cy="519113"/>
            <a:chOff x="818714" y="1714341"/>
            <a:chExt cx="8249189" cy="519113"/>
          </a:xfrm>
        </p:grpSpPr>
        <p:sp>
          <p:nvSpPr>
            <p:cNvPr id="74" name="Text Box 2"/>
            <p:cNvSpPr txBox="1">
              <a:spLocks noChangeArrowheads="1"/>
            </p:cNvSpPr>
            <p:nvPr/>
          </p:nvSpPr>
          <p:spPr bwMode="auto">
            <a:xfrm>
              <a:off x="1327253" y="1714341"/>
              <a:ext cx="77406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方案 </a:t>
              </a:r>
              <a:r>
                <a:rPr lang="en-US" altLang="zh-CN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：用一个变量来表示串的实际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长度</a:t>
              </a:r>
              <a:r>
                <a:rPr lang="zh-CN" altLang="en-US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 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Freeform 84"/>
            <p:cNvSpPr/>
            <p:nvPr/>
          </p:nvSpPr>
          <p:spPr bwMode="auto">
            <a:xfrm>
              <a:off x="818714" y="1793897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49194" y="3508524"/>
            <a:ext cx="10672246" cy="954107"/>
            <a:chOff x="818714" y="1714341"/>
            <a:chExt cx="10672246" cy="954107"/>
          </a:xfrm>
        </p:grpSpPr>
        <p:sp>
          <p:nvSpPr>
            <p:cNvPr id="35" name="Text Box 2"/>
            <p:cNvSpPr txBox="1">
              <a:spLocks noChangeArrowheads="1"/>
            </p:cNvSpPr>
            <p:nvPr/>
          </p:nvSpPr>
          <p:spPr bwMode="auto">
            <a:xfrm>
              <a:off x="1327252" y="1714341"/>
              <a:ext cx="10163708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方案 </a:t>
              </a:r>
              <a:r>
                <a:rPr lang="en-US" altLang="zh-CN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：在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串尾存储一个不会在串中出现的特殊字符作为串的终结符，表示串的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结尾</a:t>
              </a:r>
              <a:r>
                <a:rPr lang="zh-CN" altLang="en-US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 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Freeform 84"/>
            <p:cNvSpPr/>
            <p:nvPr/>
          </p:nvSpPr>
          <p:spPr bwMode="auto">
            <a:xfrm>
              <a:off x="818714" y="1793897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18714" y="2415381"/>
            <a:ext cx="10485499" cy="954107"/>
            <a:chOff x="818714" y="1714341"/>
            <a:chExt cx="10485499" cy="954107"/>
          </a:xfrm>
        </p:grpSpPr>
        <p:sp>
          <p:nvSpPr>
            <p:cNvPr id="40" name="Text Box 2"/>
            <p:cNvSpPr txBox="1">
              <a:spLocks noChangeArrowheads="1"/>
            </p:cNvSpPr>
            <p:nvPr/>
          </p:nvSpPr>
          <p:spPr bwMode="auto">
            <a:xfrm>
              <a:off x="1327252" y="1714341"/>
              <a:ext cx="9976961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方案 </a:t>
              </a:r>
              <a:r>
                <a:rPr lang="en-US" altLang="zh-CN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：用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 0 号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单元存放串的长度，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从 1 号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单元开始存放串值</a:t>
              </a:r>
            </a:p>
          </p:txBody>
        </p:sp>
        <p:sp>
          <p:nvSpPr>
            <p:cNvPr id="41" name="Freeform 84"/>
            <p:cNvSpPr/>
            <p:nvPr/>
          </p:nvSpPr>
          <p:spPr bwMode="auto">
            <a:xfrm>
              <a:off x="818714" y="1793897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Group 8"/>
          <p:cNvGrpSpPr/>
          <p:nvPr/>
        </p:nvGrpSpPr>
        <p:grpSpPr bwMode="auto">
          <a:xfrm>
            <a:off x="2170907" y="4881565"/>
            <a:ext cx="7269162" cy="1054100"/>
            <a:chOff x="601" y="3350"/>
            <a:chExt cx="4579" cy="664"/>
          </a:xfrm>
          <a:noFill/>
        </p:grpSpPr>
        <p:sp>
          <p:nvSpPr>
            <p:cNvPr id="43" name="Rectangle 9"/>
            <p:cNvSpPr>
              <a:spLocks noChangeArrowheads="1"/>
            </p:cNvSpPr>
            <p:nvPr/>
          </p:nvSpPr>
          <p:spPr bwMode="auto">
            <a:xfrm>
              <a:off x="769" y="3350"/>
              <a:ext cx="4411" cy="2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zh-CN" altLang="en-US" sz="2800" b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0     1      2     3     4      5     6    </a:t>
              </a:r>
              <a:r>
                <a:rPr lang="en-US" altLang="zh-CN" sz="2800" b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  … …   </a:t>
              </a:r>
              <a:r>
                <a: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Max</a:t>
              </a:r>
              <a:r>
                <a:rPr lang="en-US" altLang="zh-CN" sz="2400" b="1">
                  <a:solidFill>
                    <a:srgbClr val="40404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2800" b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auto">
            <a:xfrm>
              <a:off x="601" y="3665"/>
              <a:ext cx="4443" cy="34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zh-CN" sz="32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36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a    b    c    d    e    f    g   </a:t>
              </a:r>
              <a:r>
                <a:rPr lang="en-US" altLang="zh-CN" sz="3600" b="1" dirty="0">
                  <a:solidFill>
                    <a:srgbClr val="B42D2D"/>
                  </a:solidFill>
                  <a:latin typeface="Times New Roman" panose="02020603050405020304" pitchFamily="18" charset="0"/>
                </a:rPr>
                <a:t>\0</a:t>
              </a:r>
            </a:p>
          </p:txBody>
        </p:sp>
        <p:sp>
          <p:nvSpPr>
            <p:cNvPr id="60" name="Line 11"/>
            <p:cNvSpPr>
              <a:spLocks noChangeShapeType="1"/>
            </p:cNvSpPr>
            <p:nvPr/>
          </p:nvSpPr>
          <p:spPr bwMode="auto">
            <a:xfrm>
              <a:off x="1034" y="3667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1" name="Line 12"/>
            <p:cNvSpPr>
              <a:spLocks noChangeShapeType="1"/>
            </p:cNvSpPr>
            <p:nvPr/>
          </p:nvSpPr>
          <p:spPr bwMode="auto">
            <a:xfrm>
              <a:off x="1470" y="3667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2" name="Line 13"/>
            <p:cNvSpPr>
              <a:spLocks noChangeShapeType="1"/>
            </p:cNvSpPr>
            <p:nvPr/>
          </p:nvSpPr>
          <p:spPr bwMode="auto">
            <a:xfrm>
              <a:off x="1893" y="3667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3" name="Line 14"/>
            <p:cNvSpPr>
              <a:spLocks noChangeShapeType="1"/>
            </p:cNvSpPr>
            <p:nvPr/>
          </p:nvSpPr>
          <p:spPr bwMode="auto">
            <a:xfrm>
              <a:off x="3109" y="3664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4" name="Line 15"/>
            <p:cNvSpPr>
              <a:spLocks noChangeShapeType="1"/>
            </p:cNvSpPr>
            <p:nvPr/>
          </p:nvSpPr>
          <p:spPr bwMode="auto">
            <a:xfrm>
              <a:off x="2307" y="3664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5" name="Line 16"/>
            <p:cNvSpPr>
              <a:spLocks noChangeShapeType="1"/>
            </p:cNvSpPr>
            <p:nvPr/>
          </p:nvSpPr>
          <p:spPr bwMode="auto">
            <a:xfrm>
              <a:off x="2712" y="3664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6" name="Line 17"/>
            <p:cNvSpPr>
              <a:spLocks noChangeShapeType="1"/>
            </p:cNvSpPr>
            <p:nvPr/>
          </p:nvSpPr>
          <p:spPr bwMode="auto">
            <a:xfrm>
              <a:off x="3513" y="3664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5" name="Text Box 18"/>
            <p:cNvSpPr txBox="1">
              <a:spLocks noChangeArrowheads="1"/>
            </p:cNvSpPr>
            <p:nvPr/>
          </p:nvSpPr>
          <p:spPr bwMode="auto">
            <a:xfrm>
              <a:off x="4146" y="3677"/>
              <a:ext cx="728" cy="29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36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空  闲</a:t>
              </a:r>
            </a:p>
          </p:txBody>
        </p:sp>
        <p:sp>
          <p:nvSpPr>
            <p:cNvPr id="76" name="Line 19"/>
            <p:cNvSpPr>
              <a:spLocks noChangeShapeType="1"/>
            </p:cNvSpPr>
            <p:nvPr/>
          </p:nvSpPr>
          <p:spPr bwMode="auto">
            <a:xfrm>
              <a:off x="3887" y="3655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模式匹配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BF</a:t>
            </a:r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</a:t>
            </a:r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6" y="179485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6" name="Group 40"/>
          <p:cNvGrpSpPr/>
          <p:nvPr/>
        </p:nvGrpSpPr>
        <p:grpSpPr>
          <a:xfrm>
            <a:off x="1964746" y="276907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7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3" y="1729542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什么是模式匹配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709863" y="2703766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800" b="1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BF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  <p:bldLst>
      <p:bldP spid="34" grpId="0" bldLvl="0" animBg="1"/>
      <p:bldP spid="3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069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模式匹配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98" y="941070"/>
            <a:ext cx="10372725" cy="4914900"/>
          </a:xfrm>
          <a:prstGeom prst="rect">
            <a:avLst/>
          </a:prstGeom>
          <a:noFill/>
          <a:ln w="25400">
            <a:solidFill>
              <a:srgbClr val="507D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椭圆 65"/>
          <p:cNvSpPr/>
          <p:nvPr/>
        </p:nvSpPr>
        <p:spPr>
          <a:xfrm>
            <a:off x="818198" y="2668254"/>
            <a:ext cx="576000" cy="288000"/>
          </a:xfrm>
          <a:prstGeom prst="ellipse">
            <a:avLst/>
          </a:prstGeom>
          <a:noFill/>
          <a:ln w="25400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</p:childTnLst>
        </p:cTn>
      </p:par>
    </p:tnLst>
    <p:bldLst>
      <p:bldP spid="66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069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模式匹配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933450"/>
            <a:ext cx="7362825" cy="4991100"/>
          </a:xfrm>
          <a:prstGeom prst="rect">
            <a:avLst/>
          </a:prstGeom>
          <a:noFill/>
          <a:ln w="25400">
            <a:solidFill>
              <a:srgbClr val="507D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椭圆 65"/>
          <p:cNvSpPr/>
          <p:nvPr/>
        </p:nvSpPr>
        <p:spPr>
          <a:xfrm>
            <a:off x="3500438" y="994410"/>
            <a:ext cx="1376362" cy="414510"/>
          </a:xfrm>
          <a:prstGeom prst="ellipse">
            <a:avLst/>
          </a:prstGeom>
          <a:noFill/>
          <a:ln w="25400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</p:childTnLst>
        </p:cTn>
      </p:par>
    </p:tnLst>
    <p:bldLst>
      <p:bldP spid="6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069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模式匹配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37975" y="1624648"/>
            <a:ext cx="9936705" cy="605294"/>
            <a:chOff x="837975" y="1624648"/>
            <a:chExt cx="9936705" cy="605294"/>
          </a:xfrm>
        </p:grpSpPr>
        <p:sp>
          <p:nvSpPr>
            <p:cNvPr id="39" name="Rectangle 13"/>
            <p:cNvSpPr>
              <a:spLocks noChangeArrowheads="1"/>
            </p:cNvSpPr>
            <p:nvPr/>
          </p:nvSpPr>
          <p:spPr bwMode="auto">
            <a:xfrm>
              <a:off x="1370221" y="1624648"/>
              <a:ext cx="9404459" cy="605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  <a:buClr>
                  <a:schemeClr val="tx1"/>
                </a:buClr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模式匹配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：在主串 </a:t>
              </a: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中寻找子串 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过程，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也称为模式</a:t>
              </a:r>
              <a:endPara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1" name="Group 67"/>
            <p:cNvGrpSpPr/>
            <p:nvPr/>
          </p:nvGrpSpPr>
          <p:grpSpPr>
            <a:xfrm>
              <a:off x="837975" y="172127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2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1" name="Rectangle 13"/>
          <p:cNvSpPr>
            <a:spLocks noChangeArrowheads="1"/>
          </p:cNvSpPr>
          <p:nvPr/>
        </p:nvSpPr>
        <p:spPr bwMode="auto">
          <a:xfrm>
            <a:off x="2951637" y="877888"/>
            <a:ext cx="70610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"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baseline="-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baseline="-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lang="en-US" altLang="zh-CN" sz="2800" b="1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i="1" baseline="-300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"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i="1" baseline="-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  <a:endParaRPr lang="en-US" altLang="zh-CN" sz="28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37975" y="2354688"/>
            <a:ext cx="9227622" cy="523220"/>
            <a:chOff x="837975" y="2354688"/>
            <a:chExt cx="9227622" cy="523220"/>
          </a:xfrm>
        </p:grpSpPr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1370221" y="2354688"/>
              <a:ext cx="869537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如果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匹配成功，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返回 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 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位置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；否则返回 0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3" name="Group 67"/>
            <p:cNvGrpSpPr/>
            <p:nvPr/>
          </p:nvGrpSpPr>
          <p:grpSpPr>
            <a:xfrm>
              <a:off x="837975" y="240707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64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792255" y="3136426"/>
            <a:ext cx="7197526" cy="523220"/>
            <a:chOff x="1826091" y="4148024"/>
            <a:chExt cx="7197526" cy="523220"/>
          </a:xfrm>
        </p:grpSpPr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模式匹配问题有什么特点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8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1136785" y="4376738"/>
            <a:ext cx="10277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算法改进所取得的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积累</a:t>
            </a:r>
            <a:r>
              <a:rPr lang="zh-CN" altLang="en-US" sz="24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效益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模式匹配操作经常被调用，执行频率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endParaRPr kumimoji="1"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1136785" y="3830956"/>
            <a:ext cx="1064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41325" indent="-441325" algn="l">
              <a:spcBef>
                <a:spcPct val="200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 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</a:t>
            </a:r>
            <a:r>
              <a:rPr lang="zh-CN" altLang="en-US" sz="24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执行时间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问题规模通常很大，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常常在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大量信息中进行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1" y="100964"/>
            <a:ext cx="406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208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1" name="Text Box 2"/>
          <p:cNvSpPr txBox="1">
            <a:spLocks noChangeArrowheads="1"/>
          </p:cNvSpPr>
          <p:nvPr/>
        </p:nvSpPr>
        <p:spPr bwMode="auto">
          <a:xfrm>
            <a:off x="883920" y="3683635"/>
            <a:ext cx="10226040" cy="2308324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7823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7145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351405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87675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44487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90207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35927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81647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1. 在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串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和串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设比较的起始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下标 </a:t>
            </a:r>
            <a:r>
              <a:rPr lang="en-US" altLang="zh-CN" dirty="0" err="1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2. 循环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直到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或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所有字符均比较完</a:t>
            </a:r>
          </a:p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2.1 如果</a:t>
            </a:r>
            <a:r>
              <a:rPr lang="en-US" altLang="zh-CN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S[</a:t>
            </a:r>
            <a:r>
              <a:rPr lang="en-US" altLang="zh-CN" dirty="0" err="1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]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等于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T[j</a:t>
            </a:r>
            <a:r>
              <a:rPr lang="en-US" altLang="zh-CN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]，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继续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比较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下一个字符；</a:t>
            </a:r>
          </a:p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2.2 否则，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将 </a:t>
            </a:r>
            <a:r>
              <a:rPr lang="en-US" altLang="zh-CN" dirty="0" err="1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回溯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，准备下一趟比较；</a:t>
            </a:r>
          </a:p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3. 如果</a:t>
            </a:r>
            <a:r>
              <a:rPr lang="en-US" altLang="zh-CN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中所有字符均比较完，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则返回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匹配的起始比较下标；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否则返回 0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</p:txBody>
      </p:sp>
      <p:grpSp>
        <p:nvGrpSpPr>
          <p:cNvPr id="116" name="Group 26"/>
          <p:cNvGrpSpPr/>
          <p:nvPr/>
        </p:nvGrpSpPr>
        <p:grpSpPr bwMode="auto">
          <a:xfrm>
            <a:off x="6722902" y="2863231"/>
            <a:ext cx="209550" cy="601662"/>
            <a:chOff x="3048" y="3679"/>
            <a:chExt cx="132" cy="379"/>
          </a:xfrm>
          <a:noFill/>
        </p:grpSpPr>
        <p:sp>
          <p:nvSpPr>
            <p:cNvPr id="117" name="Line 27"/>
            <p:cNvSpPr>
              <a:spLocks noChangeShapeType="1"/>
            </p:cNvSpPr>
            <p:nvPr/>
          </p:nvSpPr>
          <p:spPr bwMode="auto">
            <a:xfrm flipV="1">
              <a:off x="3048" y="3679"/>
              <a:ext cx="0" cy="26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Text Box 28"/>
            <p:cNvSpPr txBox="1">
              <a:spLocks noChangeArrowheads="1"/>
            </p:cNvSpPr>
            <p:nvPr/>
          </p:nvSpPr>
          <p:spPr bwMode="auto">
            <a:xfrm>
              <a:off x="3097" y="3738"/>
              <a:ext cx="83" cy="32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800" b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r>
                <a:rPr lang="en-US" altLang="zh-CN" b="0" dirty="0">
                  <a:solidFill>
                    <a:srgbClr val="40404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119" name="Group 29"/>
          <p:cNvGrpSpPr/>
          <p:nvPr/>
        </p:nvGrpSpPr>
        <p:grpSpPr bwMode="auto">
          <a:xfrm>
            <a:off x="6725760" y="608981"/>
            <a:ext cx="222250" cy="704850"/>
            <a:chOff x="3051" y="1887"/>
            <a:chExt cx="140" cy="444"/>
          </a:xfrm>
          <a:noFill/>
        </p:grpSpPr>
        <p:sp>
          <p:nvSpPr>
            <p:cNvPr id="120" name="Line 30"/>
            <p:cNvSpPr>
              <a:spLocks noChangeShapeType="1"/>
            </p:cNvSpPr>
            <p:nvPr/>
          </p:nvSpPr>
          <p:spPr bwMode="auto">
            <a:xfrm flipV="1">
              <a:off x="3051" y="2037"/>
              <a:ext cx="0" cy="294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 type="stealth" w="lg" len="lg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Text Box 31"/>
            <p:cNvSpPr txBox="1">
              <a:spLocks noChangeArrowheads="1"/>
            </p:cNvSpPr>
            <p:nvPr/>
          </p:nvSpPr>
          <p:spPr bwMode="auto">
            <a:xfrm>
              <a:off x="3107" y="1887"/>
              <a:ext cx="84" cy="319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800" b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r>
                <a:rPr lang="en-US" altLang="zh-CN" b="0" dirty="0" err="1">
                  <a:solidFill>
                    <a:srgbClr val="40404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en-US" altLang="zh-CN" b="0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2" name="Text Box 32"/>
          <p:cNvSpPr txBox="1">
            <a:spLocks noChangeArrowheads="1"/>
          </p:cNvSpPr>
          <p:nvPr/>
        </p:nvSpPr>
        <p:spPr bwMode="auto">
          <a:xfrm>
            <a:off x="5922802" y="1760743"/>
            <a:ext cx="560388" cy="370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just" eaLnBrk="0" hangingPunct="0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grpSp>
        <p:nvGrpSpPr>
          <p:cNvPr id="123" name="Group 33"/>
          <p:cNvGrpSpPr/>
          <p:nvPr/>
        </p:nvGrpSpPr>
        <p:grpSpPr bwMode="auto">
          <a:xfrm>
            <a:off x="5124607" y="1836119"/>
            <a:ext cx="90488" cy="489410"/>
            <a:chOff x="1734" y="2376"/>
            <a:chExt cx="57" cy="662"/>
          </a:xfrm>
          <a:noFill/>
        </p:grpSpPr>
        <p:sp>
          <p:nvSpPr>
            <p:cNvPr id="124" name="Line 34"/>
            <p:cNvSpPr>
              <a:spLocks noChangeShapeType="1"/>
            </p:cNvSpPr>
            <p:nvPr/>
          </p:nvSpPr>
          <p:spPr bwMode="auto">
            <a:xfrm>
              <a:off x="1734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35"/>
            <p:cNvSpPr>
              <a:spLocks noChangeShapeType="1"/>
            </p:cNvSpPr>
            <p:nvPr/>
          </p:nvSpPr>
          <p:spPr bwMode="auto">
            <a:xfrm>
              <a:off x="1791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6" name="Group 36"/>
          <p:cNvGrpSpPr/>
          <p:nvPr/>
        </p:nvGrpSpPr>
        <p:grpSpPr bwMode="auto">
          <a:xfrm>
            <a:off x="5591967" y="1836119"/>
            <a:ext cx="88900" cy="489410"/>
            <a:chOff x="1990" y="2376"/>
            <a:chExt cx="56" cy="662"/>
          </a:xfrm>
          <a:noFill/>
        </p:grpSpPr>
        <p:sp>
          <p:nvSpPr>
            <p:cNvPr id="127" name="Line 37"/>
            <p:cNvSpPr>
              <a:spLocks noChangeShapeType="1"/>
            </p:cNvSpPr>
            <p:nvPr/>
          </p:nvSpPr>
          <p:spPr bwMode="auto">
            <a:xfrm>
              <a:off x="2046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38"/>
            <p:cNvSpPr>
              <a:spLocks noChangeShapeType="1"/>
            </p:cNvSpPr>
            <p:nvPr/>
          </p:nvSpPr>
          <p:spPr bwMode="auto">
            <a:xfrm>
              <a:off x="1990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9" name="Group 39"/>
          <p:cNvGrpSpPr/>
          <p:nvPr/>
        </p:nvGrpSpPr>
        <p:grpSpPr bwMode="auto">
          <a:xfrm>
            <a:off x="6492080" y="1836119"/>
            <a:ext cx="293687" cy="489410"/>
            <a:chOff x="2893" y="2376"/>
            <a:chExt cx="185" cy="662"/>
          </a:xfrm>
          <a:noFill/>
        </p:grpSpPr>
        <p:sp>
          <p:nvSpPr>
            <p:cNvPr id="130" name="Line 40"/>
            <p:cNvSpPr>
              <a:spLocks noChangeShapeType="1"/>
            </p:cNvSpPr>
            <p:nvPr/>
          </p:nvSpPr>
          <p:spPr bwMode="auto">
            <a:xfrm>
              <a:off x="3021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41"/>
            <p:cNvSpPr>
              <a:spLocks noChangeShapeType="1"/>
            </p:cNvSpPr>
            <p:nvPr/>
          </p:nvSpPr>
          <p:spPr bwMode="auto">
            <a:xfrm>
              <a:off x="2893" y="2679"/>
              <a:ext cx="185" cy="85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42"/>
            <p:cNvSpPr>
              <a:spLocks noChangeShapeType="1"/>
            </p:cNvSpPr>
            <p:nvPr/>
          </p:nvSpPr>
          <p:spPr bwMode="auto">
            <a:xfrm>
              <a:off x="2965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" name="Group 47"/>
          <p:cNvGrpSpPr/>
          <p:nvPr/>
        </p:nvGrpSpPr>
        <p:grpSpPr bwMode="auto">
          <a:xfrm>
            <a:off x="5403945" y="607395"/>
            <a:ext cx="1185930" cy="704850"/>
            <a:chOff x="1785" y="1590"/>
            <a:chExt cx="1219" cy="444"/>
          </a:xfrm>
          <a:noFill/>
        </p:grpSpPr>
        <p:sp>
          <p:nvSpPr>
            <p:cNvPr id="134" name="Freeform 48"/>
            <p:cNvSpPr/>
            <p:nvPr/>
          </p:nvSpPr>
          <p:spPr bwMode="auto">
            <a:xfrm>
              <a:off x="2037" y="1887"/>
              <a:ext cx="967" cy="142"/>
            </a:xfrm>
            <a:custGeom>
              <a:avLst/>
              <a:gdLst>
                <a:gd name="T0" fmla="*/ 1066 w 1066"/>
                <a:gd name="T1" fmla="*/ 163 h 175"/>
                <a:gd name="T2" fmla="*/ 870 w 1066"/>
                <a:gd name="T3" fmla="*/ 55 h 175"/>
                <a:gd name="T4" fmla="*/ 525 w 1066"/>
                <a:gd name="T5" fmla="*/ 10 h 175"/>
                <a:gd name="T6" fmla="*/ 195 w 1066"/>
                <a:gd name="T7" fmla="*/ 40 h 175"/>
                <a:gd name="T8" fmla="*/ 0 w 1066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6" h="175">
                  <a:moveTo>
                    <a:pt x="1066" y="163"/>
                  </a:moveTo>
                  <a:cubicBezTo>
                    <a:pt x="1033" y="145"/>
                    <a:pt x="960" y="81"/>
                    <a:pt x="870" y="55"/>
                  </a:cubicBezTo>
                  <a:cubicBezTo>
                    <a:pt x="780" y="29"/>
                    <a:pt x="637" y="12"/>
                    <a:pt x="525" y="10"/>
                  </a:cubicBezTo>
                  <a:cubicBezTo>
                    <a:pt x="357" y="0"/>
                    <a:pt x="282" y="13"/>
                    <a:pt x="195" y="40"/>
                  </a:cubicBezTo>
                  <a:cubicBezTo>
                    <a:pt x="108" y="67"/>
                    <a:pt x="41" y="147"/>
                    <a:pt x="0" y="175"/>
                  </a:cubicBezTo>
                </a:path>
              </a:pathLst>
            </a:custGeom>
            <a:grpFill/>
            <a:ln w="28575" cap="flat" cmpd="sng">
              <a:solidFill>
                <a:srgbClr val="B42D2D"/>
              </a:solidFill>
              <a:prstDash val="dash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5" name="Group 49"/>
            <p:cNvGrpSpPr/>
            <p:nvPr/>
          </p:nvGrpSpPr>
          <p:grpSpPr bwMode="auto">
            <a:xfrm>
              <a:off x="1785" y="1590"/>
              <a:ext cx="172" cy="444"/>
              <a:chOff x="1785" y="1590"/>
              <a:chExt cx="172" cy="444"/>
            </a:xfrm>
            <a:grpFill/>
          </p:grpSpPr>
          <p:sp>
            <p:nvSpPr>
              <p:cNvPr id="136" name="Line 50"/>
              <p:cNvSpPr>
                <a:spLocks noChangeShapeType="1"/>
              </p:cNvSpPr>
              <p:nvPr/>
            </p:nvSpPr>
            <p:spPr bwMode="auto">
              <a:xfrm flipV="1">
                <a:off x="1957" y="1740"/>
                <a:ext cx="0" cy="294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 type="stealth" w="lg" len="lg"/>
                <a:tailEnd type="non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" name="Text Box 51"/>
              <p:cNvSpPr txBox="1">
                <a:spLocks noChangeArrowheads="1"/>
              </p:cNvSpPr>
              <p:nvPr/>
            </p:nvSpPr>
            <p:spPr bwMode="auto">
              <a:xfrm>
                <a:off x="1785" y="1590"/>
                <a:ext cx="84" cy="319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2800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endPara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" name="Group 54"/>
          <p:cNvGrpSpPr/>
          <p:nvPr/>
        </p:nvGrpSpPr>
        <p:grpSpPr bwMode="auto">
          <a:xfrm>
            <a:off x="4910307" y="2821957"/>
            <a:ext cx="1772274" cy="666754"/>
            <a:chOff x="1649" y="3372"/>
            <a:chExt cx="1344" cy="403"/>
          </a:xfrm>
          <a:noFill/>
        </p:grpSpPr>
        <p:sp>
          <p:nvSpPr>
            <p:cNvPr id="139" name="Freeform 55"/>
            <p:cNvSpPr/>
            <p:nvPr/>
          </p:nvSpPr>
          <p:spPr bwMode="auto">
            <a:xfrm>
              <a:off x="1777" y="3402"/>
              <a:ext cx="1216" cy="122"/>
            </a:xfrm>
            <a:custGeom>
              <a:avLst/>
              <a:gdLst>
                <a:gd name="T0" fmla="*/ 1320 w 1320"/>
                <a:gd name="T1" fmla="*/ 0 h 222"/>
                <a:gd name="T2" fmla="*/ 1125 w 1320"/>
                <a:gd name="T3" fmla="*/ 135 h 222"/>
                <a:gd name="T4" fmla="*/ 645 w 1320"/>
                <a:gd name="T5" fmla="*/ 207 h 222"/>
                <a:gd name="T6" fmla="*/ 165 w 1320"/>
                <a:gd name="T7" fmla="*/ 147 h 222"/>
                <a:gd name="T8" fmla="*/ 0 w 1320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0" h="222">
                  <a:moveTo>
                    <a:pt x="1320" y="0"/>
                  </a:moveTo>
                  <a:cubicBezTo>
                    <a:pt x="1287" y="23"/>
                    <a:pt x="1237" y="101"/>
                    <a:pt x="1125" y="135"/>
                  </a:cubicBezTo>
                  <a:cubicBezTo>
                    <a:pt x="1013" y="169"/>
                    <a:pt x="805" y="205"/>
                    <a:pt x="645" y="207"/>
                  </a:cubicBezTo>
                  <a:cubicBezTo>
                    <a:pt x="443" y="222"/>
                    <a:pt x="272" y="181"/>
                    <a:pt x="165" y="147"/>
                  </a:cubicBezTo>
                  <a:cubicBezTo>
                    <a:pt x="58" y="113"/>
                    <a:pt x="35" y="31"/>
                    <a:pt x="0" y="0"/>
                  </a:cubicBezTo>
                </a:path>
              </a:pathLst>
            </a:custGeom>
            <a:grpFill/>
            <a:ln w="28575" cap="flat" cmpd="sng">
              <a:solidFill>
                <a:srgbClr val="B42D2D"/>
              </a:solidFill>
              <a:prstDash val="dash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0" name="Group 56"/>
            <p:cNvGrpSpPr/>
            <p:nvPr/>
          </p:nvGrpSpPr>
          <p:grpSpPr bwMode="auto">
            <a:xfrm>
              <a:off x="1649" y="3372"/>
              <a:ext cx="125" cy="403"/>
              <a:chOff x="1649" y="3372"/>
              <a:chExt cx="125" cy="403"/>
            </a:xfrm>
            <a:grpFill/>
          </p:grpSpPr>
          <p:sp>
            <p:nvSpPr>
              <p:cNvPr id="141" name="Line 57"/>
              <p:cNvSpPr>
                <a:spLocks noChangeShapeType="1"/>
              </p:cNvSpPr>
              <p:nvPr/>
            </p:nvSpPr>
            <p:spPr bwMode="auto">
              <a:xfrm flipV="1">
                <a:off x="1774" y="3372"/>
                <a:ext cx="0" cy="265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" name="Text Box 58"/>
              <p:cNvSpPr txBox="1">
                <a:spLocks noChangeArrowheads="1"/>
              </p:cNvSpPr>
              <p:nvPr/>
            </p:nvSpPr>
            <p:spPr bwMode="auto">
              <a:xfrm>
                <a:off x="1649" y="3455"/>
                <a:ext cx="83" cy="32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>
                <a:defPPr>
                  <a:defRPr lang="zh-CN"/>
                </a:defPPr>
                <a:lvl1pPr algn="just" eaLnBrk="0" hangingPunct="0">
                  <a:defRPr sz="2800" b="1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</a:lstStyle>
              <a:p>
                <a:r>
                  <a:rPr lang="en-US" altLang="zh-CN" b="0" dirty="0">
                    <a:solidFill>
                      <a:srgbClr val="40404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</a:t>
                </a: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3616246" y="1269084"/>
            <a:ext cx="7195186" cy="575353"/>
            <a:chOff x="3616246" y="1269084"/>
            <a:chExt cx="7195186" cy="575353"/>
          </a:xfrm>
        </p:grpSpPr>
        <p:sp>
          <p:nvSpPr>
            <p:cNvPr id="92" name="Text Box 2"/>
            <p:cNvSpPr txBox="1">
              <a:spLocks noChangeArrowheads="1"/>
            </p:cNvSpPr>
            <p:nvPr/>
          </p:nvSpPr>
          <p:spPr bwMode="auto">
            <a:xfrm>
              <a:off x="4936646" y="1328118"/>
              <a:ext cx="5747150" cy="504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" t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 </a:t>
              </a:r>
              <a:endPara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" name="Line 3"/>
            <p:cNvSpPr>
              <a:spLocks noChangeShapeType="1"/>
            </p:cNvSpPr>
            <p:nvPr/>
          </p:nvSpPr>
          <p:spPr bwMode="auto">
            <a:xfrm>
              <a:off x="5433852" y="1323356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4"/>
            <p:cNvSpPr>
              <a:spLocks noChangeShapeType="1"/>
            </p:cNvSpPr>
            <p:nvPr/>
          </p:nvSpPr>
          <p:spPr bwMode="auto">
            <a:xfrm>
              <a:off x="5926312" y="1329706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5"/>
            <p:cNvSpPr>
              <a:spLocks noChangeShapeType="1"/>
            </p:cNvSpPr>
            <p:nvPr/>
          </p:nvSpPr>
          <p:spPr bwMode="auto">
            <a:xfrm>
              <a:off x="6417417" y="1328118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6"/>
            <p:cNvSpPr>
              <a:spLocks noChangeShapeType="1"/>
            </p:cNvSpPr>
            <p:nvPr/>
          </p:nvSpPr>
          <p:spPr bwMode="auto">
            <a:xfrm>
              <a:off x="6899033" y="1323356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7"/>
            <p:cNvSpPr>
              <a:spLocks noChangeShapeType="1"/>
            </p:cNvSpPr>
            <p:nvPr/>
          </p:nvSpPr>
          <p:spPr bwMode="auto">
            <a:xfrm>
              <a:off x="7372108" y="1339231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8"/>
            <p:cNvSpPr>
              <a:spLocks noChangeShapeType="1"/>
            </p:cNvSpPr>
            <p:nvPr/>
          </p:nvSpPr>
          <p:spPr bwMode="auto">
            <a:xfrm>
              <a:off x="7832011" y="1340437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9"/>
            <p:cNvSpPr>
              <a:spLocks noChangeShapeType="1"/>
            </p:cNvSpPr>
            <p:nvPr/>
          </p:nvSpPr>
          <p:spPr bwMode="auto">
            <a:xfrm>
              <a:off x="8298972" y="1328117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10"/>
            <p:cNvSpPr>
              <a:spLocks noChangeShapeType="1"/>
            </p:cNvSpPr>
            <p:nvPr/>
          </p:nvSpPr>
          <p:spPr bwMode="auto">
            <a:xfrm>
              <a:off x="8776332" y="1339231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Text Box 17"/>
            <p:cNvSpPr txBox="1">
              <a:spLocks noChangeArrowheads="1"/>
            </p:cNvSpPr>
            <p:nvPr/>
          </p:nvSpPr>
          <p:spPr bwMode="auto">
            <a:xfrm>
              <a:off x="3616246" y="1374156"/>
              <a:ext cx="1228326" cy="455612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800" b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r>
                <a:rPr lang="zh-CN" altLang="en-US" b="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</a:t>
              </a:r>
              <a:r>
                <a:rPr lang="zh-CN" altLang="en-US" b="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串 </a:t>
              </a:r>
              <a:r>
                <a:rPr lang="en-US" altLang="zh-CN" i="1" dirty="0" smtClean="0">
                  <a:solidFill>
                    <a:srgbClr val="404040"/>
                  </a:solidFill>
                </a:rPr>
                <a:t>S</a:t>
              </a:r>
              <a:endParaRPr lang="en-US" altLang="zh-CN" i="1" dirty="0">
                <a:solidFill>
                  <a:srgbClr val="404040"/>
                </a:solidFill>
              </a:endParaRPr>
            </a:p>
          </p:txBody>
        </p:sp>
        <p:sp>
          <p:nvSpPr>
            <p:cNvPr id="143" name="Rectangle 13"/>
            <p:cNvSpPr>
              <a:spLocks noChangeArrowheads="1"/>
            </p:cNvSpPr>
            <p:nvPr/>
          </p:nvSpPr>
          <p:spPr bwMode="auto">
            <a:xfrm>
              <a:off x="5011974" y="1269084"/>
              <a:ext cx="57994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buClr>
                  <a:schemeClr val="tx1"/>
                </a:buClr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</a:t>
              </a: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           </a:t>
              </a:r>
              <a:r>
                <a:rPr lang="en-US" altLang="zh-CN" sz="2800" b="1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i="1" baseline="-30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                              </a:t>
              </a:r>
              <a:r>
                <a:rPr lang="en-US" altLang="zh-CN" sz="2800" b="1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i="1" baseline="-30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" name="Line 10"/>
            <p:cNvSpPr>
              <a:spLocks noChangeShapeType="1"/>
            </p:cNvSpPr>
            <p:nvPr/>
          </p:nvSpPr>
          <p:spPr bwMode="auto">
            <a:xfrm>
              <a:off x="9262107" y="1323356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10"/>
            <p:cNvSpPr>
              <a:spLocks noChangeShapeType="1"/>
            </p:cNvSpPr>
            <p:nvPr/>
          </p:nvSpPr>
          <p:spPr bwMode="auto">
            <a:xfrm>
              <a:off x="9747882" y="1332119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10"/>
            <p:cNvSpPr>
              <a:spLocks noChangeShapeType="1"/>
            </p:cNvSpPr>
            <p:nvPr/>
          </p:nvSpPr>
          <p:spPr bwMode="auto">
            <a:xfrm>
              <a:off x="10224132" y="1340437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40612" y="2247493"/>
            <a:ext cx="4301571" cy="576052"/>
            <a:chOff x="3640612" y="2247493"/>
            <a:chExt cx="4301571" cy="576052"/>
          </a:xfrm>
        </p:grpSpPr>
        <p:grpSp>
          <p:nvGrpSpPr>
            <p:cNvPr id="4" name="组合 3"/>
            <p:cNvGrpSpPr/>
            <p:nvPr/>
          </p:nvGrpSpPr>
          <p:grpSpPr>
            <a:xfrm>
              <a:off x="3640612" y="2313195"/>
              <a:ext cx="4191398" cy="510350"/>
              <a:chOff x="3640612" y="2313195"/>
              <a:chExt cx="4191398" cy="510350"/>
            </a:xfrm>
          </p:grpSpPr>
          <p:sp>
            <p:nvSpPr>
              <p:cNvPr id="108" name="Text Box 18"/>
              <p:cNvSpPr txBox="1">
                <a:spLocks noChangeArrowheads="1"/>
              </p:cNvSpPr>
              <p:nvPr/>
            </p:nvSpPr>
            <p:spPr bwMode="auto">
              <a:xfrm>
                <a:off x="3640612" y="2352056"/>
                <a:ext cx="1160463" cy="455612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>
                <a:defPPr>
                  <a:defRPr lang="zh-CN"/>
                </a:defPPr>
                <a:lvl1pPr algn="just" eaLnBrk="0" hangingPunct="0">
                  <a:defRPr sz="2800" b="1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</a:lstStyle>
              <a:p>
                <a:r>
                  <a:rPr lang="zh-CN" altLang="en-US" b="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模式 </a:t>
                </a:r>
                <a:r>
                  <a:rPr lang="en-US" altLang="zh-CN" i="1" dirty="0" smtClean="0">
                    <a:solidFill>
                      <a:srgbClr val="404040"/>
                    </a:solidFill>
                  </a:rPr>
                  <a:t>T</a:t>
                </a:r>
                <a:endParaRPr lang="en-US" altLang="zh-CN" i="1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144" name="Text Box 2"/>
              <p:cNvSpPr txBox="1">
                <a:spLocks noChangeArrowheads="1"/>
              </p:cNvSpPr>
              <p:nvPr/>
            </p:nvSpPr>
            <p:spPr bwMode="auto">
              <a:xfrm>
                <a:off x="4926717" y="2317957"/>
                <a:ext cx="2905293" cy="5040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10800" tIns="0" bIns="0"/>
              <a:lstStyle/>
              <a:p>
                <a:pPr algn="just" eaLnBrk="0" hangingPunct="0">
                  <a:lnSpc>
                    <a:spcPct val="96000"/>
                  </a:lnSpc>
                </a:pPr>
                <a:r>
                  <a:rPr lang="zh-CN" altLang="en-US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                       </a:t>
                </a:r>
                <a:endPara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5" name="Line 3"/>
              <p:cNvSpPr>
                <a:spLocks noChangeShapeType="1"/>
              </p:cNvSpPr>
              <p:nvPr/>
            </p:nvSpPr>
            <p:spPr bwMode="auto">
              <a:xfrm>
                <a:off x="5423924" y="2313195"/>
                <a:ext cx="0" cy="504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" name="Line 4"/>
              <p:cNvSpPr>
                <a:spLocks noChangeShapeType="1"/>
              </p:cNvSpPr>
              <p:nvPr/>
            </p:nvSpPr>
            <p:spPr bwMode="auto">
              <a:xfrm>
                <a:off x="5916384" y="2319545"/>
                <a:ext cx="0" cy="504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" name="Line 5"/>
              <p:cNvSpPr>
                <a:spLocks noChangeShapeType="1"/>
              </p:cNvSpPr>
              <p:nvPr/>
            </p:nvSpPr>
            <p:spPr bwMode="auto">
              <a:xfrm>
                <a:off x="6407489" y="2317957"/>
                <a:ext cx="0" cy="504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" name="Line 6"/>
              <p:cNvSpPr>
                <a:spLocks noChangeShapeType="1"/>
              </p:cNvSpPr>
              <p:nvPr/>
            </p:nvSpPr>
            <p:spPr bwMode="auto">
              <a:xfrm>
                <a:off x="6889105" y="2313195"/>
                <a:ext cx="0" cy="504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6" name="Rectangle 13"/>
            <p:cNvSpPr>
              <a:spLocks noChangeArrowheads="1"/>
            </p:cNvSpPr>
            <p:nvPr/>
          </p:nvSpPr>
          <p:spPr bwMode="auto">
            <a:xfrm>
              <a:off x="5014197" y="2247493"/>
              <a:ext cx="292798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buClr>
                  <a:schemeClr val="tx1"/>
                </a:buClr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800" b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</a:t>
              </a: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800" b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            </a:t>
              </a:r>
              <a:r>
                <a:rPr lang="en-US" altLang="zh-CN" sz="2800" b="1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800" b="1" i="1" baseline="-30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endPara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18"/>
          <p:cNvGrpSpPr/>
          <p:nvPr/>
        </p:nvGrpSpPr>
        <p:grpSpPr bwMode="auto">
          <a:xfrm>
            <a:off x="4902199" y="598964"/>
            <a:ext cx="228600" cy="2909888"/>
            <a:chOff x="720" y="2000"/>
            <a:chExt cx="144" cy="1833"/>
          </a:xfrm>
          <a:noFill/>
        </p:grpSpPr>
        <p:sp>
          <p:nvSpPr>
            <p:cNvPr id="59" name="Line 20"/>
            <p:cNvSpPr>
              <a:spLocks noChangeShapeType="1"/>
            </p:cNvSpPr>
            <p:nvPr/>
          </p:nvSpPr>
          <p:spPr bwMode="auto">
            <a:xfrm>
              <a:off x="862" y="2103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Text Box 21"/>
            <p:cNvSpPr txBox="1">
              <a:spLocks noChangeArrowheads="1"/>
            </p:cNvSpPr>
            <p:nvPr/>
          </p:nvSpPr>
          <p:spPr bwMode="auto">
            <a:xfrm>
              <a:off x="720" y="200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Line 22"/>
            <p:cNvSpPr>
              <a:spLocks noChangeShapeType="1"/>
            </p:cNvSpPr>
            <p:nvPr/>
          </p:nvSpPr>
          <p:spPr bwMode="auto">
            <a:xfrm flipV="1">
              <a:off x="864" y="3389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Text Box 23"/>
            <p:cNvSpPr txBox="1">
              <a:spLocks noChangeArrowheads="1"/>
            </p:cNvSpPr>
            <p:nvPr/>
          </p:nvSpPr>
          <p:spPr bwMode="auto">
            <a:xfrm>
              <a:off x="720" y="3545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1" y="100964"/>
            <a:ext cx="406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208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Text Box 2"/>
          <p:cNvSpPr txBox="1">
            <a:spLocks noChangeArrowheads="1"/>
          </p:cNvSpPr>
          <p:nvPr/>
        </p:nvSpPr>
        <p:spPr bwMode="auto">
          <a:xfrm>
            <a:off x="1012031" y="956946"/>
            <a:ext cx="815340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：主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串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"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ababcabcacbab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"，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模式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="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abcac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3" name="Group 3"/>
          <p:cNvGrpSpPr/>
          <p:nvPr/>
        </p:nvGrpSpPr>
        <p:grpSpPr bwMode="auto">
          <a:xfrm>
            <a:off x="2597944" y="2661921"/>
            <a:ext cx="6444000" cy="560387"/>
            <a:chOff x="720" y="2333"/>
            <a:chExt cx="4182" cy="353"/>
          </a:xfrm>
          <a:noFill/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c   a   b   c   a   c   b   a   b</a:t>
              </a:r>
            </a:p>
          </p:txBody>
        </p:sp>
        <p:sp>
          <p:nvSpPr>
            <p:cNvPr id="65" name="Line 5"/>
            <p:cNvSpPr>
              <a:spLocks noChangeShapeType="1"/>
            </p:cNvSpPr>
            <p:nvPr/>
          </p:nvSpPr>
          <p:spPr bwMode="auto">
            <a:xfrm>
              <a:off x="104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Line 6"/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Line 7"/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Line 8"/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Line 9"/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10"/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Line 11"/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Line 12"/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Line 13"/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Line 14"/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Line 15"/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2" name="Text Box 17"/>
          <p:cNvSpPr txBox="1">
            <a:spLocks noChangeArrowheads="1"/>
          </p:cNvSpPr>
          <p:nvPr/>
        </p:nvSpPr>
        <p:spPr bwMode="auto">
          <a:xfrm>
            <a:off x="7829558" y="3626169"/>
            <a:ext cx="3661402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just" eaLnBrk="0" hangingPunct="0"/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=2，j=2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失败；</a:t>
            </a:r>
          </a:p>
          <a:p>
            <a:pPr algn="just" eaLnBrk="0" hangingPunct="0"/>
            <a:r>
              <a:rPr lang="en-US" altLang="zh-CN" sz="28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回溯到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回溯到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3" name="Group 18"/>
          <p:cNvGrpSpPr/>
          <p:nvPr/>
        </p:nvGrpSpPr>
        <p:grpSpPr bwMode="auto">
          <a:xfrm>
            <a:off x="2582069" y="1974533"/>
            <a:ext cx="244475" cy="3068638"/>
            <a:chOff x="710" y="1900"/>
            <a:chExt cx="154" cy="1933"/>
          </a:xfrm>
          <a:noFill/>
        </p:grpSpPr>
        <p:sp>
          <p:nvSpPr>
            <p:cNvPr id="104" name="Line 19"/>
            <p:cNvSpPr>
              <a:spLocks noChangeShapeType="1"/>
            </p:cNvSpPr>
            <p:nvPr/>
          </p:nvSpPr>
          <p:spPr bwMode="auto">
            <a:xfrm>
              <a:off x="860" y="2686"/>
              <a:ext cx="0" cy="354"/>
            </a:xfrm>
            <a:prstGeom prst="line">
              <a:avLst/>
            </a:prstGeom>
            <a:grpFill/>
            <a:ln w="38100">
              <a:solidFill>
                <a:srgbClr val="40404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Line 20"/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Text Box 21"/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07" name="Line 22"/>
            <p:cNvSpPr>
              <a:spLocks noChangeShapeType="1"/>
            </p:cNvSpPr>
            <p:nvPr/>
          </p:nvSpPr>
          <p:spPr bwMode="auto">
            <a:xfrm flipV="1">
              <a:off x="864" y="3389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Text Box 23"/>
            <p:cNvSpPr txBox="1">
              <a:spLocks noChangeArrowheads="1"/>
            </p:cNvSpPr>
            <p:nvPr/>
          </p:nvSpPr>
          <p:spPr bwMode="auto">
            <a:xfrm>
              <a:off x="720" y="3545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109" name="Group 26"/>
          <p:cNvGrpSpPr/>
          <p:nvPr/>
        </p:nvGrpSpPr>
        <p:grpSpPr bwMode="auto">
          <a:xfrm>
            <a:off x="3118644" y="1974533"/>
            <a:ext cx="244475" cy="3068638"/>
            <a:chOff x="710" y="1900"/>
            <a:chExt cx="154" cy="1933"/>
          </a:xfrm>
          <a:noFill/>
        </p:grpSpPr>
        <p:sp>
          <p:nvSpPr>
            <p:cNvPr id="110" name="Line 27"/>
            <p:cNvSpPr>
              <a:spLocks noChangeShapeType="1"/>
            </p:cNvSpPr>
            <p:nvPr/>
          </p:nvSpPr>
          <p:spPr bwMode="auto">
            <a:xfrm>
              <a:off x="860" y="2686"/>
              <a:ext cx="0" cy="354"/>
            </a:xfrm>
            <a:prstGeom prst="line">
              <a:avLst/>
            </a:prstGeom>
            <a:grpFill/>
            <a:ln w="38100">
              <a:solidFill>
                <a:srgbClr val="40404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Line 28"/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Text Box 29"/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13" name="Line 30"/>
            <p:cNvSpPr>
              <a:spLocks noChangeShapeType="1"/>
            </p:cNvSpPr>
            <p:nvPr/>
          </p:nvSpPr>
          <p:spPr bwMode="auto">
            <a:xfrm flipV="1">
              <a:off x="864" y="3389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Text Box 31"/>
            <p:cNvSpPr txBox="1">
              <a:spLocks noChangeArrowheads="1"/>
            </p:cNvSpPr>
            <p:nvPr/>
          </p:nvSpPr>
          <p:spPr bwMode="auto">
            <a:xfrm>
              <a:off x="720" y="3545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115" name="Group 32"/>
          <p:cNvGrpSpPr/>
          <p:nvPr/>
        </p:nvGrpSpPr>
        <p:grpSpPr bwMode="auto">
          <a:xfrm>
            <a:off x="3599657" y="1974533"/>
            <a:ext cx="363537" cy="3068638"/>
            <a:chOff x="1351" y="1900"/>
            <a:chExt cx="229" cy="1933"/>
          </a:xfrm>
          <a:noFill/>
        </p:grpSpPr>
        <p:grpSp>
          <p:nvGrpSpPr>
            <p:cNvPr id="116" name="Group 33"/>
            <p:cNvGrpSpPr/>
            <p:nvPr/>
          </p:nvGrpSpPr>
          <p:grpSpPr bwMode="auto">
            <a:xfrm>
              <a:off x="1418" y="2686"/>
              <a:ext cx="162" cy="354"/>
              <a:chOff x="1370" y="2273"/>
              <a:chExt cx="162" cy="354"/>
            </a:xfrm>
            <a:grpFill/>
          </p:grpSpPr>
          <p:sp>
            <p:nvSpPr>
              <p:cNvPr id="121" name="Line 34"/>
              <p:cNvSpPr>
                <a:spLocks noChangeShapeType="1"/>
              </p:cNvSpPr>
              <p:nvPr/>
            </p:nvSpPr>
            <p:spPr bwMode="auto">
              <a:xfrm>
                <a:off x="1447" y="2273"/>
                <a:ext cx="0" cy="354"/>
              </a:xfrm>
              <a:prstGeom prst="line">
                <a:avLst/>
              </a:prstGeom>
              <a:grpFill/>
              <a:ln w="38100">
                <a:solidFill>
                  <a:srgbClr val="B42D2D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Freeform 35"/>
              <p:cNvSpPr/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57 w 157"/>
                  <a:gd name="T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grpFill/>
              <a:ln w="38100" cmpd="sng">
                <a:solidFill>
                  <a:srgbClr val="B42D2D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7" name="Line 36"/>
            <p:cNvSpPr>
              <a:spLocks noChangeShapeType="1"/>
            </p:cNvSpPr>
            <p:nvPr/>
          </p:nvSpPr>
          <p:spPr bwMode="auto">
            <a:xfrm>
              <a:off x="1501" y="1963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8" name="Text Box 37"/>
            <p:cNvSpPr txBox="1">
              <a:spLocks noChangeArrowheads="1"/>
            </p:cNvSpPr>
            <p:nvPr/>
          </p:nvSpPr>
          <p:spPr bwMode="auto">
            <a:xfrm>
              <a:off x="1359" y="190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19" name="Line 38"/>
            <p:cNvSpPr>
              <a:spLocks noChangeShapeType="1"/>
            </p:cNvSpPr>
            <p:nvPr/>
          </p:nvSpPr>
          <p:spPr bwMode="auto">
            <a:xfrm flipV="1">
              <a:off x="1495" y="3389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" name="Text Box 39"/>
            <p:cNvSpPr txBox="1">
              <a:spLocks noChangeArrowheads="1"/>
            </p:cNvSpPr>
            <p:nvPr/>
          </p:nvSpPr>
          <p:spPr bwMode="auto">
            <a:xfrm>
              <a:off x="1351" y="3545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123" name="Text Box 40"/>
          <p:cNvSpPr txBox="1">
            <a:spLocks noChangeArrowheads="1"/>
          </p:cNvSpPr>
          <p:nvPr/>
        </p:nvSpPr>
        <p:spPr bwMode="auto">
          <a:xfrm>
            <a:off x="1789907" y="2876233"/>
            <a:ext cx="652462" cy="1244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</a:p>
          <a:p>
            <a:pPr algn="l">
              <a:lnSpc>
                <a:spcPct val="90000"/>
              </a:lnSpc>
            </a:pP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</a:t>
            </a:r>
          </a:p>
          <a:p>
            <a:pPr algn="l">
              <a:lnSpc>
                <a:spcPct val="90000"/>
              </a:lnSpc>
            </a:pPr>
            <a:r>
              <a:rPr lang="zh-CN" altLang="en-US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</a:t>
            </a:r>
            <a:endParaRPr lang="en-US" altLang="zh-CN" sz="28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4" name="Rectangle 41"/>
          <p:cNvSpPr>
            <a:spLocks noChangeArrowheads="1"/>
          </p:cNvSpPr>
          <p:nvPr/>
        </p:nvSpPr>
        <p:spPr bwMode="auto">
          <a:xfrm>
            <a:off x="2596992" y="3777933"/>
            <a:ext cx="2461921" cy="560388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</p:spPr>
        <p:txBody>
          <a:bodyPr lIns="108000" tIns="0" rIns="18000" bIns="0"/>
          <a:lstStyle/>
          <a:p>
            <a:pPr algn="just" eaLnBrk="0" hangingPunct="0"/>
            <a:r>
              <a:rPr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 </a:t>
            </a:r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  c   a   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5" name="Line 42"/>
          <p:cNvSpPr>
            <a:spLocks noChangeShapeType="1"/>
          </p:cNvSpPr>
          <p:nvPr/>
        </p:nvSpPr>
        <p:spPr bwMode="auto">
          <a:xfrm>
            <a:off x="3075464" y="3773171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6" name="Line 43"/>
          <p:cNvSpPr>
            <a:spLocks noChangeShapeType="1"/>
          </p:cNvSpPr>
          <p:nvPr/>
        </p:nvSpPr>
        <p:spPr bwMode="auto">
          <a:xfrm>
            <a:off x="3577749" y="3773171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7" name="Line 44"/>
          <p:cNvSpPr>
            <a:spLocks noChangeShapeType="1"/>
          </p:cNvSpPr>
          <p:nvPr/>
        </p:nvSpPr>
        <p:spPr bwMode="auto">
          <a:xfrm>
            <a:off x="4085749" y="3774123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8" name="Line 45"/>
          <p:cNvSpPr>
            <a:spLocks noChangeShapeType="1"/>
          </p:cNvSpPr>
          <p:nvPr/>
        </p:nvSpPr>
        <p:spPr bwMode="auto">
          <a:xfrm>
            <a:off x="4578509" y="3787458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1" y="100964"/>
            <a:ext cx="406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208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Text Box 2"/>
          <p:cNvSpPr txBox="1">
            <a:spLocks noChangeArrowheads="1"/>
          </p:cNvSpPr>
          <p:nvPr/>
        </p:nvSpPr>
        <p:spPr bwMode="auto">
          <a:xfrm>
            <a:off x="1012031" y="956946"/>
            <a:ext cx="815340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：主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串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"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ababcabcacbab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"，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模式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="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abcac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3" name="Group 3"/>
          <p:cNvGrpSpPr/>
          <p:nvPr/>
        </p:nvGrpSpPr>
        <p:grpSpPr bwMode="auto">
          <a:xfrm>
            <a:off x="2597944" y="2661921"/>
            <a:ext cx="6444000" cy="560387"/>
            <a:chOff x="720" y="2333"/>
            <a:chExt cx="4182" cy="353"/>
          </a:xfrm>
          <a:noFill/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c   a   b   c   a   c   b   a   b</a:t>
              </a:r>
            </a:p>
          </p:txBody>
        </p:sp>
        <p:sp>
          <p:nvSpPr>
            <p:cNvPr id="65" name="Line 5"/>
            <p:cNvSpPr>
              <a:spLocks noChangeShapeType="1"/>
            </p:cNvSpPr>
            <p:nvPr/>
          </p:nvSpPr>
          <p:spPr bwMode="auto">
            <a:xfrm>
              <a:off x="104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Line 6"/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Line 7"/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Line 8"/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Line 9"/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10"/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Line 11"/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Line 12"/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Line 13"/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Line 14"/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Line 15"/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2" name="Text Box 17"/>
          <p:cNvSpPr txBox="1">
            <a:spLocks noChangeArrowheads="1"/>
          </p:cNvSpPr>
          <p:nvPr/>
        </p:nvSpPr>
        <p:spPr bwMode="auto">
          <a:xfrm>
            <a:off x="7829558" y="3626169"/>
            <a:ext cx="3676642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just" eaLnBrk="0" hangingPunct="0"/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=2，j=2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失败；</a:t>
            </a:r>
          </a:p>
          <a:p>
            <a:pPr algn="just" eaLnBrk="0" hangingPunct="0"/>
            <a:r>
              <a:rPr lang="en-US" altLang="zh-CN" sz="28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回溯到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回溯到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1" name="Line 28"/>
          <p:cNvSpPr>
            <a:spLocks noChangeShapeType="1"/>
          </p:cNvSpPr>
          <p:nvPr/>
        </p:nvSpPr>
        <p:spPr bwMode="auto">
          <a:xfrm>
            <a:off x="3344069" y="2074546"/>
            <a:ext cx="0" cy="539750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" name="Text Box 29"/>
          <p:cNvSpPr txBox="1">
            <a:spLocks noChangeArrowheads="1"/>
          </p:cNvSpPr>
          <p:nvPr/>
        </p:nvSpPr>
        <p:spPr bwMode="auto">
          <a:xfrm>
            <a:off x="3118644" y="1974533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23" name="Text Box 40"/>
          <p:cNvSpPr txBox="1">
            <a:spLocks noChangeArrowheads="1"/>
          </p:cNvSpPr>
          <p:nvPr/>
        </p:nvSpPr>
        <p:spPr bwMode="auto">
          <a:xfrm>
            <a:off x="1789907" y="2876233"/>
            <a:ext cx="652462" cy="1244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96992" y="3773171"/>
            <a:ext cx="2461921" cy="1270000"/>
            <a:chOff x="2596992" y="3773171"/>
            <a:chExt cx="2461921" cy="1270000"/>
          </a:xfrm>
        </p:grpSpPr>
        <p:sp>
          <p:nvSpPr>
            <p:cNvPr id="107" name="Line 22"/>
            <p:cNvSpPr>
              <a:spLocks noChangeShapeType="1"/>
            </p:cNvSpPr>
            <p:nvPr/>
          </p:nvSpPr>
          <p:spPr bwMode="auto">
            <a:xfrm flipV="1">
              <a:off x="2826544" y="4338321"/>
              <a:ext cx="0" cy="53975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Text Box 23"/>
            <p:cNvSpPr txBox="1">
              <a:spLocks noChangeArrowheads="1"/>
            </p:cNvSpPr>
            <p:nvPr/>
          </p:nvSpPr>
          <p:spPr bwMode="auto">
            <a:xfrm>
              <a:off x="2597944" y="4585971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24" name="Rectangle 41"/>
            <p:cNvSpPr>
              <a:spLocks noChangeArrowheads="1"/>
            </p:cNvSpPr>
            <p:nvPr/>
          </p:nvSpPr>
          <p:spPr bwMode="auto">
            <a:xfrm>
              <a:off x="2596992" y="3777933"/>
              <a:ext cx="2461921" cy="560388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</a:t>
              </a: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   c   a   c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25" name="Line 42"/>
            <p:cNvSpPr>
              <a:spLocks noChangeShapeType="1"/>
            </p:cNvSpPr>
            <p:nvPr/>
          </p:nvSpPr>
          <p:spPr bwMode="auto">
            <a:xfrm>
              <a:off x="3075464" y="3773171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Line 43"/>
            <p:cNvSpPr>
              <a:spLocks noChangeShapeType="1"/>
            </p:cNvSpPr>
            <p:nvPr/>
          </p:nvSpPr>
          <p:spPr bwMode="auto">
            <a:xfrm>
              <a:off x="3577749" y="3773171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Line 44"/>
            <p:cNvSpPr>
              <a:spLocks noChangeShapeType="1"/>
            </p:cNvSpPr>
            <p:nvPr/>
          </p:nvSpPr>
          <p:spPr bwMode="auto">
            <a:xfrm>
              <a:off x="4085749" y="3774123"/>
              <a:ext cx="0" cy="5603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Line 45"/>
            <p:cNvSpPr>
              <a:spLocks noChangeShapeType="1"/>
            </p:cNvSpPr>
            <p:nvPr/>
          </p:nvSpPr>
          <p:spPr bwMode="auto">
            <a:xfrm>
              <a:off x="4578509" y="3787458"/>
              <a:ext cx="0" cy="5603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6" y="152053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6" name="Group 40"/>
          <p:cNvGrpSpPr/>
          <p:nvPr/>
        </p:nvGrpSpPr>
        <p:grpSpPr>
          <a:xfrm>
            <a:off x="1964746" y="238807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7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0" name="Group 40"/>
          <p:cNvGrpSpPr/>
          <p:nvPr/>
        </p:nvGrpSpPr>
        <p:grpSpPr>
          <a:xfrm>
            <a:off x="1964746" y="329021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3" y="1455222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字符串的定义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709863" y="2322766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800" b="1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字符串的基本概念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2709862" y="3220790"/>
            <a:ext cx="5275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字符串的抽象数据类型定义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1" y="100964"/>
            <a:ext cx="406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208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Text Box 2"/>
          <p:cNvSpPr txBox="1">
            <a:spLocks noChangeArrowheads="1"/>
          </p:cNvSpPr>
          <p:nvPr/>
        </p:nvSpPr>
        <p:spPr bwMode="auto">
          <a:xfrm>
            <a:off x="1012031" y="956946"/>
            <a:ext cx="815340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：主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串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"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ababcabcacbab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"，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模式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="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abcac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3" name="Group 3"/>
          <p:cNvGrpSpPr/>
          <p:nvPr/>
        </p:nvGrpSpPr>
        <p:grpSpPr bwMode="auto">
          <a:xfrm>
            <a:off x="2597944" y="2661921"/>
            <a:ext cx="6444000" cy="560387"/>
            <a:chOff x="720" y="2333"/>
            <a:chExt cx="4182" cy="353"/>
          </a:xfrm>
          <a:noFill/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c   a   b   c   a   c   b   a   b</a:t>
              </a:r>
            </a:p>
          </p:txBody>
        </p:sp>
        <p:sp>
          <p:nvSpPr>
            <p:cNvPr id="65" name="Line 5"/>
            <p:cNvSpPr>
              <a:spLocks noChangeShapeType="1"/>
            </p:cNvSpPr>
            <p:nvPr/>
          </p:nvSpPr>
          <p:spPr bwMode="auto">
            <a:xfrm>
              <a:off x="104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Line 6"/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Line 7"/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Line 8"/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Line 9"/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10"/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Line 11"/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Line 12"/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Line 13"/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Line 14"/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Line 15"/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1" name="Line 28"/>
          <p:cNvSpPr>
            <a:spLocks noChangeShapeType="1"/>
          </p:cNvSpPr>
          <p:nvPr/>
        </p:nvSpPr>
        <p:spPr bwMode="auto">
          <a:xfrm>
            <a:off x="3344069" y="2074546"/>
            <a:ext cx="0" cy="539750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" name="Text Box 29"/>
          <p:cNvSpPr txBox="1">
            <a:spLocks noChangeArrowheads="1"/>
          </p:cNvSpPr>
          <p:nvPr/>
        </p:nvSpPr>
        <p:spPr bwMode="auto">
          <a:xfrm>
            <a:off x="3118644" y="1974533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23" name="Text Box 40"/>
          <p:cNvSpPr txBox="1">
            <a:spLocks noChangeArrowheads="1"/>
          </p:cNvSpPr>
          <p:nvPr/>
        </p:nvSpPr>
        <p:spPr bwMode="auto">
          <a:xfrm>
            <a:off x="1789907" y="2876233"/>
            <a:ext cx="652462" cy="1244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84672" y="3773171"/>
            <a:ext cx="2461921" cy="1270000"/>
            <a:chOff x="2596992" y="3773171"/>
            <a:chExt cx="2461921" cy="1270000"/>
          </a:xfrm>
        </p:grpSpPr>
        <p:sp>
          <p:nvSpPr>
            <p:cNvPr id="107" name="Line 22"/>
            <p:cNvSpPr>
              <a:spLocks noChangeShapeType="1"/>
            </p:cNvSpPr>
            <p:nvPr/>
          </p:nvSpPr>
          <p:spPr bwMode="auto">
            <a:xfrm flipV="1">
              <a:off x="2826544" y="4338321"/>
              <a:ext cx="0" cy="53975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Text Box 23"/>
            <p:cNvSpPr txBox="1">
              <a:spLocks noChangeArrowheads="1"/>
            </p:cNvSpPr>
            <p:nvPr/>
          </p:nvSpPr>
          <p:spPr bwMode="auto">
            <a:xfrm>
              <a:off x="2597944" y="4585971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24" name="Rectangle 41"/>
            <p:cNvSpPr>
              <a:spLocks noChangeArrowheads="1"/>
            </p:cNvSpPr>
            <p:nvPr/>
          </p:nvSpPr>
          <p:spPr bwMode="auto">
            <a:xfrm>
              <a:off x="2596992" y="3777933"/>
              <a:ext cx="2461921" cy="560388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</a:t>
              </a: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   c   a   c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25" name="Line 42"/>
            <p:cNvSpPr>
              <a:spLocks noChangeShapeType="1"/>
            </p:cNvSpPr>
            <p:nvPr/>
          </p:nvSpPr>
          <p:spPr bwMode="auto">
            <a:xfrm>
              <a:off x="3075464" y="3773171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Line 43"/>
            <p:cNvSpPr>
              <a:spLocks noChangeShapeType="1"/>
            </p:cNvSpPr>
            <p:nvPr/>
          </p:nvSpPr>
          <p:spPr bwMode="auto">
            <a:xfrm>
              <a:off x="3577749" y="3773171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Line 44"/>
            <p:cNvSpPr>
              <a:spLocks noChangeShapeType="1"/>
            </p:cNvSpPr>
            <p:nvPr/>
          </p:nvSpPr>
          <p:spPr bwMode="auto">
            <a:xfrm>
              <a:off x="4085749" y="3774123"/>
              <a:ext cx="0" cy="5603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Line 45"/>
            <p:cNvSpPr>
              <a:spLocks noChangeShapeType="1"/>
            </p:cNvSpPr>
            <p:nvPr/>
          </p:nvSpPr>
          <p:spPr bwMode="auto">
            <a:xfrm>
              <a:off x="4578509" y="3787458"/>
              <a:ext cx="0" cy="5603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204369" y="3211196"/>
            <a:ext cx="8378031" cy="1363029"/>
            <a:chOff x="3204369" y="3211196"/>
            <a:chExt cx="8378031" cy="1363029"/>
          </a:xfrm>
        </p:grpSpPr>
        <p:sp>
          <p:nvSpPr>
            <p:cNvPr id="31" name="Text Box 17"/>
            <p:cNvSpPr txBox="1">
              <a:spLocks noChangeArrowheads="1"/>
            </p:cNvSpPr>
            <p:nvPr/>
          </p:nvSpPr>
          <p:spPr bwMode="auto">
            <a:xfrm>
              <a:off x="7808456" y="3620118"/>
              <a:ext cx="3773944" cy="9541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just" eaLnBrk="0" hangingPunct="0">
                <a:defRPr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 err="1"/>
                <a:t>i</a:t>
              </a:r>
              <a:r>
                <a:rPr lang="en-US" altLang="zh-CN" dirty="0"/>
                <a:t>=1，j=0</a:t>
              </a:r>
              <a:r>
                <a:rPr lang="zh-CN" altLang="en-US" dirty="0"/>
                <a:t>失败</a:t>
              </a:r>
            </a:p>
            <a:p>
              <a:r>
                <a:rPr lang="en-US" altLang="zh-CN" dirty="0" err="1" smtClean="0"/>
                <a:t>i</a:t>
              </a:r>
              <a:r>
                <a:rPr lang="en-US" altLang="zh-CN" dirty="0" smtClean="0"/>
                <a:t> </a:t>
              </a:r>
              <a:r>
                <a:rPr lang="zh-CN" altLang="en-US" dirty="0" smtClean="0"/>
                <a:t>回溯到 </a:t>
              </a:r>
              <a:r>
                <a:rPr lang="en-US" altLang="zh-CN" dirty="0" smtClean="0"/>
                <a:t>2</a:t>
              </a:r>
              <a:r>
                <a:rPr lang="zh-CN" altLang="en-US" dirty="0"/>
                <a:t>，</a:t>
              </a:r>
              <a:r>
                <a:rPr lang="en-US" altLang="zh-CN" dirty="0" smtClean="0"/>
                <a:t>j </a:t>
              </a:r>
              <a:r>
                <a:rPr lang="zh-CN" altLang="en-US" dirty="0" smtClean="0"/>
                <a:t>回溯到 </a:t>
              </a:r>
              <a:r>
                <a:rPr lang="en-US" altLang="zh-CN" dirty="0" smtClean="0"/>
                <a:t>0</a:t>
              </a:r>
              <a:endParaRPr lang="en-US" altLang="zh-CN" dirty="0"/>
            </a:p>
          </p:txBody>
        </p:sp>
        <p:grpSp>
          <p:nvGrpSpPr>
            <p:cNvPr id="33" name="Group 22"/>
            <p:cNvGrpSpPr/>
            <p:nvPr/>
          </p:nvGrpSpPr>
          <p:grpSpPr bwMode="auto">
            <a:xfrm>
              <a:off x="3204369" y="3211196"/>
              <a:ext cx="257175" cy="561975"/>
              <a:chOff x="1370" y="2273"/>
              <a:chExt cx="162" cy="354"/>
            </a:xfrm>
            <a:noFill/>
          </p:grpSpPr>
          <p:sp>
            <p:nvSpPr>
              <p:cNvPr id="40" name="Line 23"/>
              <p:cNvSpPr>
                <a:spLocks noChangeShapeType="1"/>
              </p:cNvSpPr>
              <p:nvPr/>
            </p:nvSpPr>
            <p:spPr bwMode="auto">
              <a:xfrm>
                <a:off x="1447" y="2273"/>
                <a:ext cx="0" cy="354"/>
              </a:xfrm>
              <a:prstGeom prst="line">
                <a:avLst/>
              </a:prstGeom>
              <a:grpFill/>
              <a:ln w="38100">
                <a:solidFill>
                  <a:srgbClr val="B42D2D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24"/>
              <p:cNvSpPr/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57 w 157"/>
                  <a:gd name="T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grpFill/>
              <a:ln w="38100" cmpd="sng">
                <a:solidFill>
                  <a:srgbClr val="B42D2D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1" y="100964"/>
            <a:ext cx="406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208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Text Box 2"/>
          <p:cNvSpPr txBox="1">
            <a:spLocks noChangeArrowheads="1"/>
          </p:cNvSpPr>
          <p:nvPr/>
        </p:nvSpPr>
        <p:spPr bwMode="auto">
          <a:xfrm>
            <a:off x="1012031" y="956946"/>
            <a:ext cx="815340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：主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串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"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ababcabcacbab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"，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模式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="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abcac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3" name="Group 3"/>
          <p:cNvGrpSpPr/>
          <p:nvPr/>
        </p:nvGrpSpPr>
        <p:grpSpPr bwMode="auto">
          <a:xfrm>
            <a:off x="2597944" y="2661921"/>
            <a:ext cx="6444000" cy="560387"/>
            <a:chOff x="720" y="2333"/>
            <a:chExt cx="4182" cy="353"/>
          </a:xfrm>
          <a:noFill/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c   a   b   c   a   c   b   a   b</a:t>
              </a:r>
            </a:p>
          </p:txBody>
        </p:sp>
        <p:sp>
          <p:nvSpPr>
            <p:cNvPr id="65" name="Line 5"/>
            <p:cNvSpPr>
              <a:spLocks noChangeShapeType="1"/>
            </p:cNvSpPr>
            <p:nvPr/>
          </p:nvSpPr>
          <p:spPr bwMode="auto">
            <a:xfrm>
              <a:off x="104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Line 6"/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Line 7"/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Line 8"/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Line 9"/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10"/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Line 11"/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Line 12"/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Line 13"/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Line 14"/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Line 15"/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3" name="Text Box 40"/>
          <p:cNvSpPr txBox="1">
            <a:spLocks noChangeArrowheads="1"/>
          </p:cNvSpPr>
          <p:nvPr/>
        </p:nvSpPr>
        <p:spPr bwMode="auto">
          <a:xfrm>
            <a:off x="1789907" y="2876233"/>
            <a:ext cx="652462" cy="1244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03784" y="1974533"/>
            <a:ext cx="261620" cy="3068638"/>
            <a:chOff x="3603784" y="1974533"/>
            <a:chExt cx="261620" cy="3068638"/>
          </a:xfrm>
        </p:grpSpPr>
        <p:sp>
          <p:nvSpPr>
            <p:cNvPr id="111" name="Line 28"/>
            <p:cNvSpPr>
              <a:spLocks noChangeShapeType="1"/>
            </p:cNvSpPr>
            <p:nvPr/>
          </p:nvSpPr>
          <p:spPr bwMode="auto">
            <a:xfrm>
              <a:off x="3862229" y="2074546"/>
              <a:ext cx="0" cy="53975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Text Box 29"/>
            <p:cNvSpPr txBox="1">
              <a:spLocks noChangeArrowheads="1"/>
            </p:cNvSpPr>
            <p:nvPr/>
          </p:nvSpPr>
          <p:spPr bwMode="auto">
            <a:xfrm>
              <a:off x="3636804" y="1974533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07" name="Line 22"/>
            <p:cNvSpPr>
              <a:spLocks noChangeShapeType="1"/>
            </p:cNvSpPr>
            <p:nvPr/>
          </p:nvSpPr>
          <p:spPr bwMode="auto">
            <a:xfrm flipV="1">
              <a:off x="3832384" y="4338321"/>
              <a:ext cx="0" cy="53975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Text Box 23"/>
            <p:cNvSpPr txBox="1">
              <a:spLocks noChangeArrowheads="1"/>
            </p:cNvSpPr>
            <p:nvPr/>
          </p:nvSpPr>
          <p:spPr bwMode="auto">
            <a:xfrm>
              <a:off x="3603784" y="4585971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124" name="Rectangle 41"/>
          <p:cNvSpPr>
            <a:spLocks noChangeArrowheads="1"/>
          </p:cNvSpPr>
          <p:nvPr/>
        </p:nvSpPr>
        <p:spPr bwMode="auto">
          <a:xfrm>
            <a:off x="3602832" y="3777933"/>
            <a:ext cx="2461921" cy="560388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</p:spPr>
        <p:txBody>
          <a:bodyPr lIns="108000" tIns="0" rIns="18000" bIns="0"/>
          <a:lstStyle/>
          <a:p>
            <a:pPr algn="just" eaLnBrk="0" hangingPunct="0"/>
            <a:r>
              <a:rPr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 </a:t>
            </a:r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  c   a   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5" name="Line 42"/>
          <p:cNvSpPr>
            <a:spLocks noChangeShapeType="1"/>
          </p:cNvSpPr>
          <p:nvPr/>
        </p:nvSpPr>
        <p:spPr bwMode="auto">
          <a:xfrm>
            <a:off x="4081304" y="3773171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6" name="Line 43"/>
          <p:cNvSpPr>
            <a:spLocks noChangeShapeType="1"/>
          </p:cNvSpPr>
          <p:nvPr/>
        </p:nvSpPr>
        <p:spPr bwMode="auto">
          <a:xfrm>
            <a:off x="4583589" y="3773171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7" name="Line 44"/>
          <p:cNvSpPr>
            <a:spLocks noChangeShapeType="1"/>
          </p:cNvSpPr>
          <p:nvPr/>
        </p:nvSpPr>
        <p:spPr bwMode="auto">
          <a:xfrm>
            <a:off x="5091589" y="3774123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8" name="Line 45"/>
          <p:cNvSpPr>
            <a:spLocks noChangeShapeType="1"/>
          </p:cNvSpPr>
          <p:nvPr/>
        </p:nvSpPr>
        <p:spPr bwMode="auto">
          <a:xfrm>
            <a:off x="5584349" y="3787458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592455" y="1989773"/>
            <a:ext cx="5837545" cy="3068638"/>
            <a:chOff x="5592455" y="1989773"/>
            <a:chExt cx="5837545" cy="3068638"/>
          </a:xfrm>
        </p:grpSpPr>
        <p:grpSp>
          <p:nvGrpSpPr>
            <p:cNvPr id="34" name="Group 50"/>
            <p:cNvGrpSpPr/>
            <p:nvPr/>
          </p:nvGrpSpPr>
          <p:grpSpPr bwMode="auto">
            <a:xfrm>
              <a:off x="5592455" y="1989773"/>
              <a:ext cx="363538" cy="3068638"/>
              <a:chOff x="1351" y="1900"/>
              <a:chExt cx="229" cy="1933"/>
            </a:xfrm>
          </p:grpSpPr>
          <p:grpSp>
            <p:nvGrpSpPr>
              <p:cNvPr id="35" name="Group 51"/>
              <p:cNvGrpSpPr/>
              <p:nvPr/>
            </p:nvGrpSpPr>
            <p:grpSpPr bwMode="auto">
              <a:xfrm>
                <a:off x="1418" y="2676"/>
                <a:ext cx="162" cy="354"/>
                <a:chOff x="1370" y="2263"/>
                <a:chExt cx="162" cy="354"/>
              </a:xfrm>
            </p:grpSpPr>
            <p:sp>
              <p:nvSpPr>
                <p:cNvPr id="44" name="Line 52"/>
                <p:cNvSpPr>
                  <a:spLocks noChangeShapeType="1"/>
                </p:cNvSpPr>
                <p:nvPr/>
              </p:nvSpPr>
              <p:spPr bwMode="auto">
                <a:xfrm>
                  <a:off x="1447" y="2263"/>
                  <a:ext cx="0" cy="354"/>
                </a:xfrm>
                <a:prstGeom prst="line">
                  <a:avLst/>
                </a:prstGeom>
                <a:noFill/>
                <a:ln w="38100">
                  <a:solidFill>
                    <a:srgbClr val="B42D2D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" name="Freeform 53"/>
                <p:cNvSpPr/>
                <p:nvPr/>
              </p:nvSpPr>
              <p:spPr bwMode="auto">
                <a:xfrm>
                  <a:off x="1370" y="2406"/>
                  <a:ext cx="162" cy="102"/>
                </a:xfrm>
                <a:custGeom>
                  <a:avLst/>
                  <a:gdLst>
                    <a:gd name="T0" fmla="*/ 0 w 157"/>
                    <a:gd name="T1" fmla="*/ 0 h 90"/>
                    <a:gd name="T2" fmla="*/ 157 w 157"/>
                    <a:gd name="T3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57" h="90">
                      <a:moveTo>
                        <a:pt x="0" y="0"/>
                      </a:moveTo>
                      <a:lnTo>
                        <a:pt x="157" y="90"/>
                      </a:lnTo>
                    </a:path>
                  </a:pathLst>
                </a:custGeom>
                <a:noFill/>
                <a:ln w="38100" cmpd="sng">
                  <a:solidFill>
                    <a:srgbClr val="B42D2D"/>
                  </a:solidFill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6" name="Line 54"/>
              <p:cNvSpPr>
                <a:spLocks noChangeShapeType="1"/>
              </p:cNvSpPr>
              <p:nvPr/>
            </p:nvSpPr>
            <p:spPr bwMode="auto">
              <a:xfrm>
                <a:off x="1501" y="1963"/>
                <a:ext cx="0" cy="340"/>
              </a:xfrm>
              <a:prstGeom prst="line">
                <a:avLst/>
              </a:prstGeom>
              <a:noFill/>
              <a:ln w="28575">
                <a:solidFill>
                  <a:srgbClr val="008080"/>
                </a:solidFill>
                <a:rou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Text Box 55"/>
              <p:cNvSpPr txBox="1">
                <a:spLocks noChangeArrowheads="1"/>
              </p:cNvSpPr>
              <p:nvPr/>
            </p:nvSpPr>
            <p:spPr bwMode="auto">
              <a:xfrm>
                <a:off x="1359" y="1900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</a:p>
            </p:txBody>
          </p:sp>
          <p:sp>
            <p:nvSpPr>
              <p:cNvPr id="42" name="Line 56"/>
              <p:cNvSpPr>
                <a:spLocks noChangeShapeType="1"/>
              </p:cNvSpPr>
              <p:nvPr/>
            </p:nvSpPr>
            <p:spPr bwMode="auto">
              <a:xfrm flipV="1">
                <a:off x="1495" y="3389"/>
                <a:ext cx="0" cy="340"/>
              </a:xfrm>
              <a:prstGeom prst="line">
                <a:avLst/>
              </a:prstGeom>
              <a:noFill/>
              <a:ln w="28575">
                <a:solidFill>
                  <a:srgbClr val="008080"/>
                </a:solidFill>
                <a:rou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" name="Text Box 57"/>
              <p:cNvSpPr txBox="1">
                <a:spLocks noChangeArrowheads="1"/>
              </p:cNvSpPr>
              <p:nvPr/>
            </p:nvSpPr>
            <p:spPr bwMode="auto">
              <a:xfrm>
                <a:off x="1351" y="3545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j</a:t>
                </a:r>
              </a:p>
            </p:txBody>
          </p:sp>
        </p:grpSp>
        <p:sp>
          <p:nvSpPr>
            <p:cNvPr id="46" name="Text Box 20"/>
            <p:cNvSpPr txBox="1">
              <a:spLocks noChangeArrowheads="1"/>
            </p:cNvSpPr>
            <p:nvPr/>
          </p:nvSpPr>
          <p:spPr bwMode="auto">
            <a:xfrm>
              <a:off x="7762626" y="3594577"/>
              <a:ext cx="3667374" cy="9541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just" eaLnBrk="0" hangingPunct="0">
                <a:defRPr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 err="1"/>
                <a:t>i</a:t>
              </a:r>
              <a:r>
                <a:rPr lang="en-US" altLang="zh-CN" dirty="0"/>
                <a:t>=6，j=4</a:t>
              </a:r>
              <a:r>
                <a:rPr lang="zh-CN" altLang="en-US" dirty="0"/>
                <a:t>失败</a:t>
              </a:r>
            </a:p>
            <a:p>
              <a:r>
                <a:rPr lang="en-US" altLang="zh-CN" dirty="0" err="1" smtClean="0"/>
                <a:t>i</a:t>
              </a:r>
              <a:r>
                <a:rPr lang="en-US" altLang="zh-CN" dirty="0" smtClean="0"/>
                <a:t> </a:t>
              </a:r>
              <a:r>
                <a:rPr lang="zh-CN" altLang="en-US" dirty="0" smtClean="0"/>
                <a:t>回溯到 </a:t>
              </a:r>
              <a:r>
                <a:rPr lang="en-US" altLang="zh-CN" dirty="0" smtClean="0"/>
                <a:t>3</a:t>
              </a:r>
              <a:r>
                <a:rPr lang="zh-CN" altLang="en-US" dirty="0"/>
                <a:t>，</a:t>
              </a:r>
              <a:r>
                <a:rPr lang="en-US" altLang="zh-CN" dirty="0" smtClean="0"/>
                <a:t>j </a:t>
              </a:r>
              <a:r>
                <a:rPr lang="zh-CN" altLang="en-US" dirty="0" smtClean="0"/>
                <a:t>回溯到 </a:t>
              </a:r>
              <a:r>
                <a:rPr lang="en-US" altLang="zh-CN" dirty="0" smtClean="0"/>
                <a:t>0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1" y="100964"/>
            <a:ext cx="406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208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Text Box 2"/>
          <p:cNvSpPr txBox="1">
            <a:spLocks noChangeArrowheads="1"/>
          </p:cNvSpPr>
          <p:nvPr/>
        </p:nvSpPr>
        <p:spPr bwMode="auto">
          <a:xfrm>
            <a:off x="1012031" y="956946"/>
            <a:ext cx="815340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：主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串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"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ababcabcacbab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"，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模式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="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abcac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3" name="Group 3"/>
          <p:cNvGrpSpPr/>
          <p:nvPr/>
        </p:nvGrpSpPr>
        <p:grpSpPr bwMode="auto">
          <a:xfrm>
            <a:off x="2597944" y="2661921"/>
            <a:ext cx="6444000" cy="560387"/>
            <a:chOff x="720" y="2333"/>
            <a:chExt cx="4182" cy="353"/>
          </a:xfrm>
          <a:noFill/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c   a   b   c   a   c   b   a   b</a:t>
              </a:r>
            </a:p>
          </p:txBody>
        </p:sp>
        <p:sp>
          <p:nvSpPr>
            <p:cNvPr id="65" name="Line 5"/>
            <p:cNvSpPr>
              <a:spLocks noChangeShapeType="1"/>
            </p:cNvSpPr>
            <p:nvPr/>
          </p:nvSpPr>
          <p:spPr bwMode="auto">
            <a:xfrm>
              <a:off x="104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Line 6"/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Line 7"/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Line 8"/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Line 9"/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10"/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Line 11"/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Line 12"/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Line 13"/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Line 14"/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Line 15"/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3" name="Text Box 40"/>
          <p:cNvSpPr txBox="1">
            <a:spLocks noChangeArrowheads="1"/>
          </p:cNvSpPr>
          <p:nvPr/>
        </p:nvSpPr>
        <p:spPr bwMode="auto">
          <a:xfrm>
            <a:off x="1789907" y="2876233"/>
            <a:ext cx="652462" cy="1244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106704" y="1974533"/>
            <a:ext cx="261620" cy="3068638"/>
            <a:chOff x="3603784" y="1974533"/>
            <a:chExt cx="261620" cy="3068638"/>
          </a:xfrm>
        </p:grpSpPr>
        <p:sp>
          <p:nvSpPr>
            <p:cNvPr id="111" name="Line 28"/>
            <p:cNvSpPr>
              <a:spLocks noChangeShapeType="1"/>
            </p:cNvSpPr>
            <p:nvPr/>
          </p:nvSpPr>
          <p:spPr bwMode="auto">
            <a:xfrm>
              <a:off x="3862229" y="2074546"/>
              <a:ext cx="0" cy="53975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Text Box 29"/>
            <p:cNvSpPr txBox="1">
              <a:spLocks noChangeArrowheads="1"/>
            </p:cNvSpPr>
            <p:nvPr/>
          </p:nvSpPr>
          <p:spPr bwMode="auto">
            <a:xfrm>
              <a:off x="3636804" y="1974533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07" name="Line 22"/>
            <p:cNvSpPr>
              <a:spLocks noChangeShapeType="1"/>
            </p:cNvSpPr>
            <p:nvPr/>
          </p:nvSpPr>
          <p:spPr bwMode="auto">
            <a:xfrm flipV="1">
              <a:off x="3832384" y="4338321"/>
              <a:ext cx="0" cy="53975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Text Box 23"/>
            <p:cNvSpPr txBox="1">
              <a:spLocks noChangeArrowheads="1"/>
            </p:cNvSpPr>
            <p:nvPr/>
          </p:nvSpPr>
          <p:spPr bwMode="auto">
            <a:xfrm>
              <a:off x="3603784" y="4585971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124" name="Rectangle 41"/>
          <p:cNvSpPr>
            <a:spLocks noChangeArrowheads="1"/>
          </p:cNvSpPr>
          <p:nvPr/>
        </p:nvSpPr>
        <p:spPr bwMode="auto">
          <a:xfrm>
            <a:off x="4090512" y="3777933"/>
            <a:ext cx="2461921" cy="560388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</p:spPr>
        <p:txBody>
          <a:bodyPr lIns="108000" tIns="0" rIns="18000" bIns="0"/>
          <a:lstStyle/>
          <a:p>
            <a:pPr algn="just" eaLnBrk="0" hangingPunct="0"/>
            <a:r>
              <a:rPr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 </a:t>
            </a:r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  c   a   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5" name="Line 42"/>
          <p:cNvSpPr>
            <a:spLocks noChangeShapeType="1"/>
          </p:cNvSpPr>
          <p:nvPr/>
        </p:nvSpPr>
        <p:spPr bwMode="auto">
          <a:xfrm>
            <a:off x="4568984" y="3773171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6" name="Line 43"/>
          <p:cNvSpPr>
            <a:spLocks noChangeShapeType="1"/>
          </p:cNvSpPr>
          <p:nvPr/>
        </p:nvSpPr>
        <p:spPr bwMode="auto">
          <a:xfrm>
            <a:off x="5071269" y="3773171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7" name="Line 44"/>
          <p:cNvSpPr>
            <a:spLocks noChangeShapeType="1"/>
          </p:cNvSpPr>
          <p:nvPr/>
        </p:nvSpPr>
        <p:spPr bwMode="auto">
          <a:xfrm>
            <a:off x="5579269" y="3774123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8" name="Line 45"/>
          <p:cNvSpPr>
            <a:spLocks noChangeShapeType="1"/>
          </p:cNvSpPr>
          <p:nvPr/>
        </p:nvSpPr>
        <p:spPr bwMode="auto">
          <a:xfrm>
            <a:off x="6072029" y="3787458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24021" y="3211196"/>
            <a:ext cx="7358379" cy="1404957"/>
            <a:chOff x="4224021" y="3211196"/>
            <a:chExt cx="7358379" cy="1404957"/>
          </a:xfrm>
        </p:grpSpPr>
        <p:sp>
          <p:nvSpPr>
            <p:cNvPr id="40" name="Text Box 20"/>
            <p:cNvSpPr txBox="1">
              <a:spLocks noChangeArrowheads="1"/>
            </p:cNvSpPr>
            <p:nvPr/>
          </p:nvSpPr>
          <p:spPr bwMode="auto">
            <a:xfrm>
              <a:off x="7831138" y="3662046"/>
              <a:ext cx="3751262" cy="9541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just" eaLnBrk="0" hangingPunct="0">
                <a:defRPr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 err="1"/>
                <a:t>i</a:t>
              </a:r>
              <a:r>
                <a:rPr lang="en-US" altLang="zh-CN" dirty="0"/>
                <a:t>=3，j=0</a:t>
              </a:r>
              <a:r>
                <a:rPr lang="zh-CN" altLang="en-US" dirty="0"/>
                <a:t>失败</a:t>
              </a:r>
            </a:p>
            <a:p>
              <a:r>
                <a:rPr lang="en-US" altLang="zh-CN" dirty="0" err="1" smtClean="0"/>
                <a:t>i</a:t>
              </a:r>
              <a:r>
                <a:rPr lang="en-US" altLang="zh-CN" dirty="0" smtClean="0"/>
                <a:t> </a:t>
              </a:r>
              <a:r>
                <a:rPr lang="zh-CN" altLang="en-US" dirty="0" smtClean="0"/>
                <a:t>回溯到 </a:t>
              </a:r>
              <a:r>
                <a:rPr lang="en-US" altLang="zh-CN" dirty="0" smtClean="0"/>
                <a:t>4</a:t>
              </a:r>
              <a:r>
                <a:rPr lang="zh-CN" altLang="en-US" dirty="0"/>
                <a:t>，</a:t>
              </a:r>
              <a:r>
                <a:rPr lang="en-US" altLang="zh-CN" dirty="0" smtClean="0"/>
                <a:t>j </a:t>
              </a:r>
              <a:r>
                <a:rPr lang="zh-CN" altLang="en-US" dirty="0" smtClean="0"/>
                <a:t>回溯到 </a:t>
              </a:r>
              <a:r>
                <a:rPr lang="en-US" altLang="zh-CN" dirty="0" smtClean="0"/>
                <a:t>0</a:t>
              </a:r>
              <a:endParaRPr lang="en-US" altLang="zh-CN" dirty="0"/>
            </a:p>
          </p:txBody>
        </p:sp>
        <p:grpSp>
          <p:nvGrpSpPr>
            <p:cNvPr id="47" name="Group 33"/>
            <p:cNvGrpSpPr/>
            <p:nvPr/>
          </p:nvGrpSpPr>
          <p:grpSpPr bwMode="auto">
            <a:xfrm>
              <a:off x="4224021" y="3211196"/>
              <a:ext cx="257175" cy="561975"/>
              <a:chOff x="1370" y="2273"/>
              <a:chExt cx="162" cy="354"/>
            </a:xfrm>
            <a:noFill/>
          </p:grpSpPr>
          <p:sp>
            <p:nvSpPr>
              <p:cNvPr id="52" name="Line 34"/>
              <p:cNvSpPr>
                <a:spLocks noChangeShapeType="1"/>
              </p:cNvSpPr>
              <p:nvPr/>
            </p:nvSpPr>
            <p:spPr bwMode="auto">
              <a:xfrm>
                <a:off x="1447" y="2273"/>
                <a:ext cx="0" cy="354"/>
              </a:xfrm>
              <a:prstGeom prst="line">
                <a:avLst/>
              </a:prstGeom>
              <a:grpFill/>
              <a:ln w="38100">
                <a:solidFill>
                  <a:srgbClr val="B42D2D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Freeform 35"/>
              <p:cNvSpPr/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57 w 157"/>
                  <a:gd name="T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grpFill/>
              <a:ln w="38100" cmpd="sng">
                <a:solidFill>
                  <a:srgbClr val="B42D2D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1" y="100964"/>
            <a:ext cx="406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208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Text Box 2"/>
          <p:cNvSpPr txBox="1">
            <a:spLocks noChangeArrowheads="1"/>
          </p:cNvSpPr>
          <p:nvPr/>
        </p:nvSpPr>
        <p:spPr bwMode="auto">
          <a:xfrm>
            <a:off x="1012031" y="956946"/>
            <a:ext cx="815340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：主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串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"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ababcabcacbab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"，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模式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="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abcac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3" name="Group 3"/>
          <p:cNvGrpSpPr/>
          <p:nvPr/>
        </p:nvGrpSpPr>
        <p:grpSpPr bwMode="auto">
          <a:xfrm>
            <a:off x="2597944" y="2661921"/>
            <a:ext cx="6444000" cy="560387"/>
            <a:chOff x="720" y="2333"/>
            <a:chExt cx="4182" cy="353"/>
          </a:xfrm>
          <a:noFill/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c   a   b   c   a   c   b   a   b</a:t>
              </a:r>
            </a:p>
          </p:txBody>
        </p:sp>
        <p:sp>
          <p:nvSpPr>
            <p:cNvPr id="65" name="Line 5"/>
            <p:cNvSpPr>
              <a:spLocks noChangeShapeType="1"/>
            </p:cNvSpPr>
            <p:nvPr/>
          </p:nvSpPr>
          <p:spPr bwMode="auto">
            <a:xfrm>
              <a:off x="104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Line 6"/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Line 7"/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Line 8"/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Line 9"/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10"/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Line 11"/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Line 12"/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Line 13"/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Line 14"/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Line 15"/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3" name="Text Box 40"/>
          <p:cNvSpPr txBox="1">
            <a:spLocks noChangeArrowheads="1"/>
          </p:cNvSpPr>
          <p:nvPr/>
        </p:nvSpPr>
        <p:spPr bwMode="auto">
          <a:xfrm>
            <a:off x="1789907" y="2876233"/>
            <a:ext cx="652462" cy="1244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579144" y="1974533"/>
            <a:ext cx="261620" cy="3068638"/>
            <a:chOff x="3603784" y="1974533"/>
            <a:chExt cx="261620" cy="3068638"/>
          </a:xfrm>
        </p:grpSpPr>
        <p:sp>
          <p:nvSpPr>
            <p:cNvPr id="111" name="Line 28"/>
            <p:cNvSpPr>
              <a:spLocks noChangeShapeType="1"/>
            </p:cNvSpPr>
            <p:nvPr/>
          </p:nvSpPr>
          <p:spPr bwMode="auto">
            <a:xfrm>
              <a:off x="3862229" y="2074546"/>
              <a:ext cx="0" cy="53975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Text Box 29"/>
            <p:cNvSpPr txBox="1">
              <a:spLocks noChangeArrowheads="1"/>
            </p:cNvSpPr>
            <p:nvPr/>
          </p:nvSpPr>
          <p:spPr bwMode="auto">
            <a:xfrm>
              <a:off x="3636804" y="1974533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07" name="Line 22"/>
            <p:cNvSpPr>
              <a:spLocks noChangeShapeType="1"/>
            </p:cNvSpPr>
            <p:nvPr/>
          </p:nvSpPr>
          <p:spPr bwMode="auto">
            <a:xfrm flipV="1">
              <a:off x="3832384" y="4338321"/>
              <a:ext cx="0" cy="53975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Text Box 23"/>
            <p:cNvSpPr txBox="1">
              <a:spLocks noChangeArrowheads="1"/>
            </p:cNvSpPr>
            <p:nvPr/>
          </p:nvSpPr>
          <p:spPr bwMode="auto">
            <a:xfrm>
              <a:off x="3603784" y="4585971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124" name="Rectangle 41"/>
          <p:cNvSpPr>
            <a:spLocks noChangeArrowheads="1"/>
          </p:cNvSpPr>
          <p:nvPr/>
        </p:nvSpPr>
        <p:spPr bwMode="auto">
          <a:xfrm>
            <a:off x="4578192" y="3777933"/>
            <a:ext cx="2461921" cy="560388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</p:spPr>
        <p:txBody>
          <a:bodyPr lIns="108000" tIns="0" rIns="18000" bIns="0"/>
          <a:lstStyle/>
          <a:p>
            <a:pPr algn="just" eaLnBrk="0" hangingPunct="0"/>
            <a:r>
              <a:rPr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 </a:t>
            </a:r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  c   a   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5" name="Line 42"/>
          <p:cNvSpPr>
            <a:spLocks noChangeShapeType="1"/>
          </p:cNvSpPr>
          <p:nvPr/>
        </p:nvSpPr>
        <p:spPr bwMode="auto">
          <a:xfrm>
            <a:off x="5056664" y="3773171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6" name="Line 43"/>
          <p:cNvSpPr>
            <a:spLocks noChangeShapeType="1"/>
          </p:cNvSpPr>
          <p:nvPr/>
        </p:nvSpPr>
        <p:spPr bwMode="auto">
          <a:xfrm>
            <a:off x="5558949" y="3773171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7" name="Line 44"/>
          <p:cNvSpPr>
            <a:spLocks noChangeShapeType="1"/>
          </p:cNvSpPr>
          <p:nvPr/>
        </p:nvSpPr>
        <p:spPr bwMode="auto">
          <a:xfrm>
            <a:off x="6066949" y="3774123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8" name="Line 45"/>
          <p:cNvSpPr>
            <a:spLocks noChangeShapeType="1"/>
          </p:cNvSpPr>
          <p:nvPr/>
        </p:nvSpPr>
        <p:spPr bwMode="auto">
          <a:xfrm>
            <a:off x="6559709" y="3787458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693830" y="3203239"/>
            <a:ext cx="6885939" cy="1404957"/>
            <a:chOff x="4224021" y="3211196"/>
            <a:chExt cx="6885939" cy="1404957"/>
          </a:xfrm>
        </p:grpSpPr>
        <p:sp>
          <p:nvSpPr>
            <p:cNvPr id="40" name="Text Box 20"/>
            <p:cNvSpPr txBox="1">
              <a:spLocks noChangeArrowheads="1"/>
            </p:cNvSpPr>
            <p:nvPr/>
          </p:nvSpPr>
          <p:spPr bwMode="auto">
            <a:xfrm>
              <a:off x="7358698" y="3662046"/>
              <a:ext cx="3751262" cy="9541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just" eaLnBrk="0" hangingPunct="0">
                <a:defRPr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 err="1" smtClean="0"/>
                <a:t>i</a:t>
              </a:r>
              <a:r>
                <a:rPr lang="en-US" altLang="zh-CN" dirty="0" smtClean="0"/>
                <a:t>=4，j=0</a:t>
              </a:r>
              <a:r>
                <a:rPr lang="zh-CN" altLang="en-US" dirty="0"/>
                <a:t>失败</a:t>
              </a:r>
            </a:p>
            <a:p>
              <a:r>
                <a:rPr lang="en-US" altLang="zh-CN" dirty="0" err="1" smtClean="0"/>
                <a:t>i</a:t>
              </a:r>
              <a:r>
                <a:rPr lang="en-US" altLang="zh-CN" dirty="0" smtClean="0"/>
                <a:t> </a:t>
              </a:r>
              <a:r>
                <a:rPr lang="zh-CN" altLang="en-US" dirty="0" smtClean="0"/>
                <a:t>回溯到 </a:t>
              </a:r>
              <a:r>
                <a:rPr lang="en-US" altLang="zh-CN" dirty="0" smtClean="0"/>
                <a:t>5</a:t>
              </a:r>
              <a:r>
                <a:rPr lang="zh-CN" altLang="en-US" dirty="0" smtClean="0"/>
                <a:t>，</a:t>
              </a:r>
              <a:r>
                <a:rPr lang="en-US" altLang="zh-CN" dirty="0" smtClean="0"/>
                <a:t>j </a:t>
              </a:r>
              <a:r>
                <a:rPr lang="zh-CN" altLang="en-US" dirty="0" smtClean="0"/>
                <a:t>回溯到 </a:t>
              </a:r>
              <a:r>
                <a:rPr lang="en-US" altLang="zh-CN" dirty="0" smtClean="0"/>
                <a:t>0</a:t>
              </a:r>
              <a:endParaRPr lang="en-US" altLang="zh-CN" dirty="0"/>
            </a:p>
          </p:txBody>
        </p:sp>
        <p:grpSp>
          <p:nvGrpSpPr>
            <p:cNvPr id="47" name="Group 33"/>
            <p:cNvGrpSpPr/>
            <p:nvPr/>
          </p:nvGrpSpPr>
          <p:grpSpPr bwMode="auto">
            <a:xfrm>
              <a:off x="4224021" y="3211196"/>
              <a:ext cx="257175" cy="561975"/>
              <a:chOff x="1370" y="2273"/>
              <a:chExt cx="162" cy="354"/>
            </a:xfrm>
            <a:noFill/>
          </p:grpSpPr>
          <p:sp>
            <p:nvSpPr>
              <p:cNvPr id="52" name="Line 34"/>
              <p:cNvSpPr>
                <a:spLocks noChangeShapeType="1"/>
              </p:cNvSpPr>
              <p:nvPr/>
            </p:nvSpPr>
            <p:spPr bwMode="auto">
              <a:xfrm>
                <a:off x="1447" y="2273"/>
                <a:ext cx="0" cy="354"/>
              </a:xfrm>
              <a:prstGeom prst="line">
                <a:avLst/>
              </a:prstGeom>
              <a:grpFill/>
              <a:ln w="38100">
                <a:solidFill>
                  <a:srgbClr val="B42D2D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Freeform 35"/>
              <p:cNvSpPr/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57 w 157"/>
                  <a:gd name="T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grpFill/>
              <a:ln w="38100" cmpd="sng">
                <a:solidFill>
                  <a:srgbClr val="B42D2D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1" y="100964"/>
            <a:ext cx="406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208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Text Box 2"/>
          <p:cNvSpPr txBox="1">
            <a:spLocks noChangeArrowheads="1"/>
          </p:cNvSpPr>
          <p:nvPr/>
        </p:nvSpPr>
        <p:spPr bwMode="auto">
          <a:xfrm>
            <a:off x="1012031" y="956946"/>
            <a:ext cx="815340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：主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串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"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ababcabcacbab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"，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模式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="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abcac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3" name="Group 3"/>
          <p:cNvGrpSpPr/>
          <p:nvPr/>
        </p:nvGrpSpPr>
        <p:grpSpPr bwMode="auto">
          <a:xfrm>
            <a:off x="2597944" y="2661921"/>
            <a:ext cx="6444000" cy="560387"/>
            <a:chOff x="720" y="2333"/>
            <a:chExt cx="4182" cy="353"/>
          </a:xfrm>
          <a:noFill/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c   a   b   c   a   c   b   a   b</a:t>
              </a:r>
            </a:p>
          </p:txBody>
        </p:sp>
        <p:sp>
          <p:nvSpPr>
            <p:cNvPr id="65" name="Line 5"/>
            <p:cNvSpPr>
              <a:spLocks noChangeShapeType="1"/>
            </p:cNvSpPr>
            <p:nvPr/>
          </p:nvSpPr>
          <p:spPr bwMode="auto">
            <a:xfrm>
              <a:off x="104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Line 6"/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Line 7"/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Line 8"/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Line 9"/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10"/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Line 11"/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Line 12"/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Line 13"/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Line 14"/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Line 15"/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3" name="Text Box 40"/>
          <p:cNvSpPr txBox="1">
            <a:spLocks noChangeArrowheads="1"/>
          </p:cNvSpPr>
          <p:nvPr/>
        </p:nvSpPr>
        <p:spPr bwMode="auto">
          <a:xfrm>
            <a:off x="1789907" y="2876233"/>
            <a:ext cx="652462" cy="1244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076349" y="1977395"/>
            <a:ext cx="261620" cy="3068638"/>
            <a:chOff x="3603784" y="1974533"/>
            <a:chExt cx="261620" cy="3068638"/>
          </a:xfrm>
        </p:grpSpPr>
        <p:sp>
          <p:nvSpPr>
            <p:cNvPr id="111" name="Line 28"/>
            <p:cNvSpPr>
              <a:spLocks noChangeShapeType="1"/>
            </p:cNvSpPr>
            <p:nvPr/>
          </p:nvSpPr>
          <p:spPr bwMode="auto">
            <a:xfrm>
              <a:off x="3862229" y="2074546"/>
              <a:ext cx="0" cy="53975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Text Box 29"/>
            <p:cNvSpPr txBox="1">
              <a:spLocks noChangeArrowheads="1"/>
            </p:cNvSpPr>
            <p:nvPr/>
          </p:nvSpPr>
          <p:spPr bwMode="auto">
            <a:xfrm>
              <a:off x="3636804" y="1974533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07" name="Line 22"/>
            <p:cNvSpPr>
              <a:spLocks noChangeShapeType="1"/>
            </p:cNvSpPr>
            <p:nvPr/>
          </p:nvSpPr>
          <p:spPr bwMode="auto">
            <a:xfrm flipV="1">
              <a:off x="3832384" y="4338321"/>
              <a:ext cx="0" cy="53975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Text Box 23"/>
            <p:cNvSpPr txBox="1">
              <a:spLocks noChangeArrowheads="1"/>
            </p:cNvSpPr>
            <p:nvPr/>
          </p:nvSpPr>
          <p:spPr bwMode="auto">
            <a:xfrm>
              <a:off x="3603784" y="4585971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124" name="Rectangle 41"/>
          <p:cNvSpPr>
            <a:spLocks noChangeArrowheads="1"/>
          </p:cNvSpPr>
          <p:nvPr/>
        </p:nvSpPr>
        <p:spPr bwMode="auto">
          <a:xfrm>
            <a:off x="5065872" y="3777933"/>
            <a:ext cx="2461921" cy="560388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</p:spPr>
        <p:txBody>
          <a:bodyPr lIns="108000" tIns="0" rIns="18000" bIns="0"/>
          <a:lstStyle/>
          <a:p>
            <a:pPr algn="just" eaLnBrk="0" hangingPunct="0"/>
            <a:r>
              <a:rPr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 </a:t>
            </a:r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  c   a   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5" name="Line 42"/>
          <p:cNvSpPr>
            <a:spLocks noChangeShapeType="1"/>
          </p:cNvSpPr>
          <p:nvPr/>
        </p:nvSpPr>
        <p:spPr bwMode="auto">
          <a:xfrm>
            <a:off x="5544344" y="3773171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6" name="Line 43"/>
          <p:cNvSpPr>
            <a:spLocks noChangeShapeType="1"/>
          </p:cNvSpPr>
          <p:nvPr/>
        </p:nvSpPr>
        <p:spPr bwMode="auto">
          <a:xfrm>
            <a:off x="6046629" y="3773171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7" name="Line 44"/>
          <p:cNvSpPr>
            <a:spLocks noChangeShapeType="1"/>
          </p:cNvSpPr>
          <p:nvPr/>
        </p:nvSpPr>
        <p:spPr bwMode="auto">
          <a:xfrm>
            <a:off x="6554629" y="3774123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8" name="Line 45"/>
          <p:cNvSpPr>
            <a:spLocks noChangeShapeType="1"/>
          </p:cNvSpPr>
          <p:nvPr/>
        </p:nvSpPr>
        <p:spPr bwMode="auto">
          <a:xfrm>
            <a:off x="7047389" y="3787458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8174106" y="3451862"/>
            <a:ext cx="3381375" cy="137318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just" eaLnBrk="0" hangingPunct="0">
              <a:defRPr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err="1"/>
              <a:t>i</a:t>
            </a:r>
            <a:r>
              <a:rPr lang="en-US" altLang="zh-CN" dirty="0"/>
              <a:t>=10，j=5，T</a:t>
            </a:r>
            <a:r>
              <a:rPr lang="zh-CN" altLang="en-US" dirty="0"/>
              <a:t>中全部字符都比较完毕，匹配成功</a:t>
            </a:r>
          </a:p>
        </p:txBody>
      </p:sp>
      <p:grpSp>
        <p:nvGrpSpPr>
          <p:cNvPr id="36" name="Group 18"/>
          <p:cNvGrpSpPr/>
          <p:nvPr/>
        </p:nvGrpSpPr>
        <p:grpSpPr bwMode="auto">
          <a:xfrm>
            <a:off x="5063203" y="1974533"/>
            <a:ext cx="285750" cy="3068638"/>
            <a:chOff x="680" y="1900"/>
            <a:chExt cx="180" cy="1933"/>
          </a:xfrm>
          <a:noFill/>
        </p:grpSpPr>
        <p:sp>
          <p:nvSpPr>
            <p:cNvPr id="39" name="Line 19"/>
            <p:cNvSpPr>
              <a:spLocks noChangeShapeType="1"/>
            </p:cNvSpPr>
            <p:nvPr/>
          </p:nvSpPr>
          <p:spPr bwMode="auto">
            <a:xfrm>
              <a:off x="860" y="2686"/>
              <a:ext cx="0" cy="354"/>
            </a:xfrm>
            <a:prstGeom prst="line">
              <a:avLst/>
            </a:prstGeom>
            <a:grpFill/>
            <a:ln w="38100">
              <a:solidFill>
                <a:srgbClr val="40404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Line 20"/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Text Box 21"/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3" name="Line 22"/>
            <p:cNvSpPr>
              <a:spLocks noChangeShapeType="1"/>
            </p:cNvSpPr>
            <p:nvPr/>
          </p:nvSpPr>
          <p:spPr bwMode="auto">
            <a:xfrm flipV="1">
              <a:off x="824" y="3389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Text Box 23"/>
            <p:cNvSpPr txBox="1">
              <a:spLocks noChangeArrowheads="1"/>
            </p:cNvSpPr>
            <p:nvPr/>
          </p:nvSpPr>
          <p:spPr bwMode="auto">
            <a:xfrm>
              <a:off x="680" y="3545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45" name="Group 18"/>
          <p:cNvGrpSpPr/>
          <p:nvPr/>
        </p:nvGrpSpPr>
        <p:grpSpPr bwMode="auto">
          <a:xfrm>
            <a:off x="5575469" y="1974533"/>
            <a:ext cx="244475" cy="3068638"/>
            <a:chOff x="710" y="1900"/>
            <a:chExt cx="154" cy="1933"/>
          </a:xfrm>
          <a:noFill/>
        </p:grpSpPr>
        <p:sp>
          <p:nvSpPr>
            <p:cNvPr id="46" name="Line 19"/>
            <p:cNvSpPr>
              <a:spLocks noChangeShapeType="1"/>
            </p:cNvSpPr>
            <p:nvPr/>
          </p:nvSpPr>
          <p:spPr bwMode="auto">
            <a:xfrm>
              <a:off x="860" y="2686"/>
              <a:ext cx="0" cy="354"/>
            </a:xfrm>
            <a:prstGeom prst="line">
              <a:avLst/>
            </a:prstGeom>
            <a:grpFill/>
            <a:ln w="38100">
              <a:solidFill>
                <a:srgbClr val="40404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Line 20"/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Text Box 21"/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50" name="Line 22"/>
            <p:cNvSpPr>
              <a:spLocks noChangeShapeType="1"/>
            </p:cNvSpPr>
            <p:nvPr/>
          </p:nvSpPr>
          <p:spPr bwMode="auto">
            <a:xfrm flipV="1">
              <a:off x="864" y="3389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Text Box 23"/>
            <p:cNvSpPr txBox="1">
              <a:spLocks noChangeArrowheads="1"/>
            </p:cNvSpPr>
            <p:nvPr/>
          </p:nvSpPr>
          <p:spPr bwMode="auto">
            <a:xfrm>
              <a:off x="720" y="3545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54" name="Group 18"/>
          <p:cNvGrpSpPr/>
          <p:nvPr/>
        </p:nvGrpSpPr>
        <p:grpSpPr bwMode="auto">
          <a:xfrm>
            <a:off x="6560831" y="1974536"/>
            <a:ext cx="244475" cy="3068638"/>
            <a:chOff x="710" y="1900"/>
            <a:chExt cx="154" cy="1933"/>
          </a:xfrm>
          <a:noFill/>
        </p:grpSpPr>
        <p:sp>
          <p:nvSpPr>
            <p:cNvPr id="55" name="Line 19"/>
            <p:cNvSpPr>
              <a:spLocks noChangeShapeType="1"/>
            </p:cNvSpPr>
            <p:nvPr/>
          </p:nvSpPr>
          <p:spPr bwMode="auto">
            <a:xfrm>
              <a:off x="860" y="2686"/>
              <a:ext cx="0" cy="354"/>
            </a:xfrm>
            <a:prstGeom prst="line">
              <a:avLst/>
            </a:prstGeom>
            <a:grpFill/>
            <a:ln w="38100">
              <a:solidFill>
                <a:srgbClr val="40404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Line 20"/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21"/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58" name="Line 22"/>
            <p:cNvSpPr>
              <a:spLocks noChangeShapeType="1"/>
            </p:cNvSpPr>
            <p:nvPr/>
          </p:nvSpPr>
          <p:spPr bwMode="auto">
            <a:xfrm flipV="1">
              <a:off x="864" y="3389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23"/>
            <p:cNvSpPr txBox="1">
              <a:spLocks noChangeArrowheads="1"/>
            </p:cNvSpPr>
            <p:nvPr/>
          </p:nvSpPr>
          <p:spPr bwMode="auto">
            <a:xfrm>
              <a:off x="720" y="3545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60" name="Group 18"/>
          <p:cNvGrpSpPr/>
          <p:nvPr/>
        </p:nvGrpSpPr>
        <p:grpSpPr bwMode="auto">
          <a:xfrm>
            <a:off x="7047389" y="1974536"/>
            <a:ext cx="244475" cy="3068638"/>
            <a:chOff x="710" y="1900"/>
            <a:chExt cx="154" cy="1933"/>
          </a:xfrm>
          <a:noFill/>
        </p:grpSpPr>
        <p:sp>
          <p:nvSpPr>
            <p:cNvPr id="61" name="Line 19"/>
            <p:cNvSpPr>
              <a:spLocks noChangeShapeType="1"/>
            </p:cNvSpPr>
            <p:nvPr/>
          </p:nvSpPr>
          <p:spPr bwMode="auto">
            <a:xfrm>
              <a:off x="860" y="2686"/>
              <a:ext cx="0" cy="354"/>
            </a:xfrm>
            <a:prstGeom prst="line">
              <a:avLst/>
            </a:prstGeom>
            <a:grpFill/>
            <a:ln w="38100">
              <a:solidFill>
                <a:srgbClr val="40404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Line 20"/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Text Box 21"/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68" name="Line 22"/>
            <p:cNvSpPr>
              <a:spLocks noChangeShapeType="1"/>
            </p:cNvSpPr>
            <p:nvPr/>
          </p:nvSpPr>
          <p:spPr bwMode="auto">
            <a:xfrm flipV="1">
              <a:off x="864" y="3389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Text Box 23"/>
            <p:cNvSpPr txBox="1">
              <a:spLocks noChangeArrowheads="1"/>
            </p:cNvSpPr>
            <p:nvPr/>
          </p:nvSpPr>
          <p:spPr bwMode="auto">
            <a:xfrm>
              <a:off x="720" y="3545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70" name="Group 18"/>
          <p:cNvGrpSpPr/>
          <p:nvPr/>
        </p:nvGrpSpPr>
        <p:grpSpPr bwMode="auto">
          <a:xfrm>
            <a:off x="7513382" y="1964214"/>
            <a:ext cx="244475" cy="3068638"/>
            <a:chOff x="710" y="1900"/>
            <a:chExt cx="154" cy="1933"/>
          </a:xfrm>
          <a:noFill/>
        </p:grpSpPr>
        <p:sp>
          <p:nvSpPr>
            <p:cNvPr id="72" name="Line 20"/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Text Box 21"/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74" name="Line 22"/>
            <p:cNvSpPr>
              <a:spLocks noChangeShapeType="1"/>
            </p:cNvSpPr>
            <p:nvPr/>
          </p:nvSpPr>
          <p:spPr bwMode="auto">
            <a:xfrm flipV="1">
              <a:off x="864" y="3389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Text Box 23"/>
            <p:cNvSpPr txBox="1">
              <a:spLocks noChangeArrowheads="1"/>
            </p:cNvSpPr>
            <p:nvPr/>
          </p:nvSpPr>
          <p:spPr bwMode="auto">
            <a:xfrm>
              <a:off x="720" y="3545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76" name="Group 18"/>
          <p:cNvGrpSpPr/>
          <p:nvPr/>
        </p:nvGrpSpPr>
        <p:grpSpPr bwMode="auto">
          <a:xfrm>
            <a:off x="6046629" y="1977395"/>
            <a:ext cx="244475" cy="3068638"/>
            <a:chOff x="710" y="1900"/>
            <a:chExt cx="154" cy="1933"/>
          </a:xfrm>
          <a:noFill/>
        </p:grpSpPr>
        <p:sp>
          <p:nvSpPr>
            <p:cNvPr id="77" name="Line 19"/>
            <p:cNvSpPr>
              <a:spLocks noChangeShapeType="1"/>
            </p:cNvSpPr>
            <p:nvPr/>
          </p:nvSpPr>
          <p:spPr bwMode="auto">
            <a:xfrm>
              <a:off x="860" y="2686"/>
              <a:ext cx="0" cy="354"/>
            </a:xfrm>
            <a:prstGeom prst="line">
              <a:avLst/>
            </a:prstGeom>
            <a:grpFill/>
            <a:ln w="38100">
              <a:solidFill>
                <a:srgbClr val="40404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Line 20"/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Text Box 21"/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80" name="Line 22"/>
            <p:cNvSpPr>
              <a:spLocks noChangeShapeType="1"/>
            </p:cNvSpPr>
            <p:nvPr/>
          </p:nvSpPr>
          <p:spPr bwMode="auto">
            <a:xfrm flipV="1">
              <a:off x="864" y="3389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Text Box 23"/>
            <p:cNvSpPr txBox="1">
              <a:spLocks noChangeArrowheads="1"/>
            </p:cNvSpPr>
            <p:nvPr/>
          </p:nvSpPr>
          <p:spPr bwMode="auto">
            <a:xfrm>
              <a:off x="720" y="3545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1" y="100964"/>
            <a:ext cx="406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208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" name="Text Box 2"/>
          <p:cNvSpPr txBox="1">
            <a:spLocks noChangeArrowheads="1"/>
          </p:cNvSpPr>
          <p:nvPr/>
        </p:nvSpPr>
        <p:spPr bwMode="auto">
          <a:xfrm>
            <a:off x="638167" y="995680"/>
            <a:ext cx="5040000" cy="4801314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85000"/>
              </a:lnSpc>
            </a:pP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BF(char S[ ], char T[ ])</a:t>
            </a:r>
          </a:p>
          <a:p>
            <a:pPr algn="just">
              <a:lnSpc>
                <a:spcPct val="85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just">
              <a:lnSpc>
                <a:spcPct val="850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0, j = 0;   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5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 (S[0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!= '\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0'&amp;&amp;T[0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!= '\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0')</a:t>
            </a:r>
          </a:p>
          <a:p>
            <a:pPr algn="just">
              <a:lnSpc>
                <a:spcPct val="85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{</a:t>
            </a:r>
          </a:p>
          <a:p>
            <a:pPr algn="just">
              <a:lnSpc>
                <a:spcPct val="85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if (S[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== T[j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]) {</a:t>
            </a:r>
          </a:p>
          <a:p>
            <a:pPr algn="just">
              <a:lnSpc>
                <a:spcPct val="85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++;   j++;</a:t>
            </a:r>
          </a:p>
          <a:p>
            <a:pPr algn="just">
              <a:lnSpc>
                <a:spcPct val="85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}  </a:t>
            </a:r>
          </a:p>
          <a:p>
            <a:pPr algn="just">
              <a:lnSpc>
                <a:spcPct val="85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else {</a:t>
            </a:r>
          </a:p>
          <a:p>
            <a:pPr algn="just">
              <a:lnSpc>
                <a:spcPct val="85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– j + 1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 = 0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85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}   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5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}</a:t>
            </a:r>
          </a:p>
          <a:p>
            <a:pPr algn="just">
              <a:lnSpc>
                <a:spcPct val="85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T[j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== '\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0'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return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– j + 1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   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5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 return 0;</a:t>
            </a:r>
          </a:p>
          <a:p>
            <a:pPr algn="just">
              <a:lnSpc>
                <a:spcPct val="85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Text Box 6"/>
          <p:cNvSpPr txBox="1">
            <a:spLocks noChangeArrowheads="1"/>
          </p:cNvSpPr>
          <p:nvPr/>
        </p:nvSpPr>
        <p:spPr bwMode="auto">
          <a:xfrm>
            <a:off x="6181994" y="995680"/>
            <a:ext cx="5040000" cy="4801314"/>
          </a:xfrm>
          <a:prstGeom prst="rect">
            <a:avLst/>
          </a:prstGeom>
          <a:noFill/>
          <a:ln w="9525">
            <a:solidFill>
              <a:srgbClr val="5C307D"/>
            </a:solidFill>
            <a:prstDash val="lg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85000"/>
              </a:lnSpc>
            </a:pP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BF(char S[ ], char T[ ])</a:t>
            </a:r>
          </a:p>
          <a:p>
            <a:pPr algn="just">
              <a:lnSpc>
                <a:spcPct val="85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algn="just">
              <a:lnSpc>
                <a:spcPct val="85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0, j = 0,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start = 0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5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 (S[0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!= '\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0'&amp;&amp;T[0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!= '\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0')</a:t>
            </a:r>
          </a:p>
          <a:p>
            <a:pPr algn="just">
              <a:lnSpc>
                <a:spcPct val="85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{</a:t>
            </a:r>
          </a:p>
          <a:p>
            <a:pPr algn="just">
              <a:lnSpc>
                <a:spcPct val="85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if (S[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== T[j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]) {</a:t>
            </a:r>
          </a:p>
          <a:p>
            <a:pPr algn="just">
              <a:lnSpc>
                <a:spcPct val="85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++;   j++;</a:t>
            </a:r>
          </a:p>
          <a:p>
            <a:pPr algn="just">
              <a:lnSpc>
                <a:spcPct val="85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}  </a:t>
            </a:r>
          </a:p>
          <a:p>
            <a:pPr algn="just">
              <a:lnSpc>
                <a:spcPct val="85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else {</a:t>
            </a:r>
          </a:p>
          <a:p>
            <a:pPr algn="just">
              <a:lnSpc>
                <a:spcPct val="85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start++; 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start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 = 0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85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}   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5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}</a:t>
            </a:r>
          </a:p>
          <a:p>
            <a:pPr algn="just">
              <a:lnSpc>
                <a:spcPct val="85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T[j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== '\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0'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return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start + 1;   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85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else return 0;</a:t>
            </a:r>
          </a:p>
          <a:p>
            <a:pPr algn="just">
              <a:lnSpc>
                <a:spcPct val="85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1" y="100964"/>
            <a:ext cx="406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208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性能分析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951637" y="877888"/>
            <a:ext cx="70610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"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baseline="-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baseline="-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lang="en-US" altLang="zh-CN" sz="2800" b="1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i="1" baseline="-300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"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i="1" baseline="-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  <a:endParaRPr lang="en-US" altLang="zh-CN" sz="28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17366" y="1678417"/>
            <a:ext cx="8506022" cy="523220"/>
            <a:chOff x="817366" y="1678417"/>
            <a:chExt cx="8506022" cy="52322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203325" y="1678417"/>
              <a:ext cx="812006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匹配成功的情况下，考虑两种极端情况： </a:t>
              </a:r>
            </a:p>
          </p:txBody>
        </p:sp>
        <p:grpSp>
          <p:nvGrpSpPr>
            <p:cNvPr id="15" name="Group 82"/>
            <p:cNvGrpSpPr/>
            <p:nvPr/>
          </p:nvGrpSpPr>
          <p:grpSpPr>
            <a:xfrm>
              <a:off x="817366" y="1732190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16" name="Freeform 69"/>
              <p:cNvSpPr/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70"/>
              <p:cNvSpPr/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72"/>
              <p:cNvSpPr/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192689" y="4052701"/>
            <a:ext cx="9784943" cy="1784219"/>
            <a:chOff x="1040289" y="3534541"/>
            <a:chExt cx="9784943" cy="1784219"/>
          </a:xfrm>
        </p:grpSpPr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1040289" y="3534541"/>
              <a:ext cx="444817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设匹配成功发生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 </a:t>
              </a:r>
              <a:r>
                <a:rPr lang="en-US" altLang="zh-CN" sz="28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i="1" baseline="-25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i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处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，则： </a:t>
              </a:r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/>
          </p:nvGraphicFramePr>
          <p:xfrm>
            <a:off x="1071632" y="4343400"/>
            <a:ext cx="9753600" cy="975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公式" r:id="rId4" imgW="85344000" imgH="8839200" progId="">
                    <p:embed/>
                  </p:oleObj>
                </mc:Choice>
                <mc:Fallback>
                  <p:oleObj name="公式" r:id="rId4" imgW="85344000" imgH="8839200" progId="">
                    <p:embed/>
                    <p:pic>
                      <p:nvPicPr>
                        <p:cNvPr id="0" name="图片 102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71632" y="4343400"/>
                          <a:ext cx="9753600" cy="97536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563733" y="2413307"/>
            <a:ext cx="7997697" cy="1514260"/>
            <a:chOff x="563733" y="2413307"/>
            <a:chExt cx="7997697" cy="1514260"/>
          </a:xfrm>
        </p:grpSpPr>
        <p:grpSp>
          <p:nvGrpSpPr>
            <p:cNvPr id="5" name="组合 4"/>
            <p:cNvGrpSpPr/>
            <p:nvPr/>
          </p:nvGrpSpPr>
          <p:grpSpPr>
            <a:xfrm>
              <a:off x="1203325" y="2413307"/>
              <a:ext cx="7358105" cy="1514260"/>
              <a:chOff x="1203325" y="2413307"/>
              <a:chExt cx="7358105" cy="1514260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1203346" y="2948838"/>
                <a:ext cx="4615366" cy="9787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24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例如：</a:t>
                </a:r>
                <a:r>
                  <a:rPr lang="en-US" altLang="zh-CN" sz="2400" b="1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 </a:t>
                </a:r>
                <a:r>
                  <a:rPr lang="en-US" altLang="zh-CN" sz="2400" b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 "</a:t>
                </a:r>
                <a:r>
                  <a:rPr lang="en-US" altLang="zh-CN" sz="2400" b="1" i="1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aaaaaaaaaa</a:t>
                </a:r>
                <a:r>
                  <a:rPr lang="en-US" altLang="zh-CN" sz="2400" b="1" i="1" dirty="0" err="1">
                    <a:solidFill>
                      <a:srgbClr val="B42D2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bcd</a:t>
                </a:r>
                <a:r>
                  <a:rPr lang="en-US" altLang="zh-CN" sz="2400" b="1" i="1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ccccc</a:t>
                </a:r>
                <a:r>
                  <a:rPr lang="en-US" altLang="zh-CN" sz="24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"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b="1" i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   </a:t>
                </a:r>
                <a:r>
                  <a:rPr lang="en-US" altLang="zh-CN" sz="2400" b="1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 </a:t>
                </a:r>
                <a:r>
                  <a:rPr lang="en-US" altLang="zh-CN" sz="2400" b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 "</a:t>
                </a:r>
                <a:r>
                  <a:rPr lang="en-US" altLang="zh-CN" sz="2400" b="1" i="1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bcd</a:t>
                </a:r>
                <a:r>
                  <a:rPr lang="en-US" altLang="zh-CN" sz="2400" b="1" i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4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"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203325" y="2413307"/>
                <a:ext cx="735810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 sz="2400" dirty="0">
                    <a:solidFill>
                      <a:srgbClr val="B42D2D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最好情况</a:t>
                </a: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：不成功的匹配都发生在</a:t>
                </a:r>
                <a:r>
                  <a:rPr lang="zh-CN" altLang="en-US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串 </a:t>
                </a:r>
                <a:r>
                  <a:rPr lang="en-US" altLang="zh-CN" sz="240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的第 </a:t>
                </a:r>
                <a:r>
                  <a:rPr lang="en-US" altLang="zh-CN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 </a:t>
                </a:r>
                <a:r>
                  <a:rPr lang="zh-CN" altLang="en-US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个字符 </a:t>
                </a:r>
                <a:endPara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Group 109"/>
            <p:cNvGrpSpPr/>
            <p:nvPr/>
          </p:nvGrpSpPr>
          <p:grpSpPr>
            <a:xfrm>
              <a:off x="563733" y="2459027"/>
              <a:ext cx="432000" cy="360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23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1" y="100964"/>
            <a:ext cx="406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208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性能分析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951637" y="877888"/>
            <a:ext cx="70610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"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baseline="-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baseline="-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lang="en-US" altLang="zh-CN" sz="2800" b="1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i="1" baseline="-300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"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i="1" baseline="-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  <a:endParaRPr lang="en-US" altLang="zh-CN" sz="28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17366" y="1678417"/>
            <a:ext cx="8506022" cy="523220"/>
            <a:chOff x="817366" y="1678417"/>
            <a:chExt cx="8506022" cy="52322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203325" y="1678417"/>
              <a:ext cx="812006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匹配成功的情况下，考虑两种极端情况： </a:t>
              </a:r>
            </a:p>
          </p:txBody>
        </p:sp>
        <p:grpSp>
          <p:nvGrpSpPr>
            <p:cNvPr id="15" name="Group 82"/>
            <p:cNvGrpSpPr/>
            <p:nvPr/>
          </p:nvGrpSpPr>
          <p:grpSpPr>
            <a:xfrm>
              <a:off x="817366" y="1732190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16" name="Freeform 69"/>
              <p:cNvSpPr/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70"/>
              <p:cNvSpPr/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72"/>
              <p:cNvSpPr/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192689" y="4052701"/>
            <a:ext cx="9578841" cy="1820127"/>
            <a:chOff x="1497489" y="3610741"/>
            <a:chExt cx="9578841" cy="1820127"/>
          </a:xfrm>
        </p:grpSpPr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1497489" y="3610741"/>
              <a:ext cx="444817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设匹配成功发生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 </a:t>
              </a:r>
              <a:r>
                <a:rPr lang="en-US" altLang="zh-CN" sz="28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i="1" baseline="-250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i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处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，则： </a:t>
              </a: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1601213" y="4301601"/>
            <a:ext cx="9475117" cy="1129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公式" r:id="rId4" imgW="85648800" imgH="9448800" progId="">
                    <p:embed/>
                  </p:oleObj>
                </mc:Choice>
                <mc:Fallback>
                  <p:oleObj name="公式" r:id="rId4" imgW="85648800" imgH="9448800" progId="">
                    <p:embed/>
                    <p:pic>
                      <p:nvPicPr>
                        <p:cNvPr id="0" name="图片 204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601213" y="4301601"/>
                          <a:ext cx="9475117" cy="112926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640783" y="2413307"/>
            <a:ext cx="8228423" cy="1514260"/>
            <a:chOff x="640783" y="2413307"/>
            <a:chExt cx="8228423" cy="1514260"/>
          </a:xfrm>
        </p:grpSpPr>
        <p:grpSp>
          <p:nvGrpSpPr>
            <p:cNvPr id="5" name="组合 4"/>
            <p:cNvGrpSpPr/>
            <p:nvPr/>
          </p:nvGrpSpPr>
          <p:grpSpPr>
            <a:xfrm>
              <a:off x="1203325" y="2413307"/>
              <a:ext cx="7665881" cy="1514260"/>
              <a:chOff x="1203325" y="2413307"/>
              <a:chExt cx="7665881" cy="1514260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1203346" y="2948838"/>
                <a:ext cx="4633000" cy="9787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24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例如：</a:t>
                </a:r>
                <a:r>
                  <a:rPr lang="en-US" altLang="zh-CN" sz="2400" b="1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 </a:t>
                </a:r>
                <a:r>
                  <a:rPr lang="en-US" altLang="zh-CN" sz="2400" b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 "</a:t>
                </a:r>
                <a:r>
                  <a:rPr lang="en-US" altLang="zh-CN" sz="2400" b="1" i="1" dirty="0" err="1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aaaaaaaaa</a:t>
                </a:r>
                <a:r>
                  <a:rPr lang="en-US" altLang="zh-CN" sz="2400" b="1" i="1" dirty="0" err="1" smtClean="0">
                    <a:solidFill>
                      <a:srgbClr val="B42D2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aaab</a:t>
                </a:r>
                <a:r>
                  <a:rPr lang="en-US" altLang="zh-CN" sz="2400" b="1" i="1" dirty="0" err="1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ccccc</a:t>
                </a:r>
                <a:r>
                  <a:rPr lang="en-US" altLang="zh-CN" sz="24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"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b="1" i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   </a:t>
                </a:r>
                <a:r>
                  <a:rPr lang="en-US" altLang="zh-CN" sz="2400" b="1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 </a:t>
                </a:r>
                <a:r>
                  <a:rPr lang="en-US" altLang="zh-CN" sz="2400" b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 "</a:t>
                </a:r>
                <a:r>
                  <a:rPr lang="en-US" altLang="zh-CN" sz="2400" b="1" i="1" dirty="0" err="1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aaab</a:t>
                </a:r>
                <a:r>
                  <a:rPr lang="en-US" altLang="zh-CN" sz="2400" b="1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4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"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203325" y="2413307"/>
                <a:ext cx="766588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 sz="2400" dirty="0" smtClean="0">
                    <a:solidFill>
                      <a:srgbClr val="B42D2D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最坏情况</a:t>
                </a: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：不成功的匹配都发生在</a:t>
                </a:r>
                <a:r>
                  <a:rPr lang="zh-CN" altLang="en-US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串 </a:t>
                </a:r>
                <a:r>
                  <a:rPr lang="en-US" altLang="zh-CN" sz="240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的最后一个字符 </a:t>
                </a:r>
                <a:endPara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Group 109"/>
            <p:cNvGrpSpPr/>
            <p:nvPr/>
          </p:nvGrpSpPr>
          <p:grpSpPr>
            <a:xfrm>
              <a:off x="640783" y="2443379"/>
              <a:ext cx="432000" cy="360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24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模式匹配</a:t>
            </a:r>
            <a:r>
              <a:rPr lang="en-US" altLang="zh-CN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KMP</a:t>
            </a:r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</a:t>
            </a:r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23433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r>
              <a:rPr lang="en-US" altLang="zh-CN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38584" y="1094266"/>
            <a:ext cx="7197526" cy="523220"/>
            <a:chOff x="1826091" y="4148024"/>
            <a:chExt cx="7197526" cy="523220"/>
          </a:xfrm>
        </p:grpSpPr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为什么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BF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算法的性能较低？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Group 26"/>
          <p:cNvGrpSpPr/>
          <p:nvPr/>
        </p:nvGrpSpPr>
        <p:grpSpPr bwMode="auto">
          <a:xfrm>
            <a:off x="5474007" y="4115142"/>
            <a:ext cx="209550" cy="601662"/>
            <a:chOff x="3048" y="3679"/>
            <a:chExt cx="132" cy="379"/>
          </a:xfrm>
          <a:noFill/>
        </p:grpSpPr>
        <p:sp>
          <p:nvSpPr>
            <p:cNvPr id="15" name="Line 27"/>
            <p:cNvSpPr>
              <a:spLocks noChangeShapeType="1"/>
            </p:cNvSpPr>
            <p:nvPr/>
          </p:nvSpPr>
          <p:spPr bwMode="auto">
            <a:xfrm flipV="1">
              <a:off x="3048" y="3679"/>
              <a:ext cx="0" cy="26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3097" y="3738"/>
              <a:ext cx="83" cy="32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800" b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r>
                <a:rPr lang="en-US" altLang="zh-CN" b="0" dirty="0">
                  <a:solidFill>
                    <a:srgbClr val="40404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17" name="Group 29"/>
          <p:cNvGrpSpPr/>
          <p:nvPr/>
        </p:nvGrpSpPr>
        <p:grpSpPr bwMode="auto">
          <a:xfrm>
            <a:off x="5476865" y="1860892"/>
            <a:ext cx="222250" cy="704850"/>
            <a:chOff x="3051" y="1887"/>
            <a:chExt cx="140" cy="444"/>
          </a:xfrm>
          <a:noFill/>
        </p:grpSpPr>
        <p:sp>
          <p:nvSpPr>
            <p:cNvPr id="18" name="Line 30"/>
            <p:cNvSpPr>
              <a:spLocks noChangeShapeType="1"/>
            </p:cNvSpPr>
            <p:nvPr/>
          </p:nvSpPr>
          <p:spPr bwMode="auto">
            <a:xfrm flipV="1">
              <a:off x="3051" y="2037"/>
              <a:ext cx="0" cy="294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 type="stealth" w="lg" len="lg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31"/>
            <p:cNvSpPr txBox="1">
              <a:spLocks noChangeArrowheads="1"/>
            </p:cNvSpPr>
            <p:nvPr/>
          </p:nvSpPr>
          <p:spPr bwMode="auto">
            <a:xfrm>
              <a:off x="3107" y="1887"/>
              <a:ext cx="84" cy="319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800" b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r>
                <a:rPr lang="en-US" altLang="zh-CN" b="0" dirty="0" err="1">
                  <a:solidFill>
                    <a:srgbClr val="40404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en-US" altLang="zh-CN" b="0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4673907" y="3012654"/>
            <a:ext cx="560388" cy="370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just" eaLnBrk="0" hangingPunct="0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grpSp>
        <p:nvGrpSpPr>
          <p:cNvPr id="21" name="Group 33"/>
          <p:cNvGrpSpPr/>
          <p:nvPr/>
        </p:nvGrpSpPr>
        <p:grpSpPr bwMode="auto">
          <a:xfrm>
            <a:off x="3875712" y="3088030"/>
            <a:ext cx="90488" cy="489410"/>
            <a:chOff x="1734" y="2376"/>
            <a:chExt cx="57" cy="662"/>
          </a:xfrm>
          <a:noFill/>
        </p:grpSpPr>
        <p:sp>
          <p:nvSpPr>
            <p:cNvPr id="22" name="Line 34"/>
            <p:cNvSpPr>
              <a:spLocks noChangeShapeType="1"/>
            </p:cNvSpPr>
            <p:nvPr/>
          </p:nvSpPr>
          <p:spPr bwMode="auto">
            <a:xfrm>
              <a:off x="1734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35"/>
            <p:cNvSpPr>
              <a:spLocks noChangeShapeType="1"/>
            </p:cNvSpPr>
            <p:nvPr/>
          </p:nvSpPr>
          <p:spPr bwMode="auto">
            <a:xfrm>
              <a:off x="1791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36"/>
          <p:cNvGrpSpPr/>
          <p:nvPr/>
        </p:nvGrpSpPr>
        <p:grpSpPr bwMode="auto">
          <a:xfrm>
            <a:off x="4282112" y="3088030"/>
            <a:ext cx="88900" cy="489410"/>
            <a:chOff x="1990" y="2376"/>
            <a:chExt cx="56" cy="662"/>
          </a:xfrm>
          <a:noFill/>
        </p:grpSpPr>
        <p:sp>
          <p:nvSpPr>
            <p:cNvPr id="25" name="Line 37"/>
            <p:cNvSpPr>
              <a:spLocks noChangeShapeType="1"/>
            </p:cNvSpPr>
            <p:nvPr/>
          </p:nvSpPr>
          <p:spPr bwMode="auto">
            <a:xfrm>
              <a:off x="2046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38"/>
            <p:cNvSpPr>
              <a:spLocks noChangeShapeType="1"/>
            </p:cNvSpPr>
            <p:nvPr/>
          </p:nvSpPr>
          <p:spPr bwMode="auto">
            <a:xfrm>
              <a:off x="1990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" name="Group 39"/>
          <p:cNvGrpSpPr/>
          <p:nvPr/>
        </p:nvGrpSpPr>
        <p:grpSpPr bwMode="auto">
          <a:xfrm>
            <a:off x="5319385" y="3088030"/>
            <a:ext cx="293687" cy="489410"/>
            <a:chOff x="2893" y="2376"/>
            <a:chExt cx="185" cy="662"/>
          </a:xfrm>
          <a:noFill/>
        </p:grpSpPr>
        <p:sp>
          <p:nvSpPr>
            <p:cNvPr id="28" name="Line 40"/>
            <p:cNvSpPr>
              <a:spLocks noChangeShapeType="1"/>
            </p:cNvSpPr>
            <p:nvPr/>
          </p:nvSpPr>
          <p:spPr bwMode="auto">
            <a:xfrm>
              <a:off x="3021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41"/>
            <p:cNvSpPr>
              <a:spLocks noChangeShapeType="1"/>
            </p:cNvSpPr>
            <p:nvPr/>
          </p:nvSpPr>
          <p:spPr bwMode="auto">
            <a:xfrm>
              <a:off x="2893" y="2679"/>
              <a:ext cx="185" cy="85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42"/>
            <p:cNvSpPr>
              <a:spLocks noChangeShapeType="1"/>
            </p:cNvSpPr>
            <p:nvPr/>
          </p:nvSpPr>
          <p:spPr bwMode="auto">
            <a:xfrm>
              <a:off x="2965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" name="Group 47"/>
          <p:cNvGrpSpPr/>
          <p:nvPr/>
        </p:nvGrpSpPr>
        <p:grpSpPr bwMode="auto">
          <a:xfrm>
            <a:off x="4155050" y="1859306"/>
            <a:ext cx="1185930" cy="704850"/>
            <a:chOff x="1785" y="1590"/>
            <a:chExt cx="1219" cy="444"/>
          </a:xfrm>
          <a:noFill/>
        </p:grpSpPr>
        <p:sp>
          <p:nvSpPr>
            <p:cNvPr id="32" name="Freeform 48"/>
            <p:cNvSpPr/>
            <p:nvPr/>
          </p:nvSpPr>
          <p:spPr bwMode="auto">
            <a:xfrm>
              <a:off x="2037" y="1887"/>
              <a:ext cx="967" cy="142"/>
            </a:xfrm>
            <a:custGeom>
              <a:avLst/>
              <a:gdLst>
                <a:gd name="T0" fmla="*/ 1066 w 1066"/>
                <a:gd name="T1" fmla="*/ 163 h 175"/>
                <a:gd name="T2" fmla="*/ 870 w 1066"/>
                <a:gd name="T3" fmla="*/ 55 h 175"/>
                <a:gd name="T4" fmla="*/ 525 w 1066"/>
                <a:gd name="T5" fmla="*/ 10 h 175"/>
                <a:gd name="T6" fmla="*/ 195 w 1066"/>
                <a:gd name="T7" fmla="*/ 40 h 175"/>
                <a:gd name="T8" fmla="*/ 0 w 1066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6" h="175">
                  <a:moveTo>
                    <a:pt x="1066" y="163"/>
                  </a:moveTo>
                  <a:cubicBezTo>
                    <a:pt x="1033" y="145"/>
                    <a:pt x="960" y="81"/>
                    <a:pt x="870" y="55"/>
                  </a:cubicBezTo>
                  <a:cubicBezTo>
                    <a:pt x="780" y="29"/>
                    <a:pt x="637" y="12"/>
                    <a:pt x="525" y="10"/>
                  </a:cubicBezTo>
                  <a:cubicBezTo>
                    <a:pt x="357" y="0"/>
                    <a:pt x="282" y="13"/>
                    <a:pt x="195" y="40"/>
                  </a:cubicBezTo>
                  <a:cubicBezTo>
                    <a:pt x="108" y="67"/>
                    <a:pt x="41" y="147"/>
                    <a:pt x="0" y="175"/>
                  </a:cubicBezTo>
                </a:path>
              </a:pathLst>
            </a:custGeom>
            <a:grpFill/>
            <a:ln w="28575" cap="flat" cmpd="sng">
              <a:solidFill>
                <a:srgbClr val="B42D2D"/>
              </a:solidFill>
              <a:prstDash val="dash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" name="Group 49"/>
            <p:cNvGrpSpPr/>
            <p:nvPr/>
          </p:nvGrpSpPr>
          <p:grpSpPr bwMode="auto">
            <a:xfrm>
              <a:off x="1785" y="1590"/>
              <a:ext cx="172" cy="444"/>
              <a:chOff x="1785" y="1590"/>
              <a:chExt cx="172" cy="444"/>
            </a:xfrm>
            <a:grpFill/>
          </p:grpSpPr>
          <p:sp>
            <p:nvSpPr>
              <p:cNvPr id="34" name="Line 50"/>
              <p:cNvSpPr>
                <a:spLocks noChangeShapeType="1"/>
              </p:cNvSpPr>
              <p:nvPr/>
            </p:nvSpPr>
            <p:spPr bwMode="auto">
              <a:xfrm flipV="1">
                <a:off x="1957" y="1740"/>
                <a:ext cx="0" cy="294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 type="stealth" w="lg" len="lg"/>
                <a:tailEnd type="non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Text Box 51"/>
              <p:cNvSpPr txBox="1">
                <a:spLocks noChangeArrowheads="1"/>
              </p:cNvSpPr>
              <p:nvPr/>
            </p:nvSpPr>
            <p:spPr bwMode="auto">
              <a:xfrm>
                <a:off x="1785" y="1590"/>
                <a:ext cx="84" cy="319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2800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endPara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6" name="Group 54"/>
          <p:cNvGrpSpPr/>
          <p:nvPr/>
        </p:nvGrpSpPr>
        <p:grpSpPr bwMode="auto">
          <a:xfrm>
            <a:off x="3708884" y="4073868"/>
            <a:ext cx="1724802" cy="666754"/>
            <a:chOff x="1685" y="3372"/>
            <a:chExt cx="1308" cy="403"/>
          </a:xfrm>
          <a:noFill/>
        </p:grpSpPr>
        <p:sp>
          <p:nvSpPr>
            <p:cNvPr id="39" name="Freeform 55"/>
            <p:cNvSpPr/>
            <p:nvPr/>
          </p:nvSpPr>
          <p:spPr bwMode="auto">
            <a:xfrm>
              <a:off x="1880" y="3402"/>
              <a:ext cx="1113" cy="122"/>
            </a:xfrm>
            <a:custGeom>
              <a:avLst/>
              <a:gdLst>
                <a:gd name="T0" fmla="*/ 1320 w 1320"/>
                <a:gd name="T1" fmla="*/ 0 h 222"/>
                <a:gd name="T2" fmla="*/ 1125 w 1320"/>
                <a:gd name="T3" fmla="*/ 135 h 222"/>
                <a:gd name="T4" fmla="*/ 645 w 1320"/>
                <a:gd name="T5" fmla="*/ 207 h 222"/>
                <a:gd name="T6" fmla="*/ 165 w 1320"/>
                <a:gd name="T7" fmla="*/ 147 h 222"/>
                <a:gd name="T8" fmla="*/ 0 w 1320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0" h="222">
                  <a:moveTo>
                    <a:pt x="1320" y="0"/>
                  </a:moveTo>
                  <a:cubicBezTo>
                    <a:pt x="1287" y="23"/>
                    <a:pt x="1237" y="101"/>
                    <a:pt x="1125" y="135"/>
                  </a:cubicBezTo>
                  <a:cubicBezTo>
                    <a:pt x="1013" y="169"/>
                    <a:pt x="805" y="205"/>
                    <a:pt x="645" y="207"/>
                  </a:cubicBezTo>
                  <a:cubicBezTo>
                    <a:pt x="443" y="222"/>
                    <a:pt x="272" y="181"/>
                    <a:pt x="165" y="147"/>
                  </a:cubicBezTo>
                  <a:cubicBezTo>
                    <a:pt x="58" y="113"/>
                    <a:pt x="35" y="31"/>
                    <a:pt x="0" y="0"/>
                  </a:cubicBezTo>
                </a:path>
              </a:pathLst>
            </a:custGeom>
            <a:grpFill/>
            <a:ln w="28575" cap="flat" cmpd="sng">
              <a:solidFill>
                <a:srgbClr val="B42D2D"/>
              </a:solidFill>
              <a:prstDash val="dash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zh-CN" altLang="en-US" dirty="0"/>
            </a:p>
          </p:txBody>
        </p:sp>
        <p:grpSp>
          <p:nvGrpSpPr>
            <p:cNvPr id="40" name="Group 56"/>
            <p:cNvGrpSpPr/>
            <p:nvPr/>
          </p:nvGrpSpPr>
          <p:grpSpPr bwMode="auto">
            <a:xfrm>
              <a:off x="1685" y="3372"/>
              <a:ext cx="149" cy="403"/>
              <a:chOff x="1685" y="3372"/>
              <a:chExt cx="149" cy="403"/>
            </a:xfrm>
            <a:grpFill/>
          </p:grpSpPr>
          <p:sp>
            <p:nvSpPr>
              <p:cNvPr id="41" name="Line 57"/>
              <p:cNvSpPr>
                <a:spLocks noChangeShapeType="1"/>
              </p:cNvSpPr>
              <p:nvPr/>
            </p:nvSpPr>
            <p:spPr bwMode="auto">
              <a:xfrm flipV="1">
                <a:off x="1834" y="3372"/>
                <a:ext cx="0" cy="265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Text Box 58"/>
              <p:cNvSpPr txBox="1">
                <a:spLocks noChangeArrowheads="1"/>
              </p:cNvSpPr>
              <p:nvPr/>
            </p:nvSpPr>
            <p:spPr bwMode="auto">
              <a:xfrm>
                <a:off x="1685" y="3455"/>
                <a:ext cx="83" cy="32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>
                <a:defPPr>
                  <a:defRPr lang="zh-CN"/>
                </a:defPPr>
                <a:lvl1pPr algn="just" eaLnBrk="0" hangingPunct="0">
                  <a:defRPr sz="2800" b="1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</a:lstStyle>
              <a:p>
                <a:r>
                  <a:rPr lang="en-US" altLang="zh-CN" b="0" dirty="0">
                    <a:solidFill>
                      <a:srgbClr val="40404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</a:t>
                </a: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2367351" y="2536235"/>
            <a:ext cx="7210426" cy="560113"/>
            <a:chOff x="3616246" y="1284324"/>
            <a:chExt cx="7210426" cy="560113"/>
          </a:xfrm>
        </p:grpSpPr>
        <p:sp>
          <p:nvSpPr>
            <p:cNvPr id="44" name="Text Box 2"/>
            <p:cNvSpPr txBox="1">
              <a:spLocks noChangeArrowheads="1"/>
            </p:cNvSpPr>
            <p:nvPr/>
          </p:nvSpPr>
          <p:spPr bwMode="auto">
            <a:xfrm>
              <a:off x="4936646" y="1328118"/>
              <a:ext cx="5747150" cy="504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" t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 </a:t>
              </a:r>
              <a:endPara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Line 3"/>
            <p:cNvSpPr>
              <a:spLocks noChangeShapeType="1"/>
            </p:cNvSpPr>
            <p:nvPr/>
          </p:nvSpPr>
          <p:spPr bwMode="auto">
            <a:xfrm>
              <a:off x="5433852" y="1323356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"/>
            <p:cNvSpPr>
              <a:spLocks noChangeShapeType="1"/>
            </p:cNvSpPr>
            <p:nvPr/>
          </p:nvSpPr>
          <p:spPr bwMode="auto">
            <a:xfrm>
              <a:off x="5926312" y="1329706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5"/>
            <p:cNvSpPr>
              <a:spLocks noChangeShapeType="1"/>
            </p:cNvSpPr>
            <p:nvPr/>
          </p:nvSpPr>
          <p:spPr bwMode="auto">
            <a:xfrm>
              <a:off x="6417417" y="1328118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6"/>
            <p:cNvSpPr>
              <a:spLocks noChangeShapeType="1"/>
            </p:cNvSpPr>
            <p:nvPr/>
          </p:nvSpPr>
          <p:spPr bwMode="auto">
            <a:xfrm>
              <a:off x="6899033" y="1323356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7"/>
            <p:cNvSpPr>
              <a:spLocks noChangeShapeType="1"/>
            </p:cNvSpPr>
            <p:nvPr/>
          </p:nvSpPr>
          <p:spPr bwMode="auto">
            <a:xfrm>
              <a:off x="7372108" y="1339231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8"/>
            <p:cNvSpPr>
              <a:spLocks noChangeShapeType="1"/>
            </p:cNvSpPr>
            <p:nvPr/>
          </p:nvSpPr>
          <p:spPr bwMode="auto">
            <a:xfrm>
              <a:off x="7832011" y="1340437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9"/>
            <p:cNvSpPr>
              <a:spLocks noChangeShapeType="1"/>
            </p:cNvSpPr>
            <p:nvPr/>
          </p:nvSpPr>
          <p:spPr bwMode="auto">
            <a:xfrm>
              <a:off x="8298972" y="1328117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8776332" y="1339231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Text Box 17"/>
            <p:cNvSpPr txBox="1">
              <a:spLocks noChangeArrowheads="1"/>
            </p:cNvSpPr>
            <p:nvPr/>
          </p:nvSpPr>
          <p:spPr bwMode="auto">
            <a:xfrm>
              <a:off x="3616246" y="1374156"/>
              <a:ext cx="1228326" cy="455612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800" b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r>
                <a:rPr lang="zh-CN" altLang="en-US" b="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</a:t>
              </a:r>
              <a:r>
                <a:rPr lang="zh-CN" altLang="en-US" b="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串 </a:t>
              </a:r>
              <a:r>
                <a:rPr lang="en-US" altLang="zh-CN" i="1" dirty="0" smtClean="0">
                  <a:solidFill>
                    <a:srgbClr val="404040"/>
                  </a:solidFill>
                </a:rPr>
                <a:t>S</a:t>
              </a:r>
              <a:endParaRPr lang="en-US" altLang="zh-CN" i="1" dirty="0">
                <a:solidFill>
                  <a:srgbClr val="404040"/>
                </a:solidFill>
              </a:endParaRPr>
            </a:p>
          </p:txBody>
        </p:sp>
        <p:sp>
          <p:nvSpPr>
            <p:cNvPr id="54" name="Rectangle 13"/>
            <p:cNvSpPr>
              <a:spLocks noChangeArrowheads="1"/>
            </p:cNvSpPr>
            <p:nvPr/>
          </p:nvSpPr>
          <p:spPr bwMode="auto">
            <a:xfrm>
              <a:off x="5027214" y="1284324"/>
              <a:ext cx="57994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buClr>
                  <a:schemeClr val="tx1"/>
                </a:buClr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</a:t>
              </a: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            </a:t>
              </a:r>
              <a:r>
                <a:rPr lang="en-US" altLang="zh-CN" sz="2800" b="1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i="1" baseline="-30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                              </a:t>
              </a:r>
              <a:r>
                <a:rPr lang="en-US" altLang="zh-CN" sz="2800" b="1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i="1" baseline="-30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>
              <a:off x="9262107" y="1323356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0"/>
            <p:cNvSpPr>
              <a:spLocks noChangeShapeType="1"/>
            </p:cNvSpPr>
            <p:nvPr/>
          </p:nvSpPr>
          <p:spPr bwMode="auto">
            <a:xfrm>
              <a:off x="9747882" y="1332119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10"/>
            <p:cNvSpPr>
              <a:spLocks noChangeShapeType="1"/>
            </p:cNvSpPr>
            <p:nvPr/>
          </p:nvSpPr>
          <p:spPr bwMode="auto">
            <a:xfrm>
              <a:off x="10224132" y="1340437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391717" y="3484164"/>
            <a:ext cx="4332051" cy="591292"/>
            <a:chOff x="3640612" y="2232253"/>
            <a:chExt cx="4332051" cy="591292"/>
          </a:xfrm>
        </p:grpSpPr>
        <p:grpSp>
          <p:nvGrpSpPr>
            <p:cNvPr id="59" name="组合 58"/>
            <p:cNvGrpSpPr/>
            <p:nvPr/>
          </p:nvGrpSpPr>
          <p:grpSpPr>
            <a:xfrm>
              <a:off x="3640612" y="2313195"/>
              <a:ext cx="4191398" cy="510350"/>
              <a:chOff x="3640612" y="2313195"/>
              <a:chExt cx="4191398" cy="510350"/>
            </a:xfrm>
          </p:grpSpPr>
          <p:sp>
            <p:nvSpPr>
              <p:cNvPr id="61" name="Text Box 18"/>
              <p:cNvSpPr txBox="1">
                <a:spLocks noChangeArrowheads="1"/>
              </p:cNvSpPr>
              <p:nvPr/>
            </p:nvSpPr>
            <p:spPr bwMode="auto">
              <a:xfrm>
                <a:off x="3640612" y="2352056"/>
                <a:ext cx="1160463" cy="455612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>
                <a:defPPr>
                  <a:defRPr lang="zh-CN"/>
                </a:defPPr>
                <a:lvl1pPr algn="just" eaLnBrk="0" hangingPunct="0">
                  <a:defRPr sz="2800" b="1"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</a:lstStyle>
              <a:p>
                <a:r>
                  <a:rPr lang="zh-CN" altLang="en-US" b="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模式 </a:t>
                </a:r>
                <a:r>
                  <a:rPr lang="en-US" altLang="zh-CN" i="1" dirty="0" smtClean="0">
                    <a:solidFill>
                      <a:srgbClr val="404040"/>
                    </a:solidFill>
                  </a:rPr>
                  <a:t>T</a:t>
                </a:r>
                <a:endParaRPr lang="en-US" altLang="zh-CN" i="1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62" name="Text Box 2"/>
              <p:cNvSpPr txBox="1">
                <a:spLocks noChangeArrowheads="1"/>
              </p:cNvSpPr>
              <p:nvPr/>
            </p:nvSpPr>
            <p:spPr bwMode="auto">
              <a:xfrm>
                <a:off x="4926717" y="2317957"/>
                <a:ext cx="2905293" cy="5040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10800" tIns="0" bIns="0"/>
              <a:lstStyle/>
              <a:p>
                <a:pPr algn="just" eaLnBrk="0" hangingPunct="0">
                  <a:lnSpc>
                    <a:spcPct val="96000"/>
                  </a:lnSpc>
                </a:pPr>
                <a:r>
                  <a:rPr lang="zh-CN" altLang="en-US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                       </a:t>
                </a:r>
                <a:endPara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" name="Line 3"/>
              <p:cNvSpPr>
                <a:spLocks noChangeShapeType="1"/>
              </p:cNvSpPr>
              <p:nvPr/>
            </p:nvSpPr>
            <p:spPr bwMode="auto">
              <a:xfrm>
                <a:off x="5423924" y="2313195"/>
                <a:ext cx="0" cy="504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Line 4"/>
              <p:cNvSpPr>
                <a:spLocks noChangeShapeType="1"/>
              </p:cNvSpPr>
              <p:nvPr/>
            </p:nvSpPr>
            <p:spPr bwMode="auto">
              <a:xfrm>
                <a:off x="5916384" y="2319545"/>
                <a:ext cx="0" cy="504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Line 5"/>
              <p:cNvSpPr>
                <a:spLocks noChangeShapeType="1"/>
              </p:cNvSpPr>
              <p:nvPr/>
            </p:nvSpPr>
            <p:spPr bwMode="auto">
              <a:xfrm>
                <a:off x="6407489" y="2317957"/>
                <a:ext cx="0" cy="504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6"/>
              <p:cNvSpPr>
                <a:spLocks noChangeShapeType="1"/>
              </p:cNvSpPr>
              <p:nvPr/>
            </p:nvSpPr>
            <p:spPr bwMode="auto">
              <a:xfrm>
                <a:off x="6889105" y="2313195"/>
                <a:ext cx="0" cy="504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" name="Rectangle 13"/>
            <p:cNvSpPr>
              <a:spLocks noChangeArrowheads="1"/>
            </p:cNvSpPr>
            <p:nvPr/>
          </p:nvSpPr>
          <p:spPr bwMode="auto">
            <a:xfrm>
              <a:off x="5044677" y="2232253"/>
              <a:ext cx="292798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buClr>
                  <a:schemeClr val="tx1"/>
                </a:buClr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800" b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</a:t>
              </a: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800" b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             </a:t>
              </a:r>
              <a:r>
                <a:rPr lang="en-US" altLang="zh-CN" sz="2800" b="1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800" b="1" i="1" baseline="-30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endPara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9" name="Rectangle 7"/>
          <p:cNvSpPr>
            <a:spLocks noChangeArrowheads="1"/>
          </p:cNvSpPr>
          <p:nvPr/>
        </p:nvSpPr>
        <p:spPr bwMode="auto">
          <a:xfrm>
            <a:off x="714367" y="5009833"/>
            <a:ext cx="10669913" cy="738664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在每趟匹配不成功时存在大量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回溯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，没有利用已经部分匹配的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kumimoji="1" lang="zh-CN" altLang="en-US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  <p:bldLst>
      <p:bldP spid="6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069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串的定义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860871" y="1827828"/>
            <a:ext cx="4638505" cy="576000"/>
            <a:chOff x="4886160" y="2321496"/>
            <a:chExt cx="4638505" cy="576000"/>
          </a:xfrm>
        </p:grpSpPr>
        <p:sp>
          <p:nvSpPr>
            <p:cNvPr id="50" name="Text Box 19"/>
            <p:cNvSpPr txBox="1">
              <a:spLocks noChangeArrowheads="1"/>
            </p:cNvSpPr>
            <p:nvPr/>
          </p:nvSpPr>
          <p:spPr bwMode="auto">
            <a:xfrm>
              <a:off x="5605128" y="2347803"/>
              <a:ext cx="3919537" cy="523220"/>
            </a:xfrm>
            <a:prstGeom prst="rect">
              <a:avLst/>
            </a:prstGeom>
            <a:noFill/>
            <a:ln w="28575">
              <a:solidFill>
                <a:srgbClr val="5A327D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将元素类型限制为字符</a:t>
              </a:r>
            </a:p>
          </p:txBody>
        </p:sp>
        <p:sp>
          <p:nvSpPr>
            <p:cNvPr id="51" name="右箭头 50"/>
            <p:cNvSpPr/>
            <p:nvPr/>
          </p:nvSpPr>
          <p:spPr>
            <a:xfrm rot="5400000">
              <a:off x="4760160" y="2447496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37975" y="1136968"/>
            <a:ext cx="9250905" cy="2778606"/>
            <a:chOff x="517935" y="1716088"/>
            <a:chExt cx="9250905" cy="2778606"/>
          </a:xfrm>
        </p:grpSpPr>
        <p:grpSp>
          <p:nvGrpSpPr>
            <p:cNvPr id="5" name="组合 4"/>
            <p:cNvGrpSpPr/>
            <p:nvPr/>
          </p:nvGrpSpPr>
          <p:grpSpPr>
            <a:xfrm>
              <a:off x="1050181" y="1716088"/>
              <a:ext cx="8718659" cy="2778606"/>
              <a:chOff x="1050181" y="1716088"/>
              <a:chExt cx="8718659" cy="2778606"/>
            </a:xfrm>
          </p:grpSpPr>
          <p:sp>
            <p:nvSpPr>
              <p:cNvPr id="39" name="Rectangle 13"/>
              <p:cNvSpPr>
                <a:spLocks noChangeArrowheads="1"/>
              </p:cNvSpPr>
              <p:nvPr/>
            </p:nvSpPr>
            <p:spPr bwMode="auto">
              <a:xfrm>
                <a:off x="1050181" y="1716088"/>
                <a:ext cx="8718659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chemeClr val="tx1"/>
                  </a:buClr>
                </a:pPr>
                <a:r>
                  <a:rPr lang="zh-CN" altLang="en-US" sz="2800" dirty="0" smtClean="0">
                    <a:solidFill>
                      <a:srgbClr val="285A3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线性表（</a:t>
                </a:r>
                <a:r>
                  <a:rPr lang="zh-CN" altLang="en-US" sz="2800" dirty="0">
                    <a:solidFill>
                      <a:srgbClr val="285A3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</a:t>
                </a:r>
                <a:r>
                  <a:rPr lang="zh-CN" altLang="en-US" sz="2800" dirty="0" smtClean="0">
                    <a:solidFill>
                      <a:srgbClr val="285A3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8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：具有</a:t>
                </a:r>
                <a:r>
                  <a:rPr lang="zh-CN" altLang="en-US" sz="2800" dirty="0">
                    <a:solidFill>
                      <a:srgbClr val="B42D2D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相同类型</a:t>
                </a:r>
                <a:r>
                  <a:rPr lang="zh-CN" altLang="en-US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的数据元素的</a:t>
                </a:r>
                <a:r>
                  <a:rPr lang="zh-CN" altLang="en-US" sz="2800" dirty="0">
                    <a:solidFill>
                      <a:srgbClr val="B42D2D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有限序列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528443" y="3909919"/>
                <a:ext cx="61933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3200" b="1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 b="1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altLang="zh-CN" sz="3200" b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3200" b="1" i="1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1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</a:t>
                </a:r>
                <a:r>
                  <a:rPr lang="en-US" altLang="zh-CN" sz="3200" b="1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altLang="zh-CN" sz="3200" b="1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:r>
                  <a:rPr lang="en-US" altLang="zh-CN" sz="3200" b="1" dirty="0" smtClean="0">
                    <a:solidFill>
                      <a:srgbClr val="404040"/>
                    </a:solidFill>
                    <a:latin typeface="+mn-ea"/>
                    <a:cs typeface="Times New Roman" panose="02020603050405020304" pitchFamily="18" charset="0"/>
                  </a:rPr>
                  <a:t>… </a:t>
                </a:r>
                <a:r>
                  <a:rPr lang="en-US" altLang="zh-CN" sz="3200" b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:r>
                  <a:rPr lang="en-US" altLang="zh-CN" sz="3200" b="1" i="1" dirty="0" err="1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 b="1" i="1" baseline="-25000" dirty="0" err="1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3200" b="1" i="1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</a:t>
                </a:r>
                <a:r>
                  <a:rPr lang="en-US" altLang="zh-CN" sz="3200" b="1" dirty="0" smtClean="0">
                    <a:solidFill>
                      <a:srgbClr val="404040"/>
                    </a:solidFill>
                    <a:latin typeface="+mn-ea"/>
                    <a:cs typeface="Times New Roman" panose="02020603050405020304" pitchFamily="18" charset="0"/>
                  </a:rPr>
                  <a:t>… </a:t>
                </a:r>
                <a:r>
                  <a:rPr lang="en-US" altLang="zh-CN" sz="3200" b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:r>
                  <a:rPr lang="en-US" altLang="zh-CN" sz="3200" b="1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 b="1" i="1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3200" b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zh-CN" altLang="en-US" sz="3200" b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" name="Group 67"/>
            <p:cNvGrpSpPr/>
            <p:nvPr/>
          </p:nvGrpSpPr>
          <p:grpSpPr>
            <a:xfrm>
              <a:off x="517935" y="172127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2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209799" y="4150296"/>
            <a:ext cx="6736523" cy="1171634"/>
            <a:chOff x="2209799" y="4729416"/>
            <a:chExt cx="6736523" cy="1171634"/>
          </a:xfrm>
        </p:grpSpPr>
        <p:grpSp>
          <p:nvGrpSpPr>
            <p:cNvPr id="52" name="组合 51"/>
            <p:cNvGrpSpPr/>
            <p:nvPr/>
          </p:nvGrpSpPr>
          <p:grpSpPr>
            <a:xfrm>
              <a:off x="2209799" y="5398666"/>
              <a:ext cx="2179194" cy="461665"/>
              <a:chOff x="4120206" y="3015287"/>
              <a:chExt cx="2179194" cy="461665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5867400" y="3034907"/>
                <a:ext cx="432000" cy="432000"/>
              </a:xfrm>
              <a:prstGeom prst="ellipse">
                <a:avLst/>
              </a:prstGeom>
              <a:noFill/>
              <a:ln w="25400">
                <a:solidFill>
                  <a:srgbClr val="5A32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4" name="直接连接符 53"/>
              <p:cNvCxnSpPr/>
              <p:nvPr/>
            </p:nvCxnSpPr>
            <p:spPr>
              <a:xfrm>
                <a:off x="5199814" y="3236002"/>
                <a:ext cx="648000" cy="0"/>
              </a:xfrm>
              <a:prstGeom prst="line">
                <a:avLst/>
              </a:prstGeom>
              <a:noFill/>
              <a:ln w="25400">
                <a:solidFill>
                  <a:srgbClr val="5A32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4120206" y="3015287"/>
                <a:ext cx="1067157" cy="461665"/>
              </a:xfrm>
              <a:prstGeom prst="rect">
                <a:avLst/>
              </a:prstGeom>
              <a:noFill/>
              <a:ln w="25400">
                <a:solidFill>
                  <a:srgbClr val="5A32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algn="ctr">
                  <a:defRPr sz="24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zh-CN" altLang="en-US" dirty="0" smtClean="0"/>
                  <a:t>串名</a:t>
                </a:r>
                <a:endParaRPr lang="zh-CN" altLang="en-US" dirty="0"/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6697157" y="5355093"/>
              <a:ext cx="2249165" cy="461665"/>
              <a:chOff x="2834640" y="3182927"/>
              <a:chExt cx="2249165" cy="461665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2834640" y="3227424"/>
                <a:ext cx="432000" cy="360000"/>
              </a:xfrm>
              <a:prstGeom prst="ellipse">
                <a:avLst/>
              </a:prstGeom>
              <a:noFill/>
              <a:ln w="25400">
                <a:solidFill>
                  <a:srgbClr val="5A32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>
                <a:off x="3266640" y="3405392"/>
                <a:ext cx="648000" cy="0"/>
              </a:xfrm>
              <a:prstGeom prst="line">
                <a:avLst/>
              </a:prstGeom>
              <a:noFill/>
              <a:ln w="25400">
                <a:solidFill>
                  <a:srgbClr val="5A32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3967805" y="3182927"/>
                <a:ext cx="1116000" cy="461665"/>
              </a:xfrm>
              <a:prstGeom prst="rect">
                <a:avLst/>
              </a:prstGeom>
              <a:noFill/>
              <a:ln w="25400">
                <a:solidFill>
                  <a:srgbClr val="5A32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algn="ctr">
                  <a:defRPr sz="24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zh-CN" altLang="en-US" dirty="0" smtClean="0"/>
                  <a:t>定界符</a:t>
                </a:r>
                <a:endParaRPr lang="zh-CN" altLang="en-US" dirty="0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3985831" y="4729416"/>
              <a:ext cx="3919537" cy="1171634"/>
              <a:chOff x="3475030" y="2321496"/>
              <a:chExt cx="3919537" cy="1171634"/>
            </a:xfrm>
          </p:grpSpPr>
          <p:sp>
            <p:nvSpPr>
              <p:cNvPr id="46" name="Text Box 19"/>
              <p:cNvSpPr txBox="1">
                <a:spLocks noChangeArrowheads="1"/>
              </p:cNvSpPr>
              <p:nvPr/>
            </p:nvSpPr>
            <p:spPr bwMode="auto">
              <a:xfrm>
                <a:off x="3475030" y="2961190"/>
                <a:ext cx="3919537" cy="531940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ct val="50000"/>
                  </a:spcBef>
                  <a:spcAft>
                    <a:spcPct val="50000"/>
                  </a:spcAft>
                </a:pPr>
                <a:r>
                  <a:rPr lang="en-US" altLang="zh-CN" sz="2800" b="1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 </a:t>
                </a:r>
                <a:r>
                  <a:rPr lang="en-US" altLang="zh-CN" sz="2800" b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 "</a:t>
                </a:r>
                <a:r>
                  <a:rPr lang="en-US" altLang="zh-CN" sz="28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800" b="1" i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2800" b="1" baseline="-250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28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800" b="1" i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2800" b="1" baseline="-250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28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…… </a:t>
                </a:r>
                <a:r>
                  <a:rPr lang="en-US" altLang="zh-CN" sz="2800" b="1" i="1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2800" b="1" i="1" baseline="-25000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28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"</a:t>
                </a:r>
              </a:p>
            </p:txBody>
          </p:sp>
          <p:sp>
            <p:nvSpPr>
              <p:cNvPr id="47" name="右箭头 46"/>
              <p:cNvSpPr/>
              <p:nvPr/>
            </p:nvSpPr>
            <p:spPr>
              <a:xfrm rot="5400000">
                <a:off x="4760160" y="2447496"/>
                <a:ext cx="576000" cy="324000"/>
              </a:xfrm>
              <a:prstGeom prst="rightArrow">
                <a:avLst/>
              </a:prstGeom>
              <a:noFill/>
              <a:ln w="28575">
                <a:solidFill>
                  <a:srgbClr val="B42D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811160" y="2655179"/>
            <a:ext cx="9264418" cy="523220"/>
            <a:chOff x="811160" y="3234299"/>
            <a:chExt cx="9264418" cy="523220"/>
          </a:xfrm>
        </p:grpSpPr>
        <p:sp>
          <p:nvSpPr>
            <p:cNvPr id="48" name="Rectangle 13"/>
            <p:cNvSpPr>
              <a:spLocks noChangeArrowheads="1"/>
            </p:cNvSpPr>
            <p:nvPr/>
          </p:nvSpPr>
          <p:spPr bwMode="auto">
            <a:xfrm>
              <a:off x="1356919" y="3234299"/>
              <a:ext cx="871865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字符串（串）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：零个或多个字符组成的有限序列</a:t>
              </a:r>
            </a:p>
          </p:txBody>
        </p:sp>
        <p:grpSp>
          <p:nvGrpSpPr>
            <p:cNvPr id="44" name="Group 67"/>
            <p:cNvGrpSpPr/>
            <p:nvPr/>
          </p:nvGrpSpPr>
          <p:grpSpPr>
            <a:xfrm>
              <a:off x="811160" y="3269966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5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838584" y="1094266"/>
            <a:ext cx="7197526" cy="523220"/>
            <a:chOff x="1826091" y="4148024"/>
            <a:chExt cx="7197526" cy="523220"/>
          </a:xfrm>
        </p:grpSpPr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如何在匹配不成功时主串不回溯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Group 29"/>
          <p:cNvGrpSpPr/>
          <p:nvPr/>
        </p:nvGrpSpPr>
        <p:grpSpPr bwMode="auto">
          <a:xfrm>
            <a:off x="5203416" y="2409814"/>
            <a:ext cx="222250" cy="704850"/>
            <a:chOff x="3051" y="1887"/>
            <a:chExt cx="140" cy="444"/>
          </a:xfrm>
          <a:noFill/>
        </p:grpSpPr>
        <p:sp>
          <p:nvSpPr>
            <p:cNvPr id="18" name="Line 30"/>
            <p:cNvSpPr>
              <a:spLocks noChangeShapeType="1"/>
            </p:cNvSpPr>
            <p:nvPr/>
          </p:nvSpPr>
          <p:spPr bwMode="auto">
            <a:xfrm flipV="1">
              <a:off x="3051" y="2037"/>
              <a:ext cx="0" cy="294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 type="stealth" w="lg" len="lg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31"/>
            <p:cNvSpPr txBox="1">
              <a:spLocks noChangeArrowheads="1"/>
            </p:cNvSpPr>
            <p:nvPr/>
          </p:nvSpPr>
          <p:spPr bwMode="auto">
            <a:xfrm>
              <a:off x="3107" y="1887"/>
              <a:ext cx="84" cy="319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800" b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r>
                <a:rPr lang="en-US" altLang="zh-CN" b="0" dirty="0" err="1">
                  <a:solidFill>
                    <a:srgbClr val="40404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en-US" altLang="zh-CN" b="0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4400458" y="3561576"/>
            <a:ext cx="560388" cy="370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just" eaLnBrk="0" hangingPunct="0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grpSp>
        <p:nvGrpSpPr>
          <p:cNvPr id="21" name="Group 33"/>
          <p:cNvGrpSpPr/>
          <p:nvPr/>
        </p:nvGrpSpPr>
        <p:grpSpPr bwMode="auto">
          <a:xfrm>
            <a:off x="3602263" y="3636952"/>
            <a:ext cx="90488" cy="489410"/>
            <a:chOff x="1734" y="2376"/>
            <a:chExt cx="57" cy="662"/>
          </a:xfrm>
          <a:noFill/>
        </p:grpSpPr>
        <p:sp>
          <p:nvSpPr>
            <p:cNvPr id="22" name="Line 34"/>
            <p:cNvSpPr>
              <a:spLocks noChangeShapeType="1"/>
            </p:cNvSpPr>
            <p:nvPr/>
          </p:nvSpPr>
          <p:spPr bwMode="auto">
            <a:xfrm>
              <a:off x="1734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35"/>
            <p:cNvSpPr>
              <a:spLocks noChangeShapeType="1"/>
            </p:cNvSpPr>
            <p:nvPr/>
          </p:nvSpPr>
          <p:spPr bwMode="auto">
            <a:xfrm>
              <a:off x="1791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36"/>
          <p:cNvGrpSpPr/>
          <p:nvPr/>
        </p:nvGrpSpPr>
        <p:grpSpPr bwMode="auto">
          <a:xfrm>
            <a:off x="4008663" y="3636952"/>
            <a:ext cx="88900" cy="489410"/>
            <a:chOff x="1990" y="2376"/>
            <a:chExt cx="56" cy="662"/>
          </a:xfrm>
          <a:noFill/>
        </p:grpSpPr>
        <p:sp>
          <p:nvSpPr>
            <p:cNvPr id="25" name="Line 37"/>
            <p:cNvSpPr>
              <a:spLocks noChangeShapeType="1"/>
            </p:cNvSpPr>
            <p:nvPr/>
          </p:nvSpPr>
          <p:spPr bwMode="auto">
            <a:xfrm>
              <a:off x="2046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38"/>
            <p:cNvSpPr>
              <a:spLocks noChangeShapeType="1"/>
            </p:cNvSpPr>
            <p:nvPr/>
          </p:nvSpPr>
          <p:spPr bwMode="auto">
            <a:xfrm>
              <a:off x="1990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" name="Group 39"/>
          <p:cNvGrpSpPr/>
          <p:nvPr/>
        </p:nvGrpSpPr>
        <p:grpSpPr bwMode="auto">
          <a:xfrm>
            <a:off x="5045936" y="3636952"/>
            <a:ext cx="293687" cy="489410"/>
            <a:chOff x="2893" y="2376"/>
            <a:chExt cx="185" cy="662"/>
          </a:xfrm>
          <a:noFill/>
        </p:grpSpPr>
        <p:sp>
          <p:nvSpPr>
            <p:cNvPr id="28" name="Line 40"/>
            <p:cNvSpPr>
              <a:spLocks noChangeShapeType="1"/>
            </p:cNvSpPr>
            <p:nvPr/>
          </p:nvSpPr>
          <p:spPr bwMode="auto">
            <a:xfrm>
              <a:off x="3021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41"/>
            <p:cNvSpPr>
              <a:spLocks noChangeShapeType="1"/>
            </p:cNvSpPr>
            <p:nvPr/>
          </p:nvSpPr>
          <p:spPr bwMode="auto">
            <a:xfrm>
              <a:off x="2893" y="2679"/>
              <a:ext cx="185" cy="85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42"/>
            <p:cNvSpPr>
              <a:spLocks noChangeShapeType="1"/>
            </p:cNvSpPr>
            <p:nvPr/>
          </p:nvSpPr>
          <p:spPr bwMode="auto">
            <a:xfrm>
              <a:off x="2965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093902" y="3085157"/>
            <a:ext cx="7210426" cy="560113"/>
            <a:chOff x="3616246" y="1284324"/>
            <a:chExt cx="7210426" cy="560113"/>
          </a:xfrm>
        </p:grpSpPr>
        <p:sp>
          <p:nvSpPr>
            <p:cNvPr id="44" name="Text Box 2"/>
            <p:cNvSpPr txBox="1">
              <a:spLocks noChangeArrowheads="1"/>
            </p:cNvSpPr>
            <p:nvPr/>
          </p:nvSpPr>
          <p:spPr bwMode="auto">
            <a:xfrm>
              <a:off x="4936646" y="1328118"/>
              <a:ext cx="5747150" cy="504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" t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 </a:t>
              </a:r>
              <a:endPara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Line 3"/>
            <p:cNvSpPr>
              <a:spLocks noChangeShapeType="1"/>
            </p:cNvSpPr>
            <p:nvPr/>
          </p:nvSpPr>
          <p:spPr bwMode="auto">
            <a:xfrm>
              <a:off x="5433852" y="1323356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"/>
            <p:cNvSpPr>
              <a:spLocks noChangeShapeType="1"/>
            </p:cNvSpPr>
            <p:nvPr/>
          </p:nvSpPr>
          <p:spPr bwMode="auto">
            <a:xfrm>
              <a:off x="5926312" y="1329706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5"/>
            <p:cNvSpPr>
              <a:spLocks noChangeShapeType="1"/>
            </p:cNvSpPr>
            <p:nvPr/>
          </p:nvSpPr>
          <p:spPr bwMode="auto">
            <a:xfrm>
              <a:off x="6417417" y="1328118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6"/>
            <p:cNvSpPr>
              <a:spLocks noChangeShapeType="1"/>
            </p:cNvSpPr>
            <p:nvPr/>
          </p:nvSpPr>
          <p:spPr bwMode="auto">
            <a:xfrm>
              <a:off x="6899033" y="1323356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7"/>
            <p:cNvSpPr>
              <a:spLocks noChangeShapeType="1"/>
            </p:cNvSpPr>
            <p:nvPr/>
          </p:nvSpPr>
          <p:spPr bwMode="auto">
            <a:xfrm>
              <a:off x="7372108" y="1339231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8"/>
            <p:cNvSpPr>
              <a:spLocks noChangeShapeType="1"/>
            </p:cNvSpPr>
            <p:nvPr/>
          </p:nvSpPr>
          <p:spPr bwMode="auto">
            <a:xfrm>
              <a:off x="7832011" y="1340437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9"/>
            <p:cNvSpPr>
              <a:spLocks noChangeShapeType="1"/>
            </p:cNvSpPr>
            <p:nvPr/>
          </p:nvSpPr>
          <p:spPr bwMode="auto">
            <a:xfrm>
              <a:off x="8298972" y="1328117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8776332" y="1339231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Text Box 17"/>
            <p:cNvSpPr txBox="1">
              <a:spLocks noChangeArrowheads="1"/>
            </p:cNvSpPr>
            <p:nvPr/>
          </p:nvSpPr>
          <p:spPr bwMode="auto">
            <a:xfrm>
              <a:off x="3616246" y="1374156"/>
              <a:ext cx="1228326" cy="455612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800" b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r>
                <a:rPr lang="zh-CN" altLang="en-US" b="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</a:t>
              </a:r>
              <a:r>
                <a:rPr lang="zh-CN" altLang="en-US" b="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串 </a:t>
              </a:r>
              <a:r>
                <a:rPr lang="en-US" altLang="zh-CN" i="1" dirty="0" smtClean="0">
                  <a:solidFill>
                    <a:srgbClr val="404040"/>
                  </a:solidFill>
                </a:rPr>
                <a:t>S</a:t>
              </a:r>
              <a:endParaRPr lang="en-US" altLang="zh-CN" i="1" dirty="0">
                <a:solidFill>
                  <a:srgbClr val="404040"/>
                </a:solidFill>
              </a:endParaRPr>
            </a:p>
          </p:txBody>
        </p:sp>
        <p:sp>
          <p:nvSpPr>
            <p:cNvPr id="54" name="Rectangle 13"/>
            <p:cNvSpPr>
              <a:spLocks noChangeArrowheads="1"/>
            </p:cNvSpPr>
            <p:nvPr/>
          </p:nvSpPr>
          <p:spPr bwMode="auto">
            <a:xfrm>
              <a:off x="5027214" y="1284324"/>
              <a:ext cx="57994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buClr>
                  <a:schemeClr val="tx1"/>
                </a:buClr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</a:t>
              </a: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            </a:t>
              </a:r>
              <a:r>
                <a:rPr lang="en-US" altLang="zh-CN" sz="2800" b="1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i="1" baseline="-30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                              </a:t>
              </a:r>
              <a:r>
                <a:rPr lang="en-US" altLang="zh-CN" sz="2800" b="1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i="1" baseline="-30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>
              <a:off x="9262107" y="1323356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0"/>
            <p:cNvSpPr>
              <a:spLocks noChangeShapeType="1"/>
            </p:cNvSpPr>
            <p:nvPr/>
          </p:nvSpPr>
          <p:spPr bwMode="auto">
            <a:xfrm>
              <a:off x="9747882" y="1332119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10"/>
            <p:cNvSpPr>
              <a:spLocks noChangeShapeType="1"/>
            </p:cNvSpPr>
            <p:nvPr/>
          </p:nvSpPr>
          <p:spPr bwMode="auto">
            <a:xfrm>
              <a:off x="10224132" y="1340437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" name="Text Box 18"/>
          <p:cNvSpPr txBox="1">
            <a:spLocks noChangeArrowheads="1"/>
          </p:cNvSpPr>
          <p:nvPr/>
        </p:nvSpPr>
        <p:spPr bwMode="auto">
          <a:xfrm>
            <a:off x="2118268" y="4152889"/>
            <a:ext cx="1160463" cy="455612"/>
          </a:xfrm>
          <a:prstGeom prst="rect">
            <a:avLst/>
          </a:prstGeom>
          <a:grpFill/>
          <a:ln w="9525">
            <a:noFill/>
            <a:miter lim="800000"/>
          </a:ln>
        </p:spPr>
        <p:txBody>
          <a:bodyPr lIns="0" tIns="0" rIns="0" bIns="0"/>
          <a:lstStyle>
            <a:defPPr>
              <a:defRPr lang="zh-CN"/>
            </a:defPPr>
            <a:lvl1pPr algn="just" eaLnBrk="0" hangingPunct="0">
              <a:defRPr sz="2800" b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b="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 </a:t>
            </a:r>
            <a:r>
              <a:rPr lang="en-US" altLang="zh-CN" i="1" dirty="0" smtClean="0">
                <a:solidFill>
                  <a:srgbClr val="404040"/>
                </a:solidFill>
              </a:rPr>
              <a:t>T</a:t>
            </a:r>
            <a:endParaRPr lang="en-US" altLang="zh-CN" i="1" dirty="0">
              <a:solidFill>
                <a:srgbClr val="40404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404373" y="4033086"/>
            <a:ext cx="3045946" cy="1232640"/>
            <a:chOff x="3404373" y="3255846"/>
            <a:chExt cx="3045946" cy="1232640"/>
          </a:xfrm>
        </p:grpSpPr>
        <p:sp>
          <p:nvSpPr>
            <p:cNvPr id="15" name="Line 27"/>
            <p:cNvSpPr>
              <a:spLocks noChangeShapeType="1"/>
            </p:cNvSpPr>
            <p:nvPr/>
          </p:nvSpPr>
          <p:spPr bwMode="auto">
            <a:xfrm flipV="1">
              <a:off x="5200558" y="3886824"/>
              <a:ext cx="0" cy="4206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5278346" y="3980486"/>
              <a:ext cx="131763" cy="508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800" b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r>
                <a:rPr lang="en-US" altLang="zh-CN" b="0" dirty="0">
                  <a:solidFill>
                    <a:srgbClr val="40404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62" name="Text Box 2"/>
            <p:cNvSpPr txBox="1">
              <a:spLocks noChangeArrowheads="1"/>
            </p:cNvSpPr>
            <p:nvPr/>
          </p:nvSpPr>
          <p:spPr bwMode="auto">
            <a:xfrm>
              <a:off x="3404373" y="3341550"/>
              <a:ext cx="2905293" cy="504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" t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 </a:t>
              </a:r>
              <a:endPara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" name="Line 3"/>
            <p:cNvSpPr>
              <a:spLocks noChangeShapeType="1"/>
            </p:cNvSpPr>
            <p:nvPr/>
          </p:nvSpPr>
          <p:spPr bwMode="auto">
            <a:xfrm>
              <a:off x="3901580" y="3336788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4"/>
            <p:cNvSpPr>
              <a:spLocks noChangeShapeType="1"/>
            </p:cNvSpPr>
            <p:nvPr/>
          </p:nvSpPr>
          <p:spPr bwMode="auto">
            <a:xfrm>
              <a:off x="4394040" y="3343138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5"/>
            <p:cNvSpPr>
              <a:spLocks noChangeShapeType="1"/>
            </p:cNvSpPr>
            <p:nvPr/>
          </p:nvSpPr>
          <p:spPr bwMode="auto">
            <a:xfrm>
              <a:off x="4885145" y="3341550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6"/>
            <p:cNvSpPr>
              <a:spLocks noChangeShapeType="1"/>
            </p:cNvSpPr>
            <p:nvPr/>
          </p:nvSpPr>
          <p:spPr bwMode="auto">
            <a:xfrm>
              <a:off x="5366761" y="3336788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Rectangle 13"/>
            <p:cNvSpPr>
              <a:spLocks noChangeArrowheads="1"/>
            </p:cNvSpPr>
            <p:nvPr/>
          </p:nvSpPr>
          <p:spPr bwMode="auto">
            <a:xfrm>
              <a:off x="3522333" y="3255846"/>
              <a:ext cx="292798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buClr>
                  <a:schemeClr val="tx1"/>
                </a:buClr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800" b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</a:t>
              </a: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800" b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             </a:t>
              </a:r>
              <a:r>
                <a:rPr lang="en-US" altLang="zh-CN" sz="2800" b="1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800" b="1" i="1" baseline="-30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endPara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1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23433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r>
              <a:rPr lang="en-US" altLang="zh-CN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275525" y="1799260"/>
            <a:ext cx="8637788" cy="461665"/>
            <a:chOff x="1275525" y="1829740"/>
            <a:chExt cx="8637788" cy="461665"/>
          </a:xfrm>
        </p:grpSpPr>
        <p:sp>
          <p:nvSpPr>
            <p:cNvPr id="59" name="Rectangle 11"/>
            <p:cNvSpPr>
              <a:spLocks noChangeArrowheads="1"/>
            </p:cNvSpPr>
            <p:nvPr/>
          </p:nvSpPr>
          <p:spPr bwMode="auto">
            <a:xfrm>
              <a:off x="1707525" y="1829740"/>
              <a:ext cx="82057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主串不回溯，模式就需要向右滑动一段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距离</a:t>
              </a:r>
              <a:endParaRPr kumimoji="1"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6" name="Freeform 84"/>
            <p:cNvSpPr/>
            <p:nvPr/>
          </p:nvSpPr>
          <p:spPr bwMode="auto">
            <a:xfrm>
              <a:off x="1275525" y="1880573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7.40741E-7 L 0.08281 7.40741E-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838584" y="1094266"/>
            <a:ext cx="7197526" cy="523220"/>
            <a:chOff x="1826091" y="4148024"/>
            <a:chExt cx="7197526" cy="523220"/>
          </a:xfrm>
        </p:grpSpPr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如何在匹配不成功时主串不回溯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Group 29"/>
          <p:cNvGrpSpPr/>
          <p:nvPr/>
        </p:nvGrpSpPr>
        <p:grpSpPr bwMode="auto">
          <a:xfrm>
            <a:off x="5203416" y="2409814"/>
            <a:ext cx="222250" cy="704850"/>
            <a:chOff x="3051" y="1887"/>
            <a:chExt cx="140" cy="444"/>
          </a:xfrm>
          <a:noFill/>
        </p:grpSpPr>
        <p:sp>
          <p:nvSpPr>
            <p:cNvPr id="18" name="Line 30"/>
            <p:cNvSpPr>
              <a:spLocks noChangeShapeType="1"/>
            </p:cNvSpPr>
            <p:nvPr/>
          </p:nvSpPr>
          <p:spPr bwMode="auto">
            <a:xfrm flipV="1">
              <a:off x="3051" y="2037"/>
              <a:ext cx="0" cy="294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 type="stealth" w="lg" len="lg"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31"/>
            <p:cNvSpPr txBox="1">
              <a:spLocks noChangeArrowheads="1"/>
            </p:cNvSpPr>
            <p:nvPr/>
          </p:nvSpPr>
          <p:spPr bwMode="auto">
            <a:xfrm>
              <a:off x="3107" y="1887"/>
              <a:ext cx="84" cy="319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800" b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r>
                <a:rPr lang="en-US" altLang="zh-CN" b="0" dirty="0" err="1">
                  <a:solidFill>
                    <a:srgbClr val="40404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en-US" altLang="zh-CN" b="0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4400458" y="3561576"/>
            <a:ext cx="560388" cy="370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just" eaLnBrk="0" hangingPunct="0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2093902" y="3085157"/>
            <a:ext cx="7210426" cy="560113"/>
            <a:chOff x="3616246" y="1284324"/>
            <a:chExt cx="7210426" cy="560113"/>
          </a:xfrm>
        </p:grpSpPr>
        <p:sp>
          <p:nvSpPr>
            <p:cNvPr id="44" name="Text Box 2"/>
            <p:cNvSpPr txBox="1">
              <a:spLocks noChangeArrowheads="1"/>
            </p:cNvSpPr>
            <p:nvPr/>
          </p:nvSpPr>
          <p:spPr bwMode="auto">
            <a:xfrm>
              <a:off x="4936646" y="1328118"/>
              <a:ext cx="5747150" cy="504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" t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 </a:t>
              </a:r>
              <a:endPara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Line 3"/>
            <p:cNvSpPr>
              <a:spLocks noChangeShapeType="1"/>
            </p:cNvSpPr>
            <p:nvPr/>
          </p:nvSpPr>
          <p:spPr bwMode="auto">
            <a:xfrm>
              <a:off x="5433852" y="1323356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"/>
            <p:cNvSpPr>
              <a:spLocks noChangeShapeType="1"/>
            </p:cNvSpPr>
            <p:nvPr/>
          </p:nvSpPr>
          <p:spPr bwMode="auto">
            <a:xfrm>
              <a:off x="5926312" y="1329706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5"/>
            <p:cNvSpPr>
              <a:spLocks noChangeShapeType="1"/>
            </p:cNvSpPr>
            <p:nvPr/>
          </p:nvSpPr>
          <p:spPr bwMode="auto">
            <a:xfrm>
              <a:off x="6417417" y="1328118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6"/>
            <p:cNvSpPr>
              <a:spLocks noChangeShapeType="1"/>
            </p:cNvSpPr>
            <p:nvPr/>
          </p:nvSpPr>
          <p:spPr bwMode="auto">
            <a:xfrm>
              <a:off x="6899033" y="1323356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7"/>
            <p:cNvSpPr>
              <a:spLocks noChangeShapeType="1"/>
            </p:cNvSpPr>
            <p:nvPr/>
          </p:nvSpPr>
          <p:spPr bwMode="auto">
            <a:xfrm>
              <a:off x="7372108" y="1339231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8"/>
            <p:cNvSpPr>
              <a:spLocks noChangeShapeType="1"/>
            </p:cNvSpPr>
            <p:nvPr/>
          </p:nvSpPr>
          <p:spPr bwMode="auto">
            <a:xfrm>
              <a:off x="7832011" y="1340437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9"/>
            <p:cNvSpPr>
              <a:spLocks noChangeShapeType="1"/>
            </p:cNvSpPr>
            <p:nvPr/>
          </p:nvSpPr>
          <p:spPr bwMode="auto">
            <a:xfrm>
              <a:off x="8298972" y="1328117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8776332" y="1339231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Text Box 17"/>
            <p:cNvSpPr txBox="1">
              <a:spLocks noChangeArrowheads="1"/>
            </p:cNvSpPr>
            <p:nvPr/>
          </p:nvSpPr>
          <p:spPr bwMode="auto">
            <a:xfrm>
              <a:off x="3616246" y="1374156"/>
              <a:ext cx="1228326" cy="455612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800" b="1"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</a:lstStyle>
            <a:p>
              <a:r>
                <a:rPr lang="zh-CN" altLang="en-US" b="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</a:t>
              </a:r>
              <a:r>
                <a:rPr lang="zh-CN" altLang="en-US" b="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串 </a:t>
              </a:r>
              <a:r>
                <a:rPr lang="en-US" altLang="zh-CN" i="1" dirty="0" smtClean="0">
                  <a:solidFill>
                    <a:srgbClr val="404040"/>
                  </a:solidFill>
                </a:rPr>
                <a:t>S</a:t>
              </a:r>
              <a:endParaRPr lang="en-US" altLang="zh-CN" i="1" dirty="0">
                <a:solidFill>
                  <a:srgbClr val="404040"/>
                </a:solidFill>
              </a:endParaRPr>
            </a:p>
          </p:txBody>
        </p:sp>
        <p:sp>
          <p:nvSpPr>
            <p:cNvPr id="54" name="Rectangle 13"/>
            <p:cNvSpPr>
              <a:spLocks noChangeArrowheads="1"/>
            </p:cNvSpPr>
            <p:nvPr/>
          </p:nvSpPr>
          <p:spPr bwMode="auto">
            <a:xfrm>
              <a:off x="5027214" y="1284324"/>
              <a:ext cx="57994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buClr>
                  <a:schemeClr val="tx1"/>
                </a:buClr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</a:t>
              </a: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            </a:t>
              </a:r>
              <a:r>
                <a:rPr lang="en-US" altLang="zh-CN" sz="2800" b="1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i="1" baseline="-30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                              </a:t>
              </a:r>
              <a:r>
                <a:rPr lang="en-US" altLang="zh-CN" sz="2800" b="1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i="1" baseline="-30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>
              <a:off x="9262107" y="1323356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0"/>
            <p:cNvSpPr>
              <a:spLocks noChangeShapeType="1"/>
            </p:cNvSpPr>
            <p:nvPr/>
          </p:nvSpPr>
          <p:spPr bwMode="auto">
            <a:xfrm>
              <a:off x="9747882" y="1332119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10"/>
            <p:cNvSpPr>
              <a:spLocks noChangeShapeType="1"/>
            </p:cNvSpPr>
            <p:nvPr/>
          </p:nvSpPr>
          <p:spPr bwMode="auto">
            <a:xfrm>
              <a:off x="10224132" y="1340437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" name="Text Box 18"/>
          <p:cNvSpPr txBox="1">
            <a:spLocks noChangeArrowheads="1"/>
          </p:cNvSpPr>
          <p:nvPr/>
        </p:nvSpPr>
        <p:spPr bwMode="auto">
          <a:xfrm>
            <a:off x="2118268" y="4152889"/>
            <a:ext cx="1160463" cy="455612"/>
          </a:xfrm>
          <a:prstGeom prst="rect">
            <a:avLst/>
          </a:prstGeom>
          <a:grpFill/>
          <a:ln w="9525">
            <a:noFill/>
            <a:miter lim="800000"/>
          </a:ln>
        </p:spPr>
        <p:txBody>
          <a:bodyPr lIns="0" tIns="0" rIns="0" bIns="0"/>
          <a:lstStyle>
            <a:defPPr>
              <a:defRPr lang="zh-CN"/>
            </a:defPPr>
            <a:lvl1pPr algn="just" eaLnBrk="0" hangingPunct="0">
              <a:defRPr sz="2800" b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b="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 </a:t>
            </a:r>
            <a:r>
              <a:rPr lang="en-US" altLang="zh-CN" i="1" dirty="0" smtClean="0">
                <a:solidFill>
                  <a:srgbClr val="404040"/>
                </a:solidFill>
              </a:rPr>
              <a:t>T</a:t>
            </a:r>
            <a:endParaRPr lang="en-US" altLang="zh-CN" i="1" dirty="0">
              <a:solidFill>
                <a:srgbClr val="40404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410213" y="4048326"/>
            <a:ext cx="3030706" cy="591292"/>
            <a:chOff x="3419613" y="3255846"/>
            <a:chExt cx="3030706" cy="591292"/>
          </a:xfrm>
        </p:grpSpPr>
        <p:sp>
          <p:nvSpPr>
            <p:cNvPr id="62" name="Text Box 2"/>
            <p:cNvSpPr txBox="1">
              <a:spLocks noChangeArrowheads="1"/>
            </p:cNvSpPr>
            <p:nvPr/>
          </p:nvSpPr>
          <p:spPr bwMode="auto">
            <a:xfrm>
              <a:off x="3419613" y="3326310"/>
              <a:ext cx="2905293" cy="504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" t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 </a:t>
              </a:r>
              <a:endPara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" name="Line 3"/>
            <p:cNvSpPr>
              <a:spLocks noChangeShapeType="1"/>
            </p:cNvSpPr>
            <p:nvPr/>
          </p:nvSpPr>
          <p:spPr bwMode="auto">
            <a:xfrm>
              <a:off x="3901580" y="3336788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4"/>
            <p:cNvSpPr>
              <a:spLocks noChangeShapeType="1"/>
            </p:cNvSpPr>
            <p:nvPr/>
          </p:nvSpPr>
          <p:spPr bwMode="auto">
            <a:xfrm>
              <a:off x="4394040" y="3343138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5"/>
            <p:cNvSpPr>
              <a:spLocks noChangeShapeType="1"/>
            </p:cNvSpPr>
            <p:nvPr/>
          </p:nvSpPr>
          <p:spPr bwMode="auto">
            <a:xfrm>
              <a:off x="4885145" y="3341550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6"/>
            <p:cNvSpPr>
              <a:spLocks noChangeShapeType="1"/>
            </p:cNvSpPr>
            <p:nvPr/>
          </p:nvSpPr>
          <p:spPr bwMode="auto">
            <a:xfrm>
              <a:off x="5366761" y="3336788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Rectangle 13"/>
            <p:cNvSpPr>
              <a:spLocks noChangeArrowheads="1"/>
            </p:cNvSpPr>
            <p:nvPr/>
          </p:nvSpPr>
          <p:spPr bwMode="auto">
            <a:xfrm>
              <a:off x="3522333" y="3255846"/>
              <a:ext cx="292798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buClr>
                  <a:schemeClr val="tx1"/>
                </a:buClr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800" b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</a:t>
              </a: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800" b="1" baseline="-30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             </a:t>
              </a:r>
              <a:r>
                <a:rPr lang="en-US" altLang="zh-CN" sz="2800" b="1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800" b="1" i="1" baseline="-30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endPara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888933" y="5315746"/>
            <a:ext cx="7197526" cy="523220"/>
            <a:chOff x="1826091" y="4148024"/>
            <a:chExt cx="7197526" cy="523220"/>
          </a:xfrm>
        </p:grpSpPr>
        <p:sp>
          <p:nvSpPr>
            <p:cNvPr id="71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确定模式的滑动距离？</a:t>
              </a:r>
            </a:p>
          </p:txBody>
        </p:sp>
        <p:grpSp>
          <p:nvGrpSpPr>
            <p:cNvPr id="72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3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9" name="Line 53"/>
          <p:cNvSpPr>
            <a:spLocks noChangeShapeType="1"/>
          </p:cNvSpPr>
          <p:nvPr/>
        </p:nvSpPr>
        <p:spPr bwMode="auto">
          <a:xfrm>
            <a:off x="3322228" y="4403238"/>
            <a:ext cx="1044575" cy="0"/>
          </a:xfrm>
          <a:prstGeom prst="line">
            <a:avLst/>
          </a:prstGeom>
          <a:noFill/>
          <a:ln w="38100">
            <a:solidFill>
              <a:srgbClr val="B42D2D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23433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r>
              <a:rPr lang="en-US" altLang="zh-CN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75525" y="1799260"/>
            <a:ext cx="8637788" cy="461665"/>
            <a:chOff x="1275525" y="1829740"/>
            <a:chExt cx="8637788" cy="461665"/>
          </a:xfrm>
        </p:grpSpPr>
        <p:sp>
          <p:nvSpPr>
            <p:cNvPr id="77" name="Rectangle 11"/>
            <p:cNvSpPr>
              <a:spLocks noChangeArrowheads="1"/>
            </p:cNvSpPr>
            <p:nvPr/>
          </p:nvSpPr>
          <p:spPr bwMode="auto">
            <a:xfrm>
              <a:off x="1707525" y="1829740"/>
              <a:ext cx="82057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主串不回溯，模式就需要向右滑动一段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距离</a:t>
              </a:r>
              <a:endParaRPr kumimoji="1"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8" name="Freeform 84"/>
            <p:cNvSpPr/>
            <p:nvPr/>
          </p:nvSpPr>
          <p:spPr bwMode="auto">
            <a:xfrm>
              <a:off x="1275525" y="1880573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8" name="Group 39"/>
          <p:cNvGrpSpPr/>
          <p:nvPr/>
        </p:nvGrpSpPr>
        <p:grpSpPr bwMode="auto">
          <a:xfrm>
            <a:off x="5045936" y="3636952"/>
            <a:ext cx="293687" cy="489410"/>
            <a:chOff x="2893" y="2376"/>
            <a:chExt cx="185" cy="662"/>
          </a:xfrm>
          <a:noFill/>
        </p:grpSpPr>
        <p:sp>
          <p:nvSpPr>
            <p:cNvPr id="79" name="Line 40"/>
            <p:cNvSpPr>
              <a:spLocks noChangeShapeType="1"/>
            </p:cNvSpPr>
            <p:nvPr/>
          </p:nvSpPr>
          <p:spPr bwMode="auto">
            <a:xfrm>
              <a:off x="3021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41"/>
            <p:cNvSpPr>
              <a:spLocks noChangeShapeType="1"/>
            </p:cNvSpPr>
            <p:nvPr/>
          </p:nvSpPr>
          <p:spPr bwMode="auto">
            <a:xfrm>
              <a:off x="2893" y="2679"/>
              <a:ext cx="185" cy="85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42"/>
            <p:cNvSpPr>
              <a:spLocks noChangeShapeType="1"/>
            </p:cNvSpPr>
            <p:nvPr/>
          </p:nvSpPr>
          <p:spPr bwMode="auto">
            <a:xfrm>
              <a:off x="2965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</p:childTnLst>
        </p:cTn>
      </p:par>
    </p:tnLst>
    <p:bldLst>
      <p:bldP spid="59" grpId="0" bldLvl="0" animBg="1"/>
      <p:bldP spid="59" grpId="1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23433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r>
              <a:rPr lang="en-US" altLang="zh-CN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8" name="Group 3"/>
          <p:cNvGrpSpPr/>
          <p:nvPr/>
        </p:nvGrpSpPr>
        <p:grpSpPr bwMode="auto">
          <a:xfrm>
            <a:off x="2698447" y="1236663"/>
            <a:ext cx="6444000" cy="560387"/>
            <a:chOff x="720" y="2333"/>
            <a:chExt cx="4182" cy="353"/>
          </a:xfrm>
          <a:noFill/>
        </p:grpSpPr>
        <p:sp>
          <p:nvSpPr>
            <p:cNvPr id="78" name="Rectangle 4"/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</a:t>
              </a:r>
              <a:r>
                <a:rPr lang="en-US" altLang="zh-CN" sz="32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a   b   c   a   b   c   a   c   b   a   b</a:t>
              </a:r>
            </a:p>
          </p:txBody>
        </p:sp>
        <p:sp>
          <p:nvSpPr>
            <p:cNvPr id="79" name="Line 5"/>
            <p:cNvSpPr>
              <a:spLocks noChangeShapeType="1"/>
            </p:cNvSpPr>
            <p:nvPr/>
          </p:nvSpPr>
          <p:spPr bwMode="auto">
            <a:xfrm>
              <a:off x="104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Line 6"/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Line 7"/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Line 8"/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Line 9"/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Line 10"/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Line 11"/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Line 12"/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Line 13"/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Line 14"/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Line 15"/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Line 16"/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" name="Group 32"/>
          <p:cNvGrpSpPr/>
          <p:nvPr/>
        </p:nvGrpSpPr>
        <p:grpSpPr bwMode="auto">
          <a:xfrm>
            <a:off x="3712860" y="612775"/>
            <a:ext cx="350837" cy="2894013"/>
            <a:chOff x="1359" y="1940"/>
            <a:chExt cx="221" cy="1823"/>
          </a:xfrm>
          <a:noFill/>
        </p:grpSpPr>
        <p:grpSp>
          <p:nvGrpSpPr>
            <p:cNvPr id="105" name="Group 33"/>
            <p:cNvGrpSpPr/>
            <p:nvPr/>
          </p:nvGrpSpPr>
          <p:grpSpPr bwMode="auto">
            <a:xfrm>
              <a:off x="1418" y="2686"/>
              <a:ext cx="162" cy="354"/>
              <a:chOff x="1370" y="2273"/>
              <a:chExt cx="162" cy="354"/>
            </a:xfrm>
            <a:grpFill/>
          </p:grpSpPr>
          <p:sp>
            <p:nvSpPr>
              <p:cNvPr id="110" name="Line 34"/>
              <p:cNvSpPr>
                <a:spLocks noChangeShapeType="1"/>
              </p:cNvSpPr>
              <p:nvPr/>
            </p:nvSpPr>
            <p:spPr bwMode="auto">
              <a:xfrm>
                <a:off x="1447" y="2273"/>
                <a:ext cx="0" cy="354"/>
              </a:xfrm>
              <a:prstGeom prst="line">
                <a:avLst/>
              </a:prstGeom>
              <a:grpFill/>
              <a:ln w="38100">
                <a:solidFill>
                  <a:srgbClr val="B42D2D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Freeform 35"/>
              <p:cNvSpPr/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57 w 157"/>
                  <a:gd name="T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grpFill/>
              <a:ln w="38100" cmpd="sng">
                <a:solidFill>
                  <a:srgbClr val="B42D2D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6" name="Line 36"/>
            <p:cNvSpPr>
              <a:spLocks noChangeShapeType="1"/>
            </p:cNvSpPr>
            <p:nvPr/>
          </p:nvSpPr>
          <p:spPr bwMode="auto">
            <a:xfrm>
              <a:off x="1501" y="2043"/>
              <a:ext cx="0" cy="272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Text Box 37"/>
            <p:cNvSpPr txBox="1">
              <a:spLocks noChangeArrowheads="1"/>
            </p:cNvSpPr>
            <p:nvPr/>
          </p:nvSpPr>
          <p:spPr bwMode="auto">
            <a:xfrm>
              <a:off x="1359" y="194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Line 38"/>
            <p:cNvSpPr>
              <a:spLocks noChangeShapeType="1"/>
            </p:cNvSpPr>
            <p:nvPr/>
          </p:nvSpPr>
          <p:spPr bwMode="auto">
            <a:xfrm flipV="1">
              <a:off x="1495" y="3389"/>
              <a:ext cx="0" cy="272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Text Box 39"/>
            <p:cNvSpPr txBox="1">
              <a:spLocks noChangeArrowheads="1"/>
            </p:cNvSpPr>
            <p:nvPr/>
          </p:nvSpPr>
          <p:spPr bwMode="auto">
            <a:xfrm>
              <a:off x="1361" y="3475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112" name="Text Box 40"/>
          <p:cNvSpPr txBox="1">
            <a:spLocks noChangeArrowheads="1"/>
          </p:cNvSpPr>
          <p:nvPr/>
        </p:nvSpPr>
        <p:spPr bwMode="auto">
          <a:xfrm>
            <a:off x="1600850" y="1450975"/>
            <a:ext cx="652462" cy="1244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</a:t>
            </a:r>
          </a:p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3" name="Rectangle 41"/>
          <p:cNvSpPr>
            <a:spLocks noChangeArrowheads="1"/>
          </p:cNvSpPr>
          <p:nvPr/>
        </p:nvSpPr>
        <p:spPr bwMode="auto">
          <a:xfrm>
            <a:off x="2697495" y="2352675"/>
            <a:ext cx="2461921" cy="560388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</p:spPr>
        <p:txBody>
          <a:bodyPr lIns="108000" tIns="0" rIns="18000" bIns="0"/>
          <a:lstStyle/>
          <a:p>
            <a:pPr algn="just" eaLnBrk="0" hangingPunct="0"/>
            <a:r>
              <a:rPr lang="en-US" altLang="zh-CN" sz="32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32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c   a   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4" name="Line 42"/>
          <p:cNvSpPr>
            <a:spLocks noChangeShapeType="1"/>
          </p:cNvSpPr>
          <p:nvPr/>
        </p:nvSpPr>
        <p:spPr bwMode="auto">
          <a:xfrm>
            <a:off x="3175967" y="2347913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5" name="Line 43"/>
          <p:cNvSpPr>
            <a:spLocks noChangeShapeType="1"/>
          </p:cNvSpPr>
          <p:nvPr/>
        </p:nvSpPr>
        <p:spPr bwMode="auto">
          <a:xfrm>
            <a:off x="3678252" y="2347913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6" name="Line 44"/>
          <p:cNvSpPr>
            <a:spLocks noChangeShapeType="1"/>
          </p:cNvSpPr>
          <p:nvPr/>
        </p:nvSpPr>
        <p:spPr bwMode="auto">
          <a:xfrm>
            <a:off x="4186252" y="2348865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7" name="Line 45"/>
          <p:cNvSpPr>
            <a:spLocks noChangeShapeType="1"/>
          </p:cNvSpPr>
          <p:nvPr/>
        </p:nvSpPr>
        <p:spPr bwMode="auto">
          <a:xfrm>
            <a:off x="4679012" y="2362200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9" name="Text Box 2"/>
          <p:cNvSpPr txBox="1">
            <a:spLocks noChangeArrowheads="1"/>
          </p:cNvSpPr>
          <p:nvPr/>
        </p:nvSpPr>
        <p:spPr bwMode="auto">
          <a:xfrm>
            <a:off x="7620076" y="2109788"/>
            <a:ext cx="3559907" cy="138499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just" eaLnBrk="0" hangingPunct="0">
              <a:defRPr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altLang="zh-CN" dirty="0" err="1"/>
              <a:t>i</a:t>
            </a:r>
            <a:r>
              <a:rPr lang="en-US" altLang="zh-CN" dirty="0"/>
              <a:t>=2，j=2</a:t>
            </a:r>
            <a:r>
              <a:rPr lang="zh-CN" altLang="en-US" dirty="0" smtClean="0"/>
              <a:t>失败；</a:t>
            </a:r>
            <a:r>
              <a:rPr lang="en-US" altLang="zh-CN" dirty="0" smtClean="0"/>
              <a:t> </a:t>
            </a:r>
            <a:r>
              <a:rPr lang="zh-CN" altLang="en-US" dirty="0" smtClean="0"/>
              <a:t>∵</a:t>
            </a:r>
            <a:r>
              <a:rPr lang="en-US" altLang="zh-CN" dirty="0" smtClean="0"/>
              <a:t>s[1</a:t>
            </a:r>
            <a:r>
              <a:rPr lang="en-US" altLang="zh-CN" dirty="0"/>
              <a:t>]=t[1]; t[0]≠t[1]</a:t>
            </a:r>
          </a:p>
          <a:p>
            <a:r>
              <a:rPr lang="en-US" altLang="zh-CN" dirty="0"/>
              <a:t>∴t[0]≠s[1]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600850" y="3936048"/>
            <a:ext cx="7540030" cy="1685925"/>
            <a:chOff x="1600850" y="3936048"/>
            <a:chExt cx="7540030" cy="1685925"/>
          </a:xfrm>
        </p:grpSpPr>
        <p:grpSp>
          <p:nvGrpSpPr>
            <p:cNvPr id="120" name="Group 3"/>
            <p:cNvGrpSpPr/>
            <p:nvPr/>
          </p:nvGrpSpPr>
          <p:grpSpPr bwMode="auto">
            <a:xfrm>
              <a:off x="2696880" y="3936048"/>
              <a:ext cx="6444000" cy="560387"/>
              <a:chOff x="720" y="2333"/>
              <a:chExt cx="4182" cy="353"/>
            </a:xfrm>
            <a:noFill/>
          </p:grpSpPr>
          <p:sp>
            <p:nvSpPr>
              <p:cNvPr id="121" name="Rectangle 4"/>
              <p:cNvSpPr>
                <a:spLocks noChangeArrowheads="1"/>
              </p:cNvSpPr>
              <p:nvPr/>
            </p:nvSpPr>
            <p:spPr bwMode="auto">
              <a:xfrm>
                <a:off x="720" y="2333"/>
                <a:ext cx="4182" cy="353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108000" tIns="0" rIns="18000" bIns="0"/>
              <a:lstStyle/>
              <a:p>
                <a:pPr algn="just" eaLnBrk="0" hangingPunct="0"/>
                <a:r>
                  <a:rPr lang="en-US" altLang="zh-CN" sz="32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   </a:t>
                </a:r>
                <a:r>
                  <a:rPr lang="en-US" altLang="zh-CN" sz="3200" b="1" dirty="0">
                    <a:solidFill>
                      <a:srgbClr val="285A3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32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a   b   c   a   b   c   a   c   b   a   b</a:t>
                </a:r>
              </a:p>
            </p:txBody>
          </p:sp>
          <p:sp>
            <p:nvSpPr>
              <p:cNvPr id="122" name="Line 5"/>
              <p:cNvSpPr>
                <a:spLocks noChangeShapeType="1"/>
              </p:cNvSpPr>
              <p:nvPr/>
            </p:nvSpPr>
            <p:spPr bwMode="auto">
              <a:xfrm>
                <a:off x="1040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Line 6"/>
              <p:cNvSpPr>
                <a:spLocks noChangeShapeType="1"/>
              </p:cNvSpPr>
              <p:nvPr/>
            </p:nvSpPr>
            <p:spPr bwMode="auto">
              <a:xfrm>
                <a:off x="1365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Line 7"/>
              <p:cNvSpPr>
                <a:spLocks noChangeShapeType="1"/>
              </p:cNvSpPr>
              <p:nvPr/>
            </p:nvSpPr>
            <p:spPr bwMode="auto">
              <a:xfrm>
                <a:off x="1682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Line 8"/>
              <p:cNvSpPr>
                <a:spLocks noChangeShapeType="1"/>
              </p:cNvSpPr>
              <p:nvPr/>
            </p:nvSpPr>
            <p:spPr bwMode="auto">
              <a:xfrm>
                <a:off x="2017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Line 9"/>
              <p:cNvSpPr>
                <a:spLocks noChangeShapeType="1"/>
              </p:cNvSpPr>
              <p:nvPr/>
            </p:nvSpPr>
            <p:spPr bwMode="auto">
              <a:xfrm>
                <a:off x="2327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Line 10"/>
              <p:cNvSpPr>
                <a:spLocks noChangeShapeType="1"/>
              </p:cNvSpPr>
              <p:nvPr/>
            </p:nvSpPr>
            <p:spPr bwMode="auto">
              <a:xfrm>
                <a:off x="2638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Line 11"/>
              <p:cNvSpPr>
                <a:spLocks noChangeShapeType="1"/>
              </p:cNvSpPr>
              <p:nvPr/>
            </p:nvSpPr>
            <p:spPr bwMode="auto">
              <a:xfrm>
                <a:off x="2964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Line 12"/>
              <p:cNvSpPr>
                <a:spLocks noChangeShapeType="1"/>
              </p:cNvSpPr>
              <p:nvPr/>
            </p:nvSpPr>
            <p:spPr bwMode="auto">
              <a:xfrm>
                <a:off x="3281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Line 13"/>
              <p:cNvSpPr>
                <a:spLocks noChangeShapeType="1"/>
              </p:cNvSpPr>
              <p:nvPr/>
            </p:nvSpPr>
            <p:spPr bwMode="auto">
              <a:xfrm>
                <a:off x="3591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Line 14"/>
              <p:cNvSpPr>
                <a:spLocks noChangeShapeType="1"/>
              </p:cNvSpPr>
              <p:nvPr/>
            </p:nvSpPr>
            <p:spPr bwMode="auto">
              <a:xfrm>
                <a:off x="3910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Line 15"/>
              <p:cNvSpPr>
                <a:spLocks noChangeShapeType="1"/>
              </p:cNvSpPr>
              <p:nvPr/>
            </p:nvSpPr>
            <p:spPr bwMode="auto">
              <a:xfrm>
                <a:off x="4230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Line 16"/>
              <p:cNvSpPr>
                <a:spLocks noChangeShapeType="1"/>
              </p:cNvSpPr>
              <p:nvPr/>
            </p:nvSpPr>
            <p:spPr bwMode="auto">
              <a:xfrm>
                <a:off x="4556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6" name="Text Box 40"/>
            <p:cNvSpPr txBox="1">
              <a:spLocks noChangeArrowheads="1"/>
            </p:cNvSpPr>
            <p:nvPr/>
          </p:nvSpPr>
          <p:spPr bwMode="auto">
            <a:xfrm>
              <a:off x="1600850" y="4150360"/>
              <a:ext cx="652462" cy="12446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9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趟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3183608" y="5047298"/>
              <a:ext cx="2461921" cy="574675"/>
              <a:chOff x="3183608" y="5047298"/>
              <a:chExt cx="2461921" cy="574675"/>
            </a:xfrm>
          </p:grpSpPr>
          <p:sp>
            <p:nvSpPr>
              <p:cNvPr id="140" name="Rectangle 41"/>
              <p:cNvSpPr>
                <a:spLocks noChangeArrowheads="1"/>
              </p:cNvSpPr>
              <p:nvPr/>
            </p:nvSpPr>
            <p:spPr bwMode="auto">
              <a:xfrm>
                <a:off x="3183608" y="5052060"/>
                <a:ext cx="2461921" cy="56038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108000" tIns="0" rIns="18000" bIns="0"/>
              <a:lstStyle/>
              <a:p>
                <a:pPr algn="just" eaLnBrk="0" hangingPunct="0"/>
                <a:r>
                  <a:rPr lang="en-US" altLang="zh-CN" sz="3200" b="1" dirty="0" smtClean="0">
                    <a:solidFill>
                      <a:srgbClr val="5C307D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32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   c   a   c</a:t>
                </a:r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1" name="Line 42"/>
              <p:cNvSpPr>
                <a:spLocks noChangeShapeType="1"/>
              </p:cNvSpPr>
              <p:nvPr/>
            </p:nvSpPr>
            <p:spPr bwMode="auto">
              <a:xfrm>
                <a:off x="3662080" y="5047298"/>
                <a:ext cx="0" cy="56038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Line 43"/>
              <p:cNvSpPr>
                <a:spLocks noChangeShapeType="1"/>
              </p:cNvSpPr>
              <p:nvPr/>
            </p:nvSpPr>
            <p:spPr bwMode="auto">
              <a:xfrm>
                <a:off x="4164365" y="5047298"/>
                <a:ext cx="0" cy="56038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Line 44"/>
              <p:cNvSpPr>
                <a:spLocks noChangeShapeType="1"/>
              </p:cNvSpPr>
              <p:nvPr/>
            </p:nvSpPr>
            <p:spPr bwMode="auto">
              <a:xfrm>
                <a:off x="4672365" y="5048250"/>
                <a:ext cx="0" cy="560388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Line 45"/>
              <p:cNvSpPr>
                <a:spLocks noChangeShapeType="1"/>
              </p:cNvSpPr>
              <p:nvPr/>
            </p:nvSpPr>
            <p:spPr bwMode="auto">
              <a:xfrm>
                <a:off x="5165125" y="5061585"/>
                <a:ext cx="0" cy="560388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3342041" y="4479924"/>
            <a:ext cx="257175" cy="561975"/>
            <a:chOff x="3342041" y="4479924"/>
            <a:chExt cx="257175" cy="561975"/>
          </a:xfrm>
        </p:grpSpPr>
        <p:sp>
          <p:nvSpPr>
            <p:cNvPr id="145" name="Line 50"/>
            <p:cNvSpPr>
              <a:spLocks noChangeShapeType="1"/>
            </p:cNvSpPr>
            <p:nvPr/>
          </p:nvSpPr>
          <p:spPr bwMode="auto">
            <a:xfrm>
              <a:off x="3464279" y="4479924"/>
              <a:ext cx="0" cy="561975"/>
            </a:xfrm>
            <a:prstGeom prst="line">
              <a:avLst/>
            </a:prstGeom>
            <a:noFill/>
            <a:ln w="38100">
              <a:solidFill>
                <a:srgbClr val="B42D2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51"/>
            <p:cNvSpPr/>
            <p:nvPr/>
          </p:nvSpPr>
          <p:spPr bwMode="auto">
            <a:xfrm>
              <a:off x="3342041" y="4706937"/>
              <a:ext cx="257175" cy="161925"/>
            </a:xfrm>
            <a:custGeom>
              <a:avLst/>
              <a:gdLst>
                <a:gd name="T0" fmla="*/ 0 w 157"/>
                <a:gd name="T1" fmla="*/ 0 h 90"/>
                <a:gd name="T2" fmla="*/ 157 w 157"/>
                <a:gd name="T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7" h="90">
                  <a:moveTo>
                    <a:pt x="0" y="0"/>
                  </a:moveTo>
                  <a:lnTo>
                    <a:pt x="157" y="90"/>
                  </a:lnTo>
                </a:path>
              </a:pathLst>
            </a:custGeom>
            <a:noFill/>
            <a:ln w="38100" cmpd="sng">
              <a:solidFill>
                <a:srgbClr val="B42D2D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23433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r>
              <a:rPr lang="en-US" altLang="zh-CN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8" name="Group 3"/>
          <p:cNvGrpSpPr/>
          <p:nvPr/>
        </p:nvGrpSpPr>
        <p:grpSpPr bwMode="auto">
          <a:xfrm>
            <a:off x="2698447" y="1236663"/>
            <a:ext cx="6444000" cy="560387"/>
            <a:chOff x="720" y="2333"/>
            <a:chExt cx="4182" cy="353"/>
          </a:xfrm>
          <a:noFill/>
        </p:grpSpPr>
        <p:sp>
          <p:nvSpPr>
            <p:cNvPr id="78" name="Rectangle 4"/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c   a   b   c   a   c   b   a   b</a:t>
              </a:r>
            </a:p>
          </p:txBody>
        </p:sp>
        <p:sp>
          <p:nvSpPr>
            <p:cNvPr id="79" name="Line 5"/>
            <p:cNvSpPr>
              <a:spLocks noChangeShapeType="1"/>
            </p:cNvSpPr>
            <p:nvPr/>
          </p:nvSpPr>
          <p:spPr bwMode="auto">
            <a:xfrm>
              <a:off x="104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Line 6"/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Line 7"/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Line 8"/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Line 9"/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Line 10"/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Line 11"/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Line 12"/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Line 13"/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Line 14"/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Line 15"/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Line 16"/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" name="Group 32"/>
          <p:cNvGrpSpPr/>
          <p:nvPr/>
        </p:nvGrpSpPr>
        <p:grpSpPr bwMode="auto">
          <a:xfrm>
            <a:off x="3712860" y="612775"/>
            <a:ext cx="350837" cy="2814638"/>
            <a:chOff x="1359" y="1940"/>
            <a:chExt cx="221" cy="1773"/>
          </a:xfrm>
          <a:noFill/>
        </p:grpSpPr>
        <p:grpSp>
          <p:nvGrpSpPr>
            <p:cNvPr id="105" name="Group 33"/>
            <p:cNvGrpSpPr/>
            <p:nvPr/>
          </p:nvGrpSpPr>
          <p:grpSpPr bwMode="auto">
            <a:xfrm>
              <a:off x="1418" y="2686"/>
              <a:ext cx="162" cy="354"/>
              <a:chOff x="1370" y="2273"/>
              <a:chExt cx="162" cy="354"/>
            </a:xfrm>
            <a:grpFill/>
          </p:grpSpPr>
          <p:sp>
            <p:nvSpPr>
              <p:cNvPr id="110" name="Line 34"/>
              <p:cNvSpPr>
                <a:spLocks noChangeShapeType="1"/>
              </p:cNvSpPr>
              <p:nvPr/>
            </p:nvSpPr>
            <p:spPr bwMode="auto">
              <a:xfrm>
                <a:off x="1447" y="2273"/>
                <a:ext cx="0" cy="354"/>
              </a:xfrm>
              <a:prstGeom prst="line">
                <a:avLst/>
              </a:prstGeom>
              <a:grpFill/>
              <a:ln w="38100">
                <a:solidFill>
                  <a:srgbClr val="B42D2D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Freeform 35"/>
              <p:cNvSpPr/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57 w 157"/>
                  <a:gd name="T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grpFill/>
              <a:ln w="38100" cmpd="sng">
                <a:solidFill>
                  <a:srgbClr val="B42D2D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6" name="Line 36"/>
            <p:cNvSpPr>
              <a:spLocks noChangeShapeType="1"/>
            </p:cNvSpPr>
            <p:nvPr/>
          </p:nvSpPr>
          <p:spPr bwMode="auto">
            <a:xfrm>
              <a:off x="1501" y="2043"/>
              <a:ext cx="0" cy="272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Text Box 37"/>
            <p:cNvSpPr txBox="1">
              <a:spLocks noChangeArrowheads="1"/>
            </p:cNvSpPr>
            <p:nvPr/>
          </p:nvSpPr>
          <p:spPr bwMode="auto">
            <a:xfrm>
              <a:off x="1359" y="194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Line 38"/>
            <p:cNvSpPr>
              <a:spLocks noChangeShapeType="1"/>
            </p:cNvSpPr>
            <p:nvPr/>
          </p:nvSpPr>
          <p:spPr bwMode="auto">
            <a:xfrm flipV="1">
              <a:off x="1495" y="3389"/>
              <a:ext cx="0" cy="272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Text Box 39"/>
            <p:cNvSpPr txBox="1">
              <a:spLocks noChangeArrowheads="1"/>
            </p:cNvSpPr>
            <p:nvPr/>
          </p:nvSpPr>
          <p:spPr bwMode="auto">
            <a:xfrm>
              <a:off x="1361" y="3425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112" name="Text Box 40"/>
          <p:cNvSpPr txBox="1">
            <a:spLocks noChangeArrowheads="1"/>
          </p:cNvSpPr>
          <p:nvPr/>
        </p:nvSpPr>
        <p:spPr bwMode="auto">
          <a:xfrm>
            <a:off x="1600850" y="1450975"/>
            <a:ext cx="652462" cy="1244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</a:t>
            </a:r>
          </a:p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3" name="Rectangle 41"/>
          <p:cNvSpPr>
            <a:spLocks noChangeArrowheads="1"/>
          </p:cNvSpPr>
          <p:nvPr/>
        </p:nvSpPr>
        <p:spPr bwMode="auto">
          <a:xfrm>
            <a:off x="2697495" y="2352675"/>
            <a:ext cx="2461921" cy="560388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</p:spPr>
        <p:txBody>
          <a:bodyPr lIns="108000" tIns="0" rIns="18000" bIns="0"/>
          <a:lstStyle/>
          <a:p>
            <a:pPr algn="just" eaLnBrk="0" hangingPunct="0"/>
            <a:r>
              <a:rPr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 </a:t>
            </a:r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  c   a   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4" name="Line 42"/>
          <p:cNvSpPr>
            <a:spLocks noChangeShapeType="1"/>
          </p:cNvSpPr>
          <p:nvPr/>
        </p:nvSpPr>
        <p:spPr bwMode="auto">
          <a:xfrm>
            <a:off x="3175967" y="2347913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5" name="Line 43"/>
          <p:cNvSpPr>
            <a:spLocks noChangeShapeType="1"/>
          </p:cNvSpPr>
          <p:nvPr/>
        </p:nvSpPr>
        <p:spPr bwMode="auto">
          <a:xfrm>
            <a:off x="3678252" y="2347913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6" name="Line 44"/>
          <p:cNvSpPr>
            <a:spLocks noChangeShapeType="1"/>
          </p:cNvSpPr>
          <p:nvPr/>
        </p:nvSpPr>
        <p:spPr bwMode="auto">
          <a:xfrm>
            <a:off x="4186252" y="2348865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7" name="Line 45"/>
          <p:cNvSpPr>
            <a:spLocks noChangeShapeType="1"/>
          </p:cNvSpPr>
          <p:nvPr/>
        </p:nvSpPr>
        <p:spPr bwMode="auto">
          <a:xfrm>
            <a:off x="4679012" y="2362200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9" name="Text Box 2"/>
          <p:cNvSpPr txBox="1">
            <a:spLocks noChangeArrowheads="1"/>
          </p:cNvSpPr>
          <p:nvPr/>
        </p:nvSpPr>
        <p:spPr bwMode="auto">
          <a:xfrm>
            <a:off x="7620076" y="2109788"/>
            <a:ext cx="3559907" cy="138499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just" eaLnBrk="0" hangingPunct="0">
              <a:defRPr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algn="l"/>
            <a:r>
              <a:rPr lang="en-US" altLang="zh-CN" dirty="0" err="1"/>
              <a:t>i</a:t>
            </a:r>
            <a:r>
              <a:rPr lang="en-US" altLang="zh-CN" dirty="0"/>
              <a:t>=2，j=2</a:t>
            </a:r>
            <a:r>
              <a:rPr lang="zh-CN" altLang="en-US" dirty="0" smtClean="0"/>
              <a:t>失败；</a:t>
            </a:r>
            <a:r>
              <a:rPr lang="en-US" altLang="zh-CN" dirty="0" smtClean="0"/>
              <a:t> </a:t>
            </a:r>
            <a:r>
              <a:rPr lang="zh-CN" altLang="en-US" dirty="0" smtClean="0"/>
              <a:t>∵</a:t>
            </a:r>
            <a:r>
              <a:rPr lang="en-US" altLang="zh-CN" dirty="0" smtClean="0"/>
              <a:t>s[1</a:t>
            </a:r>
            <a:r>
              <a:rPr lang="en-US" altLang="zh-CN" dirty="0"/>
              <a:t>]=t[1]; t[0]≠t[1]</a:t>
            </a:r>
          </a:p>
          <a:p>
            <a:r>
              <a:rPr lang="en-US" altLang="zh-CN" dirty="0"/>
              <a:t>∴t[0]≠s[1]</a:t>
            </a:r>
            <a:endParaRPr lang="zh-CN" altLang="en-US" dirty="0"/>
          </a:p>
        </p:txBody>
      </p:sp>
      <p:grpSp>
        <p:nvGrpSpPr>
          <p:cNvPr id="120" name="Group 3"/>
          <p:cNvGrpSpPr/>
          <p:nvPr/>
        </p:nvGrpSpPr>
        <p:grpSpPr bwMode="auto">
          <a:xfrm>
            <a:off x="2696880" y="3936048"/>
            <a:ext cx="6444000" cy="560387"/>
            <a:chOff x="720" y="2333"/>
            <a:chExt cx="4182" cy="353"/>
          </a:xfrm>
          <a:noFill/>
        </p:grpSpPr>
        <p:sp>
          <p:nvSpPr>
            <p:cNvPr id="121" name="Rectangle 4"/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c   a   b   c   a   c   b   a   b</a:t>
              </a:r>
            </a:p>
          </p:txBody>
        </p:sp>
        <p:sp>
          <p:nvSpPr>
            <p:cNvPr id="122" name="Line 5"/>
            <p:cNvSpPr>
              <a:spLocks noChangeShapeType="1"/>
            </p:cNvSpPr>
            <p:nvPr/>
          </p:nvSpPr>
          <p:spPr bwMode="auto">
            <a:xfrm>
              <a:off x="104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" name="Line 6"/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Line 7"/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Line 8"/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Line 9"/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Line 10"/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Line 11"/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9" name="Line 12"/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Line 13"/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Line 14"/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" name="Line 15"/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" name="Line 16"/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4" name="Line 28"/>
          <p:cNvSpPr>
            <a:spLocks noChangeShapeType="1"/>
          </p:cNvSpPr>
          <p:nvPr/>
        </p:nvSpPr>
        <p:spPr bwMode="auto">
          <a:xfrm>
            <a:off x="3930685" y="3485833"/>
            <a:ext cx="0" cy="432000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5" name="Text Box 29"/>
          <p:cNvSpPr txBox="1">
            <a:spLocks noChangeArrowheads="1"/>
          </p:cNvSpPr>
          <p:nvPr/>
        </p:nvSpPr>
        <p:spPr bwMode="auto">
          <a:xfrm>
            <a:off x="3705260" y="3355340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6" name="Text Box 40"/>
          <p:cNvSpPr txBox="1">
            <a:spLocks noChangeArrowheads="1"/>
          </p:cNvSpPr>
          <p:nvPr/>
        </p:nvSpPr>
        <p:spPr bwMode="auto">
          <a:xfrm>
            <a:off x="1600850" y="4150360"/>
            <a:ext cx="652462" cy="1244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</a:t>
            </a:r>
          </a:p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37" name="组合 136"/>
          <p:cNvGrpSpPr/>
          <p:nvPr/>
        </p:nvGrpSpPr>
        <p:grpSpPr>
          <a:xfrm>
            <a:off x="3671288" y="5047298"/>
            <a:ext cx="2461921" cy="1087120"/>
            <a:chOff x="2596992" y="3773171"/>
            <a:chExt cx="2461921" cy="1087120"/>
          </a:xfrm>
        </p:grpSpPr>
        <p:sp>
          <p:nvSpPr>
            <p:cNvPr id="138" name="Line 22"/>
            <p:cNvSpPr>
              <a:spLocks noChangeShapeType="1"/>
            </p:cNvSpPr>
            <p:nvPr/>
          </p:nvSpPr>
          <p:spPr bwMode="auto">
            <a:xfrm flipV="1">
              <a:off x="2826544" y="4338321"/>
              <a:ext cx="0" cy="43200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9" name="Text Box 23"/>
            <p:cNvSpPr txBox="1">
              <a:spLocks noChangeArrowheads="1"/>
            </p:cNvSpPr>
            <p:nvPr/>
          </p:nvSpPr>
          <p:spPr bwMode="auto">
            <a:xfrm>
              <a:off x="2597944" y="4403091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40" name="Rectangle 41"/>
            <p:cNvSpPr>
              <a:spLocks noChangeArrowheads="1"/>
            </p:cNvSpPr>
            <p:nvPr/>
          </p:nvSpPr>
          <p:spPr bwMode="auto">
            <a:xfrm>
              <a:off x="2596992" y="3777933"/>
              <a:ext cx="2461921" cy="560388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</a:t>
              </a: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   c   a   c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41" name="Line 42"/>
            <p:cNvSpPr>
              <a:spLocks noChangeShapeType="1"/>
            </p:cNvSpPr>
            <p:nvPr/>
          </p:nvSpPr>
          <p:spPr bwMode="auto">
            <a:xfrm>
              <a:off x="3075464" y="3773171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Line 43"/>
            <p:cNvSpPr>
              <a:spLocks noChangeShapeType="1"/>
            </p:cNvSpPr>
            <p:nvPr/>
          </p:nvSpPr>
          <p:spPr bwMode="auto">
            <a:xfrm>
              <a:off x="3577749" y="3773171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Line 44"/>
            <p:cNvSpPr>
              <a:spLocks noChangeShapeType="1"/>
            </p:cNvSpPr>
            <p:nvPr/>
          </p:nvSpPr>
          <p:spPr bwMode="auto">
            <a:xfrm>
              <a:off x="4085749" y="3774123"/>
              <a:ext cx="0" cy="5603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Line 45"/>
            <p:cNvSpPr>
              <a:spLocks noChangeShapeType="1"/>
            </p:cNvSpPr>
            <p:nvPr/>
          </p:nvSpPr>
          <p:spPr bwMode="auto">
            <a:xfrm>
              <a:off x="4578509" y="3787458"/>
              <a:ext cx="0" cy="5603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Line 53"/>
          <p:cNvSpPr>
            <a:spLocks noChangeShapeType="1"/>
          </p:cNvSpPr>
          <p:nvPr/>
        </p:nvSpPr>
        <p:spPr bwMode="auto">
          <a:xfrm>
            <a:off x="2637197" y="5362734"/>
            <a:ext cx="1044575" cy="0"/>
          </a:xfrm>
          <a:prstGeom prst="line">
            <a:avLst/>
          </a:prstGeom>
          <a:noFill/>
          <a:ln w="38100">
            <a:solidFill>
              <a:srgbClr val="B42D2D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</p:childTnLst>
        </p:cTn>
      </p:par>
    </p:tnLst>
    <p:bldLst>
      <p:bldP spid="63" grpId="0" bldLvl="0" animBg="1"/>
      <p:bldP spid="63" grpId="1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23433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r>
              <a:rPr lang="en-US" altLang="zh-CN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0" name="Group 3"/>
          <p:cNvGrpSpPr/>
          <p:nvPr/>
        </p:nvGrpSpPr>
        <p:grpSpPr bwMode="auto">
          <a:xfrm>
            <a:off x="2696880" y="1162368"/>
            <a:ext cx="6444000" cy="560387"/>
            <a:chOff x="720" y="2333"/>
            <a:chExt cx="4182" cy="353"/>
          </a:xfrm>
          <a:noFill/>
        </p:grpSpPr>
        <p:sp>
          <p:nvSpPr>
            <p:cNvPr id="121" name="Rectangle 4"/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</a:t>
              </a:r>
              <a:r>
                <a:rPr lang="en-US" altLang="zh-CN" sz="32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c   a   b   c   a   c   b   a   b</a:t>
              </a:r>
            </a:p>
          </p:txBody>
        </p:sp>
        <p:sp>
          <p:nvSpPr>
            <p:cNvPr id="122" name="Line 5"/>
            <p:cNvSpPr>
              <a:spLocks noChangeShapeType="1"/>
            </p:cNvSpPr>
            <p:nvPr/>
          </p:nvSpPr>
          <p:spPr bwMode="auto">
            <a:xfrm>
              <a:off x="104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" name="Line 6"/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Line 7"/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Line 8"/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Line 9"/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Line 10"/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Line 11"/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9" name="Line 12"/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Line 13"/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Line 14"/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" name="Line 15"/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" name="Line 16"/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6" name="Text Box 40"/>
          <p:cNvSpPr txBox="1">
            <a:spLocks noChangeArrowheads="1"/>
          </p:cNvSpPr>
          <p:nvPr/>
        </p:nvSpPr>
        <p:spPr bwMode="auto">
          <a:xfrm>
            <a:off x="1600850" y="1376680"/>
            <a:ext cx="652462" cy="1244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</a:t>
            </a:r>
          </a:p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0" name="Rectangle 41"/>
          <p:cNvSpPr>
            <a:spLocks noChangeArrowheads="1"/>
          </p:cNvSpPr>
          <p:nvPr/>
        </p:nvSpPr>
        <p:spPr bwMode="auto">
          <a:xfrm>
            <a:off x="3671288" y="2278380"/>
            <a:ext cx="2461921" cy="560388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</p:spPr>
        <p:txBody>
          <a:bodyPr lIns="108000" tIns="0" rIns="18000" bIns="0"/>
          <a:lstStyle/>
          <a:p>
            <a:pPr algn="just" eaLnBrk="0" hangingPunct="0"/>
            <a:r>
              <a:rPr lang="en-US" altLang="zh-CN" sz="32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32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c   a   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1" name="Line 42"/>
          <p:cNvSpPr>
            <a:spLocks noChangeShapeType="1"/>
          </p:cNvSpPr>
          <p:nvPr/>
        </p:nvSpPr>
        <p:spPr bwMode="auto">
          <a:xfrm>
            <a:off x="4149760" y="2273618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2" name="Line 43"/>
          <p:cNvSpPr>
            <a:spLocks noChangeShapeType="1"/>
          </p:cNvSpPr>
          <p:nvPr/>
        </p:nvSpPr>
        <p:spPr bwMode="auto">
          <a:xfrm>
            <a:off x="4652045" y="2273618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3" name="Line 44"/>
          <p:cNvSpPr>
            <a:spLocks noChangeShapeType="1"/>
          </p:cNvSpPr>
          <p:nvPr/>
        </p:nvSpPr>
        <p:spPr bwMode="auto">
          <a:xfrm>
            <a:off x="5160045" y="2274570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4" name="Line 45"/>
          <p:cNvSpPr>
            <a:spLocks noChangeShapeType="1"/>
          </p:cNvSpPr>
          <p:nvPr/>
        </p:nvSpPr>
        <p:spPr bwMode="auto">
          <a:xfrm>
            <a:off x="5652805" y="2287905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652805" y="536733"/>
            <a:ext cx="5472395" cy="2814638"/>
            <a:chOff x="5652805" y="536733"/>
            <a:chExt cx="5472395" cy="2814638"/>
          </a:xfrm>
        </p:grpSpPr>
        <p:grpSp>
          <p:nvGrpSpPr>
            <p:cNvPr id="104" name="Group 32"/>
            <p:cNvGrpSpPr/>
            <p:nvPr/>
          </p:nvGrpSpPr>
          <p:grpSpPr bwMode="auto">
            <a:xfrm>
              <a:off x="5652805" y="536733"/>
              <a:ext cx="350837" cy="2814638"/>
              <a:chOff x="1359" y="1940"/>
              <a:chExt cx="221" cy="1773"/>
            </a:xfrm>
            <a:noFill/>
          </p:grpSpPr>
          <p:grpSp>
            <p:nvGrpSpPr>
              <p:cNvPr id="105" name="Group 33"/>
              <p:cNvGrpSpPr/>
              <p:nvPr/>
            </p:nvGrpSpPr>
            <p:grpSpPr bwMode="auto">
              <a:xfrm>
                <a:off x="1418" y="2686"/>
                <a:ext cx="162" cy="354"/>
                <a:chOff x="1370" y="2273"/>
                <a:chExt cx="162" cy="354"/>
              </a:xfrm>
              <a:grpFill/>
            </p:grpSpPr>
            <p:sp>
              <p:nvSpPr>
                <p:cNvPr id="110" name="Line 34"/>
                <p:cNvSpPr>
                  <a:spLocks noChangeShapeType="1"/>
                </p:cNvSpPr>
                <p:nvPr/>
              </p:nvSpPr>
              <p:spPr bwMode="auto">
                <a:xfrm>
                  <a:off x="1447" y="2273"/>
                  <a:ext cx="0" cy="354"/>
                </a:xfrm>
                <a:prstGeom prst="line">
                  <a:avLst/>
                </a:prstGeom>
                <a:grpFill/>
                <a:ln w="38100">
                  <a:solidFill>
                    <a:srgbClr val="B42D2D"/>
                  </a:solidFill>
                  <a:rou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Freeform 35"/>
                <p:cNvSpPr/>
                <p:nvPr/>
              </p:nvSpPr>
              <p:spPr bwMode="auto">
                <a:xfrm>
                  <a:off x="1370" y="2416"/>
                  <a:ext cx="162" cy="102"/>
                </a:xfrm>
                <a:custGeom>
                  <a:avLst/>
                  <a:gdLst>
                    <a:gd name="T0" fmla="*/ 0 w 157"/>
                    <a:gd name="T1" fmla="*/ 0 h 90"/>
                    <a:gd name="T2" fmla="*/ 157 w 157"/>
                    <a:gd name="T3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57" h="90">
                      <a:moveTo>
                        <a:pt x="0" y="0"/>
                      </a:moveTo>
                      <a:lnTo>
                        <a:pt x="157" y="90"/>
                      </a:lnTo>
                    </a:path>
                  </a:pathLst>
                </a:custGeom>
                <a:grpFill/>
                <a:ln w="38100" cmpd="sng">
                  <a:solidFill>
                    <a:srgbClr val="B42D2D"/>
                  </a:solidFill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6" name="Line 36"/>
              <p:cNvSpPr>
                <a:spLocks noChangeShapeType="1"/>
              </p:cNvSpPr>
              <p:nvPr/>
            </p:nvSpPr>
            <p:spPr bwMode="auto">
              <a:xfrm>
                <a:off x="1501" y="2043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008080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37"/>
              <p:cNvSpPr txBox="1">
                <a:spLocks noChangeArrowheads="1"/>
              </p:cNvSpPr>
              <p:nvPr/>
            </p:nvSpPr>
            <p:spPr bwMode="auto">
              <a:xfrm>
                <a:off x="1359" y="1940"/>
                <a:ext cx="144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endPara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Line 38"/>
              <p:cNvSpPr>
                <a:spLocks noChangeShapeType="1"/>
              </p:cNvSpPr>
              <p:nvPr/>
            </p:nvSpPr>
            <p:spPr bwMode="auto">
              <a:xfrm flipV="1">
                <a:off x="1495" y="3389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008080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Text Box 39"/>
              <p:cNvSpPr txBox="1">
                <a:spLocks noChangeArrowheads="1"/>
              </p:cNvSpPr>
              <p:nvPr/>
            </p:nvSpPr>
            <p:spPr bwMode="auto">
              <a:xfrm>
                <a:off x="1361" y="3425"/>
                <a:ext cx="144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</a:t>
                </a:r>
              </a:p>
            </p:txBody>
          </p:sp>
        </p:grpSp>
        <p:sp>
          <p:nvSpPr>
            <p:cNvPr id="64" name="Text Box 32"/>
            <p:cNvSpPr txBox="1">
              <a:spLocks noChangeArrowheads="1"/>
            </p:cNvSpPr>
            <p:nvPr/>
          </p:nvSpPr>
          <p:spPr bwMode="auto">
            <a:xfrm>
              <a:off x="7627558" y="1928782"/>
              <a:ext cx="3497642" cy="138499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eaLnBrk="0" hangingPunct="0">
                <a:defRPr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 err="1"/>
                <a:t>i</a:t>
              </a:r>
              <a:r>
                <a:rPr lang="en-US" altLang="zh-CN" dirty="0"/>
                <a:t>=6，j=4</a:t>
              </a:r>
              <a:r>
                <a:rPr lang="zh-CN" altLang="en-US" dirty="0" smtClean="0"/>
                <a:t>失败</a:t>
              </a:r>
              <a:endParaRPr lang="en-US" altLang="zh-CN" dirty="0" smtClean="0"/>
            </a:p>
            <a:p>
              <a:r>
                <a:rPr lang="zh-CN" altLang="en-US" dirty="0" smtClean="0"/>
                <a:t>∵ </a:t>
              </a:r>
              <a:r>
                <a:rPr lang="en-US" altLang="zh-CN" dirty="0" smtClean="0"/>
                <a:t>s[3</a:t>
              </a:r>
              <a:r>
                <a:rPr lang="en-US" altLang="zh-CN" dirty="0"/>
                <a:t>]=t[1</a:t>
              </a:r>
              <a:r>
                <a:rPr lang="en-US" altLang="zh-CN" dirty="0" smtClean="0"/>
                <a:t>]; t[0</a:t>
              </a:r>
              <a:r>
                <a:rPr lang="en-US" altLang="zh-CN" dirty="0"/>
                <a:t>]≠t[1]</a:t>
              </a:r>
            </a:p>
            <a:p>
              <a:r>
                <a:rPr lang="en-US" altLang="zh-CN" dirty="0"/>
                <a:t>∴t[0]≠s[3]</a:t>
              </a:r>
            </a:p>
          </p:txBody>
        </p:sp>
      </p:grpSp>
      <p:grpSp>
        <p:nvGrpSpPr>
          <p:cNvPr id="68" name="Group 33"/>
          <p:cNvGrpSpPr/>
          <p:nvPr/>
        </p:nvGrpSpPr>
        <p:grpSpPr bwMode="auto">
          <a:xfrm>
            <a:off x="4272878" y="4446428"/>
            <a:ext cx="257175" cy="561975"/>
            <a:chOff x="1370" y="2273"/>
            <a:chExt cx="162" cy="354"/>
          </a:xfrm>
          <a:noFill/>
        </p:grpSpPr>
        <p:sp>
          <p:nvSpPr>
            <p:cNvPr id="74" name="Line 34"/>
            <p:cNvSpPr>
              <a:spLocks noChangeShapeType="1"/>
            </p:cNvSpPr>
            <p:nvPr/>
          </p:nvSpPr>
          <p:spPr bwMode="auto">
            <a:xfrm>
              <a:off x="1447" y="2273"/>
              <a:ext cx="0" cy="354"/>
            </a:xfrm>
            <a:prstGeom prst="line">
              <a:avLst/>
            </a:prstGeom>
            <a:grpFill/>
            <a:ln w="38100">
              <a:solidFill>
                <a:srgbClr val="B42D2D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Freeform 35"/>
            <p:cNvSpPr/>
            <p:nvPr/>
          </p:nvSpPr>
          <p:spPr bwMode="auto">
            <a:xfrm>
              <a:off x="1370" y="2416"/>
              <a:ext cx="162" cy="102"/>
            </a:xfrm>
            <a:custGeom>
              <a:avLst/>
              <a:gdLst>
                <a:gd name="T0" fmla="*/ 0 w 157"/>
                <a:gd name="T1" fmla="*/ 0 h 90"/>
                <a:gd name="T2" fmla="*/ 157 w 157"/>
                <a:gd name="T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7" h="90">
                  <a:moveTo>
                    <a:pt x="0" y="0"/>
                  </a:moveTo>
                  <a:lnTo>
                    <a:pt x="157" y="90"/>
                  </a:lnTo>
                </a:path>
              </a:pathLst>
            </a:custGeom>
            <a:grpFill/>
            <a:ln w="38100" cmpd="sng">
              <a:solidFill>
                <a:srgbClr val="B42D2D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588785" y="3893027"/>
            <a:ext cx="7540030" cy="1685925"/>
            <a:chOff x="1588785" y="3893027"/>
            <a:chExt cx="7540030" cy="1685925"/>
          </a:xfrm>
        </p:grpSpPr>
        <p:grpSp>
          <p:nvGrpSpPr>
            <p:cNvPr id="76" name="Group 3"/>
            <p:cNvGrpSpPr/>
            <p:nvPr/>
          </p:nvGrpSpPr>
          <p:grpSpPr bwMode="auto">
            <a:xfrm>
              <a:off x="2684815" y="3893027"/>
              <a:ext cx="6444000" cy="560387"/>
              <a:chOff x="720" y="2333"/>
              <a:chExt cx="4182" cy="353"/>
            </a:xfrm>
            <a:noFill/>
          </p:grpSpPr>
          <p:sp>
            <p:nvSpPr>
              <p:cNvPr id="77" name="Rectangle 4"/>
              <p:cNvSpPr>
                <a:spLocks noChangeArrowheads="1"/>
              </p:cNvSpPr>
              <p:nvPr/>
            </p:nvSpPr>
            <p:spPr bwMode="auto">
              <a:xfrm>
                <a:off x="720" y="2333"/>
                <a:ext cx="4182" cy="353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108000" tIns="0" rIns="18000" bIns="0"/>
              <a:lstStyle/>
              <a:p>
                <a:pPr algn="just" eaLnBrk="0" hangingPunct="0"/>
                <a:r>
                  <a:rPr lang="en-US" altLang="zh-CN" sz="32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   b   a   </a:t>
                </a:r>
                <a:r>
                  <a:rPr lang="en-US" altLang="zh-CN" sz="3200" b="1" dirty="0">
                    <a:solidFill>
                      <a:srgbClr val="285A3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32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c   a   b   c   a   c   b   a   b</a:t>
                </a:r>
              </a:p>
            </p:txBody>
          </p:sp>
          <p:sp>
            <p:nvSpPr>
              <p:cNvPr id="91" name="Line 5"/>
              <p:cNvSpPr>
                <a:spLocks noChangeShapeType="1"/>
              </p:cNvSpPr>
              <p:nvPr/>
            </p:nvSpPr>
            <p:spPr bwMode="auto">
              <a:xfrm>
                <a:off x="1040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Line 6"/>
              <p:cNvSpPr>
                <a:spLocks noChangeShapeType="1"/>
              </p:cNvSpPr>
              <p:nvPr/>
            </p:nvSpPr>
            <p:spPr bwMode="auto">
              <a:xfrm>
                <a:off x="1365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Line 7"/>
              <p:cNvSpPr>
                <a:spLocks noChangeShapeType="1"/>
              </p:cNvSpPr>
              <p:nvPr/>
            </p:nvSpPr>
            <p:spPr bwMode="auto">
              <a:xfrm>
                <a:off x="1682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Line 8"/>
              <p:cNvSpPr>
                <a:spLocks noChangeShapeType="1"/>
              </p:cNvSpPr>
              <p:nvPr/>
            </p:nvSpPr>
            <p:spPr bwMode="auto">
              <a:xfrm>
                <a:off x="2017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Line 9"/>
              <p:cNvSpPr>
                <a:spLocks noChangeShapeType="1"/>
              </p:cNvSpPr>
              <p:nvPr/>
            </p:nvSpPr>
            <p:spPr bwMode="auto">
              <a:xfrm>
                <a:off x="2327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Line 10"/>
              <p:cNvSpPr>
                <a:spLocks noChangeShapeType="1"/>
              </p:cNvSpPr>
              <p:nvPr/>
            </p:nvSpPr>
            <p:spPr bwMode="auto">
              <a:xfrm>
                <a:off x="2638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Line 11"/>
              <p:cNvSpPr>
                <a:spLocks noChangeShapeType="1"/>
              </p:cNvSpPr>
              <p:nvPr/>
            </p:nvSpPr>
            <p:spPr bwMode="auto">
              <a:xfrm>
                <a:off x="2964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Line 12"/>
              <p:cNvSpPr>
                <a:spLocks noChangeShapeType="1"/>
              </p:cNvSpPr>
              <p:nvPr/>
            </p:nvSpPr>
            <p:spPr bwMode="auto">
              <a:xfrm>
                <a:off x="3281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Line 13"/>
              <p:cNvSpPr>
                <a:spLocks noChangeShapeType="1"/>
              </p:cNvSpPr>
              <p:nvPr/>
            </p:nvSpPr>
            <p:spPr bwMode="auto">
              <a:xfrm>
                <a:off x="3591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Line 14"/>
              <p:cNvSpPr>
                <a:spLocks noChangeShapeType="1"/>
              </p:cNvSpPr>
              <p:nvPr/>
            </p:nvSpPr>
            <p:spPr bwMode="auto">
              <a:xfrm>
                <a:off x="3910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Line 15"/>
              <p:cNvSpPr>
                <a:spLocks noChangeShapeType="1"/>
              </p:cNvSpPr>
              <p:nvPr/>
            </p:nvSpPr>
            <p:spPr bwMode="auto">
              <a:xfrm>
                <a:off x="4230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Line 16"/>
              <p:cNvSpPr>
                <a:spLocks noChangeShapeType="1"/>
              </p:cNvSpPr>
              <p:nvPr/>
            </p:nvSpPr>
            <p:spPr bwMode="auto">
              <a:xfrm>
                <a:off x="4556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3" name="Text Box 40"/>
            <p:cNvSpPr txBox="1">
              <a:spLocks noChangeArrowheads="1"/>
            </p:cNvSpPr>
            <p:nvPr/>
          </p:nvSpPr>
          <p:spPr bwMode="auto">
            <a:xfrm>
              <a:off x="1588785" y="4107339"/>
              <a:ext cx="652462" cy="12446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9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趟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4177383" y="5004277"/>
              <a:ext cx="2461921" cy="574675"/>
              <a:chOff x="4177383" y="5004277"/>
              <a:chExt cx="2461921" cy="574675"/>
            </a:xfrm>
          </p:grpSpPr>
          <p:sp>
            <p:nvSpPr>
              <p:cNvPr id="118" name="Rectangle 41"/>
              <p:cNvSpPr>
                <a:spLocks noChangeArrowheads="1"/>
              </p:cNvSpPr>
              <p:nvPr/>
            </p:nvSpPr>
            <p:spPr bwMode="auto">
              <a:xfrm>
                <a:off x="4177383" y="5009039"/>
                <a:ext cx="2461921" cy="56038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108000" tIns="0" rIns="18000" bIns="0"/>
              <a:lstStyle/>
              <a:p>
                <a:pPr algn="just" eaLnBrk="0" hangingPunct="0"/>
                <a:r>
                  <a:rPr lang="en-US" altLang="zh-CN" sz="3200" b="1" dirty="0" smtClean="0">
                    <a:solidFill>
                      <a:srgbClr val="5C307D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32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   c   a   c</a:t>
                </a:r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7" name="Line 42"/>
              <p:cNvSpPr>
                <a:spLocks noChangeShapeType="1"/>
              </p:cNvSpPr>
              <p:nvPr/>
            </p:nvSpPr>
            <p:spPr bwMode="auto">
              <a:xfrm>
                <a:off x="4655855" y="5004277"/>
                <a:ext cx="0" cy="56038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Line 43"/>
              <p:cNvSpPr>
                <a:spLocks noChangeShapeType="1"/>
              </p:cNvSpPr>
              <p:nvPr/>
            </p:nvSpPr>
            <p:spPr bwMode="auto">
              <a:xfrm>
                <a:off x="5158140" y="5004277"/>
                <a:ext cx="0" cy="56038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" name="Line 44"/>
              <p:cNvSpPr>
                <a:spLocks noChangeShapeType="1"/>
              </p:cNvSpPr>
              <p:nvPr/>
            </p:nvSpPr>
            <p:spPr bwMode="auto">
              <a:xfrm>
                <a:off x="5666140" y="5005229"/>
                <a:ext cx="0" cy="560388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Line 45"/>
              <p:cNvSpPr>
                <a:spLocks noChangeShapeType="1"/>
              </p:cNvSpPr>
              <p:nvPr/>
            </p:nvSpPr>
            <p:spPr bwMode="auto">
              <a:xfrm>
                <a:off x="6158900" y="5018564"/>
                <a:ext cx="0" cy="560388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23433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r>
              <a:rPr lang="en-US" altLang="zh-CN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0" name="Group 3"/>
          <p:cNvGrpSpPr/>
          <p:nvPr/>
        </p:nvGrpSpPr>
        <p:grpSpPr bwMode="auto">
          <a:xfrm>
            <a:off x="2696880" y="1162368"/>
            <a:ext cx="6444000" cy="560387"/>
            <a:chOff x="720" y="2333"/>
            <a:chExt cx="4182" cy="353"/>
          </a:xfrm>
          <a:noFill/>
        </p:grpSpPr>
        <p:sp>
          <p:nvSpPr>
            <p:cNvPr id="121" name="Rectangle 4"/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</a:t>
              </a:r>
              <a:r>
                <a:rPr lang="en-US" altLang="zh-CN" sz="32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a   b   c   a   c   b   a   b</a:t>
              </a:r>
            </a:p>
          </p:txBody>
        </p:sp>
        <p:sp>
          <p:nvSpPr>
            <p:cNvPr id="122" name="Line 5"/>
            <p:cNvSpPr>
              <a:spLocks noChangeShapeType="1"/>
            </p:cNvSpPr>
            <p:nvPr/>
          </p:nvSpPr>
          <p:spPr bwMode="auto">
            <a:xfrm>
              <a:off x="104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" name="Line 6"/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Line 7"/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Line 8"/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Line 9"/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Line 10"/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Line 11"/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9" name="Line 12"/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Line 13"/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Line 14"/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" name="Line 15"/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" name="Line 16"/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6" name="Text Box 40"/>
          <p:cNvSpPr txBox="1">
            <a:spLocks noChangeArrowheads="1"/>
          </p:cNvSpPr>
          <p:nvPr/>
        </p:nvSpPr>
        <p:spPr bwMode="auto">
          <a:xfrm>
            <a:off x="1600850" y="1376680"/>
            <a:ext cx="652462" cy="1244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</a:t>
            </a:r>
          </a:p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0" name="Rectangle 41"/>
          <p:cNvSpPr>
            <a:spLocks noChangeArrowheads="1"/>
          </p:cNvSpPr>
          <p:nvPr/>
        </p:nvSpPr>
        <p:spPr bwMode="auto">
          <a:xfrm>
            <a:off x="3671288" y="2278380"/>
            <a:ext cx="2461921" cy="560388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</p:spPr>
        <p:txBody>
          <a:bodyPr lIns="108000" tIns="0" rIns="18000" bIns="0"/>
          <a:lstStyle/>
          <a:p>
            <a:pPr algn="just" eaLnBrk="0" hangingPunct="0"/>
            <a:r>
              <a:rPr lang="en-US" altLang="zh-CN" sz="32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  </a:t>
            </a:r>
            <a:r>
              <a:rPr lang="en-US" altLang="zh-CN" sz="32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a   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1" name="Line 42"/>
          <p:cNvSpPr>
            <a:spLocks noChangeShapeType="1"/>
          </p:cNvSpPr>
          <p:nvPr/>
        </p:nvSpPr>
        <p:spPr bwMode="auto">
          <a:xfrm>
            <a:off x="4149760" y="2273618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2" name="Line 43"/>
          <p:cNvSpPr>
            <a:spLocks noChangeShapeType="1"/>
          </p:cNvSpPr>
          <p:nvPr/>
        </p:nvSpPr>
        <p:spPr bwMode="auto">
          <a:xfrm>
            <a:off x="4652045" y="2273618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3" name="Line 44"/>
          <p:cNvSpPr>
            <a:spLocks noChangeShapeType="1"/>
          </p:cNvSpPr>
          <p:nvPr/>
        </p:nvSpPr>
        <p:spPr bwMode="auto">
          <a:xfrm>
            <a:off x="5160045" y="2274570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4" name="Line 45"/>
          <p:cNvSpPr>
            <a:spLocks noChangeShapeType="1"/>
          </p:cNvSpPr>
          <p:nvPr/>
        </p:nvSpPr>
        <p:spPr bwMode="auto">
          <a:xfrm>
            <a:off x="5652805" y="2287905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652805" y="536733"/>
            <a:ext cx="5472395" cy="2814638"/>
            <a:chOff x="5652805" y="536733"/>
            <a:chExt cx="5472395" cy="2814638"/>
          </a:xfrm>
        </p:grpSpPr>
        <p:grpSp>
          <p:nvGrpSpPr>
            <p:cNvPr id="104" name="Group 32"/>
            <p:cNvGrpSpPr/>
            <p:nvPr/>
          </p:nvGrpSpPr>
          <p:grpSpPr bwMode="auto">
            <a:xfrm>
              <a:off x="5652805" y="536733"/>
              <a:ext cx="350837" cy="2814638"/>
              <a:chOff x="1359" y="1940"/>
              <a:chExt cx="221" cy="1773"/>
            </a:xfrm>
            <a:noFill/>
          </p:grpSpPr>
          <p:grpSp>
            <p:nvGrpSpPr>
              <p:cNvPr id="105" name="Group 33"/>
              <p:cNvGrpSpPr/>
              <p:nvPr/>
            </p:nvGrpSpPr>
            <p:grpSpPr bwMode="auto">
              <a:xfrm>
                <a:off x="1418" y="2686"/>
                <a:ext cx="162" cy="354"/>
                <a:chOff x="1370" y="2273"/>
                <a:chExt cx="162" cy="354"/>
              </a:xfrm>
              <a:grpFill/>
            </p:grpSpPr>
            <p:sp>
              <p:nvSpPr>
                <p:cNvPr id="110" name="Line 34"/>
                <p:cNvSpPr>
                  <a:spLocks noChangeShapeType="1"/>
                </p:cNvSpPr>
                <p:nvPr/>
              </p:nvSpPr>
              <p:spPr bwMode="auto">
                <a:xfrm>
                  <a:off x="1447" y="2273"/>
                  <a:ext cx="0" cy="354"/>
                </a:xfrm>
                <a:prstGeom prst="line">
                  <a:avLst/>
                </a:prstGeom>
                <a:grpFill/>
                <a:ln w="38100">
                  <a:solidFill>
                    <a:srgbClr val="B42D2D"/>
                  </a:solidFill>
                  <a:rou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Freeform 35"/>
                <p:cNvSpPr/>
                <p:nvPr/>
              </p:nvSpPr>
              <p:spPr bwMode="auto">
                <a:xfrm>
                  <a:off x="1370" y="2416"/>
                  <a:ext cx="162" cy="102"/>
                </a:xfrm>
                <a:custGeom>
                  <a:avLst/>
                  <a:gdLst>
                    <a:gd name="T0" fmla="*/ 0 w 157"/>
                    <a:gd name="T1" fmla="*/ 0 h 90"/>
                    <a:gd name="T2" fmla="*/ 157 w 157"/>
                    <a:gd name="T3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57" h="90">
                      <a:moveTo>
                        <a:pt x="0" y="0"/>
                      </a:moveTo>
                      <a:lnTo>
                        <a:pt x="157" y="90"/>
                      </a:lnTo>
                    </a:path>
                  </a:pathLst>
                </a:custGeom>
                <a:grpFill/>
                <a:ln w="38100" cmpd="sng">
                  <a:solidFill>
                    <a:srgbClr val="B42D2D"/>
                  </a:solidFill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6" name="Line 36"/>
              <p:cNvSpPr>
                <a:spLocks noChangeShapeType="1"/>
              </p:cNvSpPr>
              <p:nvPr/>
            </p:nvSpPr>
            <p:spPr bwMode="auto">
              <a:xfrm>
                <a:off x="1501" y="2043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008080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37"/>
              <p:cNvSpPr txBox="1">
                <a:spLocks noChangeArrowheads="1"/>
              </p:cNvSpPr>
              <p:nvPr/>
            </p:nvSpPr>
            <p:spPr bwMode="auto">
              <a:xfrm>
                <a:off x="1359" y="1940"/>
                <a:ext cx="144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endPara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Line 38"/>
              <p:cNvSpPr>
                <a:spLocks noChangeShapeType="1"/>
              </p:cNvSpPr>
              <p:nvPr/>
            </p:nvSpPr>
            <p:spPr bwMode="auto">
              <a:xfrm flipV="1">
                <a:off x="1495" y="3389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008080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Text Box 39"/>
              <p:cNvSpPr txBox="1">
                <a:spLocks noChangeArrowheads="1"/>
              </p:cNvSpPr>
              <p:nvPr/>
            </p:nvSpPr>
            <p:spPr bwMode="auto">
              <a:xfrm>
                <a:off x="1361" y="3425"/>
                <a:ext cx="144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</a:t>
                </a:r>
              </a:p>
            </p:txBody>
          </p:sp>
        </p:grpSp>
        <p:sp>
          <p:nvSpPr>
            <p:cNvPr id="64" name="Text Box 32"/>
            <p:cNvSpPr txBox="1">
              <a:spLocks noChangeArrowheads="1"/>
            </p:cNvSpPr>
            <p:nvPr/>
          </p:nvSpPr>
          <p:spPr bwMode="auto">
            <a:xfrm>
              <a:off x="7627558" y="1928782"/>
              <a:ext cx="3497642" cy="138499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eaLnBrk="0" hangingPunct="0">
                <a:defRPr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 err="1"/>
                <a:t>i</a:t>
              </a:r>
              <a:r>
                <a:rPr lang="en-US" altLang="zh-CN" dirty="0"/>
                <a:t>=6，j=4</a:t>
              </a:r>
              <a:r>
                <a:rPr lang="zh-CN" altLang="en-US" dirty="0" smtClean="0"/>
                <a:t>失败</a:t>
              </a:r>
              <a:endParaRPr lang="en-US" altLang="zh-CN" dirty="0" smtClean="0"/>
            </a:p>
            <a:p>
              <a:r>
                <a:rPr lang="zh-CN" altLang="en-US" dirty="0" smtClean="0"/>
                <a:t>∵ </a:t>
              </a:r>
              <a:r>
                <a:rPr lang="en-US" altLang="zh-CN" dirty="0" smtClean="0"/>
                <a:t>s[4]=t[2]; t[0</a:t>
              </a:r>
              <a:r>
                <a:rPr lang="en-US" altLang="zh-CN" dirty="0"/>
                <a:t>]≠</a:t>
              </a:r>
              <a:r>
                <a:rPr lang="en-US" altLang="zh-CN" dirty="0" smtClean="0"/>
                <a:t>t[2]</a:t>
              </a:r>
              <a:endParaRPr lang="en-US" altLang="zh-CN" dirty="0"/>
            </a:p>
            <a:p>
              <a:r>
                <a:rPr lang="en-US" altLang="zh-CN" dirty="0"/>
                <a:t>∴t[0]≠</a:t>
              </a:r>
              <a:r>
                <a:rPr lang="en-US" altLang="zh-CN" dirty="0" smtClean="0"/>
                <a:t>s[4]</a:t>
              </a:r>
              <a:endParaRPr lang="en-US" altLang="zh-CN" dirty="0"/>
            </a:p>
          </p:txBody>
        </p:sp>
      </p:grpSp>
      <p:grpSp>
        <p:nvGrpSpPr>
          <p:cNvPr id="68" name="Group 33"/>
          <p:cNvGrpSpPr/>
          <p:nvPr/>
        </p:nvGrpSpPr>
        <p:grpSpPr bwMode="auto">
          <a:xfrm>
            <a:off x="4791038" y="4446428"/>
            <a:ext cx="257175" cy="561975"/>
            <a:chOff x="1370" y="2273"/>
            <a:chExt cx="162" cy="354"/>
          </a:xfrm>
          <a:noFill/>
        </p:grpSpPr>
        <p:sp>
          <p:nvSpPr>
            <p:cNvPr id="74" name="Line 34"/>
            <p:cNvSpPr>
              <a:spLocks noChangeShapeType="1"/>
            </p:cNvSpPr>
            <p:nvPr/>
          </p:nvSpPr>
          <p:spPr bwMode="auto">
            <a:xfrm>
              <a:off x="1447" y="2273"/>
              <a:ext cx="0" cy="354"/>
            </a:xfrm>
            <a:prstGeom prst="line">
              <a:avLst/>
            </a:prstGeom>
            <a:grpFill/>
            <a:ln w="38100">
              <a:solidFill>
                <a:srgbClr val="B42D2D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Freeform 35"/>
            <p:cNvSpPr/>
            <p:nvPr/>
          </p:nvSpPr>
          <p:spPr bwMode="auto">
            <a:xfrm>
              <a:off x="1370" y="2416"/>
              <a:ext cx="162" cy="102"/>
            </a:xfrm>
            <a:custGeom>
              <a:avLst/>
              <a:gdLst>
                <a:gd name="T0" fmla="*/ 0 w 157"/>
                <a:gd name="T1" fmla="*/ 0 h 90"/>
                <a:gd name="T2" fmla="*/ 157 w 157"/>
                <a:gd name="T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7" h="90">
                  <a:moveTo>
                    <a:pt x="0" y="0"/>
                  </a:moveTo>
                  <a:lnTo>
                    <a:pt x="157" y="90"/>
                  </a:lnTo>
                </a:path>
              </a:pathLst>
            </a:custGeom>
            <a:grpFill/>
            <a:ln w="38100" cmpd="sng">
              <a:solidFill>
                <a:srgbClr val="B42D2D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88785" y="3893027"/>
            <a:ext cx="7540030" cy="1685925"/>
            <a:chOff x="1588785" y="3893027"/>
            <a:chExt cx="7540030" cy="1685925"/>
          </a:xfrm>
        </p:grpSpPr>
        <p:grpSp>
          <p:nvGrpSpPr>
            <p:cNvPr id="76" name="Group 3"/>
            <p:cNvGrpSpPr/>
            <p:nvPr/>
          </p:nvGrpSpPr>
          <p:grpSpPr bwMode="auto">
            <a:xfrm>
              <a:off x="2684815" y="3893027"/>
              <a:ext cx="6444000" cy="560387"/>
              <a:chOff x="720" y="2333"/>
              <a:chExt cx="4182" cy="353"/>
            </a:xfrm>
            <a:noFill/>
          </p:grpSpPr>
          <p:sp>
            <p:nvSpPr>
              <p:cNvPr id="77" name="Rectangle 4"/>
              <p:cNvSpPr>
                <a:spLocks noChangeArrowheads="1"/>
              </p:cNvSpPr>
              <p:nvPr/>
            </p:nvSpPr>
            <p:spPr bwMode="auto">
              <a:xfrm>
                <a:off x="720" y="2333"/>
                <a:ext cx="4182" cy="353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108000" tIns="0" rIns="18000" bIns="0"/>
              <a:lstStyle/>
              <a:p>
                <a:pPr algn="just" eaLnBrk="0" hangingPunct="0"/>
                <a:r>
                  <a:rPr lang="en-US" altLang="zh-CN" sz="32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   b   a   b   </a:t>
                </a:r>
                <a:r>
                  <a:rPr lang="en-US" altLang="zh-CN" sz="3200" b="1" dirty="0">
                    <a:solidFill>
                      <a:srgbClr val="285A3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32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a   b   c   a   c   b   a   b</a:t>
                </a:r>
              </a:p>
            </p:txBody>
          </p:sp>
          <p:sp>
            <p:nvSpPr>
              <p:cNvPr id="91" name="Line 5"/>
              <p:cNvSpPr>
                <a:spLocks noChangeShapeType="1"/>
              </p:cNvSpPr>
              <p:nvPr/>
            </p:nvSpPr>
            <p:spPr bwMode="auto">
              <a:xfrm>
                <a:off x="1040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Line 6"/>
              <p:cNvSpPr>
                <a:spLocks noChangeShapeType="1"/>
              </p:cNvSpPr>
              <p:nvPr/>
            </p:nvSpPr>
            <p:spPr bwMode="auto">
              <a:xfrm>
                <a:off x="1365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Line 7"/>
              <p:cNvSpPr>
                <a:spLocks noChangeShapeType="1"/>
              </p:cNvSpPr>
              <p:nvPr/>
            </p:nvSpPr>
            <p:spPr bwMode="auto">
              <a:xfrm>
                <a:off x="1682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Line 8"/>
              <p:cNvSpPr>
                <a:spLocks noChangeShapeType="1"/>
              </p:cNvSpPr>
              <p:nvPr/>
            </p:nvSpPr>
            <p:spPr bwMode="auto">
              <a:xfrm>
                <a:off x="2017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Line 9"/>
              <p:cNvSpPr>
                <a:spLocks noChangeShapeType="1"/>
              </p:cNvSpPr>
              <p:nvPr/>
            </p:nvSpPr>
            <p:spPr bwMode="auto">
              <a:xfrm>
                <a:off x="2327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Line 10"/>
              <p:cNvSpPr>
                <a:spLocks noChangeShapeType="1"/>
              </p:cNvSpPr>
              <p:nvPr/>
            </p:nvSpPr>
            <p:spPr bwMode="auto">
              <a:xfrm>
                <a:off x="2638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Line 11"/>
              <p:cNvSpPr>
                <a:spLocks noChangeShapeType="1"/>
              </p:cNvSpPr>
              <p:nvPr/>
            </p:nvSpPr>
            <p:spPr bwMode="auto">
              <a:xfrm>
                <a:off x="2964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Line 12"/>
              <p:cNvSpPr>
                <a:spLocks noChangeShapeType="1"/>
              </p:cNvSpPr>
              <p:nvPr/>
            </p:nvSpPr>
            <p:spPr bwMode="auto">
              <a:xfrm>
                <a:off x="3281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Line 13"/>
              <p:cNvSpPr>
                <a:spLocks noChangeShapeType="1"/>
              </p:cNvSpPr>
              <p:nvPr/>
            </p:nvSpPr>
            <p:spPr bwMode="auto">
              <a:xfrm>
                <a:off x="3591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Line 14"/>
              <p:cNvSpPr>
                <a:spLocks noChangeShapeType="1"/>
              </p:cNvSpPr>
              <p:nvPr/>
            </p:nvSpPr>
            <p:spPr bwMode="auto">
              <a:xfrm>
                <a:off x="3910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Line 15"/>
              <p:cNvSpPr>
                <a:spLocks noChangeShapeType="1"/>
              </p:cNvSpPr>
              <p:nvPr/>
            </p:nvSpPr>
            <p:spPr bwMode="auto">
              <a:xfrm>
                <a:off x="4230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Line 16"/>
              <p:cNvSpPr>
                <a:spLocks noChangeShapeType="1"/>
              </p:cNvSpPr>
              <p:nvPr/>
            </p:nvSpPr>
            <p:spPr bwMode="auto">
              <a:xfrm>
                <a:off x="4556" y="2333"/>
                <a:ext cx="0" cy="35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3" name="Text Box 40"/>
            <p:cNvSpPr txBox="1">
              <a:spLocks noChangeArrowheads="1"/>
            </p:cNvSpPr>
            <p:nvPr/>
          </p:nvSpPr>
          <p:spPr bwMode="auto">
            <a:xfrm>
              <a:off x="1588785" y="4107339"/>
              <a:ext cx="652462" cy="12446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9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趟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4680303" y="5004277"/>
              <a:ext cx="2461921" cy="574675"/>
              <a:chOff x="4177383" y="5004277"/>
              <a:chExt cx="2461921" cy="574675"/>
            </a:xfrm>
          </p:grpSpPr>
          <p:sp>
            <p:nvSpPr>
              <p:cNvPr id="118" name="Rectangle 41"/>
              <p:cNvSpPr>
                <a:spLocks noChangeArrowheads="1"/>
              </p:cNvSpPr>
              <p:nvPr/>
            </p:nvSpPr>
            <p:spPr bwMode="auto">
              <a:xfrm>
                <a:off x="4177383" y="5009039"/>
                <a:ext cx="2461921" cy="56038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108000" tIns="0" rIns="18000" bIns="0"/>
              <a:lstStyle/>
              <a:p>
                <a:pPr algn="just" eaLnBrk="0" hangingPunct="0"/>
                <a:r>
                  <a:rPr lang="en-US" altLang="zh-CN" sz="3200" b="1" dirty="0" smtClean="0">
                    <a:solidFill>
                      <a:srgbClr val="5C307D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32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   c   a   c</a:t>
                </a:r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47" name="Line 42"/>
              <p:cNvSpPr>
                <a:spLocks noChangeShapeType="1"/>
              </p:cNvSpPr>
              <p:nvPr/>
            </p:nvSpPr>
            <p:spPr bwMode="auto">
              <a:xfrm>
                <a:off x="4655855" y="5004277"/>
                <a:ext cx="0" cy="56038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Line 43"/>
              <p:cNvSpPr>
                <a:spLocks noChangeShapeType="1"/>
              </p:cNvSpPr>
              <p:nvPr/>
            </p:nvSpPr>
            <p:spPr bwMode="auto">
              <a:xfrm>
                <a:off x="5158140" y="5004277"/>
                <a:ext cx="0" cy="56038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" name="Line 44"/>
              <p:cNvSpPr>
                <a:spLocks noChangeShapeType="1"/>
              </p:cNvSpPr>
              <p:nvPr/>
            </p:nvSpPr>
            <p:spPr bwMode="auto">
              <a:xfrm>
                <a:off x="5666140" y="5005229"/>
                <a:ext cx="0" cy="560388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Line 45"/>
              <p:cNvSpPr>
                <a:spLocks noChangeShapeType="1"/>
              </p:cNvSpPr>
              <p:nvPr/>
            </p:nvSpPr>
            <p:spPr bwMode="auto">
              <a:xfrm>
                <a:off x="6158900" y="5018564"/>
                <a:ext cx="0" cy="560388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23433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r>
              <a:rPr lang="en-US" altLang="zh-CN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0" name="Group 3"/>
          <p:cNvGrpSpPr/>
          <p:nvPr/>
        </p:nvGrpSpPr>
        <p:grpSpPr bwMode="auto">
          <a:xfrm>
            <a:off x="2696880" y="1162368"/>
            <a:ext cx="6444000" cy="560387"/>
            <a:chOff x="720" y="2333"/>
            <a:chExt cx="4182" cy="353"/>
          </a:xfrm>
          <a:noFill/>
        </p:grpSpPr>
        <p:sp>
          <p:nvSpPr>
            <p:cNvPr id="121" name="Rectangle 4"/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c   a   b   c   a   c   b   a   b</a:t>
              </a:r>
            </a:p>
          </p:txBody>
        </p:sp>
        <p:sp>
          <p:nvSpPr>
            <p:cNvPr id="122" name="Line 5"/>
            <p:cNvSpPr>
              <a:spLocks noChangeShapeType="1"/>
            </p:cNvSpPr>
            <p:nvPr/>
          </p:nvSpPr>
          <p:spPr bwMode="auto">
            <a:xfrm>
              <a:off x="104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" name="Line 6"/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Line 7"/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Line 8"/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Line 9"/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Line 10"/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Line 11"/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9" name="Line 12"/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Line 13"/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Line 14"/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" name="Line 15"/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" name="Line 16"/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6" name="Text Box 40"/>
          <p:cNvSpPr txBox="1">
            <a:spLocks noChangeArrowheads="1"/>
          </p:cNvSpPr>
          <p:nvPr/>
        </p:nvSpPr>
        <p:spPr bwMode="auto">
          <a:xfrm>
            <a:off x="1600850" y="1376680"/>
            <a:ext cx="652462" cy="1244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</a:t>
            </a:r>
          </a:p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0" name="Rectangle 41"/>
          <p:cNvSpPr>
            <a:spLocks noChangeArrowheads="1"/>
          </p:cNvSpPr>
          <p:nvPr/>
        </p:nvSpPr>
        <p:spPr bwMode="auto">
          <a:xfrm>
            <a:off x="3671288" y="2278380"/>
            <a:ext cx="2461921" cy="560388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</p:spPr>
        <p:txBody>
          <a:bodyPr lIns="108000" tIns="0" rIns="18000" bIns="0"/>
          <a:lstStyle/>
          <a:p>
            <a:pPr algn="just" eaLnBrk="0" hangingPunct="0"/>
            <a:r>
              <a:rPr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 </a:t>
            </a:r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  c   a   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1" name="Line 42"/>
          <p:cNvSpPr>
            <a:spLocks noChangeShapeType="1"/>
          </p:cNvSpPr>
          <p:nvPr/>
        </p:nvSpPr>
        <p:spPr bwMode="auto">
          <a:xfrm>
            <a:off x="4149760" y="2273618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2" name="Line 43"/>
          <p:cNvSpPr>
            <a:spLocks noChangeShapeType="1"/>
          </p:cNvSpPr>
          <p:nvPr/>
        </p:nvSpPr>
        <p:spPr bwMode="auto">
          <a:xfrm>
            <a:off x="4652045" y="2273618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3" name="Line 44"/>
          <p:cNvSpPr>
            <a:spLocks noChangeShapeType="1"/>
          </p:cNvSpPr>
          <p:nvPr/>
        </p:nvSpPr>
        <p:spPr bwMode="auto">
          <a:xfrm>
            <a:off x="5160045" y="2274570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4" name="Line 45"/>
          <p:cNvSpPr>
            <a:spLocks noChangeShapeType="1"/>
          </p:cNvSpPr>
          <p:nvPr/>
        </p:nvSpPr>
        <p:spPr bwMode="auto">
          <a:xfrm>
            <a:off x="5652805" y="2287905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652805" y="536733"/>
            <a:ext cx="5472395" cy="2814638"/>
            <a:chOff x="5652805" y="536733"/>
            <a:chExt cx="5472395" cy="2814638"/>
          </a:xfrm>
        </p:grpSpPr>
        <p:grpSp>
          <p:nvGrpSpPr>
            <p:cNvPr id="104" name="Group 32"/>
            <p:cNvGrpSpPr/>
            <p:nvPr/>
          </p:nvGrpSpPr>
          <p:grpSpPr bwMode="auto">
            <a:xfrm>
              <a:off x="5652805" y="536733"/>
              <a:ext cx="350837" cy="2814638"/>
              <a:chOff x="1359" y="1940"/>
              <a:chExt cx="221" cy="1773"/>
            </a:xfrm>
            <a:noFill/>
          </p:grpSpPr>
          <p:grpSp>
            <p:nvGrpSpPr>
              <p:cNvPr id="105" name="Group 33"/>
              <p:cNvGrpSpPr/>
              <p:nvPr/>
            </p:nvGrpSpPr>
            <p:grpSpPr bwMode="auto">
              <a:xfrm>
                <a:off x="1418" y="2686"/>
                <a:ext cx="162" cy="354"/>
                <a:chOff x="1370" y="2273"/>
                <a:chExt cx="162" cy="354"/>
              </a:xfrm>
              <a:grpFill/>
            </p:grpSpPr>
            <p:sp>
              <p:nvSpPr>
                <p:cNvPr id="110" name="Line 34"/>
                <p:cNvSpPr>
                  <a:spLocks noChangeShapeType="1"/>
                </p:cNvSpPr>
                <p:nvPr/>
              </p:nvSpPr>
              <p:spPr bwMode="auto">
                <a:xfrm>
                  <a:off x="1447" y="2273"/>
                  <a:ext cx="0" cy="354"/>
                </a:xfrm>
                <a:prstGeom prst="line">
                  <a:avLst/>
                </a:prstGeom>
                <a:grpFill/>
                <a:ln w="38100">
                  <a:solidFill>
                    <a:srgbClr val="B42D2D"/>
                  </a:solidFill>
                  <a:round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Freeform 35"/>
                <p:cNvSpPr/>
                <p:nvPr/>
              </p:nvSpPr>
              <p:spPr bwMode="auto">
                <a:xfrm>
                  <a:off x="1370" y="2416"/>
                  <a:ext cx="162" cy="102"/>
                </a:xfrm>
                <a:custGeom>
                  <a:avLst/>
                  <a:gdLst>
                    <a:gd name="T0" fmla="*/ 0 w 157"/>
                    <a:gd name="T1" fmla="*/ 0 h 90"/>
                    <a:gd name="T2" fmla="*/ 157 w 157"/>
                    <a:gd name="T3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57" h="90">
                      <a:moveTo>
                        <a:pt x="0" y="0"/>
                      </a:moveTo>
                      <a:lnTo>
                        <a:pt x="157" y="90"/>
                      </a:lnTo>
                    </a:path>
                  </a:pathLst>
                </a:custGeom>
                <a:grpFill/>
                <a:ln w="38100" cmpd="sng">
                  <a:solidFill>
                    <a:srgbClr val="B42D2D"/>
                  </a:solidFill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6" name="Line 36"/>
              <p:cNvSpPr>
                <a:spLocks noChangeShapeType="1"/>
              </p:cNvSpPr>
              <p:nvPr/>
            </p:nvSpPr>
            <p:spPr bwMode="auto">
              <a:xfrm>
                <a:off x="1501" y="2043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008080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 Box 37"/>
              <p:cNvSpPr txBox="1">
                <a:spLocks noChangeArrowheads="1"/>
              </p:cNvSpPr>
              <p:nvPr/>
            </p:nvSpPr>
            <p:spPr bwMode="auto">
              <a:xfrm>
                <a:off x="1359" y="1940"/>
                <a:ext cx="144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endPara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Line 38"/>
              <p:cNvSpPr>
                <a:spLocks noChangeShapeType="1"/>
              </p:cNvSpPr>
              <p:nvPr/>
            </p:nvSpPr>
            <p:spPr bwMode="auto">
              <a:xfrm flipV="1">
                <a:off x="1495" y="3389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008080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Text Box 39"/>
              <p:cNvSpPr txBox="1">
                <a:spLocks noChangeArrowheads="1"/>
              </p:cNvSpPr>
              <p:nvPr/>
            </p:nvSpPr>
            <p:spPr bwMode="auto">
              <a:xfrm>
                <a:off x="1361" y="3425"/>
                <a:ext cx="144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</a:t>
                </a:r>
              </a:p>
            </p:txBody>
          </p:sp>
        </p:grpSp>
        <p:sp>
          <p:nvSpPr>
            <p:cNvPr id="64" name="Text Box 32"/>
            <p:cNvSpPr txBox="1">
              <a:spLocks noChangeArrowheads="1"/>
            </p:cNvSpPr>
            <p:nvPr/>
          </p:nvSpPr>
          <p:spPr bwMode="auto">
            <a:xfrm>
              <a:off x="7627558" y="1928782"/>
              <a:ext cx="3497642" cy="138499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eaLnBrk="0" hangingPunct="0">
                <a:defRPr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 err="1"/>
                <a:t>i</a:t>
              </a:r>
              <a:r>
                <a:rPr lang="en-US" altLang="zh-CN" dirty="0"/>
                <a:t>=6，j=4</a:t>
              </a:r>
              <a:r>
                <a:rPr lang="zh-CN" altLang="en-US" dirty="0" smtClean="0"/>
                <a:t>失败</a:t>
              </a:r>
              <a:endParaRPr lang="en-US" altLang="zh-CN" dirty="0" smtClean="0"/>
            </a:p>
            <a:p>
              <a:r>
                <a:rPr lang="zh-CN" altLang="en-US" dirty="0" smtClean="0"/>
                <a:t>∵ </a:t>
              </a:r>
              <a:r>
                <a:rPr lang="en-US" altLang="zh-CN" dirty="0" smtClean="0"/>
                <a:t>s[4]=t[2]; t[0</a:t>
              </a:r>
              <a:r>
                <a:rPr lang="en-US" altLang="zh-CN" dirty="0"/>
                <a:t>]≠</a:t>
              </a:r>
              <a:r>
                <a:rPr lang="en-US" altLang="zh-CN" dirty="0" smtClean="0"/>
                <a:t>t[2]</a:t>
              </a:r>
              <a:endParaRPr lang="en-US" altLang="zh-CN" dirty="0"/>
            </a:p>
            <a:p>
              <a:r>
                <a:rPr lang="en-US" altLang="zh-CN" dirty="0"/>
                <a:t>∴t[0]≠</a:t>
              </a:r>
              <a:r>
                <a:rPr lang="en-US" altLang="zh-CN" dirty="0" smtClean="0"/>
                <a:t>s[4]</a:t>
              </a:r>
              <a:endParaRPr lang="en-US" altLang="zh-CN" dirty="0"/>
            </a:p>
          </p:txBody>
        </p:sp>
      </p:grpSp>
      <p:grpSp>
        <p:nvGrpSpPr>
          <p:cNvPr id="76" name="Group 3"/>
          <p:cNvGrpSpPr/>
          <p:nvPr/>
        </p:nvGrpSpPr>
        <p:grpSpPr bwMode="auto">
          <a:xfrm>
            <a:off x="2684815" y="3893027"/>
            <a:ext cx="6444000" cy="560387"/>
            <a:chOff x="720" y="2333"/>
            <a:chExt cx="4182" cy="353"/>
          </a:xfrm>
          <a:noFill/>
        </p:grpSpPr>
        <p:sp>
          <p:nvSpPr>
            <p:cNvPr id="77" name="Rectangle 4"/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c   a   b   c   a   c   b   a   b</a:t>
              </a:r>
            </a:p>
          </p:txBody>
        </p:sp>
        <p:sp>
          <p:nvSpPr>
            <p:cNvPr id="91" name="Line 5"/>
            <p:cNvSpPr>
              <a:spLocks noChangeShapeType="1"/>
            </p:cNvSpPr>
            <p:nvPr/>
          </p:nvSpPr>
          <p:spPr bwMode="auto">
            <a:xfrm>
              <a:off x="104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Line 6"/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Line 7"/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Line 8"/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9"/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Line 10"/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Line 11"/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Line 12"/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Line 14"/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Line 15"/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Line 16"/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3" name="Text Box 40"/>
          <p:cNvSpPr txBox="1">
            <a:spLocks noChangeArrowheads="1"/>
          </p:cNvSpPr>
          <p:nvPr/>
        </p:nvSpPr>
        <p:spPr bwMode="auto">
          <a:xfrm>
            <a:off x="1588785" y="4107339"/>
            <a:ext cx="652462" cy="1244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152743" y="5004277"/>
            <a:ext cx="2461921" cy="574675"/>
            <a:chOff x="4177383" y="5004277"/>
            <a:chExt cx="2461921" cy="574675"/>
          </a:xfrm>
        </p:grpSpPr>
        <p:sp>
          <p:nvSpPr>
            <p:cNvPr id="118" name="Rectangle 41"/>
            <p:cNvSpPr>
              <a:spLocks noChangeArrowheads="1"/>
            </p:cNvSpPr>
            <p:nvPr/>
          </p:nvSpPr>
          <p:spPr bwMode="auto">
            <a:xfrm>
              <a:off x="4177383" y="5009039"/>
              <a:ext cx="2461921" cy="560388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</a:t>
              </a: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   c   a   c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47" name="Line 42"/>
            <p:cNvSpPr>
              <a:spLocks noChangeShapeType="1"/>
            </p:cNvSpPr>
            <p:nvPr/>
          </p:nvSpPr>
          <p:spPr bwMode="auto">
            <a:xfrm>
              <a:off x="4655855" y="5004277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" name="Line 43"/>
            <p:cNvSpPr>
              <a:spLocks noChangeShapeType="1"/>
            </p:cNvSpPr>
            <p:nvPr/>
          </p:nvSpPr>
          <p:spPr bwMode="auto">
            <a:xfrm>
              <a:off x="5158140" y="5004277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9" name="Line 44"/>
            <p:cNvSpPr>
              <a:spLocks noChangeShapeType="1"/>
            </p:cNvSpPr>
            <p:nvPr/>
          </p:nvSpPr>
          <p:spPr bwMode="auto">
            <a:xfrm>
              <a:off x="5666140" y="5005229"/>
              <a:ext cx="0" cy="5603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0" name="Line 45"/>
            <p:cNvSpPr>
              <a:spLocks noChangeShapeType="1"/>
            </p:cNvSpPr>
            <p:nvPr/>
          </p:nvSpPr>
          <p:spPr bwMode="auto">
            <a:xfrm>
              <a:off x="6158900" y="5018564"/>
              <a:ext cx="0" cy="5603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0" name="Line 53"/>
          <p:cNvSpPr>
            <a:spLocks noChangeShapeType="1"/>
          </p:cNvSpPr>
          <p:nvPr/>
        </p:nvSpPr>
        <p:spPr bwMode="auto">
          <a:xfrm>
            <a:off x="3645033" y="5321459"/>
            <a:ext cx="1476000" cy="0"/>
          </a:xfrm>
          <a:prstGeom prst="line">
            <a:avLst/>
          </a:prstGeom>
          <a:noFill/>
          <a:ln w="38100">
            <a:solidFill>
              <a:srgbClr val="B42D2D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63" name="Line 36"/>
          <p:cNvSpPr>
            <a:spLocks noChangeShapeType="1"/>
          </p:cNvSpPr>
          <p:nvPr/>
        </p:nvSpPr>
        <p:spPr bwMode="auto">
          <a:xfrm>
            <a:off x="5866165" y="3411066"/>
            <a:ext cx="0" cy="431800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5" name="Text Box 37"/>
          <p:cNvSpPr txBox="1">
            <a:spLocks noChangeArrowheads="1"/>
          </p:cNvSpPr>
          <p:nvPr/>
        </p:nvSpPr>
        <p:spPr bwMode="auto">
          <a:xfrm>
            <a:off x="5640740" y="3263428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643915" y="5547841"/>
            <a:ext cx="228600" cy="514350"/>
            <a:chOff x="5643915" y="5547841"/>
            <a:chExt cx="228600" cy="514350"/>
          </a:xfrm>
        </p:grpSpPr>
        <p:sp>
          <p:nvSpPr>
            <p:cNvPr id="70" name="Line 38"/>
            <p:cNvSpPr>
              <a:spLocks noChangeShapeType="1"/>
            </p:cNvSpPr>
            <p:nvPr/>
          </p:nvSpPr>
          <p:spPr bwMode="auto">
            <a:xfrm flipV="1">
              <a:off x="5856640" y="5547841"/>
              <a:ext cx="0" cy="43180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Text Box 39"/>
            <p:cNvSpPr txBox="1">
              <a:spLocks noChangeArrowheads="1"/>
            </p:cNvSpPr>
            <p:nvPr/>
          </p:nvSpPr>
          <p:spPr bwMode="auto">
            <a:xfrm>
              <a:off x="5643915" y="5604991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399440" y="4462308"/>
            <a:ext cx="6304880" cy="1530406"/>
            <a:chOff x="5399440" y="4462308"/>
            <a:chExt cx="6304880" cy="1530406"/>
          </a:xfrm>
        </p:grpSpPr>
        <p:sp>
          <p:nvSpPr>
            <p:cNvPr id="72" name="Line 34"/>
            <p:cNvSpPr>
              <a:spLocks noChangeShapeType="1"/>
            </p:cNvSpPr>
            <p:nvPr/>
          </p:nvSpPr>
          <p:spPr bwMode="auto">
            <a:xfrm>
              <a:off x="5399440" y="4462308"/>
              <a:ext cx="0" cy="561975"/>
            </a:xfrm>
            <a:prstGeom prst="line">
              <a:avLst/>
            </a:prstGeom>
            <a:noFill/>
            <a:ln w="38100">
              <a:solidFill>
                <a:srgbClr val="285A32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Text Box 32"/>
            <p:cNvSpPr txBox="1">
              <a:spLocks noChangeArrowheads="1"/>
            </p:cNvSpPr>
            <p:nvPr/>
          </p:nvSpPr>
          <p:spPr bwMode="auto">
            <a:xfrm>
              <a:off x="8324788" y="4607719"/>
              <a:ext cx="3379532" cy="138499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eaLnBrk="0" hangingPunct="0">
                <a:defRPr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 err="1"/>
                <a:t>i</a:t>
              </a:r>
              <a:r>
                <a:rPr lang="en-US" altLang="zh-CN" dirty="0"/>
                <a:t>=6，j=4</a:t>
              </a:r>
              <a:r>
                <a:rPr lang="zh-CN" altLang="en-US" dirty="0" smtClean="0"/>
                <a:t>失败</a:t>
              </a:r>
              <a:endParaRPr lang="en-US" altLang="zh-CN" dirty="0" smtClean="0"/>
            </a:p>
            <a:p>
              <a:r>
                <a:rPr lang="zh-CN" altLang="en-US" dirty="0" smtClean="0"/>
                <a:t>∵</a:t>
              </a:r>
              <a:r>
                <a:rPr lang="en-US" altLang="zh-CN" dirty="0" smtClean="0"/>
                <a:t>s[5]=t[3]; t[0]=t[3]</a:t>
              </a:r>
              <a:endParaRPr lang="en-US" altLang="zh-CN" dirty="0"/>
            </a:p>
            <a:p>
              <a:r>
                <a:rPr lang="en-US" altLang="zh-CN" dirty="0"/>
                <a:t>∴t[0</a:t>
              </a:r>
              <a:r>
                <a:rPr lang="en-US" altLang="zh-CN" dirty="0" smtClean="0"/>
                <a:t>]=s[5]</a:t>
              </a:r>
              <a:endParaRPr lang="en-US" altLang="zh-C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</p:childTnLst>
        </p:cTn>
      </p:par>
    </p:tnLst>
    <p:bldLst>
      <p:bldP spid="60" grpId="0" bldLvl="0" animBg="1"/>
      <p:bldP spid="60" grpId="1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10"/>
          <p:cNvSpPr/>
          <p:nvPr/>
        </p:nvSpPr>
        <p:spPr>
          <a:xfrm>
            <a:off x="542923" y="100964"/>
            <a:ext cx="180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16464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81914" y="896313"/>
            <a:ext cx="9535566" cy="523220"/>
            <a:chOff x="781914" y="1079193"/>
            <a:chExt cx="9535566" cy="523220"/>
          </a:xfrm>
        </p:grpSpPr>
        <p:sp>
          <p:nvSpPr>
            <p:cNvPr id="68" name="Rectangle 3"/>
            <p:cNvSpPr>
              <a:spLocks noChangeArrowheads="1"/>
            </p:cNvSpPr>
            <p:nvPr/>
          </p:nvSpPr>
          <p:spPr bwMode="auto">
            <a:xfrm>
              <a:off x="1344295" y="1079193"/>
              <a:ext cx="897318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kumimoji="1"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结论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 </a:t>
              </a:r>
              <a:r>
                <a:rPr kumimoji="1" lang="en-US" altLang="zh-CN" sz="28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可以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不回溯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，模式向右滑动到新的比较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起点 </a:t>
              </a:r>
              <a:r>
                <a:rPr kumimoji="1"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3" name="Group 36"/>
            <p:cNvGrpSpPr/>
            <p:nvPr/>
          </p:nvGrpSpPr>
          <p:grpSpPr>
            <a:xfrm>
              <a:off x="781914" y="1108946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74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80" name="组合 79"/>
          <p:cNvGrpSpPr/>
          <p:nvPr/>
        </p:nvGrpSpPr>
        <p:grpSpPr>
          <a:xfrm>
            <a:off x="751434" y="1551466"/>
            <a:ext cx="10800486" cy="523220"/>
            <a:chOff x="1826091" y="4148024"/>
            <a:chExt cx="10800486" cy="523220"/>
          </a:xfrm>
        </p:grpSpPr>
        <p:sp>
          <p:nvSpPr>
            <p:cNvPr id="81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1024151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由当前部分匹配结果确定模式向右滑动的新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比较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起点 </a:t>
              </a:r>
              <a:r>
                <a:rPr lang="en-US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？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2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83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802266" y="2623980"/>
            <a:ext cx="4287894" cy="1685925"/>
            <a:chOff x="802266" y="2623980"/>
            <a:chExt cx="4287894" cy="1685925"/>
          </a:xfrm>
        </p:grpSpPr>
        <p:sp>
          <p:nvSpPr>
            <p:cNvPr id="89" name="Rectangle 4"/>
            <p:cNvSpPr>
              <a:spLocks noChangeArrowheads="1"/>
            </p:cNvSpPr>
            <p:nvPr/>
          </p:nvSpPr>
          <p:spPr bwMode="auto">
            <a:xfrm>
              <a:off x="802266" y="2623980"/>
              <a:ext cx="4287894" cy="56038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c   a   b   …</a:t>
              </a:r>
            </a:p>
          </p:txBody>
        </p:sp>
        <p:sp>
          <p:nvSpPr>
            <p:cNvPr id="90" name="Line 5"/>
            <p:cNvSpPr>
              <a:spLocks noChangeShapeType="1"/>
            </p:cNvSpPr>
            <p:nvPr/>
          </p:nvSpPr>
          <p:spPr bwMode="auto">
            <a:xfrm>
              <a:off x="1295351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Line 6"/>
            <p:cNvSpPr>
              <a:spLocks noChangeShapeType="1"/>
            </p:cNvSpPr>
            <p:nvPr/>
          </p:nvSpPr>
          <p:spPr bwMode="auto">
            <a:xfrm>
              <a:off x="1796140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Line 7"/>
            <p:cNvSpPr>
              <a:spLocks noChangeShapeType="1"/>
            </p:cNvSpPr>
            <p:nvPr/>
          </p:nvSpPr>
          <p:spPr bwMode="auto">
            <a:xfrm>
              <a:off x="2284602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Line 8"/>
            <p:cNvSpPr>
              <a:spLocks noChangeShapeType="1"/>
            </p:cNvSpPr>
            <p:nvPr/>
          </p:nvSpPr>
          <p:spPr bwMode="auto">
            <a:xfrm>
              <a:off x="2800800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" name="Line 9"/>
            <p:cNvSpPr>
              <a:spLocks noChangeShapeType="1"/>
            </p:cNvSpPr>
            <p:nvPr/>
          </p:nvSpPr>
          <p:spPr bwMode="auto">
            <a:xfrm>
              <a:off x="3278475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6" name="Line 10"/>
            <p:cNvSpPr>
              <a:spLocks noChangeShapeType="1"/>
            </p:cNvSpPr>
            <p:nvPr/>
          </p:nvSpPr>
          <p:spPr bwMode="auto">
            <a:xfrm>
              <a:off x="3757692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" name="Line 11"/>
            <p:cNvSpPr>
              <a:spLocks noChangeShapeType="1"/>
            </p:cNvSpPr>
            <p:nvPr/>
          </p:nvSpPr>
          <p:spPr bwMode="auto">
            <a:xfrm>
              <a:off x="4260022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9" name="Rectangle 41"/>
            <p:cNvSpPr>
              <a:spLocks noChangeArrowheads="1"/>
            </p:cNvSpPr>
            <p:nvPr/>
          </p:nvSpPr>
          <p:spPr bwMode="auto">
            <a:xfrm>
              <a:off x="1776674" y="3739992"/>
              <a:ext cx="2461921" cy="560388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</a:t>
              </a: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   c   a   c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45" name="Line 42"/>
            <p:cNvSpPr>
              <a:spLocks noChangeShapeType="1"/>
            </p:cNvSpPr>
            <p:nvPr/>
          </p:nvSpPr>
          <p:spPr bwMode="auto">
            <a:xfrm>
              <a:off x="2255146" y="373523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6" name="Line 43"/>
            <p:cNvSpPr>
              <a:spLocks noChangeShapeType="1"/>
            </p:cNvSpPr>
            <p:nvPr/>
          </p:nvSpPr>
          <p:spPr bwMode="auto">
            <a:xfrm>
              <a:off x="2757431" y="373523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1" name="Line 44"/>
            <p:cNvSpPr>
              <a:spLocks noChangeShapeType="1"/>
            </p:cNvSpPr>
            <p:nvPr/>
          </p:nvSpPr>
          <p:spPr bwMode="auto">
            <a:xfrm>
              <a:off x="3265431" y="3736182"/>
              <a:ext cx="0" cy="5603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2" name="Line 45"/>
            <p:cNvSpPr>
              <a:spLocks noChangeShapeType="1"/>
            </p:cNvSpPr>
            <p:nvPr/>
          </p:nvSpPr>
          <p:spPr bwMode="auto">
            <a:xfrm>
              <a:off x="3758191" y="3749517"/>
              <a:ext cx="0" cy="5603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4" name="Group 32"/>
          <p:cNvGrpSpPr/>
          <p:nvPr/>
        </p:nvGrpSpPr>
        <p:grpSpPr bwMode="auto">
          <a:xfrm>
            <a:off x="3758191" y="1998345"/>
            <a:ext cx="350837" cy="2814638"/>
            <a:chOff x="1359" y="1940"/>
            <a:chExt cx="221" cy="1773"/>
          </a:xfrm>
          <a:noFill/>
        </p:grpSpPr>
        <p:grpSp>
          <p:nvGrpSpPr>
            <p:cNvPr id="156" name="Group 33"/>
            <p:cNvGrpSpPr/>
            <p:nvPr/>
          </p:nvGrpSpPr>
          <p:grpSpPr bwMode="auto">
            <a:xfrm>
              <a:off x="1418" y="2676"/>
              <a:ext cx="162" cy="354"/>
              <a:chOff x="1370" y="2263"/>
              <a:chExt cx="162" cy="354"/>
            </a:xfrm>
            <a:grpFill/>
          </p:grpSpPr>
          <p:sp>
            <p:nvSpPr>
              <p:cNvPr id="161" name="Line 34"/>
              <p:cNvSpPr>
                <a:spLocks noChangeShapeType="1"/>
              </p:cNvSpPr>
              <p:nvPr/>
            </p:nvSpPr>
            <p:spPr bwMode="auto">
              <a:xfrm>
                <a:off x="1447" y="2263"/>
                <a:ext cx="0" cy="354"/>
              </a:xfrm>
              <a:prstGeom prst="line">
                <a:avLst/>
              </a:prstGeom>
              <a:grpFill/>
              <a:ln w="38100">
                <a:solidFill>
                  <a:srgbClr val="B42D2D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Freeform 35"/>
              <p:cNvSpPr/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57 w 157"/>
                  <a:gd name="T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grpFill/>
              <a:ln w="38100" cmpd="sng">
                <a:solidFill>
                  <a:srgbClr val="B42D2D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7" name="Line 36"/>
            <p:cNvSpPr>
              <a:spLocks noChangeShapeType="1"/>
            </p:cNvSpPr>
            <p:nvPr/>
          </p:nvSpPr>
          <p:spPr bwMode="auto">
            <a:xfrm>
              <a:off x="1501" y="2043"/>
              <a:ext cx="0" cy="272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8" name="Text Box 37"/>
            <p:cNvSpPr txBox="1">
              <a:spLocks noChangeArrowheads="1"/>
            </p:cNvSpPr>
            <p:nvPr/>
          </p:nvSpPr>
          <p:spPr bwMode="auto">
            <a:xfrm>
              <a:off x="1359" y="194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9" name="Line 38"/>
            <p:cNvSpPr>
              <a:spLocks noChangeShapeType="1"/>
            </p:cNvSpPr>
            <p:nvPr/>
          </p:nvSpPr>
          <p:spPr bwMode="auto">
            <a:xfrm flipV="1">
              <a:off x="1495" y="3389"/>
              <a:ext cx="0" cy="272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0" name="Text Box 39"/>
            <p:cNvSpPr txBox="1">
              <a:spLocks noChangeArrowheads="1"/>
            </p:cNvSpPr>
            <p:nvPr/>
          </p:nvSpPr>
          <p:spPr bwMode="auto">
            <a:xfrm>
              <a:off x="1361" y="3425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183" name="Line 34"/>
          <p:cNvSpPr>
            <a:spLocks noChangeShapeType="1"/>
          </p:cNvSpPr>
          <p:nvPr/>
        </p:nvSpPr>
        <p:spPr bwMode="auto">
          <a:xfrm>
            <a:off x="9353811" y="3167380"/>
            <a:ext cx="0" cy="561975"/>
          </a:xfrm>
          <a:prstGeom prst="line">
            <a:avLst/>
          </a:prstGeom>
          <a:noFill/>
          <a:ln w="38100">
            <a:solidFill>
              <a:srgbClr val="285A32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318759" y="1998345"/>
            <a:ext cx="6280756" cy="2814638"/>
            <a:chOff x="5318759" y="1998345"/>
            <a:chExt cx="6280756" cy="2814638"/>
          </a:xfrm>
        </p:grpSpPr>
        <p:grpSp>
          <p:nvGrpSpPr>
            <p:cNvPr id="10" name="组合 9"/>
            <p:cNvGrpSpPr/>
            <p:nvPr/>
          </p:nvGrpSpPr>
          <p:grpSpPr>
            <a:xfrm>
              <a:off x="9137594" y="3735230"/>
              <a:ext cx="2461921" cy="574675"/>
              <a:chOff x="7613594" y="3735230"/>
              <a:chExt cx="2461921" cy="574675"/>
            </a:xfrm>
          </p:grpSpPr>
          <p:sp>
            <p:nvSpPr>
              <p:cNvPr id="172" name="Rectangle 41"/>
              <p:cNvSpPr>
                <a:spLocks noChangeArrowheads="1"/>
              </p:cNvSpPr>
              <p:nvPr/>
            </p:nvSpPr>
            <p:spPr bwMode="auto">
              <a:xfrm>
                <a:off x="7613594" y="3739992"/>
                <a:ext cx="2461921" cy="56038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108000" tIns="0" rIns="18000" bIns="0"/>
              <a:lstStyle/>
              <a:p>
                <a:pPr algn="just" eaLnBrk="0" hangingPunct="0"/>
                <a:r>
                  <a:rPr lang="en-US" altLang="zh-CN" sz="3200" dirty="0" smtClean="0">
                    <a:solidFill>
                      <a:srgbClr val="285A3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32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   c   a   c</a:t>
                </a:r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73" name="Line 42"/>
              <p:cNvSpPr>
                <a:spLocks noChangeShapeType="1"/>
              </p:cNvSpPr>
              <p:nvPr/>
            </p:nvSpPr>
            <p:spPr bwMode="auto">
              <a:xfrm>
                <a:off x="8092066" y="3735230"/>
                <a:ext cx="0" cy="56038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" name="Line 43"/>
              <p:cNvSpPr>
                <a:spLocks noChangeShapeType="1"/>
              </p:cNvSpPr>
              <p:nvPr/>
            </p:nvSpPr>
            <p:spPr bwMode="auto">
              <a:xfrm>
                <a:off x="8594351" y="3735230"/>
                <a:ext cx="0" cy="56038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" name="Line 44"/>
              <p:cNvSpPr>
                <a:spLocks noChangeShapeType="1"/>
              </p:cNvSpPr>
              <p:nvPr/>
            </p:nvSpPr>
            <p:spPr bwMode="auto">
              <a:xfrm>
                <a:off x="9102351" y="3736182"/>
                <a:ext cx="0" cy="560388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6" name="Line 45"/>
              <p:cNvSpPr>
                <a:spLocks noChangeShapeType="1"/>
              </p:cNvSpPr>
              <p:nvPr/>
            </p:nvSpPr>
            <p:spPr bwMode="auto">
              <a:xfrm>
                <a:off x="9595111" y="3749517"/>
                <a:ext cx="0" cy="560388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4" name="Rectangle 4"/>
            <p:cNvSpPr>
              <a:spLocks noChangeArrowheads="1"/>
            </p:cNvSpPr>
            <p:nvPr/>
          </p:nvSpPr>
          <p:spPr bwMode="auto">
            <a:xfrm>
              <a:off x="6639186" y="2623980"/>
              <a:ext cx="4287894" cy="56038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c   </a:t>
              </a:r>
              <a:r>
                <a:rPr lang="en-US" altLang="zh-CN" sz="32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b   …</a:t>
              </a:r>
            </a:p>
          </p:txBody>
        </p:sp>
        <p:sp>
          <p:nvSpPr>
            <p:cNvPr id="165" name="Line 5"/>
            <p:cNvSpPr>
              <a:spLocks noChangeShapeType="1"/>
            </p:cNvSpPr>
            <p:nvPr/>
          </p:nvSpPr>
          <p:spPr bwMode="auto">
            <a:xfrm>
              <a:off x="7132271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6" name="Line 6"/>
            <p:cNvSpPr>
              <a:spLocks noChangeShapeType="1"/>
            </p:cNvSpPr>
            <p:nvPr/>
          </p:nvSpPr>
          <p:spPr bwMode="auto">
            <a:xfrm>
              <a:off x="7633060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7" name="Line 7"/>
            <p:cNvSpPr>
              <a:spLocks noChangeShapeType="1"/>
            </p:cNvSpPr>
            <p:nvPr/>
          </p:nvSpPr>
          <p:spPr bwMode="auto">
            <a:xfrm>
              <a:off x="8121522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8" name="Line 8"/>
            <p:cNvSpPr>
              <a:spLocks noChangeShapeType="1"/>
            </p:cNvSpPr>
            <p:nvPr/>
          </p:nvSpPr>
          <p:spPr bwMode="auto">
            <a:xfrm>
              <a:off x="8637720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9" name="Line 9"/>
            <p:cNvSpPr>
              <a:spLocks noChangeShapeType="1"/>
            </p:cNvSpPr>
            <p:nvPr/>
          </p:nvSpPr>
          <p:spPr bwMode="auto">
            <a:xfrm>
              <a:off x="9115395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Line 10"/>
            <p:cNvSpPr>
              <a:spLocks noChangeShapeType="1"/>
            </p:cNvSpPr>
            <p:nvPr/>
          </p:nvSpPr>
          <p:spPr bwMode="auto">
            <a:xfrm>
              <a:off x="9594612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1" name="Line 11"/>
            <p:cNvSpPr>
              <a:spLocks noChangeShapeType="1"/>
            </p:cNvSpPr>
            <p:nvPr/>
          </p:nvSpPr>
          <p:spPr bwMode="auto">
            <a:xfrm>
              <a:off x="10096942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9" name="Line 36"/>
            <p:cNvSpPr>
              <a:spLocks noChangeShapeType="1"/>
            </p:cNvSpPr>
            <p:nvPr/>
          </p:nvSpPr>
          <p:spPr bwMode="auto">
            <a:xfrm>
              <a:off x="9820536" y="2161858"/>
              <a:ext cx="0" cy="43180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0" name="Text Box 37"/>
            <p:cNvSpPr txBox="1">
              <a:spLocks noChangeArrowheads="1"/>
            </p:cNvSpPr>
            <p:nvPr/>
          </p:nvSpPr>
          <p:spPr bwMode="auto">
            <a:xfrm>
              <a:off x="9595111" y="1998345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1" name="Line 38"/>
            <p:cNvSpPr>
              <a:spLocks noChangeShapeType="1"/>
            </p:cNvSpPr>
            <p:nvPr/>
          </p:nvSpPr>
          <p:spPr bwMode="auto">
            <a:xfrm flipV="1">
              <a:off x="9811011" y="4298633"/>
              <a:ext cx="0" cy="43180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2" name="Text Box 39"/>
            <p:cNvSpPr txBox="1">
              <a:spLocks noChangeArrowheads="1"/>
            </p:cNvSpPr>
            <p:nvPr/>
          </p:nvSpPr>
          <p:spPr bwMode="auto">
            <a:xfrm>
              <a:off x="9598286" y="4355783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185" name="右箭头 184"/>
            <p:cNvSpPr/>
            <p:nvPr/>
          </p:nvSpPr>
          <p:spPr>
            <a:xfrm>
              <a:off x="5318759" y="3399950"/>
              <a:ext cx="1158241" cy="560386"/>
            </a:xfrm>
            <a:prstGeom prst="rightArrow">
              <a:avLst>
                <a:gd name="adj1" fmla="val 67200"/>
                <a:gd name="adj2" fmla="val 50000"/>
              </a:avLst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下一趟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7" name="Rectangle 3"/>
          <p:cNvSpPr>
            <a:spLocks noChangeArrowheads="1"/>
          </p:cNvSpPr>
          <p:nvPr/>
        </p:nvSpPr>
        <p:spPr bwMode="auto">
          <a:xfrm>
            <a:off x="299720" y="4896486"/>
            <a:ext cx="61298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1"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T[0</a:t>
            </a:r>
            <a:r>
              <a:rPr kumimoji="1"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]~T[k-1] = S[</a:t>
            </a:r>
            <a:r>
              <a:rPr kumimoji="1"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-k]~S[i-1]</a:t>
            </a:r>
            <a:endParaRPr kumimoji="1" lang="zh-CN" altLang="en-US" sz="2800" b="1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8" name="椭圆 187"/>
          <p:cNvSpPr/>
          <p:nvPr/>
        </p:nvSpPr>
        <p:spPr>
          <a:xfrm>
            <a:off x="9114677" y="2528331"/>
            <a:ext cx="495935" cy="1840072"/>
          </a:xfrm>
          <a:prstGeom prst="ellipse">
            <a:avLst/>
          </a:prstGeom>
          <a:noFill/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bldLvl="0" animBg="1"/>
      <p:bldP spid="187" grpId="0" bldLvl="0" animBg="1"/>
      <p:bldP spid="188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81914" y="896313"/>
            <a:ext cx="9535566" cy="523220"/>
            <a:chOff x="781914" y="1079193"/>
            <a:chExt cx="9535566" cy="523220"/>
          </a:xfrm>
        </p:grpSpPr>
        <p:sp>
          <p:nvSpPr>
            <p:cNvPr id="68" name="Rectangle 3"/>
            <p:cNvSpPr>
              <a:spLocks noChangeArrowheads="1"/>
            </p:cNvSpPr>
            <p:nvPr/>
          </p:nvSpPr>
          <p:spPr bwMode="auto">
            <a:xfrm>
              <a:off x="1344295" y="1079193"/>
              <a:ext cx="897318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kumimoji="1"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结论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 </a:t>
              </a:r>
              <a:r>
                <a:rPr kumimoji="1" lang="en-US" altLang="zh-CN" sz="28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可以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不回溯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，模式向右滑动到新的比较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起点 </a:t>
              </a:r>
              <a:r>
                <a:rPr kumimoji="1"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3" name="Group 36"/>
            <p:cNvGrpSpPr/>
            <p:nvPr/>
          </p:nvGrpSpPr>
          <p:grpSpPr>
            <a:xfrm>
              <a:off x="781914" y="1108946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74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80" name="组合 79"/>
          <p:cNvGrpSpPr/>
          <p:nvPr/>
        </p:nvGrpSpPr>
        <p:grpSpPr>
          <a:xfrm>
            <a:off x="751434" y="1551466"/>
            <a:ext cx="10800486" cy="523220"/>
            <a:chOff x="1826091" y="4148024"/>
            <a:chExt cx="10800486" cy="523220"/>
          </a:xfrm>
        </p:grpSpPr>
        <p:sp>
          <p:nvSpPr>
            <p:cNvPr id="81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1024151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由当前部分匹配结果确定模式向右滑动的新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比较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起点 </a:t>
              </a:r>
              <a:r>
                <a:rPr lang="en-US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？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2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83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802266" y="2623980"/>
            <a:ext cx="4287894" cy="1685925"/>
            <a:chOff x="802266" y="2623980"/>
            <a:chExt cx="4287894" cy="1685925"/>
          </a:xfrm>
        </p:grpSpPr>
        <p:sp>
          <p:nvSpPr>
            <p:cNvPr id="89" name="Rectangle 4"/>
            <p:cNvSpPr>
              <a:spLocks noChangeArrowheads="1"/>
            </p:cNvSpPr>
            <p:nvPr/>
          </p:nvSpPr>
          <p:spPr bwMode="auto">
            <a:xfrm>
              <a:off x="802266" y="2623980"/>
              <a:ext cx="4287894" cy="56038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>
                <a:lnSpc>
                  <a:spcPts val="4000"/>
                </a:lnSpc>
              </a:pP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c   </a:t>
              </a:r>
              <a:r>
                <a:rPr lang="en-US" altLang="zh-CN" sz="36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b   …</a:t>
              </a:r>
            </a:p>
          </p:txBody>
        </p:sp>
        <p:sp>
          <p:nvSpPr>
            <p:cNvPr id="90" name="Line 5"/>
            <p:cNvSpPr>
              <a:spLocks noChangeShapeType="1"/>
            </p:cNvSpPr>
            <p:nvPr/>
          </p:nvSpPr>
          <p:spPr bwMode="auto">
            <a:xfrm>
              <a:off x="1295351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Line 6"/>
            <p:cNvSpPr>
              <a:spLocks noChangeShapeType="1"/>
            </p:cNvSpPr>
            <p:nvPr/>
          </p:nvSpPr>
          <p:spPr bwMode="auto">
            <a:xfrm>
              <a:off x="1796140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Line 7"/>
            <p:cNvSpPr>
              <a:spLocks noChangeShapeType="1"/>
            </p:cNvSpPr>
            <p:nvPr/>
          </p:nvSpPr>
          <p:spPr bwMode="auto">
            <a:xfrm>
              <a:off x="2284602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Line 8"/>
            <p:cNvSpPr>
              <a:spLocks noChangeShapeType="1"/>
            </p:cNvSpPr>
            <p:nvPr/>
          </p:nvSpPr>
          <p:spPr bwMode="auto">
            <a:xfrm>
              <a:off x="2800800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" name="Line 9"/>
            <p:cNvSpPr>
              <a:spLocks noChangeShapeType="1"/>
            </p:cNvSpPr>
            <p:nvPr/>
          </p:nvSpPr>
          <p:spPr bwMode="auto">
            <a:xfrm>
              <a:off x="3278475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6" name="Line 10"/>
            <p:cNvSpPr>
              <a:spLocks noChangeShapeType="1"/>
            </p:cNvSpPr>
            <p:nvPr/>
          </p:nvSpPr>
          <p:spPr bwMode="auto">
            <a:xfrm>
              <a:off x="3757692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" name="Line 11"/>
            <p:cNvSpPr>
              <a:spLocks noChangeShapeType="1"/>
            </p:cNvSpPr>
            <p:nvPr/>
          </p:nvSpPr>
          <p:spPr bwMode="auto">
            <a:xfrm>
              <a:off x="4260022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9" name="Rectangle 41"/>
            <p:cNvSpPr>
              <a:spLocks noChangeArrowheads="1"/>
            </p:cNvSpPr>
            <p:nvPr/>
          </p:nvSpPr>
          <p:spPr bwMode="auto">
            <a:xfrm>
              <a:off x="1776674" y="3739992"/>
              <a:ext cx="2461921" cy="560388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>
                <a:lnSpc>
                  <a:spcPts val="4000"/>
                </a:lnSpc>
              </a:pPr>
              <a:r>
                <a:rPr lang="en-US" altLang="zh-CN" sz="32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</a:t>
              </a: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   c   </a:t>
              </a:r>
              <a:r>
                <a:rPr lang="en-US" altLang="zh-CN" sz="36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c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45" name="Line 42"/>
            <p:cNvSpPr>
              <a:spLocks noChangeShapeType="1"/>
            </p:cNvSpPr>
            <p:nvPr/>
          </p:nvSpPr>
          <p:spPr bwMode="auto">
            <a:xfrm>
              <a:off x="2255146" y="373523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6" name="Line 43"/>
            <p:cNvSpPr>
              <a:spLocks noChangeShapeType="1"/>
            </p:cNvSpPr>
            <p:nvPr/>
          </p:nvSpPr>
          <p:spPr bwMode="auto">
            <a:xfrm>
              <a:off x="2757431" y="373523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1" name="Line 44"/>
            <p:cNvSpPr>
              <a:spLocks noChangeShapeType="1"/>
            </p:cNvSpPr>
            <p:nvPr/>
          </p:nvSpPr>
          <p:spPr bwMode="auto">
            <a:xfrm>
              <a:off x="3265431" y="3736182"/>
              <a:ext cx="0" cy="5603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2" name="Line 45"/>
            <p:cNvSpPr>
              <a:spLocks noChangeShapeType="1"/>
            </p:cNvSpPr>
            <p:nvPr/>
          </p:nvSpPr>
          <p:spPr bwMode="auto">
            <a:xfrm>
              <a:off x="3758191" y="3749517"/>
              <a:ext cx="0" cy="5603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4" name="Group 32"/>
          <p:cNvGrpSpPr/>
          <p:nvPr/>
        </p:nvGrpSpPr>
        <p:grpSpPr bwMode="auto">
          <a:xfrm>
            <a:off x="3758191" y="1998345"/>
            <a:ext cx="350837" cy="2814638"/>
            <a:chOff x="1359" y="1940"/>
            <a:chExt cx="221" cy="1773"/>
          </a:xfrm>
          <a:noFill/>
        </p:grpSpPr>
        <p:grpSp>
          <p:nvGrpSpPr>
            <p:cNvPr id="156" name="Group 33"/>
            <p:cNvGrpSpPr/>
            <p:nvPr/>
          </p:nvGrpSpPr>
          <p:grpSpPr bwMode="auto">
            <a:xfrm>
              <a:off x="1418" y="2676"/>
              <a:ext cx="162" cy="354"/>
              <a:chOff x="1370" y="2263"/>
              <a:chExt cx="162" cy="354"/>
            </a:xfrm>
            <a:grpFill/>
          </p:grpSpPr>
          <p:sp>
            <p:nvSpPr>
              <p:cNvPr id="161" name="Line 34"/>
              <p:cNvSpPr>
                <a:spLocks noChangeShapeType="1"/>
              </p:cNvSpPr>
              <p:nvPr/>
            </p:nvSpPr>
            <p:spPr bwMode="auto">
              <a:xfrm>
                <a:off x="1447" y="2263"/>
                <a:ext cx="0" cy="354"/>
              </a:xfrm>
              <a:prstGeom prst="line">
                <a:avLst/>
              </a:prstGeom>
              <a:grpFill/>
              <a:ln w="38100">
                <a:solidFill>
                  <a:srgbClr val="B42D2D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Freeform 35"/>
              <p:cNvSpPr/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57 w 157"/>
                  <a:gd name="T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grpFill/>
              <a:ln w="38100" cmpd="sng">
                <a:solidFill>
                  <a:srgbClr val="B42D2D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7" name="Line 36"/>
            <p:cNvSpPr>
              <a:spLocks noChangeShapeType="1"/>
            </p:cNvSpPr>
            <p:nvPr/>
          </p:nvSpPr>
          <p:spPr bwMode="auto">
            <a:xfrm>
              <a:off x="1501" y="2043"/>
              <a:ext cx="0" cy="272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8" name="Text Box 37"/>
            <p:cNvSpPr txBox="1">
              <a:spLocks noChangeArrowheads="1"/>
            </p:cNvSpPr>
            <p:nvPr/>
          </p:nvSpPr>
          <p:spPr bwMode="auto">
            <a:xfrm>
              <a:off x="1359" y="194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9" name="Line 38"/>
            <p:cNvSpPr>
              <a:spLocks noChangeShapeType="1"/>
            </p:cNvSpPr>
            <p:nvPr/>
          </p:nvSpPr>
          <p:spPr bwMode="auto">
            <a:xfrm flipV="1">
              <a:off x="1495" y="3389"/>
              <a:ext cx="0" cy="272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0" name="Text Box 39"/>
            <p:cNvSpPr txBox="1">
              <a:spLocks noChangeArrowheads="1"/>
            </p:cNvSpPr>
            <p:nvPr/>
          </p:nvSpPr>
          <p:spPr bwMode="auto">
            <a:xfrm>
              <a:off x="1361" y="3425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183" name="Line 34"/>
          <p:cNvSpPr>
            <a:spLocks noChangeShapeType="1"/>
          </p:cNvSpPr>
          <p:nvPr/>
        </p:nvSpPr>
        <p:spPr bwMode="auto">
          <a:xfrm>
            <a:off x="9353811" y="3167380"/>
            <a:ext cx="0" cy="561975"/>
          </a:xfrm>
          <a:prstGeom prst="line">
            <a:avLst/>
          </a:prstGeom>
          <a:noFill/>
          <a:ln w="38100">
            <a:solidFill>
              <a:srgbClr val="285A32"/>
            </a:solidFill>
            <a:round/>
          </a:ln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318759" y="1998345"/>
            <a:ext cx="6280756" cy="2814638"/>
            <a:chOff x="5318759" y="1998345"/>
            <a:chExt cx="6280756" cy="2814638"/>
          </a:xfrm>
        </p:grpSpPr>
        <p:grpSp>
          <p:nvGrpSpPr>
            <p:cNvPr id="10" name="组合 9"/>
            <p:cNvGrpSpPr/>
            <p:nvPr/>
          </p:nvGrpSpPr>
          <p:grpSpPr>
            <a:xfrm>
              <a:off x="9137594" y="3735230"/>
              <a:ext cx="2461921" cy="574675"/>
              <a:chOff x="7613594" y="3735230"/>
              <a:chExt cx="2461921" cy="574675"/>
            </a:xfrm>
          </p:grpSpPr>
          <p:sp>
            <p:nvSpPr>
              <p:cNvPr id="172" name="Rectangle 41"/>
              <p:cNvSpPr>
                <a:spLocks noChangeArrowheads="1"/>
              </p:cNvSpPr>
              <p:nvPr/>
            </p:nvSpPr>
            <p:spPr bwMode="auto">
              <a:xfrm>
                <a:off x="7613594" y="3739992"/>
                <a:ext cx="2461921" cy="56038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108000" tIns="0" rIns="18000" bIns="0"/>
              <a:lstStyle/>
              <a:p>
                <a:pPr algn="just" eaLnBrk="0" hangingPunct="0"/>
                <a:r>
                  <a:rPr lang="en-US" altLang="zh-CN" sz="3200" dirty="0" smtClean="0">
                    <a:solidFill>
                      <a:srgbClr val="285A3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32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   c   a   c</a:t>
                </a:r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73" name="Line 42"/>
              <p:cNvSpPr>
                <a:spLocks noChangeShapeType="1"/>
              </p:cNvSpPr>
              <p:nvPr/>
            </p:nvSpPr>
            <p:spPr bwMode="auto">
              <a:xfrm>
                <a:off x="8092066" y="3735230"/>
                <a:ext cx="0" cy="56038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" name="Line 43"/>
              <p:cNvSpPr>
                <a:spLocks noChangeShapeType="1"/>
              </p:cNvSpPr>
              <p:nvPr/>
            </p:nvSpPr>
            <p:spPr bwMode="auto">
              <a:xfrm>
                <a:off x="8594351" y="3735230"/>
                <a:ext cx="0" cy="56038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" name="Line 44"/>
              <p:cNvSpPr>
                <a:spLocks noChangeShapeType="1"/>
              </p:cNvSpPr>
              <p:nvPr/>
            </p:nvSpPr>
            <p:spPr bwMode="auto">
              <a:xfrm>
                <a:off x="9102351" y="3736182"/>
                <a:ext cx="0" cy="560388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6" name="Line 45"/>
              <p:cNvSpPr>
                <a:spLocks noChangeShapeType="1"/>
              </p:cNvSpPr>
              <p:nvPr/>
            </p:nvSpPr>
            <p:spPr bwMode="auto">
              <a:xfrm>
                <a:off x="9595111" y="3749517"/>
                <a:ext cx="0" cy="560388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4" name="Rectangle 4"/>
            <p:cNvSpPr>
              <a:spLocks noChangeArrowheads="1"/>
            </p:cNvSpPr>
            <p:nvPr/>
          </p:nvSpPr>
          <p:spPr bwMode="auto">
            <a:xfrm>
              <a:off x="6639186" y="2623980"/>
              <a:ext cx="4287894" cy="56038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>
                <a:lnSpc>
                  <a:spcPts val="4000"/>
                </a:lnSpc>
              </a:pP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c   </a:t>
              </a:r>
              <a:r>
                <a:rPr lang="en-US" altLang="zh-CN" sz="36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b   …</a:t>
              </a:r>
            </a:p>
          </p:txBody>
        </p:sp>
        <p:sp>
          <p:nvSpPr>
            <p:cNvPr id="165" name="Line 5"/>
            <p:cNvSpPr>
              <a:spLocks noChangeShapeType="1"/>
            </p:cNvSpPr>
            <p:nvPr/>
          </p:nvSpPr>
          <p:spPr bwMode="auto">
            <a:xfrm>
              <a:off x="7132271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6" name="Line 6"/>
            <p:cNvSpPr>
              <a:spLocks noChangeShapeType="1"/>
            </p:cNvSpPr>
            <p:nvPr/>
          </p:nvSpPr>
          <p:spPr bwMode="auto">
            <a:xfrm>
              <a:off x="7633060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7" name="Line 7"/>
            <p:cNvSpPr>
              <a:spLocks noChangeShapeType="1"/>
            </p:cNvSpPr>
            <p:nvPr/>
          </p:nvSpPr>
          <p:spPr bwMode="auto">
            <a:xfrm>
              <a:off x="8121522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8" name="Line 8"/>
            <p:cNvSpPr>
              <a:spLocks noChangeShapeType="1"/>
            </p:cNvSpPr>
            <p:nvPr/>
          </p:nvSpPr>
          <p:spPr bwMode="auto">
            <a:xfrm>
              <a:off x="8637720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9" name="Line 9"/>
            <p:cNvSpPr>
              <a:spLocks noChangeShapeType="1"/>
            </p:cNvSpPr>
            <p:nvPr/>
          </p:nvSpPr>
          <p:spPr bwMode="auto">
            <a:xfrm>
              <a:off x="9115395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Line 10"/>
            <p:cNvSpPr>
              <a:spLocks noChangeShapeType="1"/>
            </p:cNvSpPr>
            <p:nvPr/>
          </p:nvSpPr>
          <p:spPr bwMode="auto">
            <a:xfrm>
              <a:off x="9594612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1" name="Line 11"/>
            <p:cNvSpPr>
              <a:spLocks noChangeShapeType="1"/>
            </p:cNvSpPr>
            <p:nvPr/>
          </p:nvSpPr>
          <p:spPr bwMode="auto">
            <a:xfrm>
              <a:off x="10096942" y="262398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9" name="Line 36"/>
            <p:cNvSpPr>
              <a:spLocks noChangeShapeType="1"/>
            </p:cNvSpPr>
            <p:nvPr/>
          </p:nvSpPr>
          <p:spPr bwMode="auto">
            <a:xfrm>
              <a:off x="9820536" y="2161858"/>
              <a:ext cx="0" cy="43180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0" name="Text Box 37"/>
            <p:cNvSpPr txBox="1">
              <a:spLocks noChangeArrowheads="1"/>
            </p:cNvSpPr>
            <p:nvPr/>
          </p:nvSpPr>
          <p:spPr bwMode="auto">
            <a:xfrm>
              <a:off x="9595111" y="1998345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1" name="Line 38"/>
            <p:cNvSpPr>
              <a:spLocks noChangeShapeType="1"/>
            </p:cNvSpPr>
            <p:nvPr/>
          </p:nvSpPr>
          <p:spPr bwMode="auto">
            <a:xfrm flipV="1">
              <a:off x="9811011" y="4298633"/>
              <a:ext cx="0" cy="43180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2" name="Text Box 39"/>
            <p:cNvSpPr txBox="1">
              <a:spLocks noChangeArrowheads="1"/>
            </p:cNvSpPr>
            <p:nvPr/>
          </p:nvSpPr>
          <p:spPr bwMode="auto">
            <a:xfrm>
              <a:off x="9598286" y="4355783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185" name="右箭头 184"/>
            <p:cNvSpPr/>
            <p:nvPr/>
          </p:nvSpPr>
          <p:spPr>
            <a:xfrm>
              <a:off x="5318759" y="3399950"/>
              <a:ext cx="1158241" cy="560386"/>
            </a:xfrm>
            <a:prstGeom prst="rightArrow">
              <a:avLst>
                <a:gd name="adj1" fmla="val 67200"/>
                <a:gd name="adj2" fmla="val 50000"/>
              </a:avLst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下一趟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6" name="Rectangle 3"/>
          <p:cNvSpPr>
            <a:spLocks noChangeArrowheads="1"/>
          </p:cNvSpPr>
          <p:nvPr/>
        </p:nvSpPr>
        <p:spPr bwMode="auto">
          <a:xfrm>
            <a:off x="299720" y="4896486"/>
            <a:ext cx="61298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1"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T[0</a:t>
            </a:r>
            <a:r>
              <a:rPr kumimoji="1"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]~T[k-1] = S[</a:t>
            </a:r>
            <a:r>
              <a:rPr kumimoji="1"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-k]~S[i-1]</a:t>
            </a:r>
            <a:endParaRPr kumimoji="1" lang="zh-CN" altLang="en-US" sz="2800" b="1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" name="Rectangle 44"/>
          <p:cNvSpPr>
            <a:spLocks noChangeArrowheads="1"/>
          </p:cNvSpPr>
          <p:nvPr/>
        </p:nvSpPr>
        <p:spPr bwMode="auto">
          <a:xfrm>
            <a:off x="299720" y="5495925"/>
            <a:ext cx="54000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1"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T[j-k</a:t>
            </a:r>
            <a:r>
              <a:rPr kumimoji="1"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]~T[j-1] = S[</a:t>
            </a:r>
            <a:r>
              <a:rPr kumimoji="1"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-k]~S[i-1] </a:t>
            </a:r>
            <a:endParaRPr kumimoji="1" lang="zh-CN" altLang="en-US" sz="2800" b="1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601911" y="5042475"/>
            <a:ext cx="5024440" cy="906899"/>
            <a:chOff x="5601911" y="5042475"/>
            <a:chExt cx="5024440" cy="906899"/>
          </a:xfrm>
        </p:grpSpPr>
        <p:sp>
          <p:nvSpPr>
            <p:cNvPr id="62" name="Rectangle 48"/>
            <p:cNvSpPr>
              <a:spLocks noChangeArrowheads="1"/>
            </p:cNvSpPr>
            <p:nvPr/>
          </p:nvSpPr>
          <p:spPr bwMode="auto">
            <a:xfrm>
              <a:off x="6147061" y="5223542"/>
              <a:ext cx="4479290" cy="51578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5000"/>
                </a:lnSpc>
              </a:pPr>
              <a:r>
                <a:rPr kumimoji="1" lang="en-US" altLang="zh-CN" sz="28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T[0</a:t>
              </a:r>
              <a:r>
                <a:rPr kumimoji="1"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]~T[k-1] = T[j-k]~T[j-1]</a:t>
              </a:r>
            </a:p>
          </p:txBody>
        </p:sp>
        <p:sp>
          <p:nvSpPr>
            <p:cNvPr id="63" name="右大括号 62"/>
            <p:cNvSpPr/>
            <p:nvPr/>
          </p:nvSpPr>
          <p:spPr>
            <a:xfrm>
              <a:off x="5601911" y="5042475"/>
              <a:ext cx="228975" cy="906899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65" name="椭圆 64"/>
          <p:cNvSpPr/>
          <p:nvPr/>
        </p:nvSpPr>
        <p:spPr>
          <a:xfrm>
            <a:off x="3234951" y="2546985"/>
            <a:ext cx="495935" cy="1840072"/>
          </a:xfrm>
          <a:prstGeom prst="ellipse">
            <a:avLst/>
          </a:prstGeom>
          <a:noFill/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Rounded Rectangle 10"/>
          <p:cNvSpPr/>
          <p:nvPr/>
        </p:nvSpPr>
        <p:spPr>
          <a:xfrm>
            <a:off x="542923" y="100964"/>
            <a:ext cx="180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16464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212725" y="2686194"/>
            <a:ext cx="6398204" cy="432000"/>
            <a:chOff x="3212725" y="2686194"/>
            <a:chExt cx="6398204" cy="432000"/>
          </a:xfrm>
        </p:grpSpPr>
        <p:sp>
          <p:nvSpPr>
            <p:cNvPr id="69" name="椭圆 68"/>
            <p:cNvSpPr/>
            <p:nvPr/>
          </p:nvSpPr>
          <p:spPr>
            <a:xfrm>
              <a:off x="3212725" y="2686194"/>
              <a:ext cx="540000" cy="432000"/>
            </a:xfrm>
            <a:prstGeom prst="ellipse">
              <a:avLst/>
            </a:prstGeom>
            <a:noFill/>
            <a:ln w="25400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9070929" y="2686194"/>
              <a:ext cx="540000" cy="432000"/>
            </a:xfrm>
            <a:prstGeom prst="ellipse">
              <a:avLst/>
            </a:prstGeom>
            <a:noFill/>
            <a:ln w="25400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61" grpId="0" bldLvl="0" animBg="1"/>
      <p:bldP spid="65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10"/>
          <p:cNvSpPr/>
          <p:nvPr/>
        </p:nvSpPr>
        <p:spPr>
          <a:xfrm>
            <a:off x="542923" y="100964"/>
            <a:ext cx="180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16464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9" name="AutoShape 3"/>
          <p:cNvSpPr>
            <a:spLocks noChangeArrowheads="1"/>
          </p:cNvSpPr>
          <p:nvPr/>
        </p:nvSpPr>
        <p:spPr bwMode="auto">
          <a:xfrm>
            <a:off x="1020841" y="3428366"/>
            <a:ext cx="2340000" cy="480377"/>
          </a:xfrm>
          <a:prstGeom prst="wedgeRectCallout">
            <a:avLst>
              <a:gd name="adj1" fmla="val -196"/>
              <a:gd name="adj2" fmla="val -145757"/>
            </a:avLst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lIns="36000" tIns="0" rIns="0" bIns="0" anchor="ctr" anchorCtr="0"/>
          <a:lstStyle/>
          <a:p>
            <a:pPr algn="ctr">
              <a:lnSpc>
                <a:spcPct val="1100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长度为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的前缀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3" name="Rectangle 2"/>
          <p:cNvSpPr>
            <a:spLocks noChangeArrowheads="1"/>
          </p:cNvSpPr>
          <p:nvPr/>
        </p:nvSpPr>
        <p:spPr bwMode="auto">
          <a:xfrm>
            <a:off x="1164019" y="1436020"/>
            <a:ext cx="10174541" cy="4977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具有函数关系，由当前失配位置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，可以计算出滑动位置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751434" y="850426"/>
            <a:ext cx="10800486" cy="523220"/>
            <a:chOff x="1826091" y="4148024"/>
            <a:chExt cx="10800486" cy="523220"/>
          </a:xfrm>
        </p:grpSpPr>
        <p:sp>
          <p:nvSpPr>
            <p:cNvPr id="95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1024151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T[0] ~ T[k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] = T[j</a:t>
              </a:r>
              <a:r>
                <a:rPr lang="en-US" altLang="zh-CN" sz="28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] ~ T[j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1]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说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明了什么？</a:t>
              </a:r>
            </a:p>
          </p:txBody>
        </p:sp>
        <p:grpSp>
          <p:nvGrpSpPr>
            <p:cNvPr id="9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01" name="组合 100"/>
          <p:cNvGrpSpPr/>
          <p:nvPr/>
        </p:nvGrpSpPr>
        <p:grpSpPr>
          <a:xfrm>
            <a:off x="751434" y="2587786"/>
            <a:ext cx="8986926" cy="523220"/>
            <a:chOff x="1826091" y="4148024"/>
            <a:chExt cx="8986926" cy="523220"/>
          </a:xfrm>
        </p:grpSpPr>
        <p:sp>
          <p:nvSpPr>
            <p:cNvPr id="10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84279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T[0] ~ T[k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] = T[j</a:t>
              </a:r>
              <a:r>
                <a:rPr lang="en-US" altLang="zh-CN" sz="28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] ~ T[j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1]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的物理意义是什么？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08" name="AutoShape 3"/>
          <p:cNvSpPr>
            <a:spLocks noChangeArrowheads="1"/>
          </p:cNvSpPr>
          <p:nvPr/>
        </p:nvSpPr>
        <p:spPr bwMode="auto">
          <a:xfrm>
            <a:off x="3703308" y="3428366"/>
            <a:ext cx="2340000" cy="480377"/>
          </a:xfrm>
          <a:prstGeom prst="wedgeRectCallout">
            <a:avLst>
              <a:gd name="adj1" fmla="val -196"/>
              <a:gd name="adj2" fmla="val -145757"/>
            </a:avLst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lIns="36000" tIns="0" rIns="0" bIns="0" anchor="ctr" anchorCtr="0"/>
          <a:lstStyle/>
          <a:p>
            <a:pPr algn="ctr">
              <a:lnSpc>
                <a:spcPct val="1100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长度为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的后缀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9" name="组合 108"/>
          <p:cNvGrpSpPr/>
          <p:nvPr/>
        </p:nvGrpSpPr>
        <p:grpSpPr>
          <a:xfrm>
            <a:off x="638166" y="4218466"/>
            <a:ext cx="10800486" cy="523220"/>
            <a:chOff x="1826091" y="4148024"/>
            <a:chExt cx="10800486" cy="523220"/>
          </a:xfrm>
        </p:grpSpPr>
        <p:sp>
          <p:nvSpPr>
            <p:cNvPr id="110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1024151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T[0] ~ T[j]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中前缀和后缀相等的真子串唯一吗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?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1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18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1164019" y="1916301"/>
            <a:ext cx="10174541" cy="4977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）滑动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位置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仅与模式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串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有关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61384" y="5172672"/>
            <a:ext cx="2948304" cy="504000"/>
            <a:chOff x="3711576" y="5123320"/>
            <a:chExt cx="2948304" cy="574676"/>
          </a:xfrm>
        </p:grpSpPr>
        <p:sp>
          <p:nvSpPr>
            <p:cNvPr id="33" name="Rectangle 41"/>
            <p:cNvSpPr>
              <a:spLocks noChangeArrowheads="1"/>
            </p:cNvSpPr>
            <p:nvPr/>
          </p:nvSpPr>
          <p:spPr bwMode="auto">
            <a:xfrm>
              <a:off x="3711576" y="5128083"/>
              <a:ext cx="2948304" cy="560388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>
                <a:lnSpc>
                  <a:spcPts val="3600"/>
                </a:lnSpc>
              </a:pPr>
              <a:r>
                <a:rPr lang="en-US" altLang="zh-CN" sz="32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</a:t>
              </a: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   </a:t>
              </a:r>
              <a:r>
                <a:rPr lang="en-US" altLang="zh-CN" sz="32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</a:t>
              </a:r>
              <a:r>
                <a:rPr lang="en-US" altLang="zh-CN" sz="32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4" name="Line 42"/>
            <p:cNvSpPr>
              <a:spLocks noChangeShapeType="1"/>
            </p:cNvSpPr>
            <p:nvPr/>
          </p:nvSpPr>
          <p:spPr bwMode="auto">
            <a:xfrm>
              <a:off x="4190048" y="5123321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ts val="3600"/>
                </a:lnSpc>
              </a:pPr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Line 43"/>
            <p:cNvSpPr>
              <a:spLocks noChangeShapeType="1"/>
            </p:cNvSpPr>
            <p:nvPr/>
          </p:nvSpPr>
          <p:spPr bwMode="auto">
            <a:xfrm>
              <a:off x="4692333" y="5123321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ts val="3600"/>
                </a:lnSpc>
              </a:pPr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Line 44"/>
            <p:cNvSpPr>
              <a:spLocks noChangeShapeType="1"/>
            </p:cNvSpPr>
            <p:nvPr/>
          </p:nvSpPr>
          <p:spPr bwMode="auto">
            <a:xfrm>
              <a:off x="5200333" y="5124273"/>
              <a:ext cx="0" cy="5603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ts val="3600"/>
                </a:lnSpc>
              </a:pPr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Line 45"/>
            <p:cNvSpPr>
              <a:spLocks noChangeShapeType="1"/>
            </p:cNvSpPr>
            <p:nvPr/>
          </p:nvSpPr>
          <p:spPr bwMode="auto">
            <a:xfrm>
              <a:off x="5693093" y="5137608"/>
              <a:ext cx="0" cy="5603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ts val="3600"/>
                </a:lnSpc>
              </a:pPr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Line 45"/>
            <p:cNvSpPr>
              <a:spLocks noChangeShapeType="1"/>
            </p:cNvSpPr>
            <p:nvPr/>
          </p:nvSpPr>
          <p:spPr bwMode="auto">
            <a:xfrm>
              <a:off x="6175089" y="5123320"/>
              <a:ext cx="0" cy="5603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lnSpc>
                  <a:spcPts val="3600"/>
                </a:lnSpc>
              </a:pPr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椭圆 2"/>
          <p:cNvSpPr/>
          <p:nvPr/>
        </p:nvSpPr>
        <p:spPr>
          <a:xfrm>
            <a:off x="5058024" y="4926937"/>
            <a:ext cx="478472" cy="478938"/>
          </a:xfrm>
          <a:prstGeom prst="ellipse">
            <a:avLst/>
          </a:prstGeom>
          <a:noFill/>
          <a:ln w="28575">
            <a:solidFill>
              <a:srgbClr val="285A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7070021" y="4943645"/>
            <a:ext cx="478472" cy="478938"/>
          </a:xfrm>
          <a:prstGeom prst="ellipse">
            <a:avLst/>
          </a:prstGeom>
          <a:noFill/>
          <a:ln w="28575">
            <a:solidFill>
              <a:srgbClr val="285A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5058024" y="5520470"/>
            <a:ext cx="1504632" cy="478938"/>
          </a:xfrm>
          <a:prstGeom prst="ellipse">
            <a:avLst/>
          </a:prstGeom>
          <a:noFill/>
          <a:ln w="28575">
            <a:solidFill>
              <a:srgbClr val="285A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6043308" y="5536102"/>
            <a:ext cx="1504632" cy="478938"/>
          </a:xfrm>
          <a:prstGeom prst="ellipse">
            <a:avLst/>
          </a:prstGeom>
          <a:noFill/>
          <a:ln w="28575">
            <a:solidFill>
              <a:srgbClr val="285A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649602" y="4914406"/>
            <a:ext cx="3387206" cy="1096697"/>
            <a:chOff x="4649602" y="4914406"/>
            <a:chExt cx="3387206" cy="1096697"/>
          </a:xfrm>
        </p:grpSpPr>
        <p:grpSp>
          <p:nvGrpSpPr>
            <p:cNvPr id="53" name="组合 52"/>
            <p:cNvGrpSpPr/>
            <p:nvPr/>
          </p:nvGrpSpPr>
          <p:grpSpPr>
            <a:xfrm>
              <a:off x="5088504" y="4914406"/>
              <a:ext cx="2948304" cy="504000"/>
              <a:chOff x="3711576" y="5123320"/>
              <a:chExt cx="2948304" cy="574676"/>
            </a:xfrm>
          </p:grpSpPr>
          <p:sp>
            <p:nvSpPr>
              <p:cNvPr id="54" name="Rectangle 41"/>
              <p:cNvSpPr>
                <a:spLocks noChangeArrowheads="1"/>
              </p:cNvSpPr>
              <p:nvPr/>
            </p:nvSpPr>
            <p:spPr bwMode="auto">
              <a:xfrm>
                <a:off x="3711576" y="5128083"/>
                <a:ext cx="2948304" cy="56038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108000" tIns="0" rIns="18000" bIns="0"/>
              <a:lstStyle/>
              <a:p>
                <a:pPr algn="just" eaLnBrk="0" hangingPunct="0">
                  <a:lnSpc>
                    <a:spcPts val="3600"/>
                  </a:lnSpc>
                </a:pPr>
                <a:r>
                  <a:rPr lang="en-US" altLang="zh-CN" sz="32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   </a:t>
                </a:r>
                <a:r>
                  <a:rPr lang="en-US" altLang="zh-CN" sz="32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   </a:t>
                </a:r>
                <a:r>
                  <a:rPr lang="en-US" altLang="zh-CN" sz="32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   b   a   </a:t>
                </a:r>
                <a:r>
                  <a:rPr lang="en-US" altLang="zh-CN" sz="3200" dirty="0">
                    <a:solidFill>
                      <a:srgbClr val="B42D2D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55" name="Line 42"/>
              <p:cNvSpPr>
                <a:spLocks noChangeShapeType="1"/>
              </p:cNvSpPr>
              <p:nvPr/>
            </p:nvSpPr>
            <p:spPr bwMode="auto">
              <a:xfrm>
                <a:off x="4190048" y="5123321"/>
                <a:ext cx="0" cy="56038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ts val="3600"/>
                  </a:lnSpc>
                </a:pPr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Line 43"/>
              <p:cNvSpPr>
                <a:spLocks noChangeShapeType="1"/>
              </p:cNvSpPr>
              <p:nvPr/>
            </p:nvSpPr>
            <p:spPr bwMode="auto">
              <a:xfrm>
                <a:off x="4692333" y="5123321"/>
                <a:ext cx="0" cy="56038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ts val="3600"/>
                  </a:lnSpc>
                </a:pPr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Line 44"/>
              <p:cNvSpPr>
                <a:spLocks noChangeShapeType="1"/>
              </p:cNvSpPr>
              <p:nvPr/>
            </p:nvSpPr>
            <p:spPr bwMode="auto">
              <a:xfrm>
                <a:off x="5200333" y="5124273"/>
                <a:ext cx="0" cy="560388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ts val="3600"/>
                  </a:lnSpc>
                </a:pPr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Line 45"/>
              <p:cNvSpPr>
                <a:spLocks noChangeShapeType="1"/>
              </p:cNvSpPr>
              <p:nvPr/>
            </p:nvSpPr>
            <p:spPr bwMode="auto">
              <a:xfrm>
                <a:off x="5693093" y="5137608"/>
                <a:ext cx="0" cy="560388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ts val="3600"/>
                  </a:lnSpc>
                </a:pPr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Line 45"/>
              <p:cNvSpPr>
                <a:spLocks noChangeShapeType="1"/>
              </p:cNvSpPr>
              <p:nvPr/>
            </p:nvSpPr>
            <p:spPr bwMode="auto">
              <a:xfrm>
                <a:off x="6175089" y="5123320"/>
                <a:ext cx="0" cy="560388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ts val="3600"/>
                  </a:lnSpc>
                </a:pPr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5088504" y="5507103"/>
              <a:ext cx="2948304" cy="504000"/>
              <a:chOff x="3711576" y="5123320"/>
              <a:chExt cx="2948304" cy="574676"/>
            </a:xfrm>
          </p:grpSpPr>
          <p:sp>
            <p:nvSpPr>
              <p:cNvPr id="61" name="Rectangle 41"/>
              <p:cNvSpPr>
                <a:spLocks noChangeArrowheads="1"/>
              </p:cNvSpPr>
              <p:nvPr/>
            </p:nvSpPr>
            <p:spPr bwMode="auto">
              <a:xfrm>
                <a:off x="3711576" y="5128083"/>
                <a:ext cx="2948304" cy="56038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108000" tIns="0" rIns="18000" bIns="0"/>
              <a:lstStyle/>
              <a:p>
                <a:pPr algn="just" eaLnBrk="0" hangingPunct="0">
                  <a:lnSpc>
                    <a:spcPts val="3600"/>
                  </a:lnSpc>
                </a:pPr>
                <a:r>
                  <a:rPr lang="en-US" altLang="zh-CN" sz="32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   </a:t>
                </a:r>
                <a:r>
                  <a:rPr lang="en-US" altLang="zh-CN" sz="32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   </a:t>
                </a:r>
                <a:r>
                  <a:rPr lang="en-US" altLang="zh-CN" sz="32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   b   a   </a:t>
                </a:r>
                <a:r>
                  <a:rPr lang="en-US" altLang="zh-CN" sz="3200" dirty="0">
                    <a:solidFill>
                      <a:srgbClr val="B42D2D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62" name="Line 42"/>
              <p:cNvSpPr>
                <a:spLocks noChangeShapeType="1"/>
              </p:cNvSpPr>
              <p:nvPr/>
            </p:nvSpPr>
            <p:spPr bwMode="auto">
              <a:xfrm>
                <a:off x="4190048" y="5123321"/>
                <a:ext cx="0" cy="56038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ts val="3600"/>
                  </a:lnSpc>
                </a:pPr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Line 43"/>
              <p:cNvSpPr>
                <a:spLocks noChangeShapeType="1"/>
              </p:cNvSpPr>
              <p:nvPr/>
            </p:nvSpPr>
            <p:spPr bwMode="auto">
              <a:xfrm>
                <a:off x="4692333" y="5123321"/>
                <a:ext cx="0" cy="56038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ts val="3600"/>
                  </a:lnSpc>
                </a:pPr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Line 44"/>
              <p:cNvSpPr>
                <a:spLocks noChangeShapeType="1"/>
              </p:cNvSpPr>
              <p:nvPr/>
            </p:nvSpPr>
            <p:spPr bwMode="auto">
              <a:xfrm>
                <a:off x="5200333" y="5124273"/>
                <a:ext cx="0" cy="560388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ts val="3600"/>
                  </a:lnSpc>
                </a:pPr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Line 45"/>
              <p:cNvSpPr>
                <a:spLocks noChangeShapeType="1"/>
              </p:cNvSpPr>
              <p:nvPr/>
            </p:nvSpPr>
            <p:spPr bwMode="auto">
              <a:xfrm>
                <a:off x="5693093" y="5137608"/>
                <a:ext cx="0" cy="560388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ts val="3600"/>
                  </a:lnSpc>
                </a:pPr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Line 45"/>
              <p:cNvSpPr>
                <a:spLocks noChangeShapeType="1"/>
              </p:cNvSpPr>
              <p:nvPr/>
            </p:nvSpPr>
            <p:spPr bwMode="auto">
              <a:xfrm>
                <a:off x="6175089" y="5123320"/>
                <a:ext cx="0" cy="560388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lnSpc>
                    <a:spcPts val="3600"/>
                  </a:lnSpc>
                </a:pPr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4" name="右大括号 73"/>
            <p:cNvSpPr/>
            <p:nvPr/>
          </p:nvSpPr>
          <p:spPr>
            <a:xfrm flipH="1">
              <a:off x="4649602" y="5037014"/>
              <a:ext cx="288000" cy="792000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312905" y="4911697"/>
            <a:ext cx="1841311" cy="523220"/>
            <a:chOff x="8312905" y="4911697"/>
            <a:chExt cx="1841311" cy="523220"/>
          </a:xfrm>
        </p:grpSpPr>
        <p:sp>
          <p:nvSpPr>
            <p:cNvPr id="75" name="右箭头 74"/>
            <p:cNvSpPr/>
            <p:nvPr/>
          </p:nvSpPr>
          <p:spPr>
            <a:xfrm>
              <a:off x="8312905" y="5021114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Text Box 11"/>
            <p:cNvSpPr txBox="1">
              <a:spLocks noChangeArrowheads="1"/>
            </p:cNvSpPr>
            <p:nvPr/>
          </p:nvSpPr>
          <p:spPr bwMode="auto">
            <a:xfrm>
              <a:off x="9052507" y="4911697"/>
              <a:ext cx="110170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 = 1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312905" y="5491863"/>
            <a:ext cx="1841311" cy="523220"/>
            <a:chOff x="8312905" y="5491863"/>
            <a:chExt cx="1841311" cy="523220"/>
          </a:xfrm>
        </p:grpSpPr>
        <p:sp>
          <p:nvSpPr>
            <p:cNvPr id="77" name="右箭头 76"/>
            <p:cNvSpPr/>
            <p:nvPr/>
          </p:nvSpPr>
          <p:spPr>
            <a:xfrm>
              <a:off x="8312905" y="560128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Text Box 11"/>
            <p:cNvSpPr txBox="1">
              <a:spLocks noChangeArrowheads="1"/>
            </p:cNvSpPr>
            <p:nvPr/>
          </p:nvSpPr>
          <p:spPr bwMode="auto">
            <a:xfrm>
              <a:off x="9052507" y="5491863"/>
              <a:ext cx="110170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 = 3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5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</p:childTnLst>
        </p:cTn>
      </p:par>
    </p:tnLst>
    <p:bldLst>
      <p:bldP spid="69" grpId="0" bldLvl="0" animBg="1"/>
      <p:bldP spid="93" grpId="0" bldLvl="0" animBg="1"/>
      <p:bldP spid="93" grpId="1" bldLvl="0" animBg="1"/>
      <p:bldP spid="108" grpId="0" bldLvl="0" animBg="1"/>
      <p:bldP spid="30" grpId="0" bldLvl="0" animBg="1"/>
      <p:bldP spid="30" grpId="1" bldLvl="0" animBg="1"/>
      <p:bldP spid="3" grpId="0" bldLvl="0" animBg="1"/>
      <p:bldP spid="3" grpId="1" bldLvl="0" animBg="1"/>
      <p:bldP spid="68" grpId="0" bldLvl="0" animBg="1"/>
      <p:bldP spid="68" grpId="1" bldLvl="0" animBg="1"/>
      <p:bldP spid="71" grpId="0" bldLvl="0" animBg="1"/>
      <p:bldP spid="71" grpId="1" bldLvl="0" animBg="1"/>
      <p:bldP spid="73" grpId="0" bldLvl="0" animBg="1"/>
      <p:bldP spid="73" grpId="1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0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714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串的基本概念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03702" y="1015048"/>
            <a:ext cx="9285178" cy="523220"/>
            <a:chOff x="803702" y="1716088"/>
            <a:chExt cx="9285178" cy="523220"/>
          </a:xfrm>
        </p:grpSpPr>
        <p:sp>
          <p:nvSpPr>
            <p:cNvPr id="65" name="Rectangle 13"/>
            <p:cNvSpPr>
              <a:spLocks noChangeArrowheads="1"/>
            </p:cNvSpPr>
            <p:nvPr/>
          </p:nvSpPr>
          <p:spPr bwMode="auto">
            <a:xfrm>
              <a:off x="1370221" y="1716088"/>
              <a:ext cx="871865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串长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：串中所包含的字符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个数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2" name="Group 67"/>
            <p:cNvGrpSpPr/>
            <p:nvPr/>
          </p:nvGrpSpPr>
          <p:grpSpPr>
            <a:xfrm>
              <a:off x="803702" y="172127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63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803702" y="1746568"/>
            <a:ext cx="9285178" cy="523220"/>
            <a:chOff x="803702" y="2447608"/>
            <a:chExt cx="9285178" cy="523220"/>
          </a:xfrm>
        </p:grpSpPr>
        <p:sp>
          <p:nvSpPr>
            <p:cNvPr id="68" name="Rectangle 13"/>
            <p:cNvSpPr>
              <a:spLocks noChangeArrowheads="1"/>
            </p:cNvSpPr>
            <p:nvPr/>
          </p:nvSpPr>
          <p:spPr bwMode="auto">
            <a:xfrm>
              <a:off x="1370221" y="2447608"/>
              <a:ext cx="871865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空串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：长度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 0 的串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9" name="Group 67"/>
            <p:cNvGrpSpPr/>
            <p:nvPr/>
          </p:nvGrpSpPr>
          <p:grpSpPr>
            <a:xfrm>
              <a:off x="803702" y="245279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70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803702" y="2439353"/>
            <a:ext cx="9104094" cy="1583767"/>
            <a:chOff x="803702" y="3140393"/>
            <a:chExt cx="9104094" cy="1583767"/>
          </a:xfrm>
        </p:grpSpPr>
        <p:sp>
          <p:nvSpPr>
            <p:cNvPr id="72" name="Rectangle 7"/>
            <p:cNvSpPr>
              <a:spLocks noChangeArrowheads="1"/>
            </p:cNvSpPr>
            <p:nvPr/>
          </p:nvSpPr>
          <p:spPr bwMode="auto">
            <a:xfrm>
              <a:off x="1370221" y="3140393"/>
              <a:ext cx="8537575" cy="1583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ts val="4000"/>
                </a:lnSpc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子串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：串中任意个连续的字符组成的子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序列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ts val="4000"/>
                </a:lnSpc>
                <a:buClr>
                  <a:schemeClr val="tx1"/>
                </a:buClr>
              </a:pP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主串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：包含子串的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串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ts val="4000"/>
                </a:lnSpc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子串的位置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：子串的第一个字符在主串中的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序号</a:t>
              </a:r>
              <a:endPara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73" name="Group 67"/>
            <p:cNvGrpSpPr/>
            <p:nvPr/>
          </p:nvGrpSpPr>
          <p:grpSpPr>
            <a:xfrm>
              <a:off x="803702" y="3247073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74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664005" y="4358400"/>
            <a:ext cx="6937384" cy="1514261"/>
            <a:chOff x="1200777" y="4023120"/>
            <a:chExt cx="6937384" cy="1514261"/>
          </a:xfrm>
        </p:grpSpPr>
        <p:sp>
          <p:nvSpPr>
            <p:cNvPr id="76" name="Text Box 4"/>
            <p:cNvSpPr txBox="1">
              <a:spLocks noChangeArrowheads="1"/>
            </p:cNvSpPr>
            <p:nvPr/>
          </p:nvSpPr>
          <p:spPr bwMode="auto">
            <a:xfrm>
              <a:off x="1200777" y="4023120"/>
              <a:ext cx="3005464" cy="1514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= "</a:t>
              </a: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ab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cd 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"  </a:t>
              </a:r>
            </a:p>
            <a:p>
              <a:pPr algn="just">
                <a:lnSpc>
                  <a:spcPct val="11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= "</a:t>
              </a: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ab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12"  </a:t>
              </a:r>
            </a:p>
            <a:p>
              <a:pPr algn="just">
                <a:lnSpc>
                  <a:spcPct val="11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= "</a:t>
              </a: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ab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  "</a:t>
              </a:r>
              <a:endPara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" name="Text Box 4"/>
            <p:cNvSpPr txBox="1">
              <a:spLocks noChangeArrowheads="1"/>
            </p:cNvSpPr>
            <p:nvPr/>
          </p:nvSpPr>
          <p:spPr bwMode="auto">
            <a:xfrm>
              <a:off x="5132697" y="4023120"/>
              <a:ext cx="3005464" cy="1514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 = "</a:t>
              </a: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ab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13"</a:t>
              </a:r>
              <a:endPara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>
                <a:lnSpc>
                  <a:spcPct val="11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 = " 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" </a:t>
              </a:r>
              <a:endPara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>
                <a:lnSpc>
                  <a:spcPct val="11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 = "</a:t>
              </a: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　</a:t>
              </a: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"</a:t>
              </a:r>
              <a:endPara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2998561" y="5283213"/>
              <a:ext cx="108000" cy="72000"/>
              <a:chOff x="9037320" y="2187353"/>
              <a:chExt cx="541925" cy="255362"/>
            </a:xfrm>
          </p:grpSpPr>
          <p:cxnSp>
            <p:nvCxnSpPr>
              <p:cNvPr id="81" name="直接连接符 80"/>
              <p:cNvCxnSpPr/>
              <p:nvPr/>
            </p:nvCxnSpPr>
            <p:spPr>
              <a:xfrm>
                <a:off x="9037320" y="2439353"/>
                <a:ext cx="540000" cy="0"/>
              </a:xfrm>
              <a:prstGeom prst="line">
                <a:avLst/>
              </a:prstGeom>
              <a:ln w="22225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rot="5400000">
                <a:off x="8915995" y="2316715"/>
                <a:ext cx="252000" cy="0"/>
              </a:xfrm>
              <a:prstGeom prst="line">
                <a:avLst/>
              </a:prstGeom>
              <a:ln w="22225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 rot="5400000">
                <a:off x="9453245" y="2313353"/>
                <a:ext cx="252000" cy="0"/>
              </a:xfrm>
              <a:prstGeom prst="line">
                <a:avLst/>
              </a:prstGeom>
              <a:ln w="22225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/>
          </p:nvGrpSpPr>
          <p:grpSpPr>
            <a:xfrm>
              <a:off x="6229441" y="5308545"/>
              <a:ext cx="489537" cy="76077"/>
              <a:chOff x="6229441" y="5308545"/>
              <a:chExt cx="489537" cy="76077"/>
            </a:xfrm>
          </p:grpSpPr>
          <p:grpSp>
            <p:nvGrpSpPr>
              <p:cNvPr id="84" name="组合 83"/>
              <p:cNvGrpSpPr/>
              <p:nvPr/>
            </p:nvGrpSpPr>
            <p:grpSpPr>
              <a:xfrm>
                <a:off x="6229441" y="5308545"/>
                <a:ext cx="108000" cy="72000"/>
                <a:chOff x="9037320" y="2187353"/>
                <a:chExt cx="541925" cy="255362"/>
              </a:xfrm>
            </p:grpSpPr>
            <p:cxnSp>
              <p:nvCxnSpPr>
                <p:cNvPr id="85" name="直接连接符 84"/>
                <p:cNvCxnSpPr/>
                <p:nvPr/>
              </p:nvCxnSpPr>
              <p:spPr>
                <a:xfrm>
                  <a:off x="9037320" y="2439353"/>
                  <a:ext cx="540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/>
                <p:nvPr/>
              </p:nvCxnSpPr>
              <p:spPr>
                <a:xfrm rot="5400000">
                  <a:off x="8915995" y="2316715"/>
                  <a:ext cx="252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/>
                <p:cNvCxnSpPr/>
                <p:nvPr/>
              </p:nvCxnSpPr>
              <p:spPr>
                <a:xfrm rot="5400000">
                  <a:off x="9453245" y="2313353"/>
                  <a:ext cx="252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组合 87"/>
              <p:cNvGrpSpPr/>
              <p:nvPr/>
            </p:nvGrpSpPr>
            <p:grpSpPr>
              <a:xfrm>
                <a:off x="6413641" y="5312622"/>
                <a:ext cx="108000" cy="72000"/>
                <a:chOff x="9037320" y="2187353"/>
                <a:chExt cx="541925" cy="255362"/>
              </a:xfrm>
            </p:grpSpPr>
            <p:cxnSp>
              <p:nvCxnSpPr>
                <p:cNvPr id="89" name="直接连接符 88"/>
                <p:cNvCxnSpPr/>
                <p:nvPr/>
              </p:nvCxnSpPr>
              <p:spPr>
                <a:xfrm>
                  <a:off x="9037320" y="2439353"/>
                  <a:ext cx="540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/>
                <p:cNvCxnSpPr/>
                <p:nvPr/>
              </p:nvCxnSpPr>
              <p:spPr>
                <a:xfrm rot="5400000">
                  <a:off x="8915995" y="2316715"/>
                  <a:ext cx="252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/>
                <p:cNvCxnSpPr/>
                <p:nvPr/>
              </p:nvCxnSpPr>
              <p:spPr>
                <a:xfrm rot="5400000">
                  <a:off x="9453245" y="2313353"/>
                  <a:ext cx="252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组合 91"/>
              <p:cNvGrpSpPr/>
              <p:nvPr/>
            </p:nvGrpSpPr>
            <p:grpSpPr>
              <a:xfrm>
                <a:off x="6610978" y="5310420"/>
                <a:ext cx="108000" cy="72000"/>
                <a:chOff x="9037320" y="2187353"/>
                <a:chExt cx="541925" cy="255362"/>
              </a:xfrm>
            </p:grpSpPr>
            <p:cxnSp>
              <p:nvCxnSpPr>
                <p:cNvPr id="93" name="直接连接符 92"/>
                <p:cNvCxnSpPr/>
                <p:nvPr/>
              </p:nvCxnSpPr>
              <p:spPr>
                <a:xfrm>
                  <a:off x="9037320" y="2439353"/>
                  <a:ext cx="540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/>
                <p:cNvCxnSpPr/>
                <p:nvPr/>
              </p:nvCxnSpPr>
              <p:spPr>
                <a:xfrm rot="5400000">
                  <a:off x="8915995" y="2316715"/>
                  <a:ext cx="252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/>
                <p:cNvCxnSpPr/>
                <p:nvPr/>
              </p:nvCxnSpPr>
              <p:spPr>
                <a:xfrm rot="5400000">
                  <a:off x="9453245" y="2313353"/>
                  <a:ext cx="252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10"/>
          <p:cNvSpPr/>
          <p:nvPr/>
        </p:nvSpPr>
        <p:spPr>
          <a:xfrm>
            <a:off x="542923" y="100964"/>
            <a:ext cx="180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16464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314191" y="5544820"/>
            <a:ext cx="8280000" cy="576000"/>
          </a:xfrm>
          <a:prstGeom prst="rect">
            <a:avLst/>
          </a:prstGeom>
          <a:noFill/>
          <a:ln w="28575">
            <a:solidFill>
              <a:srgbClr val="5C307D"/>
            </a:solidFill>
          </a:ln>
          <a:effectLst/>
        </p:spPr>
        <p:txBody>
          <a:bodyPr wrap="square" anchor="ctr" anchorCtr="0">
            <a:noAutofit/>
          </a:bodyPr>
          <a:lstStyle/>
          <a:p>
            <a:pPr algn="ctr"/>
            <a:r>
              <a:rPr kumimoji="1"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max {</a:t>
            </a:r>
            <a:r>
              <a:rPr kumimoji="1"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 | 1</a:t>
            </a:r>
            <a:r>
              <a:rPr kumimoji="1" lang="en-US" altLang="zh-CN" sz="2800" b="1" dirty="0">
                <a:solidFill>
                  <a:srgbClr val="404040"/>
                </a:solidFill>
                <a:latin typeface="+mn-ea"/>
              </a:rPr>
              <a:t>≤</a:t>
            </a:r>
            <a:r>
              <a:rPr kumimoji="1"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</a:rPr>
              <a:t>k</a:t>
            </a:r>
            <a:r>
              <a:rPr kumimoji="1" lang="zh-CN" altLang="en-US" sz="28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＜</a:t>
            </a:r>
            <a:r>
              <a:rPr kumimoji="1"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j</a:t>
            </a:r>
            <a:r>
              <a:rPr kumimoji="1"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且</a:t>
            </a:r>
            <a:r>
              <a:rPr kumimoji="1"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T[0] … </a:t>
            </a:r>
            <a:r>
              <a:rPr kumimoji="1"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T[k-1</a:t>
            </a:r>
            <a:r>
              <a:rPr kumimoji="1"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] = T[j-k] … </a:t>
            </a:r>
            <a:r>
              <a:rPr kumimoji="1"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</a:rPr>
              <a:t>T[j-1</a:t>
            </a:r>
            <a:r>
              <a:rPr kumimoji="1"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]}</a:t>
            </a:r>
          </a:p>
        </p:txBody>
      </p:sp>
      <p:grpSp>
        <p:nvGrpSpPr>
          <p:cNvPr id="109" name="组合 108"/>
          <p:cNvGrpSpPr/>
          <p:nvPr/>
        </p:nvGrpSpPr>
        <p:grpSpPr>
          <a:xfrm>
            <a:off x="688515" y="865666"/>
            <a:ext cx="10800486" cy="523220"/>
            <a:chOff x="1826091" y="4148024"/>
            <a:chExt cx="10800486" cy="523220"/>
          </a:xfrm>
        </p:grpSpPr>
        <p:sp>
          <p:nvSpPr>
            <p:cNvPr id="110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1024151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模式应该向右滑多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远才能保证算法的正确性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?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1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18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790566" y="2315240"/>
            <a:ext cx="3960000" cy="560387"/>
            <a:chOff x="531486" y="2604800"/>
            <a:chExt cx="3960000" cy="560387"/>
          </a:xfrm>
        </p:grpSpPr>
        <p:sp>
          <p:nvSpPr>
            <p:cNvPr id="33" name="Rectangle 4"/>
            <p:cNvSpPr>
              <a:spLocks noChangeArrowheads="1"/>
            </p:cNvSpPr>
            <p:nvPr/>
          </p:nvSpPr>
          <p:spPr bwMode="auto">
            <a:xfrm>
              <a:off x="531486" y="2604800"/>
              <a:ext cx="3960000" cy="56038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</a:t>
              </a: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   </a:t>
              </a:r>
              <a:r>
                <a:rPr lang="en-US" altLang="zh-CN" sz="32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</a:t>
              </a: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</a:t>
              </a:r>
              <a:r>
                <a:rPr lang="en-US" altLang="zh-CN" sz="32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endPara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Line 5"/>
            <p:cNvSpPr>
              <a:spLocks noChangeShapeType="1"/>
            </p:cNvSpPr>
            <p:nvPr/>
          </p:nvSpPr>
          <p:spPr bwMode="auto">
            <a:xfrm>
              <a:off x="1024571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Line 6"/>
            <p:cNvSpPr>
              <a:spLocks noChangeShapeType="1"/>
            </p:cNvSpPr>
            <p:nvPr/>
          </p:nvSpPr>
          <p:spPr bwMode="auto">
            <a:xfrm>
              <a:off x="1518683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Line 7"/>
            <p:cNvSpPr>
              <a:spLocks noChangeShapeType="1"/>
            </p:cNvSpPr>
            <p:nvPr/>
          </p:nvSpPr>
          <p:spPr bwMode="auto">
            <a:xfrm>
              <a:off x="2012795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Line 8"/>
            <p:cNvSpPr>
              <a:spLocks noChangeShapeType="1"/>
            </p:cNvSpPr>
            <p:nvPr/>
          </p:nvSpPr>
          <p:spPr bwMode="auto">
            <a:xfrm>
              <a:off x="2506907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>
              <a:off x="3001019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>
              <a:off x="3495131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3989242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Group 32"/>
          <p:cNvGrpSpPr/>
          <p:nvPr/>
        </p:nvGrpSpPr>
        <p:grpSpPr bwMode="auto">
          <a:xfrm>
            <a:off x="3273597" y="1805206"/>
            <a:ext cx="334962" cy="2576513"/>
            <a:chOff x="1369" y="1990"/>
            <a:chExt cx="211" cy="1623"/>
          </a:xfrm>
          <a:noFill/>
        </p:grpSpPr>
        <p:grpSp>
          <p:nvGrpSpPr>
            <p:cNvPr id="54" name="Group 33"/>
            <p:cNvGrpSpPr/>
            <p:nvPr/>
          </p:nvGrpSpPr>
          <p:grpSpPr bwMode="auto">
            <a:xfrm>
              <a:off x="1418" y="2656"/>
              <a:ext cx="162" cy="317"/>
              <a:chOff x="1370" y="2243"/>
              <a:chExt cx="162" cy="317"/>
            </a:xfrm>
            <a:grpFill/>
          </p:grpSpPr>
          <p:sp>
            <p:nvSpPr>
              <p:cNvPr id="59" name="Line 34"/>
              <p:cNvSpPr>
                <a:spLocks noChangeShapeType="1"/>
              </p:cNvSpPr>
              <p:nvPr/>
            </p:nvSpPr>
            <p:spPr bwMode="auto">
              <a:xfrm>
                <a:off x="1447" y="2243"/>
                <a:ext cx="0" cy="317"/>
              </a:xfrm>
              <a:prstGeom prst="line">
                <a:avLst/>
              </a:prstGeom>
              <a:grpFill/>
              <a:ln w="38100">
                <a:solidFill>
                  <a:srgbClr val="B42D2D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Freeform 35"/>
              <p:cNvSpPr/>
              <p:nvPr/>
            </p:nvSpPr>
            <p:spPr bwMode="auto">
              <a:xfrm>
                <a:off x="1370" y="236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57 w 157"/>
                  <a:gd name="T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grpFill/>
              <a:ln w="38100" cmpd="sng">
                <a:solidFill>
                  <a:srgbClr val="B42D2D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5" name="Line 36"/>
            <p:cNvSpPr>
              <a:spLocks noChangeShapeType="1"/>
            </p:cNvSpPr>
            <p:nvPr/>
          </p:nvSpPr>
          <p:spPr bwMode="auto">
            <a:xfrm>
              <a:off x="1501" y="2083"/>
              <a:ext cx="0" cy="227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Text Box 37"/>
            <p:cNvSpPr txBox="1">
              <a:spLocks noChangeArrowheads="1"/>
            </p:cNvSpPr>
            <p:nvPr/>
          </p:nvSpPr>
          <p:spPr bwMode="auto">
            <a:xfrm>
              <a:off x="1369" y="199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Line 38"/>
            <p:cNvSpPr>
              <a:spLocks noChangeShapeType="1"/>
            </p:cNvSpPr>
            <p:nvPr/>
          </p:nvSpPr>
          <p:spPr bwMode="auto">
            <a:xfrm flipV="1">
              <a:off x="1495" y="3329"/>
              <a:ext cx="0" cy="227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9"/>
            <p:cNvSpPr txBox="1">
              <a:spLocks noChangeArrowheads="1"/>
            </p:cNvSpPr>
            <p:nvPr/>
          </p:nvSpPr>
          <p:spPr bwMode="auto">
            <a:xfrm>
              <a:off x="1371" y="3325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90566" y="3374949"/>
            <a:ext cx="2952000" cy="560387"/>
            <a:chOff x="976451" y="4554078"/>
            <a:chExt cx="2952000" cy="560387"/>
          </a:xfrm>
        </p:grpSpPr>
        <p:sp>
          <p:nvSpPr>
            <p:cNvPr id="93" name="Rectangle 4"/>
            <p:cNvSpPr>
              <a:spLocks noChangeArrowheads="1"/>
            </p:cNvSpPr>
            <p:nvPr/>
          </p:nvSpPr>
          <p:spPr bwMode="auto">
            <a:xfrm>
              <a:off x="976451" y="4554078"/>
              <a:ext cx="2952000" cy="56038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</a:t>
              </a: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</a:t>
              </a:r>
              <a:r>
                <a:rPr lang="en-US" altLang="zh-CN" sz="32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endParaRPr lang="en-US" altLang="zh-CN" sz="32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Line 5"/>
            <p:cNvSpPr>
              <a:spLocks noChangeShapeType="1"/>
            </p:cNvSpPr>
            <p:nvPr/>
          </p:nvSpPr>
          <p:spPr bwMode="auto">
            <a:xfrm>
              <a:off x="1469536" y="4554078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6"/>
            <p:cNvSpPr>
              <a:spLocks noChangeShapeType="1"/>
            </p:cNvSpPr>
            <p:nvPr/>
          </p:nvSpPr>
          <p:spPr bwMode="auto">
            <a:xfrm>
              <a:off x="1963648" y="4554078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Line 7"/>
            <p:cNvSpPr>
              <a:spLocks noChangeShapeType="1"/>
            </p:cNvSpPr>
            <p:nvPr/>
          </p:nvSpPr>
          <p:spPr bwMode="auto">
            <a:xfrm>
              <a:off x="2457760" y="4554078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Line 8"/>
            <p:cNvSpPr>
              <a:spLocks noChangeShapeType="1"/>
            </p:cNvSpPr>
            <p:nvPr/>
          </p:nvSpPr>
          <p:spPr bwMode="auto">
            <a:xfrm>
              <a:off x="2951872" y="4554078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Line 9"/>
            <p:cNvSpPr>
              <a:spLocks noChangeShapeType="1"/>
            </p:cNvSpPr>
            <p:nvPr/>
          </p:nvSpPr>
          <p:spPr bwMode="auto">
            <a:xfrm>
              <a:off x="3445984" y="4554078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1" name="组合 180"/>
          <p:cNvGrpSpPr/>
          <p:nvPr/>
        </p:nvGrpSpPr>
        <p:grpSpPr>
          <a:xfrm>
            <a:off x="6642947" y="1388886"/>
            <a:ext cx="3960000" cy="560387"/>
            <a:chOff x="531486" y="2604800"/>
            <a:chExt cx="3960000" cy="560387"/>
          </a:xfrm>
        </p:grpSpPr>
        <p:sp>
          <p:nvSpPr>
            <p:cNvPr id="182" name="Rectangle 4"/>
            <p:cNvSpPr>
              <a:spLocks noChangeArrowheads="1"/>
            </p:cNvSpPr>
            <p:nvPr/>
          </p:nvSpPr>
          <p:spPr bwMode="auto">
            <a:xfrm>
              <a:off x="531486" y="2604800"/>
              <a:ext cx="3960000" cy="56038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</a:t>
              </a: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   </a:t>
              </a:r>
              <a:r>
                <a:rPr lang="en-US" altLang="zh-CN" sz="32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</a:t>
              </a: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</a:t>
              </a:r>
              <a:r>
                <a:rPr lang="en-US" altLang="zh-CN" sz="32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endPara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3" name="Line 5"/>
            <p:cNvSpPr>
              <a:spLocks noChangeShapeType="1"/>
            </p:cNvSpPr>
            <p:nvPr/>
          </p:nvSpPr>
          <p:spPr bwMode="auto">
            <a:xfrm>
              <a:off x="1024571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4" name="Line 6"/>
            <p:cNvSpPr>
              <a:spLocks noChangeShapeType="1"/>
            </p:cNvSpPr>
            <p:nvPr/>
          </p:nvSpPr>
          <p:spPr bwMode="auto">
            <a:xfrm>
              <a:off x="1518683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5" name="Line 7"/>
            <p:cNvSpPr>
              <a:spLocks noChangeShapeType="1"/>
            </p:cNvSpPr>
            <p:nvPr/>
          </p:nvSpPr>
          <p:spPr bwMode="auto">
            <a:xfrm>
              <a:off x="2012795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6" name="Line 8"/>
            <p:cNvSpPr>
              <a:spLocks noChangeShapeType="1"/>
            </p:cNvSpPr>
            <p:nvPr/>
          </p:nvSpPr>
          <p:spPr bwMode="auto">
            <a:xfrm>
              <a:off x="2506907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7" name="Line 9"/>
            <p:cNvSpPr>
              <a:spLocks noChangeShapeType="1"/>
            </p:cNvSpPr>
            <p:nvPr/>
          </p:nvSpPr>
          <p:spPr bwMode="auto">
            <a:xfrm>
              <a:off x="3001019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8" name="Line 10"/>
            <p:cNvSpPr>
              <a:spLocks noChangeShapeType="1"/>
            </p:cNvSpPr>
            <p:nvPr/>
          </p:nvSpPr>
          <p:spPr bwMode="auto">
            <a:xfrm>
              <a:off x="3495131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9" name="Line 11"/>
            <p:cNvSpPr>
              <a:spLocks noChangeShapeType="1"/>
            </p:cNvSpPr>
            <p:nvPr/>
          </p:nvSpPr>
          <p:spPr bwMode="auto">
            <a:xfrm>
              <a:off x="3989242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125978" y="878852"/>
            <a:ext cx="311952" cy="2485708"/>
            <a:chOff x="9125978" y="878852"/>
            <a:chExt cx="311952" cy="2485708"/>
          </a:xfrm>
        </p:grpSpPr>
        <p:grpSp>
          <p:nvGrpSpPr>
            <p:cNvPr id="2" name="组合 1"/>
            <p:cNvGrpSpPr/>
            <p:nvPr/>
          </p:nvGrpSpPr>
          <p:grpSpPr>
            <a:xfrm>
              <a:off x="9349030" y="1961382"/>
              <a:ext cx="88900" cy="396000"/>
              <a:chOff x="9303539" y="2010160"/>
              <a:chExt cx="88900" cy="396000"/>
            </a:xfrm>
          </p:grpSpPr>
          <p:sp>
            <p:nvSpPr>
              <p:cNvPr id="139" name="Line 40"/>
              <p:cNvSpPr>
                <a:spLocks noChangeShapeType="1"/>
              </p:cNvSpPr>
              <p:nvPr/>
            </p:nvSpPr>
            <p:spPr bwMode="auto">
              <a:xfrm>
                <a:off x="9392439" y="2010160"/>
                <a:ext cx="0" cy="396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" name="Line 42"/>
              <p:cNvSpPr>
                <a:spLocks noChangeShapeType="1"/>
              </p:cNvSpPr>
              <p:nvPr/>
            </p:nvSpPr>
            <p:spPr bwMode="auto">
              <a:xfrm>
                <a:off x="9303539" y="2010160"/>
                <a:ext cx="0" cy="396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9125978" y="878852"/>
              <a:ext cx="228600" cy="508001"/>
              <a:chOff x="9125978" y="878852"/>
              <a:chExt cx="228600" cy="508001"/>
            </a:xfrm>
          </p:grpSpPr>
          <p:sp>
            <p:nvSpPr>
              <p:cNvPr id="192" name="Line 36"/>
              <p:cNvSpPr>
                <a:spLocks noChangeShapeType="1"/>
              </p:cNvSpPr>
              <p:nvPr/>
            </p:nvSpPr>
            <p:spPr bwMode="auto">
              <a:xfrm>
                <a:off x="9335528" y="1026490"/>
                <a:ext cx="0" cy="360363"/>
              </a:xfrm>
              <a:prstGeom prst="line">
                <a:avLst/>
              </a:prstGeom>
              <a:noFill/>
              <a:ln w="28575">
                <a:solidFill>
                  <a:srgbClr val="008080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3" name="Text Box 37"/>
              <p:cNvSpPr txBox="1">
                <a:spLocks noChangeArrowheads="1"/>
              </p:cNvSpPr>
              <p:nvPr/>
            </p:nvSpPr>
            <p:spPr bwMode="auto">
              <a:xfrm>
                <a:off x="9125978" y="878852"/>
                <a:ext cx="2286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endPara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9129153" y="2907360"/>
              <a:ext cx="228600" cy="457200"/>
              <a:chOff x="9129153" y="2998800"/>
              <a:chExt cx="228600" cy="457200"/>
            </a:xfrm>
          </p:grpSpPr>
          <p:sp>
            <p:nvSpPr>
              <p:cNvPr id="194" name="Line 38"/>
              <p:cNvSpPr>
                <a:spLocks noChangeShapeType="1"/>
              </p:cNvSpPr>
              <p:nvPr/>
            </p:nvSpPr>
            <p:spPr bwMode="auto">
              <a:xfrm flipV="1">
                <a:off x="9326003" y="3020390"/>
                <a:ext cx="0" cy="360363"/>
              </a:xfrm>
              <a:prstGeom prst="line">
                <a:avLst/>
              </a:prstGeom>
              <a:noFill/>
              <a:ln w="28575">
                <a:solidFill>
                  <a:srgbClr val="008080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Text Box 39"/>
              <p:cNvSpPr txBox="1">
                <a:spLocks noChangeArrowheads="1"/>
              </p:cNvSpPr>
              <p:nvPr/>
            </p:nvSpPr>
            <p:spPr bwMode="auto">
              <a:xfrm>
                <a:off x="9129153" y="2998800"/>
                <a:ext cx="2286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</a:t>
                </a:r>
              </a:p>
            </p:txBody>
          </p:sp>
        </p:grpSp>
      </p:grpSp>
      <p:grpSp>
        <p:nvGrpSpPr>
          <p:cNvPr id="198" name="组合 197"/>
          <p:cNvGrpSpPr/>
          <p:nvPr/>
        </p:nvGrpSpPr>
        <p:grpSpPr>
          <a:xfrm>
            <a:off x="8639387" y="2372395"/>
            <a:ext cx="2952000" cy="560387"/>
            <a:chOff x="976451" y="4554078"/>
            <a:chExt cx="2952000" cy="560387"/>
          </a:xfrm>
        </p:grpSpPr>
        <p:sp>
          <p:nvSpPr>
            <p:cNvPr id="199" name="Rectangle 4"/>
            <p:cNvSpPr>
              <a:spLocks noChangeArrowheads="1"/>
            </p:cNvSpPr>
            <p:nvPr/>
          </p:nvSpPr>
          <p:spPr bwMode="auto">
            <a:xfrm>
              <a:off x="976451" y="4554078"/>
              <a:ext cx="2952000" cy="56038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</a:t>
              </a: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</a:t>
              </a:r>
              <a:r>
                <a:rPr lang="en-US" altLang="zh-CN" sz="32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endParaRPr lang="en-US" altLang="zh-CN" sz="32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0" name="Line 5"/>
            <p:cNvSpPr>
              <a:spLocks noChangeShapeType="1"/>
            </p:cNvSpPr>
            <p:nvPr/>
          </p:nvSpPr>
          <p:spPr bwMode="auto">
            <a:xfrm>
              <a:off x="1469536" y="4554078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1" name="Line 6"/>
            <p:cNvSpPr>
              <a:spLocks noChangeShapeType="1"/>
            </p:cNvSpPr>
            <p:nvPr/>
          </p:nvSpPr>
          <p:spPr bwMode="auto">
            <a:xfrm>
              <a:off x="1963648" y="4554078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2" name="Line 7"/>
            <p:cNvSpPr>
              <a:spLocks noChangeShapeType="1"/>
            </p:cNvSpPr>
            <p:nvPr/>
          </p:nvSpPr>
          <p:spPr bwMode="auto">
            <a:xfrm>
              <a:off x="2457760" y="4554078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3" name="Line 8"/>
            <p:cNvSpPr>
              <a:spLocks noChangeShapeType="1"/>
            </p:cNvSpPr>
            <p:nvPr/>
          </p:nvSpPr>
          <p:spPr bwMode="auto">
            <a:xfrm>
              <a:off x="2951872" y="4554078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4" name="Line 9"/>
            <p:cNvSpPr>
              <a:spLocks noChangeShapeType="1"/>
            </p:cNvSpPr>
            <p:nvPr/>
          </p:nvSpPr>
          <p:spPr bwMode="auto">
            <a:xfrm>
              <a:off x="3445984" y="4554078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" name="组合 204"/>
          <p:cNvGrpSpPr/>
          <p:nvPr/>
        </p:nvGrpSpPr>
        <p:grpSpPr>
          <a:xfrm>
            <a:off x="6642947" y="3777946"/>
            <a:ext cx="3960000" cy="560387"/>
            <a:chOff x="531486" y="2604800"/>
            <a:chExt cx="3960000" cy="560387"/>
          </a:xfrm>
        </p:grpSpPr>
        <p:sp>
          <p:nvSpPr>
            <p:cNvPr id="206" name="Rectangle 4"/>
            <p:cNvSpPr>
              <a:spLocks noChangeArrowheads="1"/>
            </p:cNvSpPr>
            <p:nvPr/>
          </p:nvSpPr>
          <p:spPr bwMode="auto">
            <a:xfrm>
              <a:off x="531486" y="2604800"/>
              <a:ext cx="3960000" cy="56038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</a:t>
              </a: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   </a:t>
              </a:r>
              <a:r>
                <a:rPr lang="en-US" altLang="zh-CN" sz="32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</a:t>
              </a: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</a:t>
              </a:r>
              <a:r>
                <a:rPr lang="en-US" altLang="zh-CN" sz="32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endPara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7" name="Line 5"/>
            <p:cNvSpPr>
              <a:spLocks noChangeShapeType="1"/>
            </p:cNvSpPr>
            <p:nvPr/>
          </p:nvSpPr>
          <p:spPr bwMode="auto">
            <a:xfrm>
              <a:off x="1024571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8" name="Line 6"/>
            <p:cNvSpPr>
              <a:spLocks noChangeShapeType="1"/>
            </p:cNvSpPr>
            <p:nvPr/>
          </p:nvSpPr>
          <p:spPr bwMode="auto">
            <a:xfrm>
              <a:off x="1518683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9" name="Line 7"/>
            <p:cNvSpPr>
              <a:spLocks noChangeShapeType="1"/>
            </p:cNvSpPr>
            <p:nvPr/>
          </p:nvSpPr>
          <p:spPr bwMode="auto">
            <a:xfrm>
              <a:off x="2012795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0" name="Line 8"/>
            <p:cNvSpPr>
              <a:spLocks noChangeShapeType="1"/>
            </p:cNvSpPr>
            <p:nvPr/>
          </p:nvSpPr>
          <p:spPr bwMode="auto">
            <a:xfrm>
              <a:off x="2506907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1" name="Line 9"/>
            <p:cNvSpPr>
              <a:spLocks noChangeShapeType="1"/>
            </p:cNvSpPr>
            <p:nvPr/>
          </p:nvSpPr>
          <p:spPr bwMode="auto">
            <a:xfrm>
              <a:off x="3001019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2" name="Line 10"/>
            <p:cNvSpPr>
              <a:spLocks noChangeShapeType="1"/>
            </p:cNvSpPr>
            <p:nvPr/>
          </p:nvSpPr>
          <p:spPr bwMode="auto">
            <a:xfrm>
              <a:off x="3495131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3" name="Line 11"/>
            <p:cNvSpPr>
              <a:spLocks noChangeShapeType="1"/>
            </p:cNvSpPr>
            <p:nvPr/>
          </p:nvSpPr>
          <p:spPr bwMode="auto">
            <a:xfrm>
              <a:off x="3989242" y="2604800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2" name="组合 221"/>
          <p:cNvGrpSpPr/>
          <p:nvPr/>
        </p:nvGrpSpPr>
        <p:grpSpPr>
          <a:xfrm>
            <a:off x="7628968" y="4761455"/>
            <a:ext cx="2952000" cy="560387"/>
            <a:chOff x="976451" y="4554078"/>
            <a:chExt cx="2952000" cy="560387"/>
          </a:xfrm>
        </p:grpSpPr>
        <p:sp>
          <p:nvSpPr>
            <p:cNvPr id="223" name="Rectangle 4"/>
            <p:cNvSpPr>
              <a:spLocks noChangeArrowheads="1"/>
            </p:cNvSpPr>
            <p:nvPr/>
          </p:nvSpPr>
          <p:spPr bwMode="auto">
            <a:xfrm>
              <a:off x="976451" y="4554078"/>
              <a:ext cx="2952000" cy="56038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</a:t>
              </a: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</a:t>
              </a:r>
              <a:r>
                <a:rPr lang="en-US" altLang="zh-CN" sz="32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endParaRPr lang="en-US" altLang="zh-CN" sz="32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4" name="Line 5"/>
            <p:cNvSpPr>
              <a:spLocks noChangeShapeType="1"/>
            </p:cNvSpPr>
            <p:nvPr/>
          </p:nvSpPr>
          <p:spPr bwMode="auto">
            <a:xfrm>
              <a:off x="1469536" y="4554078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" name="Line 6"/>
            <p:cNvSpPr>
              <a:spLocks noChangeShapeType="1"/>
            </p:cNvSpPr>
            <p:nvPr/>
          </p:nvSpPr>
          <p:spPr bwMode="auto">
            <a:xfrm>
              <a:off x="1963648" y="4554078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6" name="Line 7"/>
            <p:cNvSpPr>
              <a:spLocks noChangeShapeType="1"/>
            </p:cNvSpPr>
            <p:nvPr/>
          </p:nvSpPr>
          <p:spPr bwMode="auto">
            <a:xfrm>
              <a:off x="2457760" y="4554078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" name="Line 8"/>
            <p:cNvSpPr>
              <a:spLocks noChangeShapeType="1"/>
            </p:cNvSpPr>
            <p:nvPr/>
          </p:nvSpPr>
          <p:spPr bwMode="auto">
            <a:xfrm>
              <a:off x="2951872" y="4554078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8" name="Line 9"/>
            <p:cNvSpPr>
              <a:spLocks noChangeShapeType="1"/>
            </p:cNvSpPr>
            <p:nvPr/>
          </p:nvSpPr>
          <p:spPr bwMode="auto">
            <a:xfrm>
              <a:off x="3445984" y="4554078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125978" y="3267912"/>
            <a:ext cx="285842" cy="2500948"/>
            <a:chOff x="9125978" y="3267912"/>
            <a:chExt cx="285842" cy="2500948"/>
          </a:xfrm>
        </p:grpSpPr>
        <p:grpSp>
          <p:nvGrpSpPr>
            <p:cNvPr id="9" name="组合 8"/>
            <p:cNvGrpSpPr/>
            <p:nvPr/>
          </p:nvGrpSpPr>
          <p:grpSpPr>
            <a:xfrm>
              <a:off x="9125978" y="3267912"/>
              <a:ext cx="228600" cy="508001"/>
              <a:chOff x="9624319" y="3267912"/>
              <a:chExt cx="228600" cy="508001"/>
            </a:xfrm>
          </p:grpSpPr>
          <p:sp>
            <p:nvSpPr>
              <p:cNvPr id="216" name="Line 36"/>
              <p:cNvSpPr>
                <a:spLocks noChangeShapeType="1"/>
              </p:cNvSpPr>
              <p:nvPr/>
            </p:nvSpPr>
            <p:spPr bwMode="auto">
              <a:xfrm>
                <a:off x="9833869" y="3415550"/>
                <a:ext cx="0" cy="360363"/>
              </a:xfrm>
              <a:prstGeom prst="line">
                <a:avLst/>
              </a:prstGeom>
              <a:noFill/>
              <a:ln w="28575">
                <a:solidFill>
                  <a:srgbClr val="008080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" name="Text Box 37"/>
              <p:cNvSpPr txBox="1">
                <a:spLocks noChangeArrowheads="1"/>
              </p:cNvSpPr>
              <p:nvPr/>
            </p:nvSpPr>
            <p:spPr bwMode="auto">
              <a:xfrm>
                <a:off x="9624319" y="3267912"/>
                <a:ext cx="2286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endPara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9129153" y="5311660"/>
              <a:ext cx="228600" cy="457200"/>
              <a:chOff x="9627494" y="5403100"/>
              <a:chExt cx="228600" cy="457200"/>
            </a:xfrm>
          </p:grpSpPr>
          <p:sp>
            <p:nvSpPr>
              <p:cNvPr id="218" name="Line 38"/>
              <p:cNvSpPr>
                <a:spLocks noChangeShapeType="1"/>
              </p:cNvSpPr>
              <p:nvPr/>
            </p:nvSpPr>
            <p:spPr bwMode="auto">
              <a:xfrm flipV="1">
                <a:off x="9824344" y="5409450"/>
                <a:ext cx="0" cy="360363"/>
              </a:xfrm>
              <a:prstGeom prst="line">
                <a:avLst/>
              </a:prstGeom>
              <a:noFill/>
              <a:ln w="28575">
                <a:solidFill>
                  <a:srgbClr val="008080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" name="Text Box 39"/>
              <p:cNvSpPr txBox="1">
                <a:spLocks noChangeArrowheads="1"/>
              </p:cNvSpPr>
              <p:nvPr/>
            </p:nvSpPr>
            <p:spPr bwMode="auto">
              <a:xfrm>
                <a:off x="9627494" y="5403100"/>
                <a:ext cx="2286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</a:t>
                </a:r>
              </a:p>
            </p:txBody>
          </p:sp>
        </p:grpSp>
        <p:grpSp>
          <p:nvGrpSpPr>
            <p:cNvPr id="229" name="组合 228"/>
            <p:cNvGrpSpPr/>
            <p:nvPr/>
          </p:nvGrpSpPr>
          <p:grpSpPr>
            <a:xfrm>
              <a:off x="9322920" y="4345219"/>
              <a:ext cx="88900" cy="396000"/>
              <a:chOff x="9303539" y="2010160"/>
              <a:chExt cx="88900" cy="396000"/>
            </a:xfrm>
          </p:grpSpPr>
          <p:sp>
            <p:nvSpPr>
              <p:cNvPr id="230" name="Line 40"/>
              <p:cNvSpPr>
                <a:spLocks noChangeShapeType="1"/>
              </p:cNvSpPr>
              <p:nvPr/>
            </p:nvSpPr>
            <p:spPr bwMode="auto">
              <a:xfrm>
                <a:off x="9392439" y="2010160"/>
                <a:ext cx="0" cy="396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1" name="Line 42"/>
              <p:cNvSpPr>
                <a:spLocks noChangeShapeType="1"/>
              </p:cNvSpPr>
              <p:nvPr/>
            </p:nvSpPr>
            <p:spPr bwMode="auto">
              <a:xfrm>
                <a:off x="9303539" y="2010160"/>
                <a:ext cx="0" cy="396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2" name="TextBox 11"/>
          <p:cNvSpPr txBox="1"/>
          <p:nvPr/>
        </p:nvSpPr>
        <p:spPr>
          <a:xfrm>
            <a:off x="5291992" y="2372395"/>
            <a:ext cx="1844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1: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5291992" y="4758309"/>
            <a:ext cx="1844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3: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72" grpId="0" bldLvl="0" animBg="1" autoUpdateAnimBg="0"/>
      <p:bldP spid="12" grpId="0"/>
      <p:bldP spid="23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 Box 2"/>
          <p:cNvSpPr txBox="1">
            <a:spLocks noChangeArrowheads="1"/>
          </p:cNvSpPr>
          <p:nvPr/>
        </p:nvSpPr>
        <p:spPr bwMode="auto">
          <a:xfrm>
            <a:off x="638165" y="61585"/>
            <a:ext cx="18588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9" name="Group 15"/>
          <p:cNvGrpSpPr/>
          <p:nvPr/>
        </p:nvGrpSpPr>
        <p:grpSpPr bwMode="auto">
          <a:xfrm>
            <a:off x="1369898" y="1279204"/>
            <a:ext cx="9847263" cy="1446212"/>
            <a:chOff x="176" y="1251"/>
            <a:chExt cx="6203" cy="911"/>
          </a:xfrm>
        </p:grpSpPr>
        <p:sp>
          <p:nvSpPr>
            <p:cNvPr id="30" name="Text Box 12"/>
            <p:cNvSpPr txBox="1">
              <a:spLocks noChangeArrowheads="1"/>
            </p:cNvSpPr>
            <p:nvPr/>
          </p:nvSpPr>
          <p:spPr bwMode="auto">
            <a:xfrm>
              <a:off x="1032" y="1251"/>
              <a:ext cx="5347" cy="91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lnSpc>
                  <a:spcPct val="120000"/>
                </a:lnSpc>
              </a:pP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    j = 0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max{</a:t>
              </a:r>
              <a:r>
                <a:rPr lang="en-US" altLang="zh-CN" sz="24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| 1≤</a:t>
              </a:r>
              <a:r>
                <a:rPr lang="en-US" altLang="zh-CN" sz="24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zh-CN" altLang="en-US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＜</a:t>
              </a:r>
              <a:r>
                <a:rPr lang="en-US" altLang="zh-CN" sz="24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且</a:t>
              </a: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T[0] … </a:t>
              </a:r>
              <a:r>
                <a:rPr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T[k</a:t>
              </a:r>
              <a:r>
                <a:rPr lang="en-US" altLang="zh-CN" sz="2400" b="1" dirty="0" smtClean="0">
                  <a:solidFill>
                    <a:srgbClr val="40404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] = T[j</a:t>
              </a:r>
              <a:r>
                <a:rPr lang="en-US" altLang="zh-CN" sz="2400" b="1" dirty="0">
                  <a:solidFill>
                    <a:srgbClr val="40404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k]</a:t>
              </a:r>
              <a:r>
                <a:rPr lang="en-US" altLang="zh-CN" sz="2400" b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 </a:t>
              </a:r>
              <a:r>
                <a:rPr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T[j-1]}   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集合非空</a:t>
              </a:r>
              <a:endPara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其它情况</a:t>
              </a:r>
            </a:p>
          </p:txBody>
        </p:sp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176" y="1594"/>
              <a:ext cx="710" cy="31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next[j]=</a:t>
              </a:r>
              <a:endParaRPr lang="en-US" altLang="zh-CN" sz="2400" b="1">
                <a:solidFill>
                  <a:srgbClr val="404040"/>
                </a:solidFill>
              </a:endParaRPr>
            </a:p>
          </p:txBody>
        </p:sp>
        <p:sp>
          <p:nvSpPr>
            <p:cNvPr id="32" name="AutoShape 14"/>
            <p:cNvSpPr/>
            <p:nvPr/>
          </p:nvSpPr>
          <p:spPr bwMode="auto">
            <a:xfrm>
              <a:off x="855" y="1428"/>
              <a:ext cx="105" cy="589"/>
            </a:xfrm>
            <a:prstGeom prst="leftBrace">
              <a:avLst>
                <a:gd name="adj1" fmla="val 46746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1068590" y="774144"/>
            <a:ext cx="10649277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next[j]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表示在匹配过程中与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T[j]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比较不相等时，下标 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的回溯位置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3" name="Group 67"/>
          <p:cNvGrpSpPr/>
          <p:nvPr/>
        </p:nvGrpSpPr>
        <p:grpSpPr>
          <a:xfrm>
            <a:off x="515294" y="840818"/>
            <a:ext cx="432000" cy="432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14" name="Freeform 13"/>
            <p:cNvSpPr/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3900995" y="2845748"/>
            <a:ext cx="6897688" cy="144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ts val="3000"/>
              </a:lnSpc>
            </a:pP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下标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  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   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1      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 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4</a:t>
            </a:r>
          </a:p>
          <a:p>
            <a:pPr marL="342900" indent="-342900">
              <a:lnSpc>
                <a:spcPts val="3000"/>
              </a:lnSpc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模 式 串  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T：   a  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b      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  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</a:p>
          <a:p>
            <a:pPr marL="342900" indent="-342900" algn="l">
              <a:lnSpc>
                <a:spcPts val="3000"/>
              </a:lnSpc>
            </a:pP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k = next[j]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757555" y="3601284"/>
            <a:ext cx="6093099" cy="1244865"/>
            <a:chOff x="761237" y="2153484"/>
            <a:chExt cx="6093099" cy="1244865"/>
          </a:xfrm>
        </p:grpSpPr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761237" y="2493486"/>
              <a:ext cx="5870575" cy="904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j=0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时, 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＝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10000"/>
                </a:lnSpc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j=1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时, 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＝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3"/>
            <p:cNvSpPr>
              <a:spLocks noChangeArrowheads="1"/>
            </p:cNvSpPr>
            <p:nvPr/>
          </p:nvSpPr>
          <p:spPr bwMode="auto">
            <a:xfrm>
              <a:off x="5824328" y="2153484"/>
              <a:ext cx="49244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6515782" y="2163367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24" name="Group 22"/>
          <p:cNvGrpSpPr/>
          <p:nvPr/>
        </p:nvGrpSpPr>
        <p:grpSpPr bwMode="auto">
          <a:xfrm>
            <a:off x="3779075" y="3651722"/>
            <a:ext cx="5821362" cy="397124"/>
            <a:chOff x="187" y="1709"/>
            <a:chExt cx="4352" cy="209"/>
          </a:xfrm>
        </p:grpSpPr>
        <p:sp>
          <p:nvSpPr>
            <p:cNvPr id="25" name="Line 4"/>
            <p:cNvSpPr>
              <a:spLocks noChangeShapeType="1"/>
            </p:cNvSpPr>
            <p:nvPr/>
          </p:nvSpPr>
          <p:spPr bwMode="auto">
            <a:xfrm>
              <a:off x="187" y="1918"/>
              <a:ext cx="4352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187" y="1709"/>
              <a:ext cx="4352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Group 21"/>
          <p:cNvGrpSpPr/>
          <p:nvPr/>
        </p:nvGrpSpPr>
        <p:grpSpPr bwMode="auto">
          <a:xfrm>
            <a:off x="757555" y="3612032"/>
            <a:ext cx="6683376" cy="1631950"/>
            <a:chOff x="254" y="1705"/>
            <a:chExt cx="4210" cy="1028"/>
          </a:xfrm>
        </p:grpSpPr>
        <p:sp>
          <p:nvSpPr>
            <p:cNvPr id="28" name="Rectangle 3"/>
            <p:cNvSpPr>
              <a:spLocks noChangeArrowheads="1"/>
            </p:cNvSpPr>
            <p:nvPr/>
          </p:nvSpPr>
          <p:spPr bwMode="auto">
            <a:xfrm>
              <a:off x="254" y="2445"/>
              <a:ext cx="37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j=2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时, 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T[0]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≠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T[1]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，因此，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 = 0</a:t>
              </a:r>
              <a:endPara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4251" y="1705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37" name="Group 23"/>
          <p:cNvGrpSpPr/>
          <p:nvPr/>
        </p:nvGrpSpPr>
        <p:grpSpPr bwMode="auto">
          <a:xfrm>
            <a:off x="757555" y="3608388"/>
            <a:ext cx="7780338" cy="2052637"/>
            <a:chOff x="266" y="2033"/>
            <a:chExt cx="4901" cy="1293"/>
          </a:xfrm>
        </p:grpSpPr>
        <p:sp>
          <p:nvSpPr>
            <p:cNvPr id="38" name="Rectangle 4"/>
            <p:cNvSpPr>
              <a:spLocks noChangeArrowheads="1"/>
            </p:cNvSpPr>
            <p:nvPr/>
          </p:nvSpPr>
          <p:spPr bwMode="auto">
            <a:xfrm>
              <a:off x="266" y="3038"/>
              <a:ext cx="49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j=3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时, 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T[0]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＝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T[2]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T[0]T[1] 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≠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T[1]T[2]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，因此，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 = 1</a:t>
              </a:r>
              <a:endPara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11"/>
            <p:cNvSpPr>
              <a:spLocks noChangeArrowheads="1"/>
            </p:cNvSpPr>
            <p:nvPr/>
          </p:nvSpPr>
          <p:spPr bwMode="auto">
            <a:xfrm>
              <a:off x="4643" y="2033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57555" y="3616821"/>
            <a:ext cx="10843895" cy="2472005"/>
            <a:chOff x="768985" y="2184261"/>
            <a:chExt cx="10843895" cy="2472005"/>
          </a:xfrm>
        </p:grpSpPr>
        <p:sp>
          <p:nvSpPr>
            <p:cNvPr id="41" name="Rectangle 5"/>
            <p:cNvSpPr>
              <a:spLocks noChangeArrowheads="1"/>
            </p:cNvSpPr>
            <p:nvPr/>
          </p:nvSpPr>
          <p:spPr bwMode="auto">
            <a:xfrm>
              <a:off x="768985" y="4194601"/>
              <a:ext cx="1084389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j=4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时, 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T[0] 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≠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T[3]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T[0]T[1] = T[2]T[3]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T[0]T[1]T[2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]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≠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T[1]T[2]T[3]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，因此，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 = 2</a:t>
              </a:r>
              <a:endPara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>
              <a:off x="8314102" y="2184261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2028825" y="1511300"/>
            <a:ext cx="5972175" cy="473075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</p:spPr>
        <p:txBody>
          <a:bodyPr lIns="36000" tIns="0" rIns="18000" bIns="0"/>
          <a:lstStyle/>
          <a:p>
            <a:pPr algn="just" eaLnBrk="0" hangingPunct="0"/>
            <a:r>
              <a:rPr lang="en-US" altLang="zh-CN" sz="2800" b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    b    a    b    a     a    b    a    b    c    b</a:t>
            </a: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2527300" y="1511300"/>
            <a:ext cx="0" cy="47307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3059112" y="1511300"/>
            <a:ext cx="0" cy="47307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3538537" y="1511300"/>
            <a:ext cx="0" cy="47307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4129087" y="1511300"/>
            <a:ext cx="0" cy="47307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4697412" y="1511300"/>
            <a:ext cx="0" cy="47307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5260975" y="1511300"/>
            <a:ext cx="0" cy="47307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5811837" y="1511300"/>
            <a:ext cx="0" cy="47307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>
            <a:off x="6405562" y="1511300"/>
            <a:ext cx="0" cy="47307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>
            <a:off x="6959600" y="1511300"/>
            <a:ext cx="0" cy="47307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>
            <a:off x="7480300" y="1511300"/>
            <a:ext cx="0" cy="47307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8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175125" y="1011238"/>
            <a:ext cx="5060950" cy="2321124"/>
            <a:chOff x="4175125" y="1011238"/>
            <a:chExt cx="5060950" cy="2321124"/>
          </a:xfrm>
        </p:grpSpPr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6765925" y="2176463"/>
              <a:ext cx="2470150" cy="96043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pPr algn="l"/>
              <a:r>
                <a:rPr lang="en-US" altLang="zh-CN" sz="2800" b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=4，j=4</a:t>
              </a:r>
              <a:r>
                <a:rPr lang="zh-CN" altLang="en-US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失败；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  <a:p>
              <a:pPr algn="l"/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j=next[4]=2</a:t>
              </a:r>
              <a:endPara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9" name="Group 39"/>
            <p:cNvGrpSpPr/>
            <p:nvPr/>
          </p:nvGrpSpPr>
          <p:grpSpPr bwMode="auto">
            <a:xfrm>
              <a:off x="4313237" y="1985963"/>
              <a:ext cx="212725" cy="417512"/>
              <a:chOff x="1370" y="2273"/>
              <a:chExt cx="162" cy="354"/>
            </a:xfrm>
            <a:noFill/>
          </p:grpSpPr>
          <p:sp>
            <p:nvSpPr>
              <p:cNvPr id="40" name="Line 40"/>
              <p:cNvSpPr>
                <a:spLocks noChangeShapeType="1"/>
              </p:cNvSpPr>
              <p:nvPr/>
            </p:nvSpPr>
            <p:spPr bwMode="auto">
              <a:xfrm>
                <a:off x="1447" y="2273"/>
                <a:ext cx="0" cy="354"/>
              </a:xfrm>
              <a:prstGeom prst="line">
                <a:avLst/>
              </a:prstGeom>
              <a:grpFill/>
              <a:ln w="38100">
                <a:solidFill>
                  <a:srgbClr val="B42D2D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Freeform 41"/>
              <p:cNvSpPr/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57 w 157"/>
                  <a:gd name="T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grpFill/>
              <a:ln w="38100" cmpd="sng">
                <a:solidFill>
                  <a:srgbClr val="B42D2D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4386262" y="1059497"/>
              <a:ext cx="0" cy="43200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Text Box 43"/>
            <p:cNvSpPr txBox="1">
              <a:spLocks noChangeArrowheads="1"/>
            </p:cNvSpPr>
            <p:nvPr/>
          </p:nvSpPr>
          <p:spPr bwMode="auto">
            <a:xfrm>
              <a:off x="4175125" y="1011238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 flipV="1">
              <a:off x="4392612" y="2900362"/>
              <a:ext cx="0" cy="43200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Text Box 45"/>
            <p:cNvSpPr txBox="1">
              <a:spLocks noChangeArrowheads="1"/>
            </p:cNvSpPr>
            <p:nvPr/>
          </p:nvSpPr>
          <p:spPr bwMode="auto">
            <a:xfrm>
              <a:off x="4176712" y="2873375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1220787" y="1725613"/>
            <a:ext cx="652463" cy="1244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</a:t>
            </a:r>
          </a:p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7" name="Group 54"/>
          <p:cNvGrpSpPr/>
          <p:nvPr/>
        </p:nvGrpSpPr>
        <p:grpSpPr bwMode="auto">
          <a:xfrm>
            <a:off x="2028825" y="2393950"/>
            <a:ext cx="2640012" cy="501650"/>
            <a:chOff x="842" y="2107"/>
            <a:chExt cx="1663" cy="316"/>
          </a:xfrm>
          <a:noFill/>
        </p:grpSpPr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842" y="2117"/>
              <a:ext cx="1663" cy="301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</a:ln>
          </p:spPr>
          <p:txBody>
            <a:bodyPr lIns="36000" tIns="0" rIns="18000" bIns="0"/>
            <a:lstStyle/>
            <a:p>
              <a:pPr algn="just" eaLnBrk="0" hangingPunct="0"/>
              <a:r>
                <a:rPr kumimoji="1" lang="en-US" altLang="zh-CN" sz="28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a    b    a    b    c</a:t>
              </a:r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>
              <a:off x="1162" y="2115"/>
              <a:ext cx="0" cy="300"/>
            </a:xfrm>
            <a:prstGeom prst="line">
              <a:avLst/>
            </a:prstGeom>
            <a:grpFill/>
            <a:ln w="28575">
              <a:solidFill>
                <a:schemeClr val="tx2"/>
              </a:solidFill>
              <a:round/>
            </a:ln>
          </p:spPr>
          <p:txBody>
            <a:bodyPr lIns="36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1497" y="2115"/>
              <a:ext cx="0" cy="300"/>
            </a:xfrm>
            <a:prstGeom prst="line">
              <a:avLst/>
            </a:prstGeom>
            <a:grpFill/>
            <a:ln w="28575">
              <a:solidFill>
                <a:schemeClr val="tx2"/>
              </a:solidFill>
              <a:round/>
            </a:ln>
          </p:spPr>
          <p:txBody>
            <a:bodyPr lIns="36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1826" y="2107"/>
              <a:ext cx="0" cy="301"/>
            </a:xfrm>
            <a:prstGeom prst="line">
              <a:avLst/>
            </a:prstGeom>
            <a:grpFill/>
            <a:ln w="28575">
              <a:solidFill>
                <a:schemeClr val="tx2"/>
              </a:solidFill>
              <a:round/>
            </a:ln>
          </p:spPr>
          <p:txBody>
            <a:bodyPr lIns="36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2164" y="2122"/>
              <a:ext cx="0" cy="301"/>
            </a:xfrm>
            <a:prstGeom prst="line">
              <a:avLst/>
            </a:prstGeom>
            <a:grpFill/>
            <a:ln w="28575">
              <a:solidFill>
                <a:schemeClr val="tx2"/>
              </a:solidFill>
              <a:round/>
            </a:ln>
          </p:spPr>
          <p:txBody>
            <a:bodyPr lIns="36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8209915" y="596584"/>
            <a:ext cx="3395663" cy="519112"/>
          </a:xfrm>
          <a:prstGeom prst="rect">
            <a:avLst/>
          </a:prstGeom>
          <a:noFill/>
          <a:ln w="28575">
            <a:solidFill>
              <a:srgbClr val="5C307D"/>
            </a:solidFill>
          </a:ln>
          <a:effectLst/>
        </p:spPr>
        <p:txBody>
          <a:bodyPr wrap="none">
            <a:spAutoFit/>
          </a:bodyPr>
          <a:lstStyle/>
          <a:p>
            <a:pPr>
              <a:lnSpc>
                <a:spcPts val="3500"/>
              </a:lnSpc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next[j]={-1, 0, 0, 1, 2}</a:t>
            </a:r>
            <a:endParaRPr kumimoji="1" lang="zh-CN" altLang="en-US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02372" y="3514725"/>
            <a:ext cx="6780213" cy="2378710"/>
            <a:chOff x="1171892" y="3514725"/>
            <a:chExt cx="6780213" cy="2378710"/>
          </a:xfrm>
        </p:grpSpPr>
        <p:grpSp>
          <p:nvGrpSpPr>
            <p:cNvPr id="4" name="组合 3"/>
            <p:cNvGrpSpPr/>
            <p:nvPr/>
          </p:nvGrpSpPr>
          <p:grpSpPr>
            <a:xfrm>
              <a:off x="1979930" y="4029075"/>
              <a:ext cx="5972175" cy="473075"/>
              <a:chOff x="2101850" y="4029075"/>
              <a:chExt cx="5972175" cy="473075"/>
            </a:xfrm>
          </p:grpSpPr>
          <p:sp>
            <p:nvSpPr>
              <p:cNvPr id="55" name="Rectangle 56"/>
              <p:cNvSpPr>
                <a:spLocks noChangeArrowheads="1"/>
              </p:cNvSpPr>
              <p:nvPr/>
            </p:nvSpPr>
            <p:spPr bwMode="auto">
              <a:xfrm>
                <a:off x="2101850" y="4029075"/>
                <a:ext cx="5972175" cy="473075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36000" tIns="0" rIns="18000" bIns="0"/>
              <a:lstStyle/>
              <a:p>
                <a:pPr algn="just" eaLnBrk="0" hangingPunct="0"/>
                <a:r>
                  <a:rPr lang="en-US" altLang="zh-CN" sz="28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a    b    a    b    a     </a:t>
                </a:r>
                <a:r>
                  <a:rPr lang="en-US" altLang="zh-CN" sz="2800" b="1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b    a    b    c    b</a:t>
                </a:r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56" name="Line 57"/>
              <p:cNvSpPr>
                <a:spLocks noChangeShapeType="1"/>
              </p:cNvSpPr>
              <p:nvPr/>
            </p:nvSpPr>
            <p:spPr bwMode="auto">
              <a:xfrm>
                <a:off x="2600325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Line 58"/>
              <p:cNvSpPr>
                <a:spLocks noChangeShapeType="1"/>
              </p:cNvSpPr>
              <p:nvPr/>
            </p:nvSpPr>
            <p:spPr bwMode="auto">
              <a:xfrm>
                <a:off x="3132137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Line 59"/>
              <p:cNvSpPr>
                <a:spLocks noChangeShapeType="1"/>
              </p:cNvSpPr>
              <p:nvPr/>
            </p:nvSpPr>
            <p:spPr bwMode="auto">
              <a:xfrm>
                <a:off x="3611562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Line 60"/>
              <p:cNvSpPr>
                <a:spLocks noChangeShapeType="1"/>
              </p:cNvSpPr>
              <p:nvPr/>
            </p:nvSpPr>
            <p:spPr bwMode="auto">
              <a:xfrm>
                <a:off x="4202112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Line 61"/>
              <p:cNvSpPr>
                <a:spLocks noChangeShapeType="1"/>
              </p:cNvSpPr>
              <p:nvPr/>
            </p:nvSpPr>
            <p:spPr bwMode="auto">
              <a:xfrm>
                <a:off x="4770437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Line 62"/>
              <p:cNvSpPr>
                <a:spLocks noChangeShapeType="1"/>
              </p:cNvSpPr>
              <p:nvPr/>
            </p:nvSpPr>
            <p:spPr bwMode="auto">
              <a:xfrm>
                <a:off x="5334000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Line 63"/>
              <p:cNvSpPr>
                <a:spLocks noChangeShapeType="1"/>
              </p:cNvSpPr>
              <p:nvPr/>
            </p:nvSpPr>
            <p:spPr bwMode="auto">
              <a:xfrm>
                <a:off x="5884862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Line 64"/>
              <p:cNvSpPr>
                <a:spLocks noChangeShapeType="1"/>
              </p:cNvSpPr>
              <p:nvPr/>
            </p:nvSpPr>
            <p:spPr bwMode="auto">
              <a:xfrm>
                <a:off x="6478587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Line 65"/>
              <p:cNvSpPr>
                <a:spLocks noChangeShapeType="1"/>
              </p:cNvSpPr>
              <p:nvPr/>
            </p:nvSpPr>
            <p:spPr bwMode="auto">
              <a:xfrm>
                <a:off x="7032625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Line 66"/>
              <p:cNvSpPr>
                <a:spLocks noChangeShapeType="1"/>
              </p:cNvSpPr>
              <p:nvPr/>
            </p:nvSpPr>
            <p:spPr bwMode="auto">
              <a:xfrm>
                <a:off x="7553325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6" name="Line 70"/>
            <p:cNvSpPr>
              <a:spLocks noChangeShapeType="1"/>
            </p:cNvSpPr>
            <p:nvPr/>
          </p:nvSpPr>
          <p:spPr bwMode="auto">
            <a:xfrm>
              <a:off x="4396105" y="3595370"/>
              <a:ext cx="0" cy="43200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Text Box 71"/>
            <p:cNvSpPr txBox="1">
              <a:spLocks noChangeArrowheads="1"/>
            </p:cNvSpPr>
            <p:nvPr/>
          </p:nvSpPr>
          <p:spPr bwMode="auto">
            <a:xfrm>
              <a:off x="4243387" y="3514725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69" name="Line 72"/>
            <p:cNvSpPr>
              <a:spLocks noChangeShapeType="1"/>
            </p:cNvSpPr>
            <p:nvPr/>
          </p:nvSpPr>
          <p:spPr bwMode="auto">
            <a:xfrm flipV="1">
              <a:off x="4358005" y="5432425"/>
              <a:ext cx="0" cy="43200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Text Box 73"/>
            <p:cNvSpPr txBox="1">
              <a:spLocks noChangeArrowheads="1"/>
            </p:cNvSpPr>
            <p:nvPr/>
          </p:nvSpPr>
          <p:spPr bwMode="auto">
            <a:xfrm>
              <a:off x="4124325" y="5436235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72" name="Text Box 74"/>
            <p:cNvSpPr txBox="1">
              <a:spLocks noChangeArrowheads="1"/>
            </p:cNvSpPr>
            <p:nvPr/>
          </p:nvSpPr>
          <p:spPr bwMode="auto">
            <a:xfrm>
              <a:off x="1171892" y="4243388"/>
              <a:ext cx="652463" cy="1244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2</a:t>
              </a:r>
            </a:p>
            <a:p>
              <a:pPr algn="l">
                <a:lnSpc>
                  <a:spcPct val="9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趟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3" name="Group 75"/>
            <p:cNvGrpSpPr/>
            <p:nvPr/>
          </p:nvGrpSpPr>
          <p:grpSpPr bwMode="auto">
            <a:xfrm>
              <a:off x="3056255" y="4926013"/>
              <a:ext cx="2640013" cy="501650"/>
              <a:chOff x="842" y="2107"/>
              <a:chExt cx="1663" cy="316"/>
            </a:xfrm>
            <a:noFill/>
          </p:grpSpPr>
          <p:sp>
            <p:nvSpPr>
              <p:cNvPr id="75" name="Rectangle 76"/>
              <p:cNvSpPr>
                <a:spLocks noChangeArrowheads="1"/>
              </p:cNvSpPr>
              <p:nvPr/>
            </p:nvSpPr>
            <p:spPr bwMode="auto">
              <a:xfrm>
                <a:off x="842" y="2117"/>
                <a:ext cx="1663" cy="301"/>
              </a:xfrm>
              <a:prstGeom prst="rect">
                <a:avLst/>
              </a:prstGeom>
              <a:grpFill/>
              <a:ln w="28575">
                <a:solidFill>
                  <a:schemeClr val="tx2"/>
                </a:solidFill>
                <a:miter lim="800000"/>
              </a:ln>
            </p:spPr>
            <p:txBody>
              <a:bodyPr lIns="36000" tIns="0" rIns="18000" bIns="0"/>
              <a:lstStyle/>
              <a:p>
                <a:pPr algn="just" eaLnBrk="0" hangingPunct="0"/>
                <a:r>
                  <a:rPr kumimoji="1" lang="en-US" altLang="zh-CN" sz="2800" b="1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a    b    a    b    c</a:t>
                </a:r>
              </a:p>
            </p:txBody>
          </p:sp>
          <p:sp>
            <p:nvSpPr>
              <p:cNvPr id="76" name="Line 77"/>
              <p:cNvSpPr>
                <a:spLocks noChangeShapeType="1"/>
              </p:cNvSpPr>
              <p:nvPr/>
            </p:nvSpPr>
            <p:spPr bwMode="auto">
              <a:xfrm>
                <a:off x="1162" y="2115"/>
                <a:ext cx="0" cy="300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  <a:round/>
              </a:ln>
            </p:spPr>
            <p:txBody>
              <a:bodyPr l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Line 78"/>
              <p:cNvSpPr>
                <a:spLocks noChangeShapeType="1"/>
              </p:cNvSpPr>
              <p:nvPr/>
            </p:nvSpPr>
            <p:spPr bwMode="auto">
              <a:xfrm>
                <a:off x="1497" y="2115"/>
                <a:ext cx="0" cy="300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  <a:round/>
              </a:ln>
            </p:spPr>
            <p:txBody>
              <a:bodyPr l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Line 79"/>
              <p:cNvSpPr>
                <a:spLocks noChangeShapeType="1"/>
              </p:cNvSpPr>
              <p:nvPr/>
            </p:nvSpPr>
            <p:spPr bwMode="auto">
              <a:xfrm>
                <a:off x="1826" y="2107"/>
                <a:ext cx="0" cy="301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  <a:round/>
              </a:ln>
            </p:spPr>
            <p:txBody>
              <a:bodyPr l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Line 80"/>
              <p:cNvSpPr>
                <a:spLocks noChangeShapeType="1"/>
              </p:cNvSpPr>
              <p:nvPr/>
            </p:nvSpPr>
            <p:spPr bwMode="auto">
              <a:xfrm>
                <a:off x="2164" y="2122"/>
                <a:ext cx="0" cy="301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  <a:round/>
              </a:ln>
            </p:spPr>
            <p:txBody>
              <a:bodyPr l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4" name="Line 85"/>
            <p:cNvSpPr>
              <a:spLocks noChangeShapeType="1"/>
            </p:cNvSpPr>
            <p:nvPr/>
          </p:nvSpPr>
          <p:spPr bwMode="auto">
            <a:xfrm>
              <a:off x="4373880" y="4487863"/>
              <a:ext cx="0" cy="436563"/>
            </a:xfrm>
            <a:prstGeom prst="line">
              <a:avLst/>
            </a:prstGeom>
            <a:noFill/>
            <a:ln w="28575">
              <a:solidFill>
                <a:srgbClr val="40404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0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Text Box 2"/>
          <p:cNvSpPr txBox="1">
            <a:spLocks noChangeArrowheads="1"/>
          </p:cNvSpPr>
          <p:nvPr/>
        </p:nvSpPr>
        <p:spPr bwMode="auto">
          <a:xfrm>
            <a:off x="638165" y="61585"/>
            <a:ext cx="18588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010410" y="1544955"/>
            <a:ext cx="5972175" cy="473075"/>
            <a:chOff x="2101850" y="4029075"/>
            <a:chExt cx="5972175" cy="473075"/>
          </a:xfrm>
        </p:grpSpPr>
        <p:sp>
          <p:nvSpPr>
            <p:cNvPr id="55" name="Rectangle 56"/>
            <p:cNvSpPr>
              <a:spLocks noChangeArrowheads="1"/>
            </p:cNvSpPr>
            <p:nvPr/>
          </p:nvSpPr>
          <p:spPr bwMode="auto">
            <a:xfrm>
              <a:off x="2101850" y="4029075"/>
              <a:ext cx="5972175" cy="473075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36000" tIns="0" rIns="18000" bIns="0"/>
            <a:lstStyle/>
            <a:p>
              <a:pPr algn="just" eaLnBrk="0" hangingPunct="0"/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a    b    a    b    a     </a:t>
              </a:r>
              <a:r>
                <a:rPr lang="en-US" altLang="zh-CN" sz="2800" b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b    a    b    c    b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6" name="Line 57"/>
            <p:cNvSpPr>
              <a:spLocks noChangeShapeType="1"/>
            </p:cNvSpPr>
            <p:nvPr/>
          </p:nvSpPr>
          <p:spPr bwMode="auto">
            <a:xfrm>
              <a:off x="2600325" y="4029075"/>
              <a:ext cx="0" cy="4730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Line 58"/>
            <p:cNvSpPr>
              <a:spLocks noChangeShapeType="1"/>
            </p:cNvSpPr>
            <p:nvPr/>
          </p:nvSpPr>
          <p:spPr bwMode="auto">
            <a:xfrm>
              <a:off x="3132137" y="4029075"/>
              <a:ext cx="0" cy="4730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>
              <a:off x="3611562" y="4029075"/>
              <a:ext cx="0" cy="4730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Line 60"/>
            <p:cNvSpPr>
              <a:spLocks noChangeShapeType="1"/>
            </p:cNvSpPr>
            <p:nvPr/>
          </p:nvSpPr>
          <p:spPr bwMode="auto">
            <a:xfrm>
              <a:off x="4202112" y="4029075"/>
              <a:ext cx="0" cy="4730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Line 61"/>
            <p:cNvSpPr>
              <a:spLocks noChangeShapeType="1"/>
            </p:cNvSpPr>
            <p:nvPr/>
          </p:nvSpPr>
          <p:spPr bwMode="auto">
            <a:xfrm>
              <a:off x="4770437" y="4029075"/>
              <a:ext cx="0" cy="4730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Line 62"/>
            <p:cNvSpPr>
              <a:spLocks noChangeShapeType="1"/>
            </p:cNvSpPr>
            <p:nvPr/>
          </p:nvSpPr>
          <p:spPr bwMode="auto">
            <a:xfrm>
              <a:off x="5334000" y="4029075"/>
              <a:ext cx="0" cy="4730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Line 63"/>
            <p:cNvSpPr>
              <a:spLocks noChangeShapeType="1"/>
            </p:cNvSpPr>
            <p:nvPr/>
          </p:nvSpPr>
          <p:spPr bwMode="auto">
            <a:xfrm>
              <a:off x="5884862" y="4029075"/>
              <a:ext cx="0" cy="4730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Line 64"/>
            <p:cNvSpPr>
              <a:spLocks noChangeShapeType="1"/>
            </p:cNvSpPr>
            <p:nvPr/>
          </p:nvSpPr>
          <p:spPr bwMode="auto">
            <a:xfrm>
              <a:off x="6478587" y="4029075"/>
              <a:ext cx="0" cy="4730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Line 65"/>
            <p:cNvSpPr>
              <a:spLocks noChangeShapeType="1"/>
            </p:cNvSpPr>
            <p:nvPr/>
          </p:nvSpPr>
          <p:spPr bwMode="auto">
            <a:xfrm>
              <a:off x="7032625" y="4029075"/>
              <a:ext cx="0" cy="4730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Line 66"/>
            <p:cNvSpPr>
              <a:spLocks noChangeShapeType="1"/>
            </p:cNvSpPr>
            <p:nvPr/>
          </p:nvSpPr>
          <p:spPr bwMode="auto">
            <a:xfrm>
              <a:off x="7553325" y="4029075"/>
              <a:ext cx="0" cy="4730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2" name="Text Box 74"/>
          <p:cNvSpPr txBox="1">
            <a:spLocks noChangeArrowheads="1"/>
          </p:cNvSpPr>
          <p:nvPr/>
        </p:nvSpPr>
        <p:spPr bwMode="auto">
          <a:xfrm>
            <a:off x="1202372" y="1759268"/>
            <a:ext cx="652463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</a:p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3" name="Group 75"/>
          <p:cNvGrpSpPr/>
          <p:nvPr/>
        </p:nvGrpSpPr>
        <p:grpSpPr bwMode="auto">
          <a:xfrm>
            <a:off x="3054985" y="2441893"/>
            <a:ext cx="2700339" cy="501650"/>
            <a:chOff x="822" y="2107"/>
            <a:chExt cx="1701" cy="316"/>
          </a:xfrm>
          <a:noFill/>
        </p:grpSpPr>
        <p:sp>
          <p:nvSpPr>
            <p:cNvPr id="75" name="Rectangle 76"/>
            <p:cNvSpPr>
              <a:spLocks noChangeArrowheads="1"/>
            </p:cNvSpPr>
            <p:nvPr/>
          </p:nvSpPr>
          <p:spPr bwMode="auto">
            <a:xfrm>
              <a:off x="822" y="2117"/>
              <a:ext cx="1701" cy="301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</a:ln>
          </p:spPr>
          <p:txBody>
            <a:bodyPr lIns="36000" tIns="0" rIns="18000" bIns="0"/>
            <a:lstStyle/>
            <a:p>
              <a:pPr algn="just" eaLnBrk="0" hangingPunct="0"/>
              <a:r>
                <a:rPr kumimoji="1" lang="en-US" altLang="zh-CN" sz="28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a    b    a    b    c</a:t>
              </a:r>
            </a:p>
          </p:txBody>
        </p:sp>
        <p:sp>
          <p:nvSpPr>
            <p:cNvPr id="76" name="Line 77"/>
            <p:cNvSpPr>
              <a:spLocks noChangeShapeType="1"/>
            </p:cNvSpPr>
            <p:nvPr/>
          </p:nvSpPr>
          <p:spPr bwMode="auto">
            <a:xfrm>
              <a:off x="1142" y="2115"/>
              <a:ext cx="0" cy="300"/>
            </a:xfrm>
            <a:prstGeom prst="line">
              <a:avLst/>
            </a:prstGeom>
            <a:grpFill/>
            <a:ln w="28575">
              <a:solidFill>
                <a:schemeClr val="tx2"/>
              </a:solidFill>
              <a:round/>
            </a:ln>
          </p:spPr>
          <p:txBody>
            <a:bodyPr lIns="36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Line 78"/>
            <p:cNvSpPr>
              <a:spLocks noChangeShapeType="1"/>
            </p:cNvSpPr>
            <p:nvPr/>
          </p:nvSpPr>
          <p:spPr bwMode="auto">
            <a:xfrm>
              <a:off x="1487" y="2115"/>
              <a:ext cx="0" cy="300"/>
            </a:xfrm>
            <a:prstGeom prst="line">
              <a:avLst/>
            </a:prstGeom>
            <a:grpFill/>
            <a:ln w="28575">
              <a:solidFill>
                <a:schemeClr val="tx2"/>
              </a:solidFill>
              <a:round/>
            </a:ln>
          </p:spPr>
          <p:txBody>
            <a:bodyPr lIns="36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Line 79"/>
            <p:cNvSpPr>
              <a:spLocks noChangeShapeType="1"/>
            </p:cNvSpPr>
            <p:nvPr/>
          </p:nvSpPr>
          <p:spPr bwMode="auto">
            <a:xfrm>
              <a:off x="1826" y="2107"/>
              <a:ext cx="0" cy="301"/>
            </a:xfrm>
            <a:prstGeom prst="line">
              <a:avLst/>
            </a:prstGeom>
            <a:grpFill/>
            <a:ln w="28575">
              <a:solidFill>
                <a:schemeClr val="tx2"/>
              </a:solidFill>
              <a:round/>
            </a:ln>
          </p:spPr>
          <p:txBody>
            <a:bodyPr lIns="36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Line 80"/>
            <p:cNvSpPr>
              <a:spLocks noChangeShapeType="1"/>
            </p:cNvSpPr>
            <p:nvPr/>
          </p:nvSpPr>
          <p:spPr bwMode="auto">
            <a:xfrm>
              <a:off x="2184" y="2122"/>
              <a:ext cx="0" cy="301"/>
            </a:xfrm>
            <a:prstGeom prst="line">
              <a:avLst/>
            </a:prstGeom>
            <a:grpFill/>
            <a:ln w="28575">
              <a:solidFill>
                <a:schemeClr val="tx2"/>
              </a:solidFill>
              <a:round/>
            </a:ln>
          </p:spPr>
          <p:txBody>
            <a:bodyPr lIns="36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4708525" y="1041718"/>
            <a:ext cx="5060950" cy="2321124"/>
            <a:chOff x="4175125" y="1011238"/>
            <a:chExt cx="5060950" cy="2321124"/>
          </a:xfrm>
        </p:grpSpPr>
        <p:sp>
          <p:nvSpPr>
            <p:cNvPr id="81" name="Text Box 24"/>
            <p:cNvSpPr txBox="1">
              <a:spLocks noChangeArrowheads="1"/>
            </p:cNvSpPr>
            <p:nvPr/>
          </p:nvSpPr>
          <p:spPr bwMode="auto">
            <a:xfrm>
              <a:off x="6765925" y="2176463"/>
              <a:ext cx="2470150" cy="96043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r>
                <a:rPr lang="en-US" altLang="zh-CN" sz="28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=5，j=3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失败；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  <a:p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j=next[3]=1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2" name="Group 39"/>
            <p:cNvGrpSpPr/>
            <p:nvPr/>
          </p:nvGrpSpPr>
          <p:grpSpPr bwMode="auto">
            <a:xfrm>
              <a:off x="4313237" y="1985963"/>
              <a:ext cx="212725" cy="417512"/>
              <a:chOff x="1370" y="2273"/>
              <a:chExt cx="162" cy="354"/>
            </a:xfrm>
            <a:noFill/>
          </p:grpSpPr>
          <p:sp>
            <p:nvSpPr>
              <p:cNvPr id="87" name="Line 40"/>
              <p:cNvSpPr>
                <a:spLocks noChangeShapeType="1"/>
              </p:cNvSpPr>
              <p:nvPr/>
            </p:nvSpPr>
            <p:spPr bwMode="auto">
              <a:xfrm>
                <a:off x="1447" y="2273"/>
                <a:ext cx="0" cy="354"/>
              </a:xfrm>
              <a:prstGeom prst="line">
                <a:avLst/>
              </a:prstGeom>
              <a:grpFill/>
              <a:ln w="38100">
                <a:solidFill>
                  <a:srgbClr val="B42D2D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Freeform 41"/>
              <p:cNvSpPr/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57 w 157"/>
                  <a:gd name="T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grpFill/>
              <a:ln w="38100" cmpd="sng">
                <a:solidFill>
                  <a:srgbClr val="B42D2D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3" name="Line 42"/>
            <p:cNvSpPr>
              <a:spLocks noChangeShapeType="1"/>
            </p:cNvSpPr>
            <p:nvPr/>
          </p:nvSpPr>
          <p:spPr bwMode="auto">
            <a:xfrm>
              <a:off x="4386262" y="1059497"/>
              <a:ext cx="0" cy="43200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Text Box 43"/>
            <p:cNvSpPr txBox="1">
              <a:spLocks noChangeArrowheads="1"/>
            </p:cNvSpPr>
            <p:nvPr/>
          </p:nvSpPr>
          <p:spPr bwMode="auto">
            <a:xfrm>
              <a:off x="4175125" y="1011238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85" name="Line 44"/>
            <p:cNvSpPr>
              <a:spLocks noChangeShapeType="1"/>
            </p:cNvSpPr>
            <p:nvPr/>
          </p:nvSpPr>
          <p:spPr bwMode="auto">
            <a:xfrm flipV="1">
              <a:off x="4392612" y="2900362"/>
              <a:ext cx="0" cy="43200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Text Box 45"/>
            <p:cNvSpPr txBox="1">
              <a:spLocks noChangeArrowheads="1"/>
            </p:cNvSpPr>
            <p:nvPr/>
          </p:nvSpPr>
          <p:spPr bwMode="auto">
            <a:xfrm>
              <a:off x="4176712" y="2873375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03959" y="3442653"/>
            <a:ext cx="6780213" cy="2321124"/>
            <a:chOff x="1203959" y="3442653"/>
            <a:chExt cx="6780213" cy="2321124"/>
          </a:xfrm>
        </p:grpSpPr>
        <p:grpSp>
          <p:nvGrpSpPr>
            <p:cNvPr id="89" name="组合 88"/>
            <p:cNvGrpSpPr/>
            <p:nvPr/>
          </p:nvGrpSpPr>
          <p:grpSpPr>
            <a:xfrm>
              <a:off x="2011997" y="3945890"/>
              <a:ext cx="5972175" cy="473075"/>
              <a:chOff x="2101850" y="4029075"/>
              <a:chExt cx="5972175" cy="473075"/>
            </a:xfrm>
          </p:grpSpPr>
          <p:sp>
            <p:nvSpPr>
              <p:cNvPr id="90" name="Rectangle 56"/>
              <p:cNvSpPr>
                <a:spLocks noChangeArrowheads="1"/>
              </p:cNvSpPr>
              <p:nvPr/>
            </p:nvSpPr>
            <p:spPr bwMode="auto">
              <a:xfrm>
                <a:off x="2101850" y="4029075"/>
                <a:ext cx="5972175" cy="473075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36000" tIns="0" rIns="18000" bIns="0"/>
              <a:lstStyle/>
              <a:p>
                <a:pPr algn="just" eaLnBrk="0" hangingPunct="0"/>
                <a:r>
                  <a:rPr lang="en-US" altLang="zh-CN" sz="28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a    b    a    b    a     </a:t>
                </a:r>
                <a:r>
                  <a:rPr lang="en-US" altLang="zh-CN" sz="2800" b="1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b    a    b    c    b</a:t>
                </a:r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1" name="Line 57"/>
              <p:cNvSpPr>
                <a:spLocks noChangeShapeType="1"/>
              </p:cNvSpPr>
              <p:nvPr/>
            </p:nvSpPr>
            <p:spPr bwMode="auto">
              <a:xfrm>
                <a:off x="2600325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Line 58"/>
              <p:cNvSpPr>
                <a:spLocks noChangeShapeType="1"/>
              </p:cNvSpPr>
              <p:nvPr/>
            </p:nvSpPr>
            <p:spPr bwMode="auto">
              <a:xfrm>
                <a:off x="3132137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Line 59"/>
              <p:cNvSpPr>
                <a:spLocks noChangeShapeType="1"/>
              </p:cNvSpPr>
              <p:nvPr/>
            </p:nvSpPr>
            <p:spPr bwMode="auto">
              <a:xfrm>
                <a:off x="3611562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Line 60"/>
              <p:cNvSpPr>
                <a:spLocks noChangeShapeType="1"/>
              </p:cNvSpPr>
              <p:nvPr/>
            </p:nvSpPr>
            <p:spPr bwMode="auto">
              <a:xfrm>
                <a:off x="4202112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Line 61"/>
              <p:cNvSpPr>
                <a:spLocks noChangeShapeType="1"/>
              </p:cNvSpPr>
              <p:nvPr/>
            </p:nvSpPr>
            <p:spPr bwMode="auto">
              <a:xfrm>
                <a:off x="4770437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Line 62"/>
              <p:cNvSpPr>
                <a:spLocks noChangeShapeType="1"/>
              </p:cNvSpPr>
              <p:nvPr/>
            </p:nvSpPr>
            <p:spPr bwMode="auto">
              <a:xfrm>
                <a:off x="5334000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Line 63"/>
              <p:cNvSpPr>
                <a:spLocks noChangeShapeType="1"/>
              </p:cNvSpPr>
              <p:nvPr/>
            </p:nvSpPr>
            <p:spPr bwMode="auto">
              <a:xfrm>
                <a:off x="5884862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Line 64"/>
              <p:cNvSpPr>
                <a:spLocks noChangeShapeType="1"/>
              </p:cNvSpPr>
              <p:nvPr/>
            </p:nvSpPr>
            <p:spPr bwMode="auto">
              <a:xfrm>
                <a:off x="6478587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Line 65"/>
              <p:cNvSpPr>
                <a:spLocks noChangeShapeType="1"/>
              </p:cNvSpPr>
              <p:nvPr/>
            </p:nvSpPr>
            <p:spPr bwMode="auto">
              <a:xfrm>
                <a:off x="7032625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Line 66"/>
              <p:cNvSpPr>
                <a:spLocks noChangeShapeType="1"/>
              </p:cNvSpPr>
              <p:nvPr/>
            </p:nvSpPr>
            <p:spPr bwMode="auto">
              <a:xfrm>
                <a:off x="7553325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" name="Text Box 74"/>
            <p:cNvSpPr txBox="1">
              <a:spLocks noChangeArrowheads="1"/>
            </p:cNvSpPr>
            <p:nvPr/>
          </p:nvSpPr>
          <p:spPr bwMode="auto">
            <a:xfrm>
              <a:off x="1203959" y="4160203"/>
              <a:ext cx="652463" cy="1244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9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趟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2" name="Group 75"/>
            <p:cNvGrpSpPr/>
            <p:nvPr/>
          </p:nvGrpSpPr>
          <p:grpSpPr bwMode="auto">
            <a:xfrm>
              <a:off x="4184332" y="4842828"/>
              <a:ext cx="2700339" cy="501650"/>
              <a:chOff x="822" y="2107"/>
              <a:chExt cx="1701" cy="316"/>
            </a:xfrm>
            <a:noFill/>
          </p:grpSpPr>
          <p:sp>
            <p:nvSpPr>
              <p:cNvPr id="103" name="Rectangle 76"/>
              <p:cNvSpPr>
                <a:spLocks noChangeArrowheads="1"/>
              </p:cNvSpPr>
              <p:nvPr/>
            </p:nvSpPr>
            <p:spPr bwMode="auto">
              <a:xfrm>
                <a:off x="822" y="2117"/>
                <a:ext cx="1701" cy="301"/>
              </a:xfrm>
              <a:prstGeom prst="rect">
                <a:avLst/>
              </a:prstGeom>
              <a:grpFill/>
              <a:ln w="28575">
                <a:solidFill>
                  <a:schemeClr val="tx2"/>
                </a:solidFill>
                <a:miter lim="800000"/>
              </a:ln>
            </p:spPr>
            <p:txBody>
              <a:bodyPr lIns="36000" tIns="0" rIns="18000" bIns="0"/>
              <a:lstStyle/>
              <a:p>
                <a:pPr algn="just" eaLnBrk="0" hangingPunct="0"/>
                <a:r>
                  <a:rPr kumimoji="1" lang="en-US" altLang="zh-CN" sz="2800" b="1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a    b    a    b    c</a:t>
                </a:r>
              </a:p>
            </p:txBody>
          </p:sp>
          <p:sp>
            <p:nvSpPr>
              <p:cNvPr id="104" name="Line 77"/>
              <p:cNvSpPr>
                <a:spLocks noChangeShapeType="1"/>
              </p:cNvSpPr>
              <p:nvPr/>
            </p:nvSpPr>
            <p:spPr bwMode="auto">
              <a:xfrm>
                <a:off x="1142" y="2115"/>
                <a:ext cx="0" cy="300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  <a:round/>
              </a:ln>
            </p:spPr>
            <p:txBody>
              <a:bodyPr l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Line 78"/>
              <p:cNvSpPr>
                <a:spLocks noChangeShapeType="1"/>
              </p:cNvSpPr>
              <p:nvPr/>
            </p:nvSpPr>
            <p:spPr bwMode="auto">
              <a:xfrm>
                <a:off x="1487" y="2115"/>
                <a:ext cx="0" cy="300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  <a:round/>
              </a:ln>
            </p:spPr>
            <p:txBody>
              <a:bodyPr l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Line 79"/>
              <p:cNvSpPr>
                <a:spLocks noChangeShapeType="1"/>
              </p:cNvSpPr>
              <p:nvPr/>
            </p:nvSpPr>
            <p:spPr bwMode="auto">
              <a:xfrm>
                <a:off x="1826" y="2107"/>
                <a:ext cx="0" cy="301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  <a:round/>
              </a:ln>
            </p:spPr>
            <p:txBody>
              <a:bodyPr l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Line 80"/>
              <p:cNvSpPr>
                <a:spLocks noChangeShapeType="1"/>
              </p:cNvSpPr>
              <p:nvPr/>
            </p:nvSpPr>
            <p:spPr bwMode="auto">
              <a:xfrm>
                <a:off x="2184" y="2122"/>
                <a:ext cx="0" cy="301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  <a:round/>
              </a:ln>
            </p:spPr>
            <p:txBody>
              <a:bodyPr l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1" name="Line 42"/>
            <p:cNvSpPr>
              <a:spLocks noChangeShapeType="1"/>
            </p:cNvSpPr>
            <p:nvPr/>
          </p:nvSpPr>
          <p:spPr bwMode="auto">
            <a:xfrm>
              <a:off x="4921249" y="3490912"/>
              <a:ext cx="0" cy="43200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Text Box 43"/>
            <p:cNvSpPr txBox="1">
              <a:spLocks noChangeArrowheads="1"/>
            </p:cNvSpPr>
            <p:nvPr/>
          </p:nvSpPr>
          <p:spPr bwMode="auto">
            <a:xfrm>
              <a:off x="4710112" y="3442653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Line 44"/>
            <p:cNvSpPr>
              <a:spLocks noChangeShapeType="1"/>
            </p:cNvSpPr>
            <p:nvPr/>
          </p:nvSpPr>
          <p:spPr bwMode="auto">
            <a:xfrm flipV="1">
              <a:off x="5019039" y="5331777"/>
              <a:ext cx="0" cy="43200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Text Box 45"/>
            <p:cNvSpPr txBox="1">
              <a:spLocks noChangeArrowheads="1"/>
            </p:cNvSpPr>
            <p:nvPr/>
          </p:nvSpPr>
          <p:spPr bwMode="auto">
            <a:xfrm>
              <a:off x="4803139" y="5304790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17" name="Line 85"/>
            <p:cNvSpPr>
              <a:spLocks noChangeShapeType="1"/>
            </p:cNvSpPr>
            <p:nvPr/>
          </p:nvSpPr>
          <p:spPr bwMode="auto">
            <a:xfrm>
              <a:off x="5003799" y="4414838"/>
              <a:ext cx="0" cy="436563"/>
            </a:xfrm>
            <a:prstGeom prst="line">
              <a:avLst/>
            </a:prstGeom>
            <a:noFill/>
            <a:ln w="28575">
              <a:solidFill>
                <a:srgbClr val="40404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6" name="Rectangle 52"/>
          <p:cNvSpPr>
            <a:spLocks noChangeArrowheads="1"/>
          </p:cNvSpPr>
          <p:nvPr/>
        </p:nvSpPr>
        <p:spPr bwMode="auto">
          <a:xfrm>
            <a:off x="8209915" y="596584"/>
            <a:ext cx="3395663" cy="519112"/>
          </a:xfrm>
          <a:prstGeom prst="rect">
            <a:avLst/>
          </a:prstGeom>
          <a:noFill/>
          <a:ln w="28575">
            <a:solidFill>
              <a:srgbClr val="5C307D"/>
            </a:solidFill>
          </a:ln>
          <a:effectLst/>
        </p:spPr>
        <p:txBody>
          <a:bodyPr wrap="none">
            <a:spAutoFit/>
          </a:bodyPr>
          <a:lstStyle/>
          <a:p>
            <a:pPr>
              <a:lnSpc>
                <a:spcPts val="3500"/>
              </a:lnSpc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next[j]={-1, 0, 0, 1, 2}</a:t>
            </a:r>
            <a:endParaRPr kumimoji="1" lang="zh-CN" altLang="en-US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Text Box 2"/>
          <p:cNvSpPr txBox="1">
            <a:spLocks noChangeArrowheads="1"/>
          </p:cNvSpPr>
          <p:nvPr/>
        </p:nvSpPr>
        <p:spPr bwMode="auto">
          <a:xfrm>
            <a:off x="638165" y="61585"/>
            <a:ext cx="18588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73479" y="1583690"/>
            <a:ext cx="6780213" cy="1458913"/>
            <a:chOff x="1203959" y="3945890"/>
            <a:chExt cx="6780213" cy="1458913"/>
          </a:xfrm>
        </p:grpSpPr>
        <p:grpSp>
          <p:nvGrpSpPr>
            <p:cNvPr id="89" name="组合 88"/>
            <p:cNvGrpSpPr/>
            <p:nvPr/>
          </p:nvGrpSpPr>
          <p:grpSpPr>
            <a:xfrm>
              <a:off x="2011997" y="3945890"/>
              <a:ext cx="5972175" cy="473075"/>
              <a:chOff x="2101850" y="4029075"/>
              <a:chExt cx="5972175" cy="473075"/>
            </a:xfrm>
          </p:grpSpPr>
          <p:sp>
            <p:nvSpPr>
              <p:cNvPr id="90" name="Rectangle 56"/>
              <p:cNvSpPr>
                <a:spLocks noChangeArrowheads="1"/>
              </p:cNvSpPr>
              <p:nvPr/>
            </p:nvSpPr>
            <p:spPr bwMode="auto">
              <a:xfrm>
                <a:off x="2101850" y="4029075"/>
                <a:ext cx="5972175" cy="473075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36000" tIns="0" rIns="18000" bIns="0"/>
              <a:lstStyle/>
              <a:p>
                <a:pPr algn="just" eaLnBrk="0" hangingPunct="0"/>
                <a:r>
                  <a:rPr lang="en-US" altLang="zh-CN" sz="28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a    b    a    b    a     </a:t>
                </a:r>
                <a:r>
                  <a:rPr lang="en-US" altLang="zh-CN" sz="2800" b="1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b    a    b    c    b</a:t>
                </a:r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91" name="Line 57"/>
              <p:cNvSpPr>
                <a:spLocks noChangeShapeType="1"/>
              </p:cNvSpPr>
              <p:nvPr/>
            </p:nvSpPr>
            <p:spPr bwMode="auto">
              <a:xfrm>
                <a:off x="2600325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Line 58"/>
              <p:cNvSpPr>
                <a:spLocks noChangeShapeType="1"/>
              </p:cNvSpPr>
              <p:nvPr/>
            </p:nvSpPr>
            <p:spPr bwMode="auto">
              <a:xfrm>
                <a:off x="3132137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Line 59"/>
              <p:cNvSpPr>
                <a:spLocks noChangeShapeType="1"/>
              </p:cNvSpPr>
              <p:nvPr/>
            </p:nvSpPr>
            <p:spPr bwMode="auto">
              <a:xfrm>
                <a:off x="3611562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Line 60"/>
              <p:cNvSpPr>
                <a:spLocks noChangeShapeType="1"/>
              </p:cNvSpPr>
              <p:nvPr/>
            </p:nvSpPr>
            <p:spPr bwMode="auto">
              <a:xfrm>
                <a:off x="4202112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Line 61"/>
              <p:cNvSpPr>
                <a:spLocks noChangeShapeType="1"/>
              </p:cNvSpPr>
              <p:nvPr/>
            </p:nvSpPr>
            <p:spPr bwMode="auto">
              <a:xfrm>
                <a:off x="4770437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Line 62"/>
              <p:cNvSpPr>
                <a:spLocks noChangeShapeType="1"/>
              </p:cNvSpPr>
              <p:nvPr/>
            </p:nvSpPr>
            <p:spPr bwMode="auto">
              <a:xfrm>
                <a:off x="5334000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Line 63"/>
              <p:cNvSpPr>
                <a:spLocks noChangeShapeType="1"/>
              </p:cNvSpPr>
              <p:nvPr/>
            </p:nvSpPr>
            <p:spPr bwMode="auto">
              <a:xfrm>
                <a:off x="5884862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Line 64"/>
              <p:cNvSpPr>
                <a:spLocks noChangeShapeType="1"/>
              </p:cNvSpPr>
              <p:nvPr/>
            </p:nvSpPr>
            <p:spPr bwMode="auto">
              <a:xfrm>
                <a:off x="6478587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Line 65"/>
              <p:cNvSpPr>
                <a:spLocks noChangeShapeType="1"/>
              </p:cNvSpPr>
              <p:nvPr/>
            </p:nvSpPr>
            <p:spPr bwMode="auto">
              <a:xfrm>
                <a:off x="7032625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Line 66"/>
              <p:cNvSpPr>
                <a:spLocks noChangeShapeType="1"/>
              </p:cNvSpPr>
              <p:nvPr/>
            </p:nvSpPr>
            <p:spPr bwMode="auto">
              <a:xfrm>
                <a:off x="7553325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1" name="Text Box 74"/>
            <p:cNvSpPr txBox="1">
              <a:spLocks noChangeArrowheads="1"/>
            </p:cNvSpPr>
            <p:nvPr/>
          </p:nvSpPr>
          <p:spPr bwMode="auto">
            <a:xfrm>
              <a:off x="1203959" y="4160203"/>
              <a:ext cx="652463" cy="1244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9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趟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2" name="Group 75"/>
            <p:cNvGrpSpPr/>
            <p:nvPr/>
          </p:nvGrpSpPr>
          <p:grpSpPr bwMode="auto">
            <a:xfrm>
              <a:off x="4184332" y="4842828"/>
              <a:ext cx="2700339" cy="501650"/>
              <a:chOff x="822" y="2107"/>
              <a:chExt cx="1701" cy="316"/>
            </a:xfrm>
            <a:noFill/>
          </p:grpSpPr>
          <p:sp>
            <p:nvSpPr>
              <p:cNvPr id="103" name="Rectangle 76"/>
              <p:cNvSpPr>
                <a:spLocks noChangeArrowheads="1"/>
              </p:cNvSpPr>
              <p:nvPr/>
            </p:nvSpPr>
            <p:spPr bwMode="auto">
              <a:xfrm>
                <a:off x="822" y="2117"/>
                <a:ext cx="1701" cy="301"/>
              </a:xfrm>
              <a:prstGeom prst="rect">
                <a:avLst/>
              </a:prstGeom>
              <a:grpFill/>
              <a:ln w="28575">
                <a:solidFill>
                  <a:schemeClr val="tx2"/>
                </a:solidFill>
                <a:miter lim="800000"/>
              </a:ln>
            </p:spPr>
            <p:txBody>
              <a:bodyPr lIns="36000" tIns="0" rIns="18000" bIns="0"/>
              <a:lstStyle/>
              <a:p>
                <a:pPr algn="just" eaLnBrk="0" hangingPunct="0"/>
                <a:r>
                  <a:rPr kumimoji="1" lang="en-US" altLang="zh-CN" sz="2800" b="1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a    b    a    b    c</a:t>
                </a:r>
              </a:p>
            </p:txBody>
          </p:sp>
          <p:sp>
            <p:nvSpPr>
              <p:cNvPr id="104" name="Line 77"/>
              <p:cNvSpPr>
                <a:spLocks noChangeShapeType="1"/>
              </p:cNvSpPr>
              <p:nvPr/>
            </p:nvSpPr>
            <p:spPr bwMode="auto">
              <a:xfrm>
                <a:off x="1142" y="2115"/>
                <a:ext cx="0" cy="300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  <a:round/>
              </a:ln>
            </p:spPr>
            <p:txBody>
              <a:bodyPr l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Line 78"/>
              <p:cNvSpPr>
                <a:spLocks noChangeShapeType="1"/>
              </p:cNvSpPr>
              <p:nvPr/>
            </p:nvSpPr>
            <p:spPr bwMode="auto">
              <a:xfrm>
                <a:off x="1487" y="2115"/>
                <a:ext cx="0" cy="300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  <a:round/>
              </a:ln>
            </p:spPr>
            <p:txBody>
              <a:bodyPr l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Line 79"/>
              <p:cNvSpPr>
                <a:spLocks noChangeShapeType="1"/>
              </p:cNvSpPr>
              <p:nvPr/>
            </p:nvSpPr>
            <p:spPr bwMode="auto">
              <a:xfrm>
                <a:off x="1826" y="2107"/>
                <a:ext cx="0" cy="301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  <a:round/>
              </a:ln>
            </p:spPr>
            <p:txBody>
              <a:bodyPr l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Line 80"/>
              <p:cNvSpPr>
                <a:spLocks noChangeShapeType="1"/>
              </p:cNvSpPr>
              <p:nvPr/>
            </p:nvSpPr>
            <p:spPr bwMode="auto">
              <a:xfrm>
                <a:off x="2184" y="2122"/>
                <a:ext cx="0" cy="301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  <a:round/>
              </a:ln>
            </p:spPr>
            <p:txBody>
              <a:bodyPr l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4711541" y="1085216"/>
            <a:ext cx="5609590" cy="2321124"/>
            <a:chOff x="4175125" y="1011238"/>
            <a:chExt cx="5609590" cy="2321124"/>
          </a:xfrm>
        </p:grpSpPr>
        <p:sp>
          <p:nvSpPr>
            <p:cNvPr id="68" name="Text Box 24"/>
            <p:cNvSpPr txBox="1">
              <a:spLocks noChangeArrowheads="1"/>
            </p:cNvSpPr>
            <p:nvPr/>
          </p:nvSpPr>
          <p:spPr bwMode="auto">
            <a:xfrm>
              <a:off x="7314565" y="2176463"/>
              <a:ext cx="2470150" cy="96043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/>
            <a:lstStyle/>
            <a:p>
              <a:r>
                <a:rPr lang="en-US" altLang="zh-CN" sz="28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=5，j=1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失败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；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  <a:p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j=next[1]=0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9" name="Group 39"/>
            <p:cNvGrpSpPr/>
            <p:nvPr/>
          </p:nvGrpSpPr>
          <p:grpSpPr bwMode="auto">
            <a:xfrm>
              <a:off x="4313237" y="1985963"/>
              <a:ext cx="212725" cy="417512"/>
              <a:chOff x="1370" y="2273"/>
              <a:chExt cx="162" cy="354"/>
            </a:xfrm>
            <a:noFill/>
          </p:grpSpPr>
          <p:sp>
            <p:nvSpPr>
              <p:cNvPr id="110" name="Line 40"/>
              <p:cNvSpPr>
                <a:spLocks noChangeShapeType="1"/>
              </p:cNvSpPr>
              <p:nvPr/>
            </p:nvSpPr>
            <p:spPr bwMode="auto">
              <a:xfrm>
                <a:off x="1447" y="2273"/>
                <a:ext cx="0" cy="354"/>
              </a:xfrm>
              <a:prstGeom prst="line">
                <a:avLst/>
              </a:prstGeom>
              <a:grpFill/>
              <a:ln w="38100">
                <a:solidFill>
                  <a:srgbClr val="B42D2D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Freeform 41"/>
              <p:cNvSpPr/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57 w 157"/>
                  <a:gd name="T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grpFill/>
              <a:ln w="38100" cmpd="sng">
                <a:solidFill>
                  <a:srgbClr val="B42D2D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1" name="Line 42"/>
            <p:cNvSpPr>
              <a:spLocks noChangeShapeType="1"/>
            </p:cNvSpPr>
            <p:nvPr/>
          </p:nvSpPr>
          <p:spPr bwMode="auto">
            <a:xfrm>
              <a:off x="4386262" y="1059497"/>
              <a:ext cx="0" cy="43200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Text Box 43"/>
            <p:cNvSpPr txBox="1">
              <a:spLocks noChangeArrowheads="1"/>
            </p:cNvSpPr>
            <p:nvPr/>
          </p:nvSpPr>
          <p:spPr bwMode="auto">
            <a:xfrm>
              <a:off x="4175125" y="1011238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08" name="Line 44"/>
            <p:cNvSpPr>
              <a:spLocks noChangeShapeType="1"/>
            </p:cNvSpPr>
            <p:nvPr/>
          </p:nvSpPr>
          <p:spPr bwMode="auto">
            <a:xfrm flipV="1">
              <a:off x="4392612" y="2900362"/>
              <a:ext cx="0" cy="43200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Text Box 45"/>
            <p:cNvSpPr txBox="1">
              <a:spLocks noChangeArrowheads="1"/>
            </p:cNvSpPr>
            <p:nvPr/>
          </p:nvSpPr>
          <p:spPr bwMode="auto">
            <a:xfrm>
              <a:off x="4176712" y="2873375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03959" y="3442653"/>
            <a:ext cx="6780213" cy="2321124"/>
            <a:chOff x="1203959" y="3442653"/>
            <a:chExt cx="6780213" cy="2321124"/>
          </a:xfrm>
        </p:grpSpPr>
        <p:grpSp>
          <p:nvGrpSpPr>
            <p:cNvPr id="118" name="组合 117"/>
            <p:cNvGrpSpPr/>
            <p:nvPr/>
          </p:nvGrpSpPr>
          <p:grpSpPr>
            <a:xfrm>
              <a:off x="2011997" y="3945890"/>
              <a:ext cx="5972175" cy="473075"/>
              <a:chOff x="2101850" y="4029075"/>
              <a:chExt cx="5972175" cy="473075"/>
            </a:xfrm>
          </p:grpSpPr>
          <p:sp>
            <p:nvSpPr>
              <p:cNvPr id="131" name="Rectangle 56"/>
              <p:cNvSpPr>
                <a:spLocks noChangeArrowheads="1"/>
              </p:cNvSpPr>
              <p:nvPr/>
            </p:nvSpPr>
            <p:spPr bwMode="auto">
              <a:xfrm>
                <a:off x="2101850" y="4029075"/>
                <a:ext cx="5972175" cy="473075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</p:spPr>
            <p:txBody>
              <a:bodyPr lIns="36000" tIns="0" rIns="18000" bIns="0"/>
              <a:lstStyle/>
              <a:p>
                <a:pPr algn="just" eaLnBrk="0" hangingPunct="0"/>
                <a:r>
                  <a:rPr lang="en-US" altLang="zh-CN" sz="28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a    b    a    b    a     </a:t>
                </a:r>
                <a:r>
                  <a:rPr lang="en-US" altLang="zh-CN" sz="2800" b="1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b    a    b    c    b</a:t>
                </a:r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32" name="Line 57"/>
              <p:cNvSpPr>
                <a:spLocks noChangeShapeType="1"/>
              </p:cNvSpPr>
              <p:nvPr/>
            </p:nvSpPr>
            <p:spPr bwMode="auto">
              <a:xfrm>
                <a:off x="2600325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Line 58"/>
              <p:cNvSpPr>
                <a:spLocks noChangeShapeType="1"/>
              </p:cNvSpPr>
              <p:nvPr/>
            </p:nvSpPr>
            <p:spPr bwMode="auto">
              <a:xfrm>
                <a:off x="3132137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Line 59"/>
              <p:cNvSpPr>
                <a:spLocks noChangeShapeType="1"/>
              </p:cNvSpPr>
              <p:nvPr/>
            </p:nvSpPr>
            <p:spPr bwMode="auto">
              <a:xfrm>
                <a:off x="3611562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Line 60"/>
              <p:cNvSpPr>
                <a:spLocks noChangeShapeType="1"/>
              </p:cNvSpPr>
              <p:nvPr/>
            </p:nvSpPr>
            <p:spPr bwMode="auto">
              <a:xfrm>
                <a:off x="4202112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Line 61"/>
              <p:cNvSpPr>
                <a:spLocks noChangeShapeType="1"/>
              </p:cNvSpPr>
              <p:nvPr/>
            </p:nvSpPr>
            <p:spPr bwMode="auto">
              <a:xfrm>
                <a:off x="4770437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" name="Line 62"/>
              <p:cNvSpPr>
                <a:spLocks noChangeShapeType="1"/>
              </p:cNvSpPr>
              <p:nvPr/>
            </p:nvSpPr>
            <p:spPr bwMode="auto">
              <a:xfrm>
                <a:off x="5334000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" name="Line 63"/>
              <p:cNvSpPr>
                <a:spLocks noChangeShapeType="1"/>
              </p:cNvSpPr>
              <p:nvPr/>
            </p:nvSpPr>
            <p:spPr bwMode="auto">
              <a:xfrm>
                <a:off x="5884862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Line 64"/>
              <p:cNvSpPr>
                <a:spLocks noChangeShapeType="1"/>
              </p:cNvSpPr>
              <p:nvPr/>
            </p:nvSpPr>
            <p:spPr bwMode="auto">
              <a:xfrm>
                <a:off x="6478587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Line 65"/>
              <p:cNvSpPr>
                <a:spLocks noChangeShapeType="1"/>
              </p:cNvSpPr>
              <p:nvPr/>
            </p:nvSpPr>
            <p:spPr bwMode="auto">
              <a:xfrm>
                <a:off x="7032625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" name="Line 66"/>
              <p:cNvSpPr>
                <a:spLocks noChangeShapeType="1"/>
              </p:cNvSpPr>
              <p:nvPr/>
            </p:nvSpPr>
            <p:spPr bwMode="auto">
              <a:xfrm>
                <a:off x="7553325" y="4029075"/>
                <a:ext cx="0" cy="4730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9" name="Text Box 74"/>
            <p:cNvSpPr txBox="1">
              <a:spLocks noChangeArrowheads="1"/>
            </p:cNvSpPr>
            <p:nvPr/>
          </p:nvSpPr>
          <p:spPr bwMode="auto">
            <a:xfrm>
              <a:off x="1203959" y="4160203"/>
              <a:ext cx="652463" cy="1244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</a:p>
            <a:p>
              <a:pPr algn="l">
                <a:lnSpc>
                  <a:spcPct val="90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9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趟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0" name="Group 75"/>
            <p:cNvGrpSpPr/>
            <p:nvPr/>
          </p:nvGrpSpPr>
          <p:grpSpPr bwMode="auto">
            <a:xfrm>
              <a:off x="4734877" y="4842828"/>
              <a:ext cx="2700339" cy="501650"/>
              <a:chOff x="852" y="2107"/>
              <a:chExt cx="1701" cy="316"/>
            </a:xfrm>
            <a:noFill/>
          </p:grpSpPr>
          <p:sp>
            <p:nvSpPr>
              <p:cNvPr id="126" name="Rectangle 76"/>
              <p:cNvSpPr>
                <a:spLocks noChangeArrowheads="1"/>
              </p:cNvSpPr>
              <p:nvPr/>
            </p:nvSpPr>
            <p:spPr bwMode="auto">
              <a:xfrm>
                <a:off x="852" y="2117"/>
                <a:ext cx="1701" cy="301"/>
              </a:xfrm>
              <a:prstGeom prst="rect">
                <a:avLst/>
              </a:prstGeom>
              <a:grpFill/>
              <a:ln w="28575">
                <a:solidFill>
                  <a:schemeClr val="tx2"/>
                </a:solidFill>
                <a:miter lim="800000"/>
              </a:ln>
            </p:spPr>
            <p:txBody>
              <a:bodyPr lIns="36000" tIns="0" rIns="18000" bIns="0"/>
              <a:lstStyle/>
              <a:p>
                <a:pPr algn="just" eaLnBrk="0" hangingPunct="0"/>
                <a:r>
                  <a:rPr kumimoji="1" lang="en-US" altLang="zh-CN" sz="2800" b="1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a    b    a    b    c</a:t>
                </a:r>
              </a:p>
            </p:txBody>
          </p:sp>
          <p:sp>
            <p:nvSpPr>
              <p:cNvPr id="127" name="Line 77"/>
              <p:cNvSpPr>
                <a:spLocks noChangeShapeType="1"/>
              </p:cNvSpPr>
              <p:nvPr/>
            </p:nvSpPr>
            <p:spPr bwMode="auto">
              <a:xfrm>
                <a:off x="1172" y="2115"/>
                <a:ext cx="0" cy="300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  <a:round/>
              </a:ln>
            </p:spPr>
            <p:txBody>
              <a:bodyPr l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Line 78"/>
              <p:cNvSpPr>
                <a:spLocks noChangeShapeType="1"/>
              </p:cNvSpPr>
              <p:nvPr/>
            </p:nvSpPr>
            <p:spPr bwMode="auto">
              <a:xfrm>
                <a:off x="1517" y="2115"/>
                <a:ext cx="0" cy="300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  <a:round/>
              </a:ln>
            </p:spPr>
            <p:txBody>
              <a:bodyPr l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Line 79"/>
              <p:cNvSpPr>
                <a:spLocks noChangeShapeType="1"/>
              </p:cNvSpPr>
              <p:nvPr/>
            </p:nvSpPr>
            <p:spPr bwMode="auto">
              <a:xfrm>
                <a:off x="1856" y="2107"/>
                <a:ext cx="0" cy="301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  <a:round/>
              </a:ln>
            </p:spPr>
            <p:txBody>
              <a:bodyPr l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Line 80"/>
              <p:cNvSpPr>
                <a:spLocks noChangeShapeType="1"/>
              </p:cNvSpPr>
              <p:nvPr/>
            </p:nvSpPr>
            <p:spPr bwMode="auto">
              <a:xfrm>
                <a:off x="2214" y="2122"/>
                <a:ext cx="0" cy="301"/>
              </a:xfrm>
              <a:prstGeom prst="line">
                <a:avLst/>
              </a:prstGeom>
              <a:grpFill/>
              <a:ln w="28575">
                <a:solidFill>
                  <a:schemeClr val="tx2"/>
                </a:solidFill>
                <a:round/>
              </a:ln>
            </p:spPr>
            <p:txBody>
              <a:bodyPr lIns="36000"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1" name="Line 42"/>
            <p:cNvSpPr>
              <a:spLocks noChangeShapeType="1"/>
            </p:cNvSpPr>
            <p:nvPr/>
          </p:nvSpPr>
          <p:spPr bwMode="auto">
            <a:xfrm>
              <a:off x="4921249" y="3490912"/>
              <a:ext cx="0" cy="43200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" name="Text Box 43"/>
            <p:cNvSpPr txBox="1">
              <a:spLocks noChangeArrowheads="1"/>
            </p:cNvSpPr>
            <p:nvPr/>
          </p:nvSpPr>
          <p:spPr bwMode="auto">
            <a:xfrm>
              <a:off x="4710112" y="3442653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" name="Line 44"/>
            <p:cNvSpPr>
              <a:spLocks noChangeShapeType="1"/>
            </p:cNvSpPr>
            <p:nvPr/>
          </p:nvSpPr>
          <p:spPr bwMode="auto">
            <a:xfrm flipV="1">
              <a:off x="5003799" y="5331777"/>
              <a:ext cx="0" cy="43200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Text Box 45"/>
            <p:cNvSpPr txBox="1">
              <a:spLocks noChangeArrowheads="1"/>
            </p:cNvSpPr>
            <p:nvPr/>
          </p:nvSpPr>
          <p:spPr bwMode="auto">
            <a:xfrm>
              <a:off x="4787899" y="5304790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25" name="Line 85"/>
            <p:cNvSpPr>
              <a:spLocks noChangeShapeType="1"/>
            </p:cNvSpPr>
            <p:nvPr/>
          </p:nvSpPr>
          <p:spPr bwMode="auto">
            <a:xfrm>
              <a:off x="4988559" y="4414838"/>
              <a:ext cx="0" cy="436563"/>
            </a:xfrm>
            <a:prstGeom prst="line">
              <a:avLst/>
            </a:prstGeom>
            <a:noFill/>
            <a:ln w="28575">
              <a:solidFill>
                <a:srgbClr val="40404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0" name="Rectangle 52"/>
          <p:cNvSpPr>
            <a:spLocks noChangeArrowheads="1"/>
          </p:cNvSpPr>
          <p:nvPr/>
        </p:nvSpPr>
        <p:spPr bwMode="auto">
          <a:xfrm>
            <a:off x="8209915" y="596584"/>
            <a:ext cx="3395663" cy="519112"/>
          </a:xfrm>
          <a:prstGeom prst="rect">
            <a:avLst/>
          </a:prstGeom>
          <a:noFill/>
          <a:ln w="28575">
            <a:solidFill>
              <a:srgbClr val="5C307D"/>
            </a:solidFill>
          </a:ln>
          <a:effectLst/>
        </p:spPr>
        <p:txBody>
          <a:bodyPr wrap="none">
            <a:spAutoFit/>
          </a:bodyPr>
          <a:lstStyle/>
          <a:p>
            <a:pPr>
              <a:lnSpc>
                <a:spcPts val="3500"/>
              </a:lnSpc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next[j]={-1, 0, 0, 1, 2}</a:t>
            </a:r>
            <a:endParaRPr kumimoji="1" lang="zh-CN" altLang="en-US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 Box 2"/>
          <p:cNvSpPr txBox="1">
            <a:spLocks noChangeArrowheads="1"/>
          </p:cNvSpPr>
          <p:nvPr/>
        </p:nvSpPr>
        <p:spPr bwMode="auto">
          <a:xfrm>
            <a:off x="638165" y="61585"/>
            <a:ext cx="18588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10"/>
          <p:cNvSpPr/>
          <p:nvPr/>
        </p:nvSpPr>
        <p:spPr>
          <a:xfrm>
            <a:off x="542923" y="100964"/>
            <a:ext cx="180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16464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" name="Text Box 2"/>
          <p:cNvSpPr txBox="1">
            <a:spLocks noChangeArrowheads="1"/>
          </p:cNvSpPr>
          <p:nvPr/>
        </p:nvSpPr>
        <p:spPr bwMode="auto">
          <a:xfrm>
            <a:off x="1199082" y="1479233"/>
            <a:ext cx="9865158" cy="2954655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5000"/>
              </a:spcBef>
            </a:pPr>
            <a:r>
              <a:rPr lang="en-US" altLang="zh-CN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串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和串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分别设比较的起始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下标 </a:t>
            </a:r>
            <a:r>
              <a:rPr lang="en-US" altLang="zh-CN" dirty="0" err="1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>
              <a:spcBef>
                <a:spcPct val="35000"/>
              </a:spcBef>
            </a:pPr>
            <a:r>
              <a:rPr lang="en-US" altLang="zh-CN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循环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直到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或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所有字符均比较完</a:t>
            </a:r>
          </a:p>
          <a:p>
            <a:pPr algn="just">
              <a:spcBef>
                <a:spcPct val="35000"/>
              </a:spcBef>
            </a:pP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2.1 如果</a:t>
            </a:r>
            <a:r>
              <a:rPr lang="en-US" altLang="zh-CN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S[</a:t>
            </a:r>
            <a:r>
              <a:rPr lang="en-US" altLang="zh-CN" dirty="0" err="1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等于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T[j</a:t>
            </a:r>
            <a:r>
              <a:rPr lang="en-US" altLang="zh-CN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]，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继续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比较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下一个字符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dirty="0" smtClean="0">
              <a:solidFill>
                <a:srgbClr val="40404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Bef>
                <a:spcPct val="35000"/>
              </a:spcBef>
            </a:pP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否则，将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向右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滑动到</a:t>
            </a:r>
            <a:r>
              <a:rPr lang="en-US" altLang="zh-CN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next[j]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位置，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即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j=next[j</a:t>
            </a:r>
            <a:r>
              <a:rPr lang="en-US" altLang="zh-CN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]；</a:t>
            </a:r>
          </a:p>
          <a:p>
            <a:pPr algn="just">
              <a:spcBef>
                <a:spcPct val="35000"/>
              </a:spcBef>
            </a:pPr>
            <a:r>
              <a:rPr lang="en-US" altLang="zh-CN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2.2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如果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1，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将 </a:t>
            </a:r>
            <a:r>
              <a:rPr lang="en-US" altLang="zh-CN" dirty="0" err="1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分别加 1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，准备下一趟比较；</a:t>
            </a:r>
          </a:p>
          <a:p>
            <a:pPr>
              <a:spcBef>
                <a:spcPct val="35000"/>
              </a:spcBef>
            </a:pP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3.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如果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所有字符均比较完毕，则返回匹配的起始下标；否则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返回 0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8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串的比较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664005" y="4358400"/>
            <a:ext cx="6937384" cy="1514261"/>
            <a:chOff x="1200777" y="4023120"/>
            <a:chExt cx="6937384" cy="1514261"/>
          </a:xfrm>
        </p:grpSpPr>
        <p:sp>
          <p:nvSpPr>
            <p:cNvPr id="76" name="Text Box 4"/>
            <p:cNvSpPr txBox="1">
              <a:spLocks noChangeArrowheads="1"/>
            </p:cNvSpPr>
            <p:nvPr/>
          </p:nvSpPr>
          <p:spPr bwMode="auto">
            <a:xfrm>
              <a:off x="1200777" y="4023120"/>
              <a:ext cx="3005464" cy="1514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= "</a:t>
              </a: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ab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cd 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"  </a:t>
              </a:r>
            </a:p>
            <a:p>
              <a:pPr algn="just">
                <a:lnSpc>
                  <a:spcPct val="11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= "</a:t>
              </a:r>
              <a:r>
                <a:rPr lang="en-US" altLang="zh-CN" sz="28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ab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12"  </a:t>
              </a:r>
            </a:p>
            <a:p>
              <a:pPr algn="just">
                <a:lnSpc>
                  <a:spcPct val="11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= "</a:t>
              </a: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ab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  "</a:t>
              </a:r>
              <a:endPara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" name="Text Box 4"/>
            <p:cNvSpPr txBox="1">
              <a:spLocks noChangeArrowheads="1"/>
            </p:cNvSpPr>
            <p:nvPr/>
          </p:nvSpPr>
          <p:spPr bwMode="auto">
            <a:xfrm>
              <a:off x="5132697" y="4023120"/>
              <a:ext cx="3005464" cy="1514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 = "</a:t>
              </a: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ab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13"</a:t>
              </a:r>
              <a:endPara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>
                <a:lnSpc>
                  <a:spcPct val="11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 = " 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" </a:t>
              </a:r>
              <a:endPara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>
                <a:lnSpc>
                  <a:spcPct val="11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 = "</a:t>
              </a: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　</a:t>
              </a: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"</a:t>
              </a:r>
              <a:endPara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2998561" y="5283213"/>
              <a:ext cx="108000" cy="72000"/>
              <a:chOff x="9037320" y="2187353"/>
              <a:chExt cx="541925" cy="255362"/>
            </a:xfrm>
          </p:grpSpPr>
          <p:cxnSp>
            <p:nvCxnSpPr>
              <p:cNvPr id="81" name="直接连接符 80"/>
              <p:cNvCxnSpPr/>
              <p:nvPr/>
            </p:nvCxnSpPr>
            <p:spPr>
              <a:xfrm>
                <a:off x="9037320" y="2439353"/>
                <a:ext cx="540000" cy="0"/>
              </a:xfrm>
              <a:prstGeom prst="line">
                <a:avLst/>
              </a:prstGeom>
              <a:ln w="22225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rot="5400000">
                <a:off x="8915995" y="2316715"/>
                <a:ext cx="252000" cy="0"/>
              </a:xfrm>
              <a:prstGeom prst="line">
                <a:avLst/>
              </a:prstGeom>
              <a:ln w="22225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 rot="5400000">
                <a:off x="9453245" y="2313353"/>
                <a:ext cx="252000" cy="0"/>
              </a:xfrm>
              <a:prstGeom prst="line">
                <a:avLst/>
              </a:prstGeom>
              <a:ln w="22225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/>
          </p:nvGrpSpPr>
          <p:grpSpPr>
            <a:xfrm>
              <a:off x="6229441" y="5308545"/>
              <a:ext cx="489537" cy="76077"/>
              <a:chOff x="6229441" y="5308545"/>
              <a:chExt cx="489537" cy="76077"/>
            </a:xfrm>
          </p:grpSpPr>
          <p:grpSp>
            <p:nvGrpSpPr>
              <p:cNvPr id="84" name="组合 83"/>
              <p:cNvGrpSpPr/>
              <p:nvPr/>
            </p:nvGrpSpPr>
            <p:grpSpPr>
              <a:xfrm>
                <a:off x="6229441" y="5308545"/>
                <a:ext cx="108000" cy="72000"/>
                <a:chOff x="9037320" y="2187353"/>
                <a:chExt cx="541925" cy="255362"/>
              </a:xfrm>
            </p:grpSpPr>
            <p:cxnSp>
              <p:nvCxnSpPr>
                <p:cNvPr id="85" name="直接连接符 84"/>
                <p:cNvCxnSpPr/>
                <p:nvPr/>
              </p:nvCxnSpPr>
              <p:spPr>
                <a:xfrm>
                  <a:off x="9037320" y="2439353"/>
                  <a:ext cx="540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/>
                <p:nvPr/>
              </p:nvCxnSpPr>
              <p:spPr>
                <a:xfrm rot="5400000">
                  <a:off x="8915995" y="2316715"/>
                  <a:ext cx="252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/>
                <p:cNvCxnSpPr/>
                <p:nvPr/>
              </p:nvCxnSpPr>
              <p:spPr>
                <a:xfrm rot="5400000">
                  <a:off x="9453245" y="2313353"/>
                  <a:ext cx="252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组合 87"/>
              <p:cNvGrpSpPr/>
              <p:nvPr/>
            </p:nvGrpSpPr>
            <p:grpSpPr>
              <a:xfrm>
                <a:off x="6413641" y="5312622"/>
                <a:ext cx="108000" cy="72000"/>
                <a:chOff x="9037320" y="2187353"/>
                <a:chExt cx="541925" cy="255362"/>
              </a:xfrm>
            </p:grpSpPr>
            <p:cxnSp>
              <p:nvCxnSpPr>
                <p:cNvPr id="89" name="直接连接符 88"/>
                <p:cNvCxnSpPr/>
                <p:nvPr/>
              </p:nvCxnSpPr>
              <p:spPr>
                <a:xfrm>
                  <a:off x="9037320" y="2439353"/>
                  <a:ext cx="540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/>
                <p:cNvCxnSpPr/>
                <p:nvPr/>
              </p:nvCxnSpPr>
              <p:spPr>
                <a:xfrm rot="5400000">
                  <a:off x="8915995" y="2316715"/>
                  <a:ext cx="252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/>
                <p:cNvCxnSpPr/>
                <p:nvPr/>
              </p:nvCxnSpPr>
              <p:spPr>
                <a:xfrm rot="5400000">
                  <a:off x="9453245" y="2313353"/>
                  <a:ext cx="252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组合 91"/>
              <p:cNvGrpSpPr/>
              <p:nvPr/>
            </p:nvGrpSpPr>
            <p:grpSpPr>
              <a:xfrm>
                <a:off x="6610978" y="5310420"/>
                <a:ext cx="108000" cy="72000"/>
                <a:chOff x="9037320" y="2187353"/>
                <a:chExt cx="541925" cy="255362"/>
              </a:xfrm>
            </p:grpSpPr>
            <p:cxnSp>
              <p:nvCxnSpPr>
                <p:cNvPr id="93" name="直接连接符 92"/>
                <p:cNvCxnSpPr/>
                <p:nvPr/>
              </p:nvCxnSpPr>
              <p:spPr>
                <a:xfrm>
                  <a:off x="9037320" y="2439353"/>
                  <a:ext cx="540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/>
                <p:cNvCxnSpPr/>
                <p:nvPr/>
              </p:nvCxnSpPr>
              <p:spPr>
                <a:xfrm rot="5400000">
                  <a:off x="8915995" y="2316715"/>
                  <a:ext cx="252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/>
                <p:cNvCxnSpPr/>
                <p:nvPr/>
              </p:nvCxnSpPr>
              <p:spPr>
                <a:xfrm rot="5400000">
                  <a:off x="9453245" y="2313353"/>
                  <a:ext cx="252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0" name="组合 39"/>
          <p:cNvGrpSpPr/>
          <p:nvPr/>
        </p:nvGrpSpPr>
        <p:grpSpPr>
          <a:xfrm>
            <a:off x="818714" y="957106"/>
            <a:ext cx="5470095" cy="523220"/>
            <a:chOff x="1826091" y="4148024"/>
            <a:chExt cx="5470095" cy="523220"/>
          </a:xfrm>
        </p:grpSpPr>
        <p:sp>
          <p:nvSpPr>
            <p:cNvPr id="41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91112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字符串之间如何比较大小呢？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2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3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44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45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4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</p:grpSp>
      <p:sp>
        <p:nvSpPr>
          <p:cNvPr id="47" name="Text Box 3"/>
          <p:cNvSpPr txBox="1">
            <a:spLocks noChangeArrowheads="1"/>
          </p:cNvSpPr>
          <p:nvPr/>
        </p:nvSpPr>
        <p:spPr bwMode="auto">
          <a:xfrm>
            <a:off x="1084023" y="1590752"/>
            <a:ext cx="9827817" cy="259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给定两个串：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"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baseline="-30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baseline="-30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1" baseline="-30000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  <a:r>
              <a: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"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baseline="-30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baseline="-30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i="1" baseline="-30000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  <a:r>
              <a: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则：</a:t>
            </a: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 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baseline="-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baseline="-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1" baseline="-300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i="1" baseline="-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b="1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i="1" baseline="-300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="1" i="1" baseline="-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800" b="1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当下列条件之一成立时，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＜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800" b="1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20000"/>
              </a:spcBef>
            </a:pPr>
            <a:r>
              <a:rPr lang="zh-CN" altLang="en-US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 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＜</a:t>
            </a:r>
            <a:r>
              <a:rPr lang="en-US" altLang="zh-CN" sz="2800" b="1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1" baseline="-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i="1" baseline="-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（1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≤ 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≤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）；</a:t>
            </a:r>
          </a:p>
          <a:p>
            <a:pPr algn="just">
              <a:spcBef>
                <a:spcPct val="20000"/>
              </a:spcBef>
            </a:pPr>
            <a:r>
              <a:rPr lang="zh-CN" altLang="en-US" sz="2800" b="1" dirty="0" smtClean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 smtClean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 </a:t>
            </a:r>
            <a:r>
              <a:rPr lang="en-US" altLang="zh-CN" sz="2800" b="1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b="1" dirty="0" err="1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min</a:t>
            </a:r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="1" dirty="0" err="1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使得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1" baseline="-30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b="1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i="1" baseline="-300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 smtClean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≤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≤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 </a:t>
            </a:r>
            <a:r>
              <a:rPr lang="en-US" altLang="zh-CN" sz="2800" b="1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i="1" baseline="-300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b="1" dirty="0" err="1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＜</a:t>
            </a:r>
            <a:r>
              <a:rPr lang="en-US" altLang="zh-CN" sz="2800" b="1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i="1" baseline="-300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b="1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6288809" y="909398"/>
            <a:ext cx="4851631" cy="696594"/>
            <a:chOff x="4221480" y="1861019"/>
            <a:chExt cx="4851631" cy="696594"/>
          </a:xfrm>
        </p:grpSpPr>
        <p:sp>
          <p:nvSpPr>
            <p:cNvPr id="49" name="右箭头 48"/>
            <p:cNvSpPr/>
            <p:nvPr/>
          </p:nvSpPr>
          <p:spPr>
            <a:xfrm>
              <a:off x="4221480" y="2042961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0" name="Rectangle 2"/>
            <p:cNvSpPr txBox="1">
              <a:spLocks noChangeArrowheads="1"/>
            </p:cNvSpPr>
            <p:nvPr/>
          </p:nvSpPr>
          <p:spPr>
            <a:xfrm>
              <a:off x="5128259" y="1861019"/>
              <a:ext cx="3944852" cy="69659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 anchorCtr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组成串的字符之间的比较</a:t>
              </a:r>
              <a:endParaRPr lang="zh-CN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60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37052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抽象数据类型定义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8646" y="906096"/>
            <a:ext cx="10502274" cy="4983604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ADT  String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DataModel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串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中的数据元素仅由一个字符组成，相邻元素具有前驱和后继关系</a:t>
            </a:r>
          </a:p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Operation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StrAssign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串赋值</a:t>
            </a:r>
            <a:endParaRPr lang="en-US" altLang="zh-CN" sz="24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StrLength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求串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的长度</a:t>
            </a:r>
          </a:p>
          <a:p>
            <a:pPr>
              <a:lnSpc>
                <a:spcPts val="3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Strcat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串连接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StrSub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求子串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StrCmp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串比较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StrIndex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子串定位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StrInsert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串插入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StrDelete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串删除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endADT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344994" y="3149620"/>
            <a:ext cx="5825926" cy="523220"/>
            <a:chOff x="1826091" y="4148024"/>
            <a:chExt cx="5825926" cy="523220"/>
          </a:xfrm>
        </p:grpSpPr>
        <p:sp>
          <p:nvSpPr>
            <p:cNvPr id="5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52669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字符串的基本操作有什么特点？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5325579" y="3903672"/>
            <a:ext cx="5070125" cy="523220"/>
            <a:chOff x="5462739" y="3156912"/>
            <a:chExt cx="5070125" cy="523220"/>
          </a:xfrm>
        </p:grpSpPr>
        <p:sp>
          <p:nvSpPr>
            <p:cNvPr id="39" name="矩形 38"/>
            <p:cNvSpPr/>
            <p:nvPr/>
          </p:nvSpPr>
          <p:spPr>
            <a:xfrm>
              <a:off x="6039326" y="3156912"/>
              <a:ext cx="44935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通常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以</a:t>
              </a:r>
              <a:r>
                <a:rPr lang="zh-CN" altLang="zh-CN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串整体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作为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操作对象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Freeform 84"/>
            <p:cNvSpPr/>
            <p:nvPr/>
          </p:nvSpPr>
          <p:spPr bwMode="auto">
            <a:xfrm>
              <a:off x="5462739" y="3207744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325579" y="4511040"/>
            <a:ext cx="6147343" cy="523220"/>
            <a:chOff x="5462739" y="3764280"/>
            <a:chExt cx="6147343" cy="523220"/>
          </a:xfrm>
        </p:grpSpPr>
        <p:sp>
          <p:nvSpPr>
            <p:cNvPr id="3" name="矩形 2"/>
            <p:cNvSpPr/>
            <p:nvPr/>
          </p:nvSpPr>
          <p:spPr>
            <a:xfrm>
              <a:off x="6039326" y="3764280"/>
              <a:ext cx="55707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程序语言大都</a:t>
              </a:r>
              <a:r>
                <a:rPr lang="zh-CN" altLang="zh-CN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实现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了串的基本操作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Freeform 84"/>
            <p:cNvSpPr/>
            <p:nvPr/>
          </p:nvSpPr>
          <p:spPr bwMode="auto">
            <a:xfrm>
              <a:off x="5462739" y="3865945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字符串的存储结构</a:t>
            </a:r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069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串的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158517" y="2916866"/>
            <a:ext cx="6581321" cy="696594"/>
            <a:chOff x="1316923" y="2778916"/>
            <a:chExt cx="6581321" cy="696594"/>
          </a:xfrm>
        </p:grpSpPr>
        <p:sp>
          <p:nvSpPr>
            <p:cNvPr id="63" name="Rectangle 2"/>
            <p:cNvSpPr txBox="1">
              <a:spLocks noChangeArrowheads="1"/>
            </p:cNvSpPr>
            <p:nvPr/>
          </p:nvSpPr>
          <p:spPr>
            <a:xfrm>
              <a:off x="1840363" y="2778916"/>
              <a:ext cx="6057881" cy="69659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 anchorCtr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指针的结构性开销降低空间性能</a:t>
              </a:r>
              <a:endParaRPr lang="zh-CN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Freeform 84"/>
            <p:cNvSpPr/>
            <p:nvPr/>
          </p:nvSpPr>
          <p:spPr bwMode="auto">
            <a:xfrm>
              <a:off x="1316923" y="2931316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1158517" y="851180"/>
            <a:ext cx="3919537" cy="531940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a b c d e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158517" y="1817802"/>
            <a:ext cx="9735503" cy="648000"/>
            <a:chOff x="1162099" y="1817802"/>
            <a:chExt cx="9735503" cy="665163"/>
          </a:xfrm>
        </p:grpSpPr>
        <p:sp>
          <p:nvSpPr>
            <p:cNvPr id="22" name="Line 9"/>
            <p:cNvSpPr>
              <a:spLocks noChangeShapeType="1"/>
            </p:cNvSpPr>
            <p:nvPr/>
          </p:nvSpPr>
          <p:spPr bwMode="auto">
            <a:xfrm flipV="1">
              <a:off x="1219249" y="2275002"/>
              <a:ext cx="68421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1162099" y="1817802"/>
              <a:ext cx="762000" cy="4635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first</a:t>
              </a:r>
            </a:p>
          </p:txBody>
        </p:sp>
        <p:grpSp>
          <p:nvGrpSpPr>
            <p:cNvPr id="26" name="Group 12"/>
            <p:cNvGrpSpPr/>
            <p:nvPr/>
          </p:nvGrpSpPr>
          <p:grpSpPr bwMode="auto">
            <a:xfrm>
              <a:off x="3508424" y="1997190"/>
              <a:ext cx="1117600" cy="484188"/>
              <a:chOff x="759" y="3237"/>
              <a:chExt cx="704" cy="305"/>
            </a:xfrm>
            <a:noFill/>
          </p:grpSpPr>
          <p:sp>
            <p:nvSpPr>
              <p:cNvPr id="27" name="Text Box 13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ts val="3500"/>
                  </a:lnSpc>
                </a:pPr>
                <a:r>
                  <a:rPr lang="en-US" altLang="zh-CN" sz="280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endParaRPr lang="en-US" altLang="zh-CN" sz="28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Line 14"/>
              <p:cNvSpPr>
                <a:spLocks noChangeShapeType="1"/>
              </p:cNvSpPr>
              <p:nvPr/>
            </p:nvSpPr>
            <p:spPr bwMode="auto">
              <a:xfrm>
                <a:off x="1115" y="324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pPr>
                  <a:lnSpc>
                    <a:spcPts val="3500"/>
                  </a:lnSpc>
                </a:pPr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>
              <a:off x="4506962" y="2289290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9" name="Group 16"/>
            <p:cNvGrpSpPr/>
            <p:nvPr/>
          </p:nvGrpSpPr>
          <p:grpSpPr bwMode="auto">
            <a:xfrm>
              <a:off x="5089574" y="1997190"/>
              <a:ext cx="1117600" cy="484188"/>
              <a:chOff x="759" y="3237"/>
              <a:chExt cx="704" cy="305"/>
            </a:xfrm>
            <a:noFill/>
          </p:grpSpPr>
          <p:sp>
            <p:nvSpPr>
              <p:cNvPr id="40" name="Text Box 17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ts val="3500"/>
                  </a:lnSpc>
                </a:pPr>
                <a:r>
                  <a:rPr lang="en-US" altLang="zh-CN" sz="280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</a:t>
                </a:r>
                <a:endParaRPr lang="en-US" altLang="zh-CN" sz="28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Line 18"/>
              <p:cNvSpPr>
                <a:spLocks noChangeShapeType="1"/>
              </p:cNvSpPr>
              <p:nvPr/>
            </p:nvSpPr>
            <p:spPr bwMode="auto">
              <a:xfrm>
                <a:off x="1115" y="324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pPr>
                  <a:lnSpc>
                    <a:spcPts val="3500"/>
                  </a:lnSpc>
                </a:pPr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2" name="Line 19"/>
            <p:cNvSpPr>
              <a:spLocks noChangeShapeType="1"/>
            </p:cNvSpPr>
            <p:nvPr/>
          </p:nvSpPr>
          <p:spPr bwMode="auto">
            <a:xfrm>
              <a:off x="6059537" y="2289290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Line 20"/>
            <p:cNvSpPr>
              <a:spLocks noChangeShapeType="1"/>
            </p:cNvSpPr>
            <p:nvPr/>
          </p:nvSpPr>
          <p:spPr bwMode="auto">
            <a:xfrm>
              <a:off x="9195802" y="2289290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4" name="Group 21"/>
            <p:cNvGrpSpPr/>
            <p:nvPr/>
          </p:nvGrpSpPr>
          <p:grpSpPr bwMode="auto">
            <a:xfrm>
              <a:off x="9778414" y="1997190"/>
              <a:ext cx="1117600" cy="484188"/>
              <a:chOff x="759" y="3237"/>
              <a:chExt cx="704" cy="305"/>
            </a:xfrm>
            <a:noFill/>
          </p:grpSpPr>
          <p:sp>
            <p:nvSpPr>
              <p:cNvPr id="45" name="Text Box 22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ts val="3500"/>
                  </a:lnSpc>
                </a:pPr>
                <a:r>
                  <a:rPr lang="en-US" altLang="zh-CN" sz="280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</a:t>
                </a:r>
                <a:endParaRPr lang="en-US" altLang="zh-CN" sz="2800" i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Line 23"/>
              <p:cNvSpPr>
                <a:spLocks noChangeShapeType="1"/>
              </p:cNvSpPr>
              <p:nvPr/>
            </p:nvSpPr>
            <p:spPr bwMode="auto">
              <a:xfrm>
                <a:off x="1115" y="324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pPr>
                  <a:lnSpc>
                    <a:spcPts val="3500"/>
                  </a:lnSpc>
                </a:pPr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" name="Text Box 24"/>
            <p:cNvSpPr txBox="1">
              <a:spLocks noChangeArrowheads="1"/>
            </p:cNvSpPr>
            <p:nvPr/>
          </p:nvSpPr>
          <p:spPr bwMode="auto">
            <a:xfrm>
              <a:off x="10375314" y="2022706"/>
              <a:ext cx="522288" cy="4476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 algn="l"/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48" name="Text Box 30"/>
            <p:cNvSpPr txBox="1">
              <a:spLocks noChangeArrowheads="1"/>
            </p:cNvSpPr>
            <p:nvPr/>
          </p:nvSpPr>
          <p:spPr bwMode="auto">
            <a:xfrm>
              <a:off x="1911399" y="1997190"/>
              <a:ext cx="1117600" cy="485775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endParaRPr lang="en-US" altLang="zh-CN" sz="2800" baseline="-250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Line 31"/>
            <p:cNvSpPr>
              <a:spLocks noChangeShapeType="1"/>
            </p:cNvSpPr>
            <p:nvPr/>
          </p:nvSpPr>
          <p:spPr bwMode="auto">
            <a:xfrm>
              <a:off x="2476549" y="1997190"/>
              <a:ext cx="0" cy="4857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Line 32"/>
            <p:cNvSpPr>
              <a:spLocks noChangeShapeType="1"/>
            </p:cNvSpPr>
            <p:nvPr/>
          </p:nvSpPr>
          <p:spPr bwMode="auto">
            <a:xfrm>
              <a:off x="2909937" y="2289290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ext Box 74" descr="宽上对角线"/>
            <p:cNvSpPr txBox="1">
              <a:spLocks noChangeArrowheads="1"/>
            </p:cNvSpPr>
            <p:nvPr/>
          </p:nvSpPr>
          <p:spPr bwMode="auto">
            <a:xfrm>
              <a:off x="1933940" y="2030124"/>
              <a:ext cx="504000" cy="443442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0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" name="Group 12"/>
            <p:cNvGrpSpPr/>
            <p:nvPr/>
          </p:nvGrpSpPr>
          <p:grpSpPr bwMode="auto">
            <a:xfrm>
              <a:off x="6635800" y="1997190"/>
              <a:ext cx="1117600" cy="484188"/>
              <a:chOff x="759" y="3237"/>
              <a:chExt cx="704" cy="305"/>
            </a:xfrm>
            <a:noFill/>
          </p:grpSpPr>
          <p:sp>
            <p:nvSpPr>
              <p:cNvPr id="62" name="Text Box 13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ts val="3500"/>
                  </a:lnSpc>
                </a:pPr>
                <a:r>
                  <a:rPr lang="en-US" altLang="zh-CN" sz="280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</a:t>
                </a:r>
                <a:endParaRPr lang="en-US" altLang="zh-CN" sz="28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Line 14"/>
              <p:cNvSpPr>
                <a:spLocks noChangeShapeType="1"/>
              </p:cNvSpPr>
              <p:nvPr/>
            </p:nvSpPr>
            <p:spPr bwMode="auto">
              <a:xfrm>
                <a:off x="1115" y="324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pPr>
                  <a:lnSpc>
                    <a:spcPts val="3500"/>
                  </a:lnSpc>
                </a:pPr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" name="Line 15"/>
            <p:cNvSpPr>
              <a:spLocks noChangeShapeType="1"/>
            </p:cNvSpPr>
            <p:nvPr/>
          </p:nvSpPr>
          <p:spPr bwMode="auto">
            <a:xfrm>
              <a:off x="7634338" y="2289290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8" name="Group 16"/>
            <p:cNvGrpSpPr/>
            <p:nvPr/>
          </p:nvGrpSpPr>
          <p:grpSpPr bwMode="auto">
            <a:xfrm>
              <a:off x="8216950" y="1997190"/>
              <a:ext cx="1117600" cy="484188"/>
              <a:chOff x="759" y="3237"/>
              <a:chExt cx="704" cy="305"/>
            </a:xfrm>
            <a:noFill/>
          </p:grpSpPr>
          <p:sp>
            <p:nvSpPr>
              <p:cNvPr id="69" name="Text Box 17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ts val="3500"/>
                  </a:lnSpc>
                </a:pPr>
                <a:r>
                  <a:rPr lang="en-US" altLang="zh-CN" sz="280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</a:t>
                </a:r>
                <a:endParaRPr lang="en-US" altLang="zh-CN" sz="28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Line 18"/>
              <p:cNvSpPr>
                <a:spLocks noChangeShapeType="1"/>
              </p:cNvSpPr>
              <p:nvPr/>
            </p:nvSpPr>
            <p:spPr bwMode="auto">
              <a:xfrm>
                <a:off x="1115" y="324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pPr>
                  <a:lnSpc>
                    <a:spcPts val="3500"/>
                  </a:lnSpc>
                </a:pPr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" name="椭圆 4"/>
          <p:cNvSpPr/>
          <p:nvPr/>
        </p:nvSpPr>
        <p:spPr>
          <a:xfrm>
            <a:off x="3274268" y="1844040"/>
            <a:ext cx="1584000" cy="756000"/>
          </a:xfrm>
          <a:prstGeom prst="ellipse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125773" y="3797920"/>
            <a:ext cx="7149547" cy="696594"/>
            <a:chOff x="1125773" y="3797920"/>
            <a:chExt cx="7149547" cy="696594"/>
          </a:xfrm>
        </p:grpSpPr>
        <p:grpSp>
          <p:nvGrpSpPr>
            <p:cNvPr id="36" name="Group 67"/>
            <p:cNvGrpSpPr/>
            <p:nvPr/>
          </p:nvGrpSpPr>
          <p:grpSpPr>
            <a:xfrm>
              <a:off x="1125773" y="3897662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1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3" name="Rectangle 2"/>
            <p:cNvSpPr txBox="1">
              <a:spLocks noChangeArrowheads="1"/>
            </p:cNvSpPr>
            <p:nvPr/>
          </p:nvSpPr>
          <p:spPr>
            <a:xfrm>
              <a:off x="1646447" y="3797920"/>
              <a:ext cx="6628873" cy="69659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 anchorCtr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字符串通常采用顺序存储，即用数组存储</a:t>
              </a:r>
              <a:endParaRPr lang="zh-CN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23" grpId="0" bldLvl="0" animBg="1"/>
      <p:bldP spid="5" grpId="0" bldLvl="0" animBg="1"/>
      <p:bldP spid="5" grpId="1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069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串的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838584" y="1094266"/>
            <a:ext cx="7197526" cy="523220"/>
            <a:chOff x="1826091" y="4148024"/>
            <a:chExt cx="7197526" cy="523220"/>
          </a:xfrm>
        </p:grpSpPr>
        <p:sp>
          <p:nvSpPr>
            <p:cNvPr id="68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如何表示串的长度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9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75" name="Group 8"/>
          <p:cNvGrpSpPr/>
          <p:nvPr/>
        </p:nvGrpSpPr>
        <p:grpSpPr bwMode="auto">
          <a:xfrm>
            <a:off x="1880814" y="4836951"/>
            <a:ext cx="6846887" cy="1054100"/>
            <a:chOff x="601" y="3350"/>
            <a:chExt cx="4313" cy="664"/>
          </a:xfrm>
          <a:noFill/>
        </p:grpSpPr>
        <p:sp>
          <p:nvSpPr>
            <p:cNvPr id="76" name="Rectangle 9"/>
            <p:cNvSpPr>
              <a:spLocks noChangeArrowheads="1"/>
            </p:cNvSpPr>
            <p:nvPr/>
          </p:nvSpPr>
          <p:spPr bwMode="auto">
            <a:xfrm>
              <a:off x="769" y="3350"/>
              <a:ext cx="4027" cy="2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zh-CN" altLang="en-US" sz="2800" b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1      2     3     4      5     6  … …   </a:t>
              </a:r>
              <a:r>
                <a: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Max</a:t>
              </a:r>
              <a:r>
                <a:rPr lang="en-US" altLang="zh-CN" sz="2400" b="1">
                  <a:solidFill>
                    <a:srgbClr val="40404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2800" b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grpSp>
          <p:nvGrpSpPr>
            <p:cNvPr id="77" name="Group 10"/>
            <p:cNvGrpSpPr/>
            <p:nvPr/>
          </p:nvGrpSpPr>
          <p:grpSpPr bwMode="auto">
            <a:xfrm>
              <a:off x="601" y="3664"/>
              <a:ext cx="3992" cy="350"/>
              <a:chOff x="601" y="2963"/>
              <a:chExt cx="3992" cy="1051"/>
            </a:xfrm>
            <a:grpFill/>
          </p:grpSpPr>
          <p:sp>
            <p:nvSpPr>
              <p:cNvPr id="80" name="Rectangle 11"/>
              <p:cNvSpPr>
                <a:spLocks noChangeArrowheads="1"/>
              </p:cNvSpPr>
              <p:nvPr/>
            </p:nvSpPr>
            <p:spPr bwMode="auto">
              <a:xfrm>
                <a:off x="601" y="2966"/>
                <a:ext cx="3992" cy="1021"/>
              </a:xfrm>
              <a:prstGeom prst="rect">
                <a:avLst/>
              </a:prstGeom>
              <a:grpFill/>
              <a:ln w="28575">
                <a:solidFill>
                  <a:schemeClr val="accent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r>
                  <a:rPr lang="en-US" altLang="zh-CN" sz="3200" b="1" i="1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3600" b="1" i="1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a    b    c    d    e    f    g</a:t>
                </a:r>
              </a:p>
            </p:txBody>
          </p:sp>
          <p:sp>
            <p:nvSpPr>
              <p:cNvPr id="81" name="Line 12"/>
              <p:cNvSpPr>
                <a:spLocks noChangeShapeType="1"/>
              </p:cNvSpPr>
              <p:nvPr/>
            </p:nvSpPr>
            <p:spPr bwMode="auto">
              <a:xfrm>
                <a:off x="1034" y="2973"/>
                <a:ext cx="0" cy="1041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82" name="Line 13"/>
              <p:cNvSpPr>
                <a:spLocks noChangeShapeType="1"/>
              </p:cNvSpPr>
              <p:nvPr/>
            </p:nvSpPr>
            <p:spPr bwMode="auto">
              <a:xfrm>
                <a:off x="1470" y="2973"/>
                <a:ext cx="0" cy="1041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83" name="Line 14"/>
              <p:cNvSpPr>
                <a:spLocks noChangeShapeType="1"/>
              </p:cNvSpPr>
              <p:nvPr/>
            </p:nvSpPr>
            <p:spPr bwMode="auto">
              <a:xfrm>
                <a:off x="1893" y="2973"/>
                <a:ext cx="0" cy="1041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84" name="Line 15"/>
              <p:cNvSpPr>
                <a:spLocks noChangeShapeType="1"/>
              </p:cNvSpPr>
              <p:nvPr/>
            </p:nvSpPr>
            <p:spPr bwMode="auto">
              <a:xfrm>
                <a:off x="3109" y="2963"/>
                <a:ext cx="0" cy="1041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85" name="Line 16"/>
              <p:cNvSpPr>
                <a:spLocks noChangeShapeType="1"/>
              </p:cNvSpPr>
              <p:nvPr/>
            </p:nvSpPr>
            <p:spPr bwMode="auto">
              <a:xfrm>
                <a:off x="2307" y="2963"/>
                <a:ext cx="0" cy="1041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86" name="Line 17"/>
              <p:cNvSpPr>
                <a:spLocks noChangeShapeType="1"/>
              </p:cNvSpPr>
              <p:nvPr/>
            </p:nvSpPr>
            <p:spPr bwMode="auto">
              <a:xfrm>
                <a:off x="2712" y="2963"/>
                <a:ext cx="0" cy="1041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87" name="Line 18"/>
              <p:cNvSpPr>
                <a:spLocks noChangeShapeType="1"/>
              </p:cNvSpPr>
              <p:nvPr/>
            </p:nvSpPr>
            <p:spPr bwMode="auto">
              <a:xfrm>
                <a:off x="3513" y="2964"/>
                <a:ext cx="0" cy="1041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78" name="Text Box 19"/>
            <p:cNvSpPr txBox="1">
              <a:spLocks noChangeArrowheads="1"/>
            </p:cNvSpPr>
            <p:nvPr/>
          </p:nvSpPr>
          <p:spPr bwMode="auto">
            <a:xfrm>
              <a:off x="4598" y="3667"/>
              <a:ext cx="316" cy="340"/>
            </a:xfrm>
            <a:prstGeom prst="rect">
              <a:avLst/>
            </a:prstGeom>
            <a:grpFill/>
            <a:ln w="28575">
              <a:solidFill>
                <a:srgbClr val="5C30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36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B42D2D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79" name="Text Box 20"/>
            <p:cNvSpPr txBox="1">
              <a:spLocks noChangeArrowheads="1"/>
            </p:cNvSpPr>
            <p:nvPr/>
          </p:nvSpPr>
          <p:spPr bwMode="auto">
            <a:xfrm>
              <a:off x="3696" y="3677"/>
              <a:ext cx="728" cy="29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36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空  闲</a:t>
              </a: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818714" y="1714341"/>
            <a:ext cx="8249189" cy="519113"/>
            <a:chOff x="818714" y="1714341"/>
            <a:chExt cx="8249189" cy="519113"/>
          </a:xfrm>
        </p:grpSpPr>
        <p:sp>
          <p:nvSpPr>
            <p:cNvPr id="90" name="Text Box 2"/>
            <p:cNvSpPr txBox="1">
              <a:spLocks noChangeArrowheads="1"/>
            </p:cNvSpPr>
            <p:nvPr/>
          </p:nvSpPr>
          <p:spPr bwMode="auto">
            <a:xfrm>
              <a:off x="1327253" y="1714341"/>
              <a:ext cx="77406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方案 </a:t>
              </a:r>
              <a:r>
                <a:rPr lang="en-US" altLang="zh-CN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：用一个变量来表示串的实际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长度</a:t>
              </a:r>
              <a:r>
                <a:rPr lang="zh-CN" altLang="en-US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 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Freeform 84"/>
            <p:cNvSpPr/>
            <p:nvPr/>
          </p:nvSpPr>
          <p:spPr bwMode="auto">
            <a:xfrm>
              <a:off x="818714" y="1793897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3010</Words>
  <Application>Microsoft Office PowerPoint</Application>
  <PresentationFormat>宽屏</PresentationFormat>
  <Paragraphs>554</Paragraphs>
  <Slides>45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6" baseType="lpstr">
      <vt:lpstr>Microsoft YaHei UI</vt:lpstr>
      <vt:lpstr>黑体</vt:lpstr>
      <vt:lpstr>楷体_GB2312</vt:lpstr>
      <vt:lpstr>隶书</vt:lpstr>
      <vt:lpstr>宋体</vt:lpstr>
      <vt:lpstr>微软雅黑</vt:lpstr>
      <vt:lpstr>Arial</vt:lpstr>
      <vt:lpstr>Calibri</vt:lpstr>
      <vt:lpstr>Times New Roman</vt:lpstr>
      <vt:lpstr>Office Theme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微软用户</cp:lastModifiedBy>
  <cp:revision>169</cp:revision>
  <dcterms:created xsi:type="dcterms:W3CDTF">2016-09-14T00:58:00Z</dcterms:created>
  <dcterms:modified xsi:type="dcterms:W3CDTF">2021-10-13T01:10:41Z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