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8" r:id="rId3"/>
    <p:sldId id="259" r:id="rId4"/>
    <p:sldId id="260" r:id="rId5"/>
    <p:sldId id="267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29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 autoAdjust="0"/>
    <p:restoredTop sz="99843" autoAdjust="0"/>
  </p:normalViewPr>
  <p:slideViewPr>
    <p:cSldViewPr>
      <p:cViewPr varScale="1">
        <p:scale>
          <a:sx n="164" d="100"/>
          <a:sy n="164" d="100"/>
        </p:scale>
        <p:origin x="1632" y="-8"/>
      </p:cViewPr>
      <p:guideLst>
        <p:guide orient="horz" pos="2232"/>
        <p:guide pos="29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A727D-D065-45F5-A67F-D8A2F63D8293}" type="doc">
      <dgm:prSet loTypeId="urn:microsoft.com/office/officeart/2008/layout/LinedList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94E84B5F-85AA-4FF1-A102-59BF7CA8A2E9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1</a:t>
          </a:r>
          <a:endParaRPr lang="zh-CN" altLang="en-US" sz="2400" dirty="0"/>
        </a:p>
      </dgm:t>
    </dgm:pt>
    <dgm:pt modelId="{51543AB5-B96E-431B-84F8-C93B00421A20}" type="parTrans" cxnId="{A7A77838-BE1C-4546-ABFD-CF228FDB4F24}">
      <dgm:prSet/>
      <dgm:spPr/>
      <dgm:t>
        <a:bodyPr/>
        <a:lstStyle/>
        <a:p>
          <a:pPr algn="l"/>
          <a:endParaRPr lang="zh-CN" altLang="en-US" sz="2400"/>
        </a:p>
      </dgm:t>
    </dgm:pt>
    <dgm:pt modelId="{D18D0EEB-73D5-42DB-9961-28F28D86EE9E}" type="sibTrans" cxnId="{A7A77838-BE1C-4546-ABFD-CF228FDB4F24}">
      <dgm:prSet/>
      <dgm:spPr/>
      <dgm:t>
        <a:bodyPr/>
        <a:lstStyle/>
        <a:p>
          <a:pPr algn="l"/>
          <a:endParaRPr lang="zh-CN" altLang="en-US" sz="2400"/>
        </a:p>
      </dgm:t>
    </dgm:pt>
    <dgm:pt modelId="{15B4B451-89A1-42E3-83F5-3919AE97EB16}">
      <dgm:prSet phldrT="[文本]" custT="1"/>
      <dgm:spPr/>
      <dgm:t>
        <a:bodyPr/>
        <a:lstStyle/>
        <a:p>
          <a:pPr algn="l"/>
          <a:r>
            <a:rPr lang="zh-CN" altLang="en-US" sz="2400" dirty="0" smtClean="0"/>
            <a:t>研究背景</a:t>
          </a:r>
          <a:endParaRPr lang="zh-CN" altLang="en-US" sz="2400" dirty="0"/>
        </a:p>
      </dgm:t>
    </dgm:pt>
    <dgm:pt modelId="{4659A137-62E7-4BDE-A825-62ACC2B20CCB}" type="parTrans" cxnId="{C238518C-F268-45EB-980B-B6514E20468B}">
      <dgm:prSet/>
      <dgm:spPr/>
      <dgm:t>
        <a:bodyPr/>
        <a:lstStyle/>
        <a:p>
          <a:pPr algn="l"/>
          <a:endParaRPr lang="zh-CN" altLang="en-US" sz="2400"/>
        </a:p>
      </dgm:t>
    </dgm:pt>
    <dgm:pt modelId="{07449CD4-B50B-4638-8A3C-5239927949A4}" type="sibTrans" cxnId="{C238518C-F268-45EB-980B-B6514E20468B}">
      <dgm:prSet/>
      <dgm:spPr/>
      <dgm:t>
        <a:bodyPr/>
        <a:lstStyle/>
        <a:p>
          <a:pPr algn="l"/>
          <a:endParaRPr lang="zh-CN" altLang="en-US" sz="2400"/>
        </a:p>
      </dgm:t>
    </dgm:pt>
    <dgm:pt modelId="{E8B8A031-C395-433A-A204-5786DD482B87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2</a:t>
          </a:r>
          <a:endParaRPr lang="zh-CN" altLang="en-US" sz="2400" dirty="0"/>
        </a:p>
      </dgm:t>
    </dgm:pt>
    <dgm:pt modelId="{06B1F420-0203-4C60-9D5B-665CA9103DC1}" type="parTrans" cxnId="{5FD87A44-E6E8-4E98-997C-909854F7AF72}">
      <dgm:prSet/>
      <dgm:spPr/>
      <dgm:t>
        <a:bodyPr/>
        <a:lstStyle/>
        <a:p>
          <a:pPr algn="l"/>
          <a:endParaRPr lang="zh-CN" altLang="en-US" sz="2400"/>
        </a:p>
      </dgm:t>
    </dgm:pt>
    <dgm:pt modelId="{B8053428-A1C5-4DEC-A97C-D4A4906D3F79}" type="sibTrans" cxnId="{5FD87A44-E6E8-4E98-997C-909854F7AF72}">
      <dgm:prSet/>
      <dgm:spPr/>
      <dgm:t>
        <a:bodyPr/>
        <a:lstStyle/>
        <a:p>
          <a:pPr algn="l"/>
          <a:endParaRPr lang="zh-CN" altLang="en-US" sz="2400"/>
        </a:p>
      </dgm:t>
    </dgm:pt>
    <dgm:pt modelId="{F5545F43-E5B2-4059-80D2-58F528942030}">
      <dgm:prSet phldrT="[文本]" custT="1"/>
      <dgm:spPr/>
      <dgm:t>
        <a:bodyPr/>
        <a:lstStyle/>
        <a:p>
          <a:pPr algn="l"/>
          <a:r>
            <a:rPr lang="zh-CN" altLang="en-US" sz="2400" dirty="0" smtClean="0"/>
            <a:t>研究现状</a:t>
          </a:r>
          <a:endParaRPr lang="zh-CN" altLang="en-US" sz="2400" dirty="0"/>
        </a:p>
      </dgm:t>
    </dgm:pt>
    <dgm:pt modelId="{28B9A847-3E5A-4D34-AC37-36CC2E210F87}" type="parTrans" cxnId="{A5A08812-9F8D-4A32-B165-62370A37804E}">
      <dgm:prSet/>
      <dgm:spPr/>
      <dgm:t>
        <a:bodyPr/>
        <a:lstStyle/>
        <a:p>
          <a:pPr algn="l"/>
          <a:endParaRPr lang="zh-CN" altLang="en-US" sz="2400"/>
        </a:p>
      </dgm:t>
    </dgm:pt>
    <dgm:pt modelId="{B8BFE410-1422-4B53-AED7-A8C22E986E6B}" type="sibTrans" cxnId="{A5A08812-9F8D-4A32-B165-62370A37804E}">
      <dgm:prSet/>
      <dgm:spPr/>
      <dgm:t>
        <a:bodyPr/>
        <a:lstStyle/>
        <a:p>
          <a:pPr algn="l"/>
          <a:endParaRPr lang="zh-CN" altLang="en-US" sz="2400"/>
        </a:p>
      </dgm:t>
    </dgm:pt>
    <dgm:pt modelId="{76AC44EC-FCB1-41F5-BF3D-EBE1A935BCF7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3</a:t>
          </a:r>
          <a:endParaRPr lang="zh-CN" altLang="en-US" sz="2400" dirty="0"/>
        </a:p>
      </dgm:t>
    </dgm:pt>
    <dgm:pt modelId="{A179F6CF-3CBA-442F-993F-4E6CE96B2EB4}" type="parTrans" cxnId="{BEDF0D51-B853-45CF-9A13-77C772A0E1FF}">
      <dgm:prSet/>
      <dgm:spPr/>
      <dgm:t>
        <a:bodyPr/>
        <a:lstStyle/>
        <a:p>
          <a:pPr algn="l"/>
          <a:endParaRPr lang="zh-CN" altLang="en-US" sz="2400"/>
        </a:p>
      </dgm:t>
    </dgm:pt>
    <dgm:pt modelId="{FF19DC0C-09F1-4432-BA8E-72313679B962}" type="sibTrans" cxnId="{BEDF0D51-B853-45CF-9A13-77C772A0E1FF}">
      <dgm:prSet/>
      <dgm:spPr/>
      <dgm:t>
        <a:bodyPr/>
        <a:lstStyle/>
        <a:p>
          <a:pPr algn="l"/>
          <a:endParaRPr lang="zh-CN" altLang="en-US" sz="2400"/>
        </a:p>
      </dgm:t>
    </dgm:pt>
    <dgm:pt modelId="{90F93B9A-ACB2-40CB-ACBC-0824982AC3AA}">
      <dgm:prSet phldrT="[文本]" custT="1"/>
      <dgm:spPr/>
      <dgm:t>
        <a:bodyPr/>
        <a:lstStyle/>
        <a:p>
          <a:pPr algn="l"/>
          <a:r>
            <a:rPr lang="zh-CN" altLang="en-US" sz="2400" dirty="0" smtClean="0"/>
            <a:t>研究内容</a:t>
          </a:r>
          <a:endParaRPr lang="zh-CN" altLang="en-US" sz="2400" dirty="0"/>
        </a:p>
      </dgm:t>
    </dgm:pt>
    <dgm:pt modelId="{95AC615E-2BBD-42B3-83CF-5253ECC7AA6D}" type="parTrans" cxnId="{55CB2362-4303-4D21-86F6-3D3352AC7C4B}">
      <dgm:prSet/>
      <dgm:spPr/>
      <dgm:t>
        <a:bodyPr/>
        <a:lstStyle/>
        <a:p>
          <a:pPr algn="l"/>
          <a:endParaRPr lang="zh-CN" altLang="en-US" sz="2400"/>
        </a:p>
      </dgm:t>
    </dgm:pt>
    <dgm:pt modelId="{D30FDC5C-1E7C-497A-A907-87467B54034E}" type="sibTrans" cxnId="{55CB2362-4303-4D21-86F6-3D3352AC7C4B}">
      <dgm:prSet/>
      <dgm:spPr/>
      <dgm:t>
        <a:bodyPr/>
        <a:lstStyle/>
        <a:p>
          <a:pPr algn="l"/>
          <a:endParaRPr lang="zh-CN" altLang="en-US" sz="2400"/>
        </a:p>
      </dgm:t>
    </dgm:pt>
    <dgm:pt modelId="{567800E5-BFA0-458D-9DF3-79398AFAAA5D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4</a:t>
          </a:r>
          <a:endParaRPr lang="zh-CN" altLang="en-US" sz="2400" dirty="0"/>
        </a:p>
      </dgm:t>
    </dgm:pt>
    <dgm:pt modelId="{32BDD826-01AA-4604-8DE5-163E2D070A2C}" type="parTrans" cxnId="{9749C9B0-934C-4CEA-B07D-620EA0C291A3}">
      <dgm:prSet/>
      <dgm:spPr/>
      <dgm:t>
        <a:bodyPr/>
        <a:lstStyle/>
        <a:p>
          <a:pPr algn="l"/>
          <a:endParaRPr lang="zh-CN" altLang="en-US" sz="2400"/>
        </a:p>
      </dgm:t>
    </dgm:pt>
    <dgm:pt modelId="{35A2D4D5-620C-4421-9FAF-A3BCFA51BC21}" type="sibTrans" cxnId="{9749C9B0-934C-4CEA-B07D-620EA0C291A3}">
      <dgm:prSet/>
      <dgm:spPr/>
      <dgm:t>
        <a:bodyPr/>
        <a:lstStyle/>
        <a:p>
          <a:pPr algn="l"/>
          <a:endParaRPr lang="zh-CN" altLang="en-US" sz="2400"/>
        </a:p>
      </dgm:t>
    </dgm:pt>
    <dgm:pt modelId="{2EA7EF2A-334C-4286-A9FD-76B3C50DA090}">
      <dgm:prSet phldrT="[文本]" custT="1"/>
      <dgm:spPr/>
      <dgm:t>
        <a:bodyPr/>
        <a:lstStyle/>
        <a:p>
          <a:pPr algn="l"/>
          <a:r>
            <a:rPr lang="zh-CN" altLang="en-US" sz="2400" dirty="0" smtClean="0"/>
            <a:t>总结和展望</a:t>
          </a:r>
          <a:endParaRPr lang="zh-CN" altLang="en-US" sz="2400" dirty="0"/>
        </a:p>
      </dgm:t>
    </dgm:pt>
    <dgm:pt modelId="{2FAF029F-353C-4111-9D9D-F1006C0EAF71}" type="parTrans" cxnId="{8E93A227-0EFE-4AA1-90EF-66249D3F3C9D}">
      <dgm:prSet/>
      <dgm:spPr/>
      <dgm:t>
        <a:bodyPr/>
        <a:lstStyle/>
        <a:p>
          <a:pPr algn="l"/>
          <a:endParaRPr lang="zh-CN" altLang="en-US" sz="2400"/>
        </a:p>
      </dgm:t>
    </dgm:pt>
    <dgm:pt modelId="{B5D2A98E-2497-4DDF-8079-38101F36C915}" type="sibTrans" cxnId="{8E93A227-0EFE-4AA1-90EF-66249D3F3C9D}">
      <dgm:prSet/>
      <dgm:spPr/>
      <dgm:t>
        <a:bodyPr/>
        <a:lstStyle/>
        <a:p>
          <a:pPr algn="l"/>
          <a:endParaRPr lang="zh-CN" altLang="en-US" sz="2400"/>
        </a:p>
      </dgm:t>
    </dgm:pt>
    <dgm:pt modelId="{1E205109-B6B7-46AD-A970-909CB483E0C0}" type="pres">
      <dgm:prSet presAssocID="{E87A727D-D065-45F5-A67F-D8A2F63D82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E8DB78E-AC92-45C6-98A3-8CB9CE4E878E}" type="pres">
      <dgm:prSet presAssocID="{94E84B5F-85AA-4FF1-A102-59BF7CA8A2E9}" presName="thickLine" presStyleLbl="alignNode1" presStyleIdx="0" presStyleCnt="4"/>
      <dgm:spPr/>
    </dgm:pt>
    <dgm:pt modelId="{50F3C08C-4504-47C1-B6F5-AE783C99C91C}" type="pres">
      <dgm:prSet presAssocID="{94E84B5F-85AA-4FF1-A102-59BF7CA8A2E9}" presName="horz1" presStyleCnt="0"/>
      <dgm:spPr/>
    </dgm:pt>
    <dgm:pt modelId="{700A148B-3231-4666-B67B-0931CB7A423C}" type="pres">
      <dgm:prSet presAssocID="{94E84B5F-85AA-4FF1-A102-59BF7CA8A2E9}" presName="tx1" presStyleLbl="revTx" presStyleIdx="0" presStyleCnt="8"/>
      <dgm:spPr/>
      <dgm:t>
        <a:bodyPr/>
        <a:lstStyle/>
        <a:p>
          <a:endParaRPr lang="zh-CN" altLang="en-US"/>
        </a:p>
      </dgm:t>
    </dgm:pt>
    <dgm:pt modelId="{5E99FDC4-29FA-40AC-A890-B52EAB3133FA}" type="pres">
      <dgm:prSet presAssocID="{94E84B5F-85AA-4FF1-A102-59BF7CA8A2E9}" presName="vert1" presStyleCnt="0"/>
      <dgm:spPr/>
    </dgm:pt>
    <dgm:pt modelId="{9090616E-431D-45BF-BF2F-3B5D8B9F55D5}" type="pres">
      <dgm:prSet presAssocID="{15B4B451-89A1-42E3-83F5-3919AE97EB16}" presName="vertSpace2a" presStyleCnt="0"/>
      <dgm:spPr/>
    </dgm:pt>
    <dgm:pt modelId="{FA7297F2-463E-42B9-9D24-1BD98BE86EF6}" type="pres">
      <dgm:prSet presAssocID="{15B4B451-89A1-42E3-83F5-3919AE97EB16}" presName="horz2" presStyleCnt="0"/>
      <dgm:spPr/>
    </dgm:pt>
    <dgm:pt modelId="{FD3FDFF4-5F21-4369-9D86-36F77ADEC6FE}" type="pres">
      <dgm:prSet presAssocID="{15B4B451-89A1-42E3-83F5-3919AE97EB16}" presName="horzSpace2" presStyleCnt="0"/>
      <dgm:spPr/>
    </dgm:pt>
    <dgm:pt modelId="{96CBEDB6-7DC4-4822-B208-11773B67862A}" type="pres">
      <dgm:prSet presAssocID="{15B4B451-89A1-42E3-83F5-3919AE97EB16}" presName="tx2" presStyleLbl="revTx" presStyleIdx="1" presStyleCnt="8"/>
      <dgm:spPr/>
      <dgm:t>
        <a:bodyPr/>
        <a:lstStyle/>
        <a:p>
          <a:endParaRPr lang="zh-CN" altLang="en-US"/>
        </a:p>
      </dgm:t>
    </dgm:pt>
    <dgm:pt modelId="{710790FC-0F02-4175-B69D-A441A91134DD}" type="pres">
      <dgm:prSet presAssocID="{15B4B451-89A1-42E3-83F5-3919AE97EB16}" presName="vert2" presStyleCnt="0"/>
      <dgm:spPr/>
    </dgm:pt>
    <dgm:pt modelId="{42D36DE5-851B-4B95-AA3E-0AC3211998A6}" type="pres">
      <dgm:prSet presAssocID="{15B4B451-89A1-42E3-83F5-3919AE97EB16}" presName="thinLine2b" presStyleLbl="callout" presStyleIdx="0" presStyleCnt="4"/>
      <dgm:spPr/>
    </dgm:pt>
    <dgm:pt modelId="{9CA50457-2521-4A85-9B1B-CB04655B7323}" type="pres">
      <dgm:prSet presAssocID="{15B4B451-89A1-42E3-83F5-3919AE97EB16}" presName="vertSpace2b" presStyleCnt="0"/>
      <dgm:spPr/>
    </dgm:pt>
    <dgm:pt modelId="{A43EFE27-8B2F-456C-BDF1-E2525352EEB3}" type="pres">
      <dgm:prSet presAssocID="{E8B8A031-C395-433A-A204-5786DD482B87}" presName="thickLine" presStyleLbl="alignNode1" presStyleIdx="1" presStyleCnt="4"/>
      <dgm:spPr/>
    </dgm:pt>
    <dgm:pt modelId="{8B9B35F2-20E0-46D7-98C7-94C0FD18BE68}" type="pres">
      <dgm:prSet presAssocID="{E8B8A031-C395-433A-A204-5786DD482B87}" presName="horz1" presStyleCnt="0"/>
      <dgm:spPr/>
    </dgm:pt>
    <dgm:pt modelId="{9189E40F-7493-4F65-AA6A-B4992A2BED3F}" type="pres">
      <dgm:prSet presAssocID="{E8B8A031-C395-433A-A204-5786DD482B87}" presName="tx1" presStyleLbl="revTx" presStyleIdx="2" presStyleCnt="8"/>
      <dgm:spPr/>
      <dgm:t>
        <a:bodyPr/>
        <a:lstStyle/>
        <a:p>
          <a:endParaRPr lang="zh-CN" altLang="en-US"/>
        </a:p>
      </dgm:t>
    </dgm:pt>
    <dgm:pt modelId="{DC69BEB8-285D-4438-B27B-08F85388BBC6}" type="pres">
      <dgm:prSet presAssocID="{E8B8A031-C395-433A-A204-5786DD482B87}" presName="vert1" presStyleCnt="0"/>
      <dgm:spPr/>
    </dgm:pt>
    <dgm:pt modelId="{0542013F-D08C-4CAB-A623-6855C0B577CB}" type="pres">
      <dgm:prSet presAssocID="{F5545F43-E5B2-4059-80D2-58F528942030}" presName="vertSpace2a" presStyleCnt="0"/>
      <dgm:spPr/>
    </dgm:pt>
    <dgm:pt modelId="{73ADA77E-3B6D-4B8A-A161-154D9AB065BF}" type="pres">
      <dgm:prSet presAssocID="{F5545F43-E5B2-4059-80D2-58F528942030}" presName="horz2" presStyleCnt="0"/>
      <dgm:spPr/>
    </dgm:pt>
    <dgm:pt modelId="{0BCAC406-4B76-48F6-8FC8-C7D9858F7787}" type="pres">
      <dgm:prSet presAssocID="{F5545F43-E5B2-4059-80D2-58F528942030}" presName="horzSpace2" presStyleCnt="0"/>
      <dgm:spPr/>
    </dgm:pt>
    <dgm:pt modelId="{2B0EF928-DF72-48FF-A4F4-F12314D00C87}" type="pres">
      <dgm:prSet presAssocID="{F5545F43-E5B2-4059-80D2-58F528942030}" presName="tx2" presStyleLbl="revTx" presStyleIdx="3" presStyleCnt="8"/>
      <dgm:spPr/>
      <dgm:t>
        <a:bodyPr/>
        <a:lstStyle/>
        <a:p>
          <a:endParaRPr lang="zh-CN" altLang="en-US"/>
        </a:p>
      </dgm:t>
    </dgm:pt>
    <dgm:pt modelId="{FF12F6A2-95ED-4582-8D11-0713772596B6}" type="pres">
      <dgm:prSet presAssocID="{F5545F43-E5B2-4059-80D2-58F528942030}" presName="vert2" presStyleCnt="0"/>
      <dgm:spPr/>
    </dgm:pt>
    <dgm:pt modelId="{2D16AED6-BA7C-4D59-8EF3-F8C6C44DF57E}" type="pres">
      <dgm:prSet presAssocID="{F5545F43-E5B2-4059-80D2-58F528942030}" presName="thinLine2b" presStyleLbl="callout" presStyleIdx="1" presStyleCnt="4"/>
      <dgm:spPr/>
    </dgm:pt>
    <dgm:pt modelId="{3DB53CB3-1E53-475E-8D00-BA9D3A171E36}" type="pres">
      <dgm:prSet presAssocID="{F5545F43-E5B2-4059-80D2-58F528942030}" presName="vertSpace2b" presStyleCnt="0"/>
      <dgm:spPr/>
    </dgm:pt>
    <dgm:pt modelId="{CC899727-4F3D-455C-9219-683CD9F5EF3B}" type="pres">
      <dgm:prSet presAssocID="{76AC44EC-FCB1-41F5-BF3D-EBE1A935BCF7}" presName="thickLine" presStyleLbl="alignNode1" presStyleIdx="2" presStyleCnt="4"/>
      <dgm:spPr/>
    </dgm:pt>
    <dgm:pt modelId="{5F7D2435-2979-462E-9957-6ADBF4D61845}" type="pres">
      <dgm:prSet presAssocID="{76AC44EC-FCB1-41F5-BF3D-EBE1A935BCF7}" presName="horz1" presStyleCnt="0"/>
      <dgm:spPr/>
    </dgm:pt>
    <dgm:pt modelId="{00E49711-67A4-4767-8906-58294BC169E1}" type="pres">
      <dgm:prSet presAssocID="{76AC44EC-FCB1-41F5-BF3D-EBE1A935BCF7}" presName="tx1" presStyleLbl="revTx" presStyleIdx="4" presStyleCnt="8"/>
      <dgm:spPr/>
      <dgm:t>
        <a:bodyPr/>
        <a:lstStyle/>
        <a:p>
          <a:endParaRPr lang="zh-CN" altLang="en-US"/>
        </a:p>
      </dgm:t>
    </dgm:pt>
    <dgm:pt modelId="{A91706BF-04DA-452E-B0BB-3F5EDD94E812}" type="pres">
      <dgm:prSet presAssocID="{76AC44EC-FCB1-41F5-BF3D-EBE1A935BCF7}" presName="vert1" presStyleCnt="0"/>
      <dgm:spPr/>
    </dgm:pt>
    <dgm:pt modelId="{9160BC6E-550E-4BD2-A848-D5284FA9E3E7}" type="pres">
      <dgm:prSet presAssocID="{90F93B9A-ACB2-40CB-ACBC-0824982AC3AA}" presName="vertSpace2a" presStyleCnt="0"/>
      <dgm:spPr/>
    </dgm:pt>
    <dgm:pt modelId="{33621B7A-587A-481D-BA56-1759665F7D2B}" type="pres">
      <dgm:prSet presAssocID="{90F93B9A-ACB2-40CB-ACBC-0824982AC3AA}" presName="horz2" presStyleCnt="0"/>
      <dgm:spPr/>
    </dgm:pt>
    <dgm:pt modelId="{5AA24D53-C3E4-4AD9-B6BB-FC953AB5BFD6}" type="pres">
      <dgm:prSet presAssocID="{90F93B9A-ACB2-40CB-ACBC-0824982AC3AA}" presName="horzSpace2" presStyleCnt="0"/>
      <dgm:spPr/>
    </dgm:pt>
    <dgm:pt modelId="{51250F0F-E13C-4980-92C5-0CB51A387B4A}" type="pres">
      <dgm:prSet presAssocID="{90F93B9A-ACB2-40CB-ACBC-0824982AC3AA}" presName="tx2" presStyleLbl="revTx" presStyleIdx="5" presStyleCnt="8"/>
      <dgm:spPr/>
      <dgm:t>
        <a:bodyPr/>
        <a:lstStyle/>
        <a:p>
          <a:endParaRPr lang="zh-CN" altLang="en-US"/>
        </a:p>
      </dgm:t>
    </dgm:pt>
    <dgm:pt modelId="{079CCCEE-8B0F-4392-8522-F657A44B8341}" type="pres">
      <dgm:prSet presAssocID="{90F93B9A-ACB2-40CB-ACBC-0824982AC3AA}" presName="vert2" presStyleCnt="0"/>
      <dgm:spPr/>
    </dgm:pt>
    <dgm:pt modelId="{A8AD20E9-C1EB-4AED-9D98-68A9F3D95855}" type="pres">
      <dgm:prSet presAssocID="{90F93B9A-ACB2-40CB-ACBC-0824982AC3AA}" presName="thinLine2b" presStyleLbl="callout" presStyleIdx="2" presStyleCnt="4"/>
      <dgm:spPr/>
    </dgm:pt>
    <dgm:pt modelId="{723C380E-AF71-4E76-B7BB-4B227FB06979}" type="pres">
      <dgm:prSet presAssocID="{90F93B9A-ACB2-40CB-ACBC-0824982AC3AA}" presName="vertSpace2b" presStyleCnt="0"/>
      <dgm:spPr/>
    </dgm:pt>
    <dgm:pt modelId="{D16116E9-5B4B-4D52-A0AE-180C1DDCB77D}" type="pres">
      <dgm:prSet presAssocID="{567800E5-BFA0-458D-9DF3-79398AFAAA5D}" presName="thickLine" presStyleLbl="alignNode1" presStyleIdx="3" presStyleCnt="4"/>
      <dgm:spPr/>
    </dgm:pt>
    <dgm:pt modelId="{C0506F18-8067-4D31-9508-35EF32ED0DD1}" type="pres">
      <dgm:prSet presAssocID="{567800E5-BFA0-458D-9DF3-79398AFAAA5D}" presName="horz1" presStyleCnt="0"/>
      <dgm:spPr/>
    </dgm:pt>
    <dgm:pt modelId="{6CAC17EC-4D46-443A-A705-D90B789FE135}" type="pres">
      <dgm:prSet presAssocID="{567800E5-BFA0-458D-9DF3-79398AFAAA5D}" presName="tx1" presStyleLbl="revTx" presStyleIdx="6" presStyleCnt="8"/>
      <dgm:spPr/>
      <dgm:t>
        <a:bodyPr/>
        <a:lstStyle/>
        <a:p>
          <a:endParaRPr lang="zh-CN" altLang="en-US"/>
        </a:p>
      </dgm:t>
    </dgm:pt>
    <dgm:pt modelId="{BB876D8E-A993-44BA-A3F9-9C1A29709171}" type="pres">
      <dgm:prSet presAssocID="{567800E5-BFA0-458D-9DF3-79398AFAAA5D}" presName="vert1" presStyleCnt="0"/>
      <dgm:spPr/>
    </dgm:pt>
    <dgm:pt modelId="{97C38D00-DA8F-4DF0-959D-A211C29336B6}" type="pres">
      <dgm:prSet presAssocID="{2EA7EF2A-334C-4286-A9FD-76B3C50DA090}" presName="vertSpace2a" presStyleCnt="0"/>
      <dgm:spPr/>
    </dgm:pt>
    <dgm:pt modelId="{E505C37C-732F-4BF7-B2EF-E553235CAF12}" type="pres">
      <dgm:prSet presAssocID="{2EA7EF2A-334C-4286-A9FD-76B3C50DA090}" presName="horz2" presStyleCnt="0"/>
      <dgm:spPr/>
    </dgm:pt>
    <dgm:pt modelId="{1BD86611-E964-49F0-A998-0BBBFD8C305C}" type="pres">
      <dgm:prSet presAssocID="{2EA7EF2A-334C-4286-A9FD-76B3C50DA090}" presName="horzSpace2" presStyleCnt="0"/>
      <dgm:spPr/>
    </dgm:pt>
    <dgm:pt modelId="{C7AD4EFA-9971-498D-BF13-A769C937A697}" type="pres">
      <dgm:prSet presAssocID="{2EA7EF2A-334C-4286-A9FD-76B3C50DA090}" presName="tx2" presStyleLbl="revTx" presStyleIdx="7" presStyleCnt="8"/>
      <dgm:spPr/>
      <dgm:t>
        <a:bodyPr/>
        <a:lstStyle/>
        <a:p>
          <a:endParaRPr lang="zh-CN" altLang="en-US"/>
        </a:p>
      </dgm:t>
    </dgm:pt>
    <dgm:pt modelId="{F532E19C-EC44-4509-B7CB-43AF0F16B70E}" type="pres">
      <dgm:prSet presAssocID="{2EA7EF2A-334C-4286-A9FD-76B3C50DA090}" presName="vert2" presStyleCnt="0"/>
      <dgm:spPr/>
    </dgm:pt>
    <dgm:pt modelId="{1726BD81-0C0A-4616-A72F-8B6C3C5DF0CD}" type="pres">
      <dgm:prSet presAssocID="{2EA7EF2A-334C-4286-A9FD-76B3C50DA090}" presName="thinLine2b" presStyleLbl="callout" presStyleIdx="3" presStyleCnt="4"/>
      <dgm:spPr/>
    </dgm:pt>
    <dgm:pt modelId="{F9803A62-8438-4A53-810A-59A9BBFA5733}" type="pres">
      <dgm:prSet presAssocID="{2EA7EF2A-334C-4286-A9FD-76B3C50DA090}" presName="vertSpace2b" presStyleCnt="0"/>
      <dgm:spPr/>
    </dgm:pt>
  </dgm:ptLst>
  <dgm:cxnLst>
    <dgm:cxn modelId="{6B9438F3-ACE3-47E9-B59F-27A2C3356A7A}" type="presOf" srcId="{94E84B5F-85AA-4FF1-A102-59BF7CA8A2E9}" destId="{700A148B-3231-4666-B67B-0931CB7A423C}" srcOrd="0" destOrd="0" presId="urn:microsoft.com/office/officeart/2008/layout/LinedList"/>
    <dgm:cxn modelId="{A5A08812-9F8D-4A32-B165-62370A37804E}" srcId="{E8B8A031-C395-433A-A204-5786DD482B87}" destId="{F5545F43-E5B2-4059-80D2-58F528942030}" srcOrd="0" destOrd="0" parTransId="{28B9A847-3E5A-4D34-AC37-36CC2E210F87}" sibTransId="{B8BFE410-1422-4B53-AED7-A8C22E986E6B}"/>
    <dgm:cxn modelId="{59BF8929-3C47-41CF-8B00-3479F0DA1D06}" type="presOf" srcId="{567800E5-BFA0-458D-9DF3-79398AFAAA5D}" destId="{6CAC17EC-4D46-443A-A705-D90B789FE135}" srcOrd="0" destOrd="0" presId="urn:microsoft.com/office/officeart/2008/layout/LinedList"/>
    <dgm:cxn modelId="{95D1F491-AC63-4F35-98F9-C8FE43A0C6BC}" type="presOf" srcId="{E8B8A031-C395-433A-A204-5786DD482B87}" destId="{9189E40F-7493-4F65-AA6A-B4992A2BED3F}" srcOrd="0" destOrd="0" presId="urn:microsoft.com/office/officeart/2008/layout/LinedList"/>
    <dgm:cxn modelId="{956EFCF5-B4FE-4E00-80D5-5034F5F473DD}" type="presOf" srcId="{76AC44EC-FCB1-41F5-BF3D-EBE1A935BCF7}" destId="{00E49711-67A4-4767-8906-58294BC169E1}" srcOrd="0" destOrd="0" presId="urn:microsoft.com/office/officeart/2008/layout/LinedList"/>
    <dgm:cxn modelId="{5FD87A44-E6E8-4E98-997C-909854F7AF72}" srcId="{E87A727D-D065-45F5-A67F-D8A2F63D8293}" destId="{E8B8A031-C395-433A-A204-5786DD482B87}" srcOrd="1" destOrd="0" parTransId="{06B1F420-0203-4C60-9D5B-665CA9103DC1}" sibTransId="{B8053428-A1C5-4DEC-A97C-D4A4906D3F79}"/>
    <dgm:cxn modelId="{55CB2362-4303-4D21-86F6-3D3352AC7C4B}" srcId="{76AC44EC-FCB1-41F5-BF3D-EBE1A935BCF7}" destId="{90F93B9A-ACB2-40CB-ACBC-0824982AC3AA}" srcOrd="0" destOrd="0" parTransId="{95AC615E-2BBD-42B3-83CF-5253ECC7AA6D}" sibTransId="{D30FDC5C-1E7C-497A-A907-87467B54034E}"/>
    <dgm:cxn modelId="{0096DC91-39C4-4670-9CBA-6D3A2394624F}" type="presOf" srcId="{F5545F43-E5B2-4059-80D2-58F528942030}" destId="{2B0EF928-DF72-48FF-A4F4-F12314D00C87}" srcOrd="0" destOrd="0" presId="urn:microsoft.com/office/officeart/2008/layout/LinedList"/>
    <dgm:cxn modelId="{BEDF0D51-B853-45CF-9A13-77C772A0E1FF}" srcId="{E87A727D-D065-45F5-A67F-D8A2F63D8293}" destId="{76AC44EC-FCB1-41F5-BF3D-EBE1A935BCF7}" srcOrd="2" destOrd="0" parTransId="{A179F6CF-3CBA-442F-993F-4E6CE96B2EB4}" sibTransId="{FF19DC0C-09F1-4432-BA8E-72313679B962}"/>
    <dgm:cxn modelId="{9749C9B0-934C-4CEA-B07D-620EA0C291A3}" srcId="{E87A727D-D065-45F5-A67F-D8A2F63D8293}" destId="{567800E5-BFA0-458D-9DF3-79398AFAAA5D}" srcOrd="3" destOrd="0" parTransId="{32BDD826-01AA-4604-8DE5-163E2D070A2C}" sibTransId="{35A2D4D5-620C-4421-9FAF-A3BCFA51BC21}"/>
    <dgm:cxn modelId="{0CB4A448-E6B9-488B-B8A9-27934EE32CB3}" type="presOf" srcId="{E87A727D-D065-45F5-A67F-D8A2F63D8293}" destId="{1E205109-B6B7-46AD-A970-909CB483E0C0}" srcOrd="0" destOrd="0" presId="urn:microsoft.com/office/officeart/2008/layout/LinedList"/>
    <dgm:cxn modelId="{9DFD4287-1489-413A-ACBA-B928B925ACB4}" type="presOf" srcId="{90F93B9A-ACB2-40CB-ACBC-0824982AC3AA}" destId="{51250F0F-E13C-4980-92C5-0CB51A387B4A}" srcOrd="0" destOrd="0" presId="urn:microsoft.com/office/officeart/2008/layout/LinedList"/>
    <dgm:cxn modelId="{B88F3946-2EC7-4B8C-9A75-17C631C62134}" type="presOf" srcId="{15B4B451-89A1-42E3-83F5-3919AE97EB16}" destId="{96CBEDB6-7DC4-4822-B208-11773B67862A}" srcOrd="0" destOrd="0" presId="urn:microsoft.com/office/officeart/2008/layout/LinedList"/>
    <dgm:cxn modelId="{C238518C-F268-45EB-980B-B6514E20468B}" srcId="{94E84B5F-85AA-4FF1-A102-59BF7CA8A2E9}" destId="{15B4B451-89A1-42E3-83F5-3919AE97EB16}" srcOrd="0" destOrd="0" parTransId="{4659A137-62E7-4BDE-A825-62ACC2B20CCB}" sibTransId="{07449CD4-B50B-4638-8A3C-5239927949A4}"/>
    <dgm:cxn modelId="{8E93A227-0EFE-4AA1-90EF-66249D3F3C9D}" srcId="{567800E5-BFA0-458D-9DF3-79398AFAAA5D}" destId="{2EA7EF2A-334C-4286-A9FD-76B3C50DA090}" srcOrd="0" destOrd="0" parTransId="{2FAF029F-353C-4111-9D9D-F1006C0EAF71}" sibTransId="{B5D2A98E-2497-4DDF-8079-38101F36C915}"/>
    <dgm:cxn modelId="{A7A77838-BE1C-4546-ABFD-CF228FDB4F24}" srcId="{E87A727D-D065-45F5-A67F-D8A2F63D8293}" destId="{94E84B5F-85AA-4FF1-A102-59BF7CA8A2E9}" srcOrd="0" destOrd="0" parTransId="{51543AB5-B96E-431B-84F8-C93B00421A20}" sibTransId="{D18D0EEB-73D5-42DB-9961-28F28D86EE9E}"/>
    <dgm:cxn modelId="{ABF21DB1-6BAD-47A6-A92E-C048BF59E0A4}" type="presOf" srcId="{2EA7EF2A-334C-4286-A9FD-76B3C50DA090}" destId="{C7AD4EFA-9971-498D-BF13-A769C937A697}" srcOrd="0" destOrd="0" presId="urn:microsoft.com/office/officeart/2008/layout/LinedList"/>
    <dgm:cxn modelId="{54BF4D02-3FC8-49F9-900E-211F1488D24B}" type="presParOf" srcId="{1E205109-B6B7-46AD-A970-909CB483E0C0}" destId="{8E8DB78E-AC92-45C6-98A3-8CB9CE4E878E}" srcOrd="0" destOrd="0" presId="urn:microsoft.com/office/officeart/2008/layout/LinedList"/>
    <dgm:cxn modelId="{995E6F12-E106-4868-80DB-4B81B16477D1}" type="presParOf" srcId="{1E205109-B6B7-46AD-A970-909CB483E0C0}" destId="{50F3C08C-4504-47C1-B6F5-AE783C99C91C}" srcOrd="1" destOrd="0" presId="urn:microsoft.com/office/officeart/2008/layout/LinedList"/>
    <dgm:cxn modelId="{1F88C690-68C1-4766-88C3-ABF962BD4934}" type="presParOf" srcId="{50F3C08C-4504-47C1-B6F5-AE783C99C91C}" destId="{700A148B-3231-4666-B67B-0931CB7A423C}" srcOrd="0" destOrd="0" presId="urn:microsoft.com/office/officeart/2008/layout/LinedList"/>
    <dgm:cxn modelId="{9A8A7996-57F9-4D94-9CFC-C2E2DEF23DB6}" type="presParOf" srcId="{50F3C08C-4504-47C1-B6F5-AE783C99C91C}" destId="{5E99FDC4-29FA-40AC-A890-B52EAB3133FA}" srcOrd="1" destOrd="0" presId="urn:microsoft.com/office/officeart/2008/layout/LinedList"/>
    <dgm:cxn modelId="{F721AC71-4670-4BA2-A9A5-6C828873FD40}" type="presParOf" srcId="{5E99FDC4-29FA-40AC-A890-B52EAB3133FA}" destId="{9090616E-431D-45BF-BF2F-3B5D8B9F55D5}" srcOrd="0" destOrd="0" presId="urn:microsoft.com/office/officeart/2008/layout/LinedList"/>
    <dgm:cxn modelId="{918EA8D8-397E-470F-985F-220F66B0D8D1}" type="presParOf" srcId="{5E99FDC4-29FA-40AC-A890-B52EAB3133FA}" destId="{FA7297F2-463E-42B9-9D24-1BD98BE86EF6}" srcOrd="1" destOrd="0" presId="urn:microsoft.com/office/officeart/2008/layout/LinedList"/>
    <dgm:cxn modelId="{707BD4A4-2457-4B11-8D7D-A7E5C397B3CB}" type="presParOf" srcId="{FA7297F2-463E-42B9-9D24-1BD98BE86EF6}" destId="{FD3FDFF4-5F21-4369-9D86-36F77ADEC6FE}" srcOrd="0" destOrd="0" presId="urn:microsoft.com/office/officeart/2008/layout/LinedList"/>
    <dgm:cxn modelId="{F02D4D04-C82D-4517-ABE4-DD629643A7E8}" type="presParOf" srcId="{FA7297F2-463E-42B9-9D24-1BD98BE86EF6}" destId="{96CBEDB6-7DC4-4822-B208-11773B67862A}" srcOrd="1" destOrd="0" presId="urn:microsoft.com/office/officeart/2008/layout/LinedList"/>
    <dgm:cxn modelId="{72AD3F8D-54F6-4053-AAF8-D453D412A800}" type="presParOf" srcId="{FA7297F2-463E-42B9-9D24-1BD98BE86EF6}" destId="{710790FC-0F02-4175-B69D-A441A91134DD}" srcOrd="2" destOrd="0" presId="urn:microsoft.com/office/officeart/2008/layout/LinedList"/>
    <dgm:cxn modelId="{6BFE8B8B-6A8C-41A0-B60C-34C58A0C92B9}" type="presParOf" srcId="{5E99FDC4-29FA-40AC-A890-B52EAB3133FA}" destId="{42D36DE5-851B-4B95-AA3E-0AC3211998A6}" srcOrd="2" destOrd="0" presId="urn:microsoft.com/office/officeart/2008/layout/LinedList"/>
    <dgm:cxn modelId="{DBFEBA2B-1662-46DB-B185-BC04E868313B}" type="presParOf" srcId="{5E99FDC4-29FA-40AC-A890-B52EAB3133FA}" destId="{9CA50457-2521-4A85-9B1B-CB04655B7323}" srcOrd="3" destOrd="0" presId="urn:microsoft.com/office/officeart/2008/layout/LinedList"/>
    <dgm:cxn modelId="{4EB8F381-047D-4046-A64C-ED7C0720B64C}" type="presParOf" srcId="{1E205109-B6B7-46AD-A970-909CB483E0C0}" destId="{A43EFE27-8B2F-456C-BDF1-E2525352EEB3}" srcOrd="2" destOrd="0" presId="urn:microsoft.com/office/officeart/2008/layout/LinedList"/>
    <dgm:cxn modelId="{181BD3B5-A507-403F-93D8-79008CA99BD6}" type="presParOf" srcId="{1E205109-B6B7-46AD-A970-909CB483E0C0}" destId="{8B9B35F2-20E0-46D7-98C7-94C0FD18BE68}" srcOrd="3" destOrd="0" presId="urn:microsoft.com/office/officeart/2008/layout/LinedList"/>
    <dgm:cxn modelId="{4CDF1448-6AE8-4F9D-B124-F70CDE4F41D9}" type="presParOf" srcId="{8B9B35F2-20E0-46D7-98C7-94C0FD18BE68}" destId="{9189E40F-7493-4F65-AA6A-B4992A2BED3F}" srcOrd="0" destOrd="0" presId="urn:microsoft.com/office/officeart/2008/layout/LinedList"/>
    <dgm:cxn modelId="{E13826AE-66DB-4057-BAAA-A023C1C114C4}" type="presParOf" srcId="{8B9B35F2-20E0-46D7-98C7-94C0FD18BE68}" destId="{DC69BEB8-285D-4438-B27B-08F85388BBC6}" srcOrd="1" destOrd="0" presId="urn:microsoft.com/office/officeart/2008/layout/LinedList"/>
    <dgm:cxn modelId="{12871D58-9C24-4EFB-8830-41819CD60A70}" type="presParOf" srcId="{DC69BEB8-285D-4438-B27B-08F85388BBC6}" destId="{0542013F-D08C-4CAB-A623-6855C0B577CB}" srcOrd="0" destOrd="0" presId="urn:microsoft.com/office/officeart/2008/layout/LinedList"/>
    <dgm:cxn modelId="{4D5AAD9C-E646-4E99-BE74-6550C6A0A884}" type="presParOf" srcId="{DC69BEB8-285D-4438-B27B-08F85388BBC6}" destId="{73ADA77E-3B6D-4B8A-A161-154D9AB065BF}" srcOrd="1" destOrd="0" presId="urn:microsoft.com/office/officeart/2008/layout/LinedList"/>
    <dgm:cxn modelId="{26E1D1FB-65FE-4CDE-802E-E1DC1892C54A}" type="presParOf" srcId="{73ADA77E-3B6D-4B8A-A161-154D9AB065BF}" destId="{0BCAC406-4B76-48F6-8FC8-C7D9858F7787}" srcOrd="0" destOrd="0" presId="urn:microsoft.com/office/officeart/2008/layout/LinedList"/>
    <dgm:cxn modelId="{4734A8A3-8E13-4C05-AF6E-758AA4E13123}" type="presParOf" srcId="{73ADA77E-3B6D-4B8A-A161-154D9AB065BF}" destId="{2B0EF928-DF72-48FF-A4F4-F12314D00C87}" srcOrd="1" destOrd="0" presId="urn:microsoft.com/office/officeart/2008/layout/LinedList"/>
    <dgm:cxn modelId="{0462BB7C-C451-4C78-BEC5-45B08D38DD6C}" type="presParOf" srcId="{73ADA77E-3B6D-4B8A-A161-154D9AB065BF}" destId="{FF12F6A2-95ED-4582-8D11-0713772596B6}" srcOrd="2" destOrd="0" presId="urn:microsoft.com/office/officeart/2008/layout/LinedList"/>
    <dgm:cxn modelId="{E791E21A-C409-4072-8D87-E80409648D4B}" type="presParOf" srcId="{DC69BEB8-285D-4438-B27B-08F85388BBC6}" destId="{2D16AED6-BA7C-4D59-8EF3-F8C6C44DF57E}" srcOrd="2" destOrd="0" presId="urn:microsoft.com/office/officeart/2008/layout/LinedList"/>
    <dgm:cxn modelId="{0C73C1E1-7616-4D22-8E5C-E8EADBCD508F}" type="presParOf" srcId="{DC69BEB8-285D-4438-B27B-08F85388BBC6}" destId="{3DB53CB3-1E53-475E-8D00-BA9D3A171E36}" srcOrd="3" destOrd="0" presId="urn:microsoft.com/office/officeart/2008/layout/LinedList"/>
    <dgm:cxn modelId="{F9F84F3E-E42A-4DD3-923C-3B305040BFFD}" type="presParOf" srcId="{1E205109-B6B7-46AD-A970-909CB483E0C0}" destId="{CC899727-4F3D-455C-9219-683CD9F5EF3B}" srcOrd="4" destOrd="0" presId="urn:microsoft.com/office/officeart/2008/layout/LinedList"/>
    <dgm:cxn modelId="{FD78518E-E297-488C-8680-A6467A691DE1}" type="presParOf" srcId="{1E205109-B6B7-46AD-A970-909CB483E0C0}" destId="{5F7D2435-2979-462E-9957-6ADBF4D61845}" srcOrd="5" destOrd="0" presId="urn:microsoft.com/office/officeart/2008/layout/LinedList"/>
    <dgm:cxn modelId="{A28F6848-20F9-4275-A771-EA5508D1C696}" type="presParOf" srcId="{5F7D2435-2979-462E-9957-6ADBF4D61845}" destId="{00E49711-67A4-4767-8906-58294BC169E1}" srcOrd="0" destOrd="0" presId="urn:microsoft.com/office/officeart/2008/layout/LinedList"/>
    <dgm:cxn modelId="{3D239204-32DC-4347-92BF-0377354D4774}" type="presParOf" srcId="{5F7D2435-2979-462E-9957-6ADBF4D61845}" destId="{A91706BF-04DA-452E-B0BB-3F5EDD94E812}" srcOrd="1" destOrd="0" presId="urn:microsoft.com/office/officeart/2008/layout/LinedList"/>
    <dgm:cxn modelId="{38EB4948-43CF-4EFB-9D4F-C4EFE537206E}" type="presParOf" srcId="{A91706BF-04DA-452E-B0BB-3F5EDD94E812}" destId="{9160BC6E-550E-4BD2-A848-D5284FA9E3E7}" srcOrd="0" destOrd="0" presId="urn:microsoft.com/office/officeart/2008/layout/LinedList"/>
    <dgm:cxn modelId="{414C8A4B-2C93-407A-840B-358BFE8374CB}" type="presParOf" srcId="{A91706BF-04DA-452E-B0BB-3F5EDD94E812}" destId="{33621B7A-587A-481D-BA56-1759665F7D2B}" srcOrd="1" destOrd="0" presId="urn:microsoft.com/office/officeart/2008/layout/LinedList"/>
    <dgm:cxn modelId="{63BB777A-BC3E-4F4A-9455-BC9FE4021FB8}" type="presParOf" srcId="{33621B7A-587A-481D-BA56-1759665F7D2B}" destId="{5AA24D53-C3E4-4AD9-B6BB-FC953AB5BFD6}" srcOrd="0" destOrd="0" presId="urn:microsoft.com/office/officeart/2008/layout/LinedList"/>
    <dgm:cxn modelId="{B796454D-8E45-46F8-8067-111D87E2BBB4}" type="presParOf" srcId="{33621B7A-587A-481D-BA56-1759665F7D2B}" destId="{51250F0F-E13C-4980-92C5-0CB51A387B4A}" srcOrd="1" destOrd="0" presId="urn:microsoft.com/office/officeart/2008/layout/LinedList"/>
    <dgm:cxn modelId="{498D890F-2144-400F-91FF-CA06BA4736C5}" type="presParOf" srcId="{33621B7A-587A-481D-BA56-1759665F7D2B}" destId="{079CCCEE-8B0F-4392-8522-F657A44B8341}" srcOrd="2" destOrd="0" presId="urn:microsoft.com/office/officeart/2008/layout/LinedList"/>
    <dgm:cxn modelId="{8D988762-9178-44F8-B456-1F31936BE5C9}" type="presParOf" srcId="{A91706BF-04DA-452E-B0BB-3F5EDD94E812}" destId="{A8AD20E9-C1EB-4AED-9D98-68A9F3D95855}" srcOrd="2" destOrd="0" presId="urn:microsoft.com/office/officeart/2008/layout/LinedList"/>
    <dgm:cxn modelId="{BE7504E6-3A23-43E3-A738-02F9AA1210EB}" type="presParOf" srcId="{A91706BF-04DA-452E-B0BB-3F5EDD94E812}" destId="{723C380E-AF71-4E76-B7BB-4B227FB06979}" srcOrd="3" destOrd="0" presId="urn:microsoft.com/office/officeart/2008/layout/LinedList"/>
    <dgm:cxn modelId="{EB4FF3FA-F6E5-4331-B120-D25E2A50BE06}" type="presParOf" srcId="{1E205109-B6B7-46AD-A970-909CB483E0C0}" destId="{D16116E9-5B4B-4D52-A0AE-180C1DDCB77D}" srcOrd="6" destOrd="0" presId="urn:microsoft.com/office/officeart/2008/layout/LinedList"/>
    <dgm:cxn modelId="{0088BEF0-2717-46FF-A0AF-87729FD4A069}" type="presParOf" srcId="{1E205109-B6B7-46AD-A970-909CB483E0C0}" destId="{C0506F18-8067-4D31-9508-35EF32ED0DD1}" srcOrd="7" destOrd="0" presId="urn:microsoft.com/office/officeart/2008/layout/LinedList"/>
    <dgm:cxn modelId="{5F5045AF-3869-44D8-B65D-BAB56904499A}" type="presParOf" srcId="{C0506F18-8067-4D31-9508-35EF32ED0DD1}" destId="{6CAC17EC-4D46-443A-A705-D90B789FE135}" srcOrd="0" destOrd="0" presId="urn:microsoft.com/office/officeart/2008/layout/LinedList"/>
    <dgm:cxn modelId="{B1A5E6BA-6C00-4A42-9585-2A8FC9238749}" type="presParOf" srcId="{C0506F18-8067-4D31-9508-35EF32ED0DD1}" destId="{BB876D8E-A993-44BA-A3F9-9C1A29709171}" srcOrd="1" destOrd="0" presId="urn:microsoft.com/office/officeart/2008/layout/LinedList"/>
    <dgm:cxn modelId="{32382A30-986C-4A66-8FA9-4EE017D02491}" type="presParOf" srcId="{BB876D8E-A993-44BA-A3F9-9C1A29709171}" destId="{97C38D00-DA8F-4DF0-959D-A211C29336B6}" srcOrd="0" destOrd="0" presId="urn:microsoft.com/office/officeart/2008/layout/LinedList"/>
    <dgm:cxn modelId="{7F29816C-A91D-45CF-B35D-F345BC68D728}" type="presParOf" srcId="{BB876D8E-A993-44BA-A3F9-9C1A29709171}" destId="{E505C37C-732F-4BF7-B2EF-E553235CAF12}" srcOrd="1" destOrd="0" presId="urn:microsoft.com/office/officeart/2008/layout/LinedList"/>
    <dgm:cxn modelId="{473F3DF4-6EA2-4984-A68D-197046F26E41}" type="presParOf" srcId="{E505C37C-732F-4BF7-B2EF-E553235CAF12}" destId="{1BD86611-E964-49F0-A998-0BBBFD8C305C}" srcOrd="0" destOrd="0" presId="urn:microsoft.com/office/officeart/2008/layout/LinedList"/>
    <dgm:cxn modelId="{8102A6C5-008C-484F-A7DD-BD65BC94B359}" type="presParOf" srcId="{E505C37C-732F-4BF7-B2EF-E553235CAF12}" destId="{C7AD4EFA-9971-498D-BF13-A769C937A697}" srcOrd="1" destOrd="0" presId="urn:microsoft.com/office/officeart/2008/layout/LinedList"/>
    <dgm:cxn modelId="{EC9F4A79-F50F-4ECB-A7A2-5BBB984DE079}" type="presParOf" srcId="{E505C37C-732F-4BF7-B2EF-E553235CAF12}" destId="{F532E19C-EC44-4509-B7CB-43AF0F16B70E}" srcOrd="2" destOrd="0" presId="urn:microsoft.com/office/officeart/2008/layout/LinedList"/>
    <dgm:cxn modelId="{F820725A-F757-4B18-A2EC-61F1F8C81EF9}" type="presParOf" srcId="{BB876D8E-A993-44BA-A3F9-9C1A29709171}" destId="{1726BD81-0C0A-4616-A72F-8B6C3C5DF0CD}" srcOrd="2" destOrd="0" presId="urn:microsoft.com/office/officeart/2008/layout/LinedList"/>
    <dgm:cxn modelId="{62835992-0509-47FF-B504-144AC85A5852}" type="presParOf" srcId="{BB876D8E-A993-44BA-A3F9-9C1A29709171}" destId="{F9803A62-8438-4A53-810A-59A9BBFA573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DB78E-AC92-45C6-98A3-8CB9CE4E878E}">
      <dsp:nvSpPr>
        <dsp:cNvPr id="0" name=""/>
        <dsp:cNvSpPr/>
      </dsp:nvSpPr>
      <dsp:spPr>
        <a:xfrm>
          <a:off x="0" y="0"/>
          <a:ext cx="3791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A148B-3231-4666-B67B-0931CB7A423C}">
      <dsp:nvSpPr>
        <dsp:cNvPr id="0" name=""/>
        <dsp:cNvSpPr/>
      </dsp:nvSpPr>
      <dsp:spPr>
        <a:xfrm>
          <a:off x="0" y="0"/>
          <a:ext cx="758348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</a:t>
          </a:r>
          <a:endParaRPr lang="zh-CN" altLang="en-US" sz="2400" kern="1200" dirty="0"/>
        </a:p>
      </dsp:txBody>
      <dsp:txXfrm>
        <a:off x="0" y="0"/>
        <a:ext cx="758348" cy="1016000"/>
      </dsp:txXfrm>
    </dsp:sp>
    <dsp:sp modelId="{96CBEDB6-7DC4-4822-B208-11773B67862A}">
      <dsp:nvSpPr>
        <dsp:cNvPr id="0" name=""/>
        <dsp:cNvSpPr/>
      </dsp:nvSpPr>
      <dsp:spPr>
        <a:xfrm>
          <a:off x="815224" y="46136"/>
          <a:ext cx="297651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研究背景</a:t>
          </a:r>
          <a:endParaRPr lang="zh-CN" altLang="en-US" sz="2400" kern="1200" dirty="0"/>
        </a:p>
      </dsp:txBody>
      <dsp:txXfrm>
        <a:off x="815224" y="46136"/>
        <a:ext cx="2976519" cy="922734"/>
      </dsp:txXfrm>
    </dsp:sp>
    <dsp:sp modelId="{42D36DE5-851B-4B95-AA3E-0AC3211998A6}">
      <dsp:nvSpPr>
        <dsp:cNvPr id="0" name=""/>
        <dsp:cNvSpPr/>
      </dsp:nvSpPr>
      <dsp:spPr>
        <a:xfrm>
          <a:off x="758348" y="968871"/>
          <a:ext cx="303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EFE27-8B2F-456C-BDF1-E2525352EEB3}">
      <dsp:nvSpPr>
        <dsp:cNvPr id="0" name=""/>
        <dsp:cNvSpPr/>
      </dsp:nvSpPr>
      <dsp:spPr>
        <a:xfrm>
          <a:off x="0" y="1016000"/>
          <a:ext cx="3791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9E40F-7493-4F65-AA6A-B4992A2BED3F}">
      <dsp:nvSpPr>
        <dsp:cNvPr id="0" name=""/>
        <dsp:cNvSpPr/>
      </dsp:nvSpPr>
      <dsp:spPr>
        <a:xfrm>
          <a:off x="0" y="1016000"/>
          <a:ext cx="758348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</a:t>
          </a:r>
          <a:endParaRPr lang="zh-CN" altLang="en-US" sz="2400" kern="1200" dirty="0"/>
        </a:p>
      </dsp:txBody>
      <dsp:txXfrm>
        <a:off x="0" y="1016000"/>
        <a:ext cx="758348" cy="1016000"/>
      </dsp:txXfrm>
    </dsp:sp>
    <dsp:sp modelId="{2B0EF928-DF72-48FF-A4F4-F12314D00C87}">
      <dsp:nvSpPr>
        <dsp:cNvPr id="0" name=""/>
        <dsp:cNvSpPr/>
      </dsp:nvSpPr>
      <dsp:spPr>
        <a:xfrm>
          <a:off x="815224" y="1062136"/>
          <a:ext cx="297651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研究现状</a:t>
          </a:r>
          <a:endParaRPr lang="zh-CN" altLang="en-US" sz="2400" kern="1200" dirty="0"/>
        </a:p>
      </dsp:txBody>
      <dsp:txXfrm>
        <a:off x="815224" y="1062136"/>
        <a:ext cx="2976519" cy="922734"/>
      </dsp:txXfrm>
    </dsp:sp>
    <dsp:sp modelId="{2D16AED6-BA7C-4D59-8EF3-F8C6C44DF57E}">
      <dsp:nvSpPr>
        <dsp:cNvPr id="0" name=""/>
        <dsp:cNvSpPr/>
      </dsp:nvSpPr>
      <dsp:spPr>
        <a:xfrm>
          <a:off x="758348" y="1984871"/>
          <a:ext cx="303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99727-4F3D-455C-9219-683CD9F5EF3B}">
      <dsp:nvSpPr>
        <dsp:cNvPr id="0" name=""/>
        <dsp:cNvSpPr/>
      </dsp:nvSpPr>
      <dsp:spPr>
        <a:xfrm>
          <a:off x="0" y="2032000"/>
          <a:ext cx="3791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49711-67A4-4767-8906-58294BC169E1}">
      <dsp:nvSpPr>
        <dsp:cNvPr id="0" name=""/>
        <dsp:cNvSpPr/>
      </dsp:nvSpPr>
      <dsp:spPr>
        <a:xfrm>
          <a:off x="0" y="2032000"/>
          <a:ext cx="758348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3</a:t>
          </a:r>
          <a:endParaRPr lang="zh-CN" altLang="en-US" sz="2400" kern="1200" dirty="0"/>
        </a:p>
      </dsp:txBody>
      <dsp:txXfrm>
        <a:off x="0" y="2032000"/>
        <a:ext cx="758348" cy="1016000"/>
      </dsp:txXfrm>
    </dsp:sp>
    <dsp:sp modelId="{51250F0F-E13C-4980-92C5-0CB51A387B4A}">
      <dsp:nvSpPr>
        <dsp:cNvPr id="0" name=""/>
        <dsp:cNvSpPr/>
      </dsp:nvSpPr>
      <dsp:spPr>
        <a:xfrm>
          <a:off x="815224" y="2078136"/>
          <a:ext cx="297651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研究内容</a:t>
          </a:r>
          <a:endParaRPr lang="zh-CN" altLang="en-US" sz="2400" kern="1200" dirty="0"/>
        </a:p>
      </dsp:txBody>
      <dsp:txXfrm>
        <a:off x="815224" y="2078136"/>
        <a:ext cx="2976519" cy="922734"/>
      </dsp:txXfrm>
    </dsp:sp>
    <dsp:sp modelId="{A8AD20E9-C1EB-4AED-9D98-68A9F3D95855}">
      <dsp:nvSpPr>
        <dsp:cNvPr id="0" name=""/>
        <dsp:cNvSpPr/>
      </dsp:nvSpPr>
      <dsp:spPr>
        <a:xfrm>
          <a:off x="758348" y="3000871"/>
          <a:ext cx="303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116E9-5B4B-4D52-A0AE-180C1DDCB77D}">
      <dsp:nvSpPr>
        <dsp:cNvPr id="0" name=""/>
        <dsp:cNvSpPr/>
      </dsp:nvSpPr>
      <dsp:spPr>
        <a:xfrm>
          <a:off x="0" y="3047999"/>
          <a:ext cx="3791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C17EC-4D46-443A-A705-D90B789FE135}">
      <dsp:nvSpPr>
        <dsp:cNvPr id="0" name=""/>
        <dsp:cNvSpPr/>
      </dsp:nvSpPr>
      <dsp:spPr>
        <a:xfrm>
          <a:off x="0" y="3047999"/>
          <a:ext cx="758348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4</a:t>
          </a:r>
          <a:endParaRPr lang="zh-CN" altLang="en-US" sz="2400" kern="1200" dirty="0"/>
        </a:p>
      </dsp:txBody>
      <dsp:txXfrm>
        <a:off x="0" y="3047999"/>
        <a:ext cx="758348" cy="1016000"/>
      </dsp:txXfrm>
    </dsp:sp>
    <dsp:sp modelId="{C7AD4EFA-9971-498D-BF13-A769C937A697}">
      <dsp:nvSpPr>
        <dsp:cNvPr id="0" name=""/>
        <dsp:cNvSpPr/>
      </dsp:nvSpPr>
      <dsp:spPr>
        <a:xfrm>
          <a:off x="815224" y="3094136"/>
          <a:ext cx="297651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总结和展望</a:t>
          </a:r>
          <a:endParaRPr lang="zh-CN" altLang="en-US" sz="2400" kern="1200" dirty="0"/>
        </a:p>
      </dsp:txBody>
      <dsp:txXfrm>
        <a:off x="815224" y="3094136"/>
        <a:ext cx="2976519" cy="922734"/>
      </dsp:txXfrm>
    </dsp:sp>
    <dsp:sp modelId="{1726BD81-0C0A-4616-A72F-8B6C3C5DF0CD}">
      <dsp:nvSpPr>
        <dsp:cNvPr id="0" name=""/>
        <dsp:cNvSpPr/>
      </dsp:nvSpPr>
      <dsp:spPr>
        <a:xfrm>
          <a:off x="758348" y="4016871"/>
          <a:ext cx="303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6DCF4-D413-4115-9F09-87141C950F0C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5B7BC-1397-4F54-801D-29B0D782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4286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53F89-4E84-4D3B-BEB4-1517E913298D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B8E78-75FA-45DE-9A6C-14B9DE9FD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750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5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52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4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3963" y="1630363"/>
            <a:ext cx="6726237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6400800" cy="96837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212D-B874-4C50-B77F-4342D19E201B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31BC-142C-4F14-988B-3528BF44CA0B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8389-9905-4A80-82B6-09D85F5F669A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882CB-CB06-4441-8546-761A152EF4B6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988" y="519113"/>
            <a:ext cx="2014537" cy="5462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2613" y="519113"/>
            <a:ext cx="5895975" cy="54625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C1E03-35A0-4276-A449-AB19A0F4857F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36429-AB59-4D10-BF85-993F95C2442C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82613" y="1619250"/>
            <a:ext cx="3952875" cy="436245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7888" y="1619250"/>
            <a:ext cx="3952875" cy="2105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7888" y="3876675"/>
            <a:ext cx="3952875" cy="2105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A408A-0316-4B43-98DF-0066536266A3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B7F0F-335D-44F2-8A68-484D30BDD62A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20839" y="519113"/>
            <a:ext cx="5039393" cy="70643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18B99F52-A131-4433-BDAA-0199DCF6A492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F69FD9-4AA7-4F0D-8D5B-DD29ADC17B19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图示 6"/>
          <p:cNvGraphicFramePr/>
          <p:nvPr userDrawn="1"/>
        </p:nvGraphicFramePr>
        <p:xfrm>
          <a:off x="2843808" y="1700808"/>
          <a:ext cx="37917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11200" indent="-711200">
              <a:buClr>
                <a:srgbClr val="C00000"/>
              </a:buClr>
              <a:buFont typeface="Wingdings" panose="05000000000000000000" pitchFamily="2" charset="2"/>
              <a:buChar char=""/>
              <a:defRPr sz="2800"/>
            </a:lvl1pPr>
            <a:lvl2pPr marL="1066800" indent="-609600">
              <a:buFont typeface="Wingdings" panose="05000000000000000000" pitchFamily="2" charset="2"/>
              <a:buChar char="Ø"/>
              <a:defRPr/>
            </a:lvl2pPr>
            <a:lvl3pPr marL="1422400" indent="-508000">
              <a:buClr>
                <a:srgbClr val="002060"/>
              </a:buClr>
              <a:buFont typeface="Wingdings" panose="05000000000000000000" pitchFamily="2" charset="2"/>
              <a:buChar char="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38200" y="6409134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32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10DD4-F5BE-40B7-A9D2-17C0CF45B579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5C2D-2A67-4417-885C-B04BE0BAD33A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486A-29F9-4E5B-9195-B7E758841AD9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2613" y="1619250"/>
            <a:ext cx="3952875" cy="4362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19250"/>
            <a:ext cx="3952875" cy="4362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72983-4A91-4549-B0A6-AAF0F4203D59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DCEBD-4E05-4404-8634-D8CBDA35C946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9134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0702D-68F9-49A1-9840-ADD496F3F970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32B8-1AD2-407A-9679-A10C7F1811C8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F6754-EE0A-4B8D-89AA-48D332007769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EBC25-49B0-4D6C-800E-DFAF3D701BDB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846A4-6CDB-4745-A602-492BA98F089D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FF62C-5A1C-41E2-AAE1-19B75A980206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214E4-3E1B-4CE1-AE80-1CF9450C0F5B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C98F9-276E-41EE-960F-D840E2662FC2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C38E7-41BE-4D58-BD77-F26ADA54D5D4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14A93-5520-4972-8BDB-ECB7D2B4C7FC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0838" y="519113"/>
            <a:ext cx="7024687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619250"/>
            <a:ext cx="8058150" cy="4362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zh-CN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8200" y="6409134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0A360657-3A14-4898-96F1-4C5586EF3668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96113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1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F69FD9-4AA7-4F0D-8D5B-DD29ADC17B19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711200" indent="-7112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Franklin Gothic Medium" panose="020B0603020102020204" pitchFamily="34" charset="0"/>
          <a:ea typeface="文鼎中隶简" pitchFamily="49" charset="-122"/>
          <a:cs typeface="文鼎中隶简"/>
        </a:defRPr>
      </a:lvl2pPr>
      <a:lvl3pPr marL="1422400" indent="-508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1"/>
          </a:solidFill>
          <a:latin typeface="Franklin Gothic Medium" panose="020B0603020102020204" pitchFamily="34" charset="0"/>
          <a:ea typeface="文鼎中隶简" pitchFamily="49" charset="-122"/>
          <a:cs typeface="文鼎中隶简"/>
        </a:defRPr>
      </a:lvl3pPr>
      <a:lvl4pPr marL="1879600" indent="-5080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ranklin Gothic Medium" panose="020B0603020102020204" pitchFamily="34" charset="0"/>
          <a:ea typeface="文鼎中隶简" pitchFamily="49" charset="-122"/>
          <a:cs typeface="文鼎中隶简"/>
        </a:defRPr>
      </a:lvl4pPr>
      <a:lvl5pPr marL="2336800" indent="-508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ranklin Gothic Medium" panose="020B0603020102020204" pitchFamily="34" charset="0"/>
          <a:ea typeface="文鼎中隶简" pitchFamily="49" charset="-122"/>
          <a:cs typeface="文鼎中隶简"/>
        </a:defRPr>
      </a:lvl5pPr>
      <a:lvl6pPr marL="2794000" indent="-508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Franklin Gothic Medium" panose="020B0603020102020204" pitchFamily="34" charset="0"/>
          <a:ea typeface="文鼎中隶简" pitchFamily="49" charset="-122"/>
        </a:defRPr>
      </a:lvl6pPr>
      <a:lvl7pPr marL="3251200" indent="-508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Franklin Gothic Medium" panose="020B0603020102020204" pitchFamily="34" charset="0"/>
          <a:ea typeface="文鼎中隶简" pitchFamily="49" charset="-122"/>
        </a:defRPr>
      </a:lvl7pPr>
      <a:lvl8pPr marL="3708400" indent="-508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Franklin Gothic Medium" panose="020B0603020102020204" pitchFamily="34" charset="0"/>
          <a:ea typeface="文鼎中隶简" pitchFamily="49" charset="-122"/>
        </a:defRPr>
      </a:lvl8pPr>
      <a:lvl9pPr marL="4165600" indent="-508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Franklin Gothic Medium" panose="020B0603020102020204" pitchFamily="34" charset="0"/>
          <a:ea typeface="文鼎中隶简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916832"/>
            <a:ext cx="6726237" cy="1470025"/>
          </a:xfrm>
        </p:spPr>
        <p:txBody>
          <a:bodyPr/>
          <a:lstStyle/>
          <a:p>
            <a:r>
              <a:rPr lang="zh-CN" altLang="en-US" sz="3600" dirty="0" smtClean="0"/>
              <a:t>查找的相关概念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1C78AC-D5D9-41A1-B03E-A75CDC9958D0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2555776" y="4293003"/>
            <a:ext cx="5456654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135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 panose="02040502050405020303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000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查找函数的原型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921500" y="5016500"/>
            <a:ext cx="1891940" cy="1657327"/>
            <a:chOff x="1680" y="2373"/>
            <a:chExt cx="2038" cy="1758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43" name="Group 4"/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46" name="Freeform 5"/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0 w 571"/>
                    <a:gd name="T1" fmla="*/ 1 h 510"/>
                    <a:gd name="T2" fmla="*/ 0 w 571"/>
                    <a:gd name="T3" fmla="*/ 1 h 510"/>
                    <a:gd name="T4" fmla="*/ 0 w 571"/>
                    <a:gd name="T5" fmla="*/ 1 h 510"/>
                    <a:gd name="T6" fmla="*/ 0 w 571"/>
                    <a:gd name="T7" fmla="*/ 1 h 510"/>
                    <a:gd name="T8" fmla="*/ 0 w 571"/>
                    <a:gd name="T9" fmla="*/ 1 h 510"/>
                    <a:gd name="T10" fmla="*/ 0 w 571"/>
                    <a:gd name="T11" fmla="*/ 1 h 510"/>
                    <a:gd name="T12" fmla="*/ 0 w 571"/>
                    <a:gd name="T13" fmla="*/ 1 h 510"/>
                    <a:gd name="T14" fmla="*/ 0 w 571"/>
                    <a:gd name="T15" fmla="*/ 1 h 510"/>
                    <a:gd name="T16" fmla="*/ 0 w 571"/>
                    <a:gd name="T17" fmla="*/ 1 h 510"/>
                    <a:gd name="T18" fmla="*/ 0 w 571"/>
                    <a:gd name="T19" fmla="*/ 1 h 510"/>
                    <a:gd name="T20" fmla="*/ 0 w 571"/>
                    <a:gd name="T21" fmla="*/ 1 h 510"/>
                    <a:gd name="T22" fmla="*/ 0 w 571"/>
                    <a:gd name="T23" fmla="*/ 1 h 510"/>
                    <a:gd name="T24" fmla="*/ 0 w 571"/>
                    <a:gd name="T25" fmla="*/ 1 h 510"/>
                    <a:gd name="T26" fmla="*/ 0 w 571"/>
                    <a:gd name="T27" fmla="*/ 1 h 510"/>
                    <a:gd name="T28" fmla="*/ 0 w 571"/>
                    <a:gd name="T29" fmla="*/ 1 h 510"/>
                    <a:gd name="T30" fmla="*/ 0 w 571"/>
                    <a:gd name="T31" fmla="*/ 1 h 510"/>
                    <a:gd name="T32" fmla="*/ 0 w 571"/>
                    <a:gd name="T33" fmla="*/ 1 h 510"/>
                    <a:gd name="T34" fmla="*/ 0 w 571"/>
                    <a:gd name="T35" fmla="*/ 1 h 510"/>
                    <a:gd name="T36" fmla="*/ 0 w 571"/>
                    <a:gd name="T37" fmla="*/ 1 h 510"/>
                    <a:gd name="T38" fmla="*/ 0 w 571"/>
                    <a:gd name="T39" fmla="*/ 1 h 510"/>
                    <a:gd name="T40" fmla="*/ 0 w 571"/>
                    <a:gd name="T41" fmla="*/ 1 h 510"/>
                    <a:gd name="T42" fmla="*/ 0 w 571"/>
                    <a:gd name="T43" fmla="*/ 1 h 510"/>
                    <a:gd name="T44" fmla="*/ 0 w 571"/>
                    <a:gd name="T45" fmla="*/ 1 h 510"/>
                    <a:gd name="T46" fmla="*/ 0 w 571"/>
                    <a:gd name="T47" fmla="*/ 1 h 510"/>
                    <a:gd name="T48" fmla="*/ 0 w 571"/>
                    <a:gd name="T49" fmla="*/ 1 h 510"/>
                    <a:gd name="T50" fmla="*/ 0 w 571"/>
                    <a:gd name="T51" fmla="*/ 1 h 510"/>
                    <a:gd name="T52" fmla="*/ 0 w 571"/>
                    <a:gd name="T53" fmla="*/ 1 h 510"/>
                    <a:gd name="T54" fmla="*/ 0 w 571"/>
                    <a:gd name="T55" fmla="*/ 1 h 510"/>
                    <a:gd name="T56" fmla="*/ 0 w 571"/>
                    <a:gd name="T57" fmla="*/ 1 h 510"/>
                    <a:gd name="T58" fmla="*/ 0 w 571"/>
                    <a:gd name="T59" fmla="*/ 1 h 510"/>
                    <a:gd name="T60" fmla="*/ 0 w 571"/>
                    <a:gd name="T61" fmla="*/ 1 h 510"/>
                    <a:gd name="T62" fmla="*/ 0 w 571"/>
                    <a:gd name="T63" fmla="*/ 1 h 510"/>
                    <a:gd name="T64" fmla="*/ 0 w 571"/>
                    <a:gd name="T65" fmla="*/ 1 h 510"/>
                    <a:gd name="T66" fmla="*/ 0 w 571"/>
                    <a:gd name="T67" fmla="*/ 1 h 510"/>
                    <a:gd name="T68" fmla="*/ 0 w 571"/>
                    <a:gd name="T69" fmla="*/ 1 h 510"/>
                    <a:gd name="T70" fmla="*/ 0 w 571"/>
                    <a:gd name="T71" fmla="*/ 1 h 510"/>
                    <a:gd name="T72" fmla="*/ 0 w 571"/>
                    <a:gd name="T73" fmla="*/ 0 h 510"/>
                    <a:gd name="T74" fmla="*/ 0 w 571"/>
                    <a:gd name="T75" fmla="*/ 1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Arc 6"/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 sz="1800"/>
              </a:p>
            </p:txBody>
          </p:sp>
          <p:sp>
            <p:nvSpPr>
              <p:cNvPr id="45" name="Freeform 8"/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1 w 566"/>
                  <a:gd name="T1" fmla="*/ 1 h 1408"/>
                  <a:gd name="T2" fmla="*/ 1 w 566"/>
                  <a:gd name="T3" fmla="*/ 1 h 1408"/>
                  <a:gd name="T4" fmla="*/ 0 w 566"/>
                  <a:gd name="T5" fmla="*/ 2 h 1408"/>
                  <a:gd name="T6" fmla="*/ 1 w 566"/>
                  <a:gd name="T7" fmla="*/ 2 h 1408"/>
                  <a:gd name="T8" fmla="*/ 1 w 566"/>
                  <a:gd name="T9" fmla="*/ 1 h 1408"/>
                  <a:gd name="T10" fmla="*/ 1 w 566"/>
                  <a:gd name="T11" fmla="*/ 1 h 1408"/>
                  <a:gd name="T12" fmla="*/ 1 w 566"/>
                  <a:gd name="T13" fmla="*/ 1 h 1408"/>
                  <a:gd name="T14" fmla="*/ 1 w 566"/>
                  <a:gd name="T15" fmla="*/ 1 h 1408"/>
                  <a:gd name="T16" fmla="*/ 1 w 566"/>
                  <a:gd name="T17" fmla="*/ 1 h 1408"/>
                  <a:gd name="T18" fmla="*/ 1 w 566"/>
                  <a:gd name="T19" fmla="*/ 1 h 1408"/>
                  <a:gd name="T20" fmla="*/ 1 w 566"/>
                  <a:gd name="T21" fmla="*/ 1 h 1408"/>
                  <a:gd name="T22" fmla="*/ 1 w 566"/>
                  <a:gd name="T23" fmla="*/ 1 h 1408"/>
                  <a:gd name="T24" fmla="*/ 1 w 566"/>
                  <a:gd name="T25" fmla="*/ 1 h 1408"/>
                  <a:gd name="T26" fmla="*/ 1 w 566"/>
                  <a:gd name="T27" fmla="*/ 1 h 1408"/>
                  <a:gd name="T28" fmla="*/ 1 w 566"/>
                  <a:gd name="T29" fmla="*/ 1 h 1408"/>
                  <a:gd name="T30" fmla="*/ 1 w 566"/>
                  <a:gd name="T31" fmla="*/ 1 h 1408"/>
                  <a:gd name="T32" fmla="*/ 1 w 566"/>
                  <a:gd name="T33" fmla="*/ 1 h 1408"/>
                  <a:gd name="T34" fmla="*/ 1 w 566"/>
                  <a:gd name="T35" fmla="*/ 0 h 1408"/>
                  <a:gd name="T36" fmla="*/ 1 w 566"/>
                  <a:gd name="T37" fmla="*/ 1 h 1408"/>
                  <a:gd name="T38" fmla="*/ 1 w 566"/>
                  <a:gd name="T39" fmla="*/ 1 h 1408"/>
                  <a:gd name="T40" fmla="*/ 1 w 566"/>
                  <a:gd name="T41" fmla="*/ 1 h 1408"/>
                  <a:gd name="T42" fmla="*/ 1 w 566"/>
                  <a:gd name="T43" fmla="*/ 1 h 1408"/>
                  <a:gd name="T44" fmla="*/ 1 w 566"/>
                  <a:gd name="T45" fmla="*/ 1 h 1408"/>
                  <a:gd name="T46" fmla="*/ 1 w 566"/>
                  <a:gd name="T47" fmla="*/ 1 h 1408"/>
                  <a:gd name="T48" fmla="*/ 1 w 566"/>
                  <a:gd name="T49" fmla="*/ 1 h 1408"/>
                  <a:gd name="T50" fmla="*/ 1 w 566"/>
                  <a:gd name="T51" fmla="*/ 1 h 1408"/>
                  <a:gd name="T52" fmla="*/ 1 w 566"/>
                  <a:gd name="T53" fmla="*/ 1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1 h 229"/>
                  <a:gd name="T2" fmla="*/ 0 w 913"/>
                  <a:gd name="T3" fmla="*/ 1 h 229"/>
                  <a:gd name="T4" fmla="*/ 0 w 913"/>
                  <a:gd name="T5" fmla="*/ 1 h 229"/>
                  <a:gd name="T6" fmla="*/ 0 w 913"/>
                  <a:gd name="T7" fmla="*/ 1 h 229"/>
                  <a:gd name="T8" fmla="*/ 0 w 913"/>
                  <a:gd name="T9" fmla="*/ 1 h 229"/>
                  <a:gd name="T10" fmla="*/ 0 w 913"/>
                  <a:gd name="T11" fmla="*/ 1 h 229"/>
                  <a:gd name="T12" fmla="*/ 0 w 913"/>
                  <a:gd name="T13" fmla="*/ 1 h 229"/>
                  <a:gd name="T14" fmla="*/ 0 w 913"/>
                  <a:gd name="T15" fmla="*/ 1 h 229"/>
                  <a:gd name="T16" fmla="*/ 0 w 913"/>
                  <a:gd name="T17" fmla="*/ 1 h 229"/>
                  <a:gd name="T18" fmla="*/ 0 w 913"/>
                  <a:gd name="T19" fmla="*/ 1 h 229"/>
                  <a:gd name="T20" fmla="*/ 0 w 913"/>
                  <a:gd name="T21" fmla="*/ 1 h 229"/>
                  <a:gd name="T22" fmla="*/ 0 w 913"/>
                  <a:gd name="T23" fmla="*/ 1 h 229"/>
                  <a:gd name="T24" fmla="*/ 0 w 913"/>
                  <a:gd name="T25" fmla="*/ 1 h 229"/>
                  <a:gd name="T26" fmla="*/ 0 w 913"/>
                  <a:gd name="T27" fmla="*/ 1 h 229"/>
                  <a:gd name="T28" fmla="*/ 0 w 913"/>
                  <a:gd name="T29" fmla="*/ 1 h 229"/>
                  <a:gd name="T30" fmla="*/ 0 w 913"/>
                  <a:gd name="T31" fmla="*/ 1 h 229"/>
                  <a:gd name="T32" fmla="*/ 0 w 913"/>
                  <a:gd name="T33" fmla="*/ 1 h 229"/>
                  <a:gd name="T34" fmla="*/ 0 w 913"/>
                  <a:gd name="T35" fmla="*/ 1 h 229"/>
                  <a:gd name="T36" fmla="*/ 0 w 913"/>
                  <a:gd name="T37" fmla="*/ 1 h 229"/>
                  <a:gd name="T38" fmla="*/ 0 w 913"/>
                  <a:gd name="T39" fmla="*/ 1 h 229"/>
                  <a:gd name="T40" fmla="*/ 0 w 913"/>
                  <a:gd name="T41" fmla="*/ 1 h 229"/>
                  <a:gd name="T42" fmla="*/ 0 w 913"/>
                  <a:gd name="T43" fmla="*/ 0 h 229"/>
                  <a:gd name="T44" fmla="*/ 0 w 913"/>
                  <a:gd name="T45" fmla="*/ 1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11"/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1 h 222"/>
                  <a:gd name="T2" fmla="*/ 0 w 913"/>
                  <a:gd name="T3" fmla="*/ 1 h 222"/>
                  <a:gd name="T4" fmla="*/ 0 w 913"/>
                  <a:gd name="T5" fmla="*/ 1 h 222"/>
                  <a:gd name="T6" fmla="*/ 0 w 913"/>
                  <a:gd name="T7" fmla="*/ 1 h 222"/>
                  <a:gd name="T8" fmla="*/ 0 w 913"/>
                  <a:gd name="T9" fmla="*/ 1 h 222"/>
                  <a:gd name="T10" fmla="*/ 0 w 913"/>
                  <a:gd name="T11" fmla="*/ 1 h 222"/>
                  <a:gd name="T12" fmla="*/ 0 w 913"/>
                  <a:gd name="T13" fmla="*/ 1 h 222"/>
                  <a:gd name="T14" fmla="*/ 0 w 913"/>
                  <a:gd name="T15" fmla="*/ 1 h 222"/>
                  <a:gd name="T16" fmla="*/ 0 w 913"/>
                  <a:gd name="T17" fmla="*/ 1 h 222"/>
                  <a:gd name="T18" fmla="*/ 0 w 913"/>
                  <a:gd name="T19" fmla="*/ 1 h 222"/>
                  <a:gd name="T20" fmla="*/ 0 w 913"/>
                  <a:gd name="T21" fmla="*/ 1 h 222"/>
                  <a:gd name="T22" fmla="*/ 0 w 913"/>
                  <a:gd name="T23" fmla="*/ 1 h 222"/>
                  <a:gd name="T24" fmla="*/ 0 w 913"/>
                  <a:gd name="T25" fmla="*/ 1 h 222"/>
                  <a:gd name="T26" fmla="*/ 0 w 913"/>
                  <a:gd name="T27" fmla="*/ 1 h 222"/>
                  <a:gd name="T28" fmla="*/ 0 w 913"/>
                  <a:gd name="T29" fmla="*/ 1 h 222"/>
                  <a:gd name="T30" fmla="*/ 0 w 913"/>
                  <a:gd name="T31" fmla="*/ 1 h 222"/>
                  <a:gd name="T32" fmla="*/ 0 w 913"/>
                  <a:gd name="T33" fmla="*/ 1 h 222"/>
                  <a:gd name="T34" fmla="*/ 0 w 913"/>
                  <a:gd name="T35" fmla="*/ 1 h 222"/>
                  <a:gd name="T36" fmla="*/ 0 w 913"/>
                  <a:gd name="T37" fmla="*/ 1 h 222"/>
                  <a:gd name="T38" fmla="*/ 0 w 913"/>
                  <a:gd name="T39" fmla="*/ 1 h 222"/>
                  <a:gd name="T40" fmla="*/ 0 w 913"/>
                  <a:gd name="T41" fmla="*/ 0 h 222"/>
                  <a:gd name="T42" fmla="*/ 0 w 913"/>
                  <a:gd name="T43" fmla="*/ 1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" name="Freeform 12"/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0 w 852"/>
                <a:gd name="T1" fmla="*/ 0 h 1411"/>
                <a:gd name="T2" fmla="*/ 0 w 852"/>
                <a:gd name="T3" fmla="*/ 0 h 1411"/>
                <a:gd name="T4" fmla="*/ 0 w 852"/>
                <a:gd name="T5" fmla="*/ 0 h 1411"/>
                <a:gd name="T6" fmla="*/ 0 w 852"/>
                <a:gd name="T7" fmla="*/ 0 h 1411"/>
                <a:gd name="T8" fmla="*/ 0 w 852"/>
                <a:gd name="T9" fmla="*/ 0 h 1411"/>
                <a:gd name="T10" fmla="*/ 0 w 852"/>
                <a:gd name="T11" fmla="*/ 0 h 1411"/>
                <a:gd name="T12" fmla="*/ 0 w 852"/>
                <a:gd name="T13" fmla="*/ 0 h 1411"/>
                <a:gd name="T14" fmla="*/ 0 w 852"/>
                <a:gd name="T15" fmla="*/ 0 h 1411"/>
                <a:gd name="T16" fmla="*/ 0 w 852"/>
                <a:gd name="T17" fmla="*/ 0 h 1411"/>
                <a:gd name="T18" fmla="*/ 0 w 852"/>
                <a:gd name="T19" fmla="*/ 0 h 1411"/>
                <a:gd name="T20" fmla="*/ 0 w 852"/>
                <a:gd name="T21" fmla="*/ 0 h 1411"/>
                <a:gd name="T22" fmla="*/ 0 w 852"/>
                <a:gd name="T23" fmla="*/ 0 h 1411"/>
                <a:gd name="T24" fmla="*/ 0 w 852"/>
                <a:gd name="T25" fmla="*/ 0 h 1411"/>
                <a:gd name="T26" fmla="*/ 0 w 852"/>
                <a:gd name="T27" fmla="*/ 0 h 1411"/>
                <a:gd name="T28" fmla="*/ 0 w 852"/>
                <a:gd name="T29" fmla="*/ 0 h 1411"/>
                <a:gd name="T30" fmla="*/ 0 w 852"/>
                <a:gd name="T31" fmla="*/ 0 h 1411"/>
                <a:gd name="T32" fmla="*/ 0 w 852"/>
                <a:gd name="T33" fmla="*/ 0 h 1411"/>
                <a:gd name="T34" fmla="*/ 0 w 852"/>
                <a:gd name="T35" fmla="*/ 0 h 1411"/>
                <a:gd name="T36" fmla="*/ 0 w 852"/>
                <a:gd name="T37" fmla="*/ 0 h 1411"/>
                <a:gd name="T38" fmla="*/ 0 w 852"/>
                <a:gd name="T39" fmla="*/ 0 h 1411"/>
                <a:gd name="T40" fmla="*/ 0 w 852"/>
                <a:gd name="T41" fmla="*/ 0 h 1411"/>
                <a:gd name="T42" fmla="*/ 0 w 852"/>
                <a:gd name="T43" fmla="*/ 0 h 1411"/>
                <a:gd name="T44" fmla="*/ 0 w 852"/>
                <a:gd name="T45" fmla="*/ 0 h 1411"/>
                <a:gd name="T46" fmla="*/ 0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0 h 1565"/>
                <a:gd name="T2" fmla="*/ 0 w 982"/>
                <a:gd name="T3" fmla="*/ 0 h 1565"/>
                <a:gd name="T4" fmla="*/ 0 w 982"/>
                <a:gd name="T5" fmla="*/ 0 h 1565"/>
                <a:gd name="T6" fmla="*/ 0 w 982"/>
                <a:gd name="T7" fmla="*/ 0 h 1565"/>
                <a:gd name="T8" fmla="*/ 0 w 982"/>
                <a:gd name="T9" fmla="*/ 0 h 1565"/>
                <a:gd name="T10" fmla="*/ 0 w 982"/>
                <a:gd name="T11" fmla="*/ 0 h 1565"/>
                <a:gd name="T12" fmla="*/ 0 w 982"/>
                <a:gd name="T13" fmla="*/ 0 h 1565"/>
                <a:gd name="T14" fmla="*/ 0 w 982"/>
                <a:gd name="T15" fmla="*/ 0 h 1565"/>
                <a:gd name="T16" fmla="*/ 0 w 982"/>
                <a:gd name="T17" fmla="*/ 0 h 1565"/>
                <a:gd name="T18" fmla="*/ 0 w 982"/>
                <a:gd name="T19" fmla="*/ 0 h 1565"/>
                <a:gd name="T20" fmla="*/ 0 w 982"/>
                <a:gd name="T21" fmla="*/ 0 h 1565"/>
                <a:gd name="T22" fmla="*/ 0 w 982"/>
                <a:gd name="T23" fmla="*/ 0 h 1565"/>
                <a:gd name="T24" fmla="*/ 0 w 982"/>
                <a:gd name="T25" fmla="*/ 0 h 1565"/>
                <a:gd name="T26" fmla="*/ 0 w 982"/>
                <a:gd name="T27" fmla="*/ 0 h 1565"/>
                <a:gd name="T28" fmla="*/ 0 w 982"/>
                <a:gd name="T29" fmla="*/ 0 h 1565"/>
                <a:gd name="T30" fmla="*/ 0 w 982"/>
                <a:gd name="T31" fmla="*/ 0 h 1565"/>
                <a:gd name="T32" fmla="*/ 0 w 982"/>
                <a:gd name="T33" fmla="*/ 0 h 1565"/>
                <a:gd name="T34" fmla="*/ 0 w 982"/>
                <a:gd name="T35" fmla="*/ 0 h 1565"/>
                <a:gd name="T36" fmla="*/ 0 w 982"/>
                <a:gd name="T37" fmla="*/ 0 h 1565"/>
                <a:gd name="T38" fmla="*/ 0 w 982"/>
                <a:gd name="T39" fmla="*/ 0 h 1565"/>
                <a:gd name="T40" fmla="*/ 0 w 982"/>
                <a:gd name="T41" fmla="*/ 0 h 1565"/>
                <a:gd name="T42" fmla="*/ 0 w 982"/>
                <a:gd name="T43" fmla="*/ 0 h 1565"/>
                <a:gd name="T44" fmla="*/ 0 w 982"/>
                <a:gd name="T45" fmla="*/ 0 h 1565"/>
                <a:gd name="T46" fmla="*/ 0 w 982"/>
                <a:gd name="T47" fmla="*/ 0 h 1565"/>
                <a:gd name="T48" fmla="*/ 0 w 982"/>
                <a:gd name="T49" fmla="*/ 0 h 1565"/>
                <a:gd name="T50" fmla="*/ 0 w 982"/>
                <a:gd name="T51" fmla="*/ 0 h 1565"/>
                <a:gd name="T52" fmla="*/ 0 w 982"/>
                <a:gd name="T53" fmla="*/ 0 h 1565"/>
                <a:gd name="T54" fmla="*/ 0 w 982"/>
                <a:gd name="T55" fmla="*/ 0 h 1565"/>
                <a:gd name="T56" fmla="*/ 0 w 982"/>
                <a:gd name="T57" fmla="*/ 0 h 1565"/>
                <a:gd name="T58" fmla="*/ 0 w 982"/>
                <a:gd name="T59" fmla="*/ 0 h 1565"/>
                <a:gd name="T60" fmla="*/ 0 w 982"/>
                <a:gd name="T61" fmla="*/ 0 h 1565"/>
                <a:gd name="T62" fmla="*/ 0 w 982"/>
                <a:gd name="T63" fmla="*/ 0 h 1565"/>
                <a:gd name="T64" fmla="*/ 0 w 982"/>
                <a:gd name="T65" fmla="*/ 0 h 1565"/>
                <a:gd name="T66" fmla="*/ 0 w 982"/>
                <a:gd name="T67" fmla="*/ 0 h 1565"/>
                <a:gd name="T68" fmla="*/ 0 w 982"/>
                <a:gd name="T69" fmla="*/ 0 h 1565"/>
                <a:gd name="T70" fmla="*/ 0 w 982"/>
                <a:gd name="T71" fmla="*/ 0 h 1565"/>
                <a:gd name="T72" fmla="*/ 0 w 982"/>
                <a:gd name="T73" fmla="*/ 0 h 1565"/>
                <a:gd name="T74" fmla="*/ 0 w 982"/>
                <a:gd name="T75" fmla="*/ 0 h 1565"/>
                <a:gd name="T76" fmla="*/ 0 w 982"/>
                <a:gd name="T77" fmla="*/ 0 h 1565"/>
                <a:gd name="T78" fmla="*/ 0 w 982"/>
                <a:gd name="T79" fmla="*/ 0 h 1565"/>
                <a:gd name="T80" fmla="*/ 0 w 982"/>
                <a:gd name="T81" fmla="*/ 0 h 1565"/>
                <a:gd name="T82" fmla="*/ 0 w 982"/>
                <a:gd name="T83" fmla="*/ 0 h 1565"/>
                <a:gd name="T84" fmla="*/ 0 w 982"/>
                <a:gd name="T85" fmla="*/ 0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0 w 357"/>
                <a:gd name="T1" fmla="*/ 0 h 1222"/>
                <a:gd name="T2" fmla="*/ 0 w 357"/>
                <a:gd name="T3" fmla="*/ 0 h 1222"/>
                <a:gd name="T4" fmla="*/ 0 w 357"/>
                <a:gd name="T5" fmla="*/ 0 h 1222"/>
                <a:gd name="T6" fmla="*/ 0 w 357"/>
                <a:gd name="T7" fmla="*/ 0 h 1222"/>
                <a:gd name="T8" fmla="*/ 0 w 357"/>
                <a:gd name="T9" fmla="*/ 0 h 1222"/>
                <a:gd name="T10" fmla="*/ 0 w 357"/>
                <a:gd name="T11" fmla="*/ 0 h 1222"/>
                <a:gd name="T12" fmla="*/ 0 w 357"/>
                <a:gd name="T13" fmla="*/ 0 h 1222"/>
                <a:gd name="T14" fmla="*/ 0 w 357"/>
                <a:gd name="T15" fmla="*/ 0 h 1222"/>
                <a:gd name="T16" fmla="*/ 0 w 357"/>
                <a:gd name="T17" fmla="*/ 0 h 1222"/>
                <a:gd name="T18" fmla="*/ 0 w 357"/>
                <a:gd name="T19" fmla="*/ 0 h 1222"/>
                <a:gd name="T20" fmla="*/ 0 w 357"/>
                <a:gd name="T21" fmla="*/ 0 h 1222"/>
                <a:gd name="T22" fmla="*/ 0 w 357"/>
                <a:gd name="T23" fmla="*/ 0 h 1222"/>
                <a:gd name="T24" fmla="*/ 0 w 357"/>
                <a:gd name="T25" fmla="*/ 0 h 1222"/>
                <a:gd name="T26" fmla="*/ 0 w 357"/>
                <a:gd name="T27" fmla="*/ 0 h 1222"/>
                <a:gd name="T28" fmla="*/ 0 w 357"/>
                <a:gd name="T29" fmla="*/ 0 h 1222"/>
                <a:gd name="T30" fmla="*/ 0 w 357"/>
                <a:gd name="T31" fmla="*/ 0 h 1222"/>
                <a:gd name="T32" fmla="*/ 0 w 357"/>
                <a:gd name="T33" fmla="*/ 0 h 1222"/>
                <a:gd name="T34" fmla="*/ 0 w 357"/>
                <a:gd name="T35" fmla="*/ 0 h 1222"/>
                <a:gd name="T36" fmla="*/ 0 w 357"/>
                <a:gd name="T37" fmla="*/ 0 h 1222"/>
                <a:gd name="T38" fmla="*/ 0 w 357"/>
                <a:gd name="T39" fmla="*/ 0 h 1222"/>
                <a:gd name="T40" fmla="*/ 0 w 357"/>
                <a:gd name="T41" fmla="*/ 0 h 1222"/>
                <a:gd name="T42" fmla="*/ 0 w 357"/>
                <a:gd name="T43" fmla="*/ 0 h 1222"/>
                <a:gd name="T44" fmla="*/ 0 w 357"/>
                <a:gd name="T45" fmla="*/ 0 h 1222"/>
                <a:gd name="T46" fmla="*/ 0 w 357"/>
                <a:gd name="T47" fmla="*/ 0 h 1222"/>
                <a:gd name="T48" fmla="*/ 0 w 357"/>
                <a:gd name="T49" fmla="*/ 0 h 1222"/>
                <a:gd name="T50" fmla="*/ 0 w 357"/>
                <a:gd name="T51" fmla="*/ 0 h 1222"/>
                <a:gd name="T52" fmla="*/ 0 w 357"/>
                <a:gd name="T53" fmla="*/ 0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39" name="Freeform 16"/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0 w 163"/>
                  <a:gd name="T3" fmla="*/ 1 h 1188"/>
                  <a:gd name="T4" fmla="*/ 0 w 163"/>
                  <a:gd name="T5" fmla="*/ 1 h 1188"/>
                  <a:gd name="T6" fmla="*/ 0 w 163"/>
                  <a:gd name="T7" fmla="*/ 1 h 1188"/>
                  <a:gd name="T8" fmla="*/ 0 w 163"/>
                  <a:gd name="T9" fmla="*/ 1 h 1188"/>
                  <a:gd name="T10" fmla="*/ 0 w 163"/>
                  <a:gd name="T11" fmla="*/ 1 h 1188"/>
                  <a:gd name="T12" fmla="*/ 0 w 163"/>
                  <a:gd name="T13" fmla="*/ 1 h 1188"/>
                  <a:gd name="T14" fmla="*/ 0 w 163"/>
                  <a:gd name="T15" fmla="*/ 1 h 1188"/>
                  <a:gd name="T16" fmla="*/ 0 w 163"/>
                  <a:gd name="T17" fmla="*/ 1 h 1188"/>
                  <a:gd name="T18" fmla="*/ 0 w 163"/>
                  <a:gd name="T19" fmla="*/ 1 h 1188"/>
                  <a:gd name="T20" fmla="*/ 0 w 163"/>
                  <a:gd name="T21" fmla="*/ 1 h 1188"/>
                  <a:gd name="T22" fmla="*/ 0 w 163"/>
                  <a:gd name="T23" fmla="*/ 1 h 1188"/>
                  <a:gd name="T24" fmla="*/ 0 w 163"/>
                  <a:gd name="T25" fmla="*/ 1 h 1188"/>
                  <a:gd name="T26" fmla="*/ 0 w 163"/>
                  <a:gd name="T27" fmla="*/ 1 h 1188"/>
                  <a:gd name="T28" fmla="*/ 0 w 163"/>
                  <a:gd name="T29" fmla="*/ 2 h 1188"/>
                  <a:gd name="T30" fmla="*/ 0 w 163"/>
                  <a:gd name="T31" fmla="*/ 2 h 1188"/>
                  <a:gd name="T32" fmla="*/ 0 w 163"/>
                  <a:gd name="T33" fmla="*/ 1 h 1188"/>
                  <a:gd name="T34" fmla="*/ 0 w 163"/>
                  <a:gd name="T35" fmla="*/ 1 h 1188"/>
                  <a:gd name="T36" fmla="*/ 0 w 163"/>
                  <a:gd name="T37" fmla="*/ 1 h 1188"/>
                  <a:gd name="T38" fmla="*/ 0 w 163"/>
                  <a:gd name="T39" fmla="*/ 1 h 1188"/>
                  <a:gd name="T40" fmla="*/ 0 w 163"/>
                  <a:gd name="T41" fmla="*/ 1 h 1188"/>
                  <a:gd name="T42" fmla="*/ 0 w 163"/>
                  <a:gd name="T43" fmla="*/ 1 h 1188"/>
                  <a:gd name="T44" fmla="*/ 0 w 163"/>
                  <a:gd name="T45" fmla="*/ 1 h 1188"/>
                  <a:gd name="T46" fmla="*/ 0 w 163"/>
                  <a:gd name="T47" fmla="*/ 1 h 1188"/>
                  <a:gd name="T48" fmla="*/ 0 w 163"/>
                  <a:gd name="T49" fmla="*/ 1 h 1188"/>
                  <a:gd name="T50" fmla="*/ 0 w 163"/>
                  <a:gd name="T51" fmla="*/ 1 h 1188"/>
                  <a:gd name="T52" fmla="*/ 0 w 163"/>
                  <a:gd name="T53" fmla="*/ 1 h 1188"/>
                  <a:gd name="T54" fmla="*/ 0 w 163"/>
                  <a:gd name="T55" fmla="*/ 1 h 1188"/>
                  <a:gd name="T56" fmla="*/ 0 w 163"/>
                  <a:gd name="T57" fmla="*/ 1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Arc 17"/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Freeform 18"/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0 w 1684"/>
                <a:gd name="T1" fmla="*/ 0 h 1839"/>
                <a:gd name="T2" fmla="*/ 0 w 1684"/>
                <a:gd name="T3" fmla="*/ 0 h 1839"/>
                <a:gd name="T4" fmla="*/ 0 w 1684"/>
                <a:gd name="T5" fmla="*/ 0 h 1839"/>
                <a:gd name="T6" fmla="*/ 0 w 1684"/>
                <a:gd name="T7" fmla="*/ 0 h 1839"/>
                <a:gd name="T8" fmla="*/ 0 w 1684"/>
                <a:gd name="T9" fmla="*/ 0 h 1839"/>
                <a:gd name="T10" fmla="*/ 0 w 1684"/>
                <a:gd name="T11" fmla="*/ 0 h 1839"/>
                <a:gd name="T12" fmla="*/ 0 w 1684"/>
                <a:gd name="T13" fmla="*/ 0 h 1839"/>
                <a:gd name="T14" fmla="*/ 0 w 1684"/>
                <a:gd name="T15" fmla="*/ 0 h 1839"/>
                <a:gd name="T16" fmla="*/ 0 w 1684"/>
                <a:gd name="T17" fmla="*/ 0 h 1839"/>
                <a:gd name="T18" fmla="*/ 0 w 1684"/>
                <a:gd name="T19" fmla="*/ 0 h 1839"/>
                <a:gd name="T20" fmla="*/ 0 w 1684"/>
                <a:gd name="T21" fmla="*/ 0 h 1839"/>
                <a:gd name="T22" fmla="*/ 0 w 1684"/>
                <a:gd name="T23" fmla="*/ 0 h 1839"/>
                <a:gd name="T24" fmla="*/ 0 w 1684"/>
                <a:gd name="T25" fmla="*/ 0 h 1839"/>
                <a:gd name="T26" fmla="*/ 0 w 1684"/>
                <a:gd name="T27" fmla="*/ 0 h 1839"/>
                <a:gd name="T28" fmla="*/ 0 w 1684"/>
                <a:gd name="T29" fmla="*/ 0 h 1839"/>
                <a:gd name="T30" fmla="*/ 0 w 1684"/>
                <a:gd name="T31" fmla="*/ 0 h 1839"/>
                <a:gd name="T32" fmla="*/ 0 w 1684"/>
                <a:gd name="T33" fmla="*/ 0 h 1839"/>
                <a:gd name="T34" fmla="*/ 0 w 1684"/>
                <a:gd name="T35" fmla="*/ 0 h 1839"/>
                <a:gd name="T36" fmla="*/ 0 w 1684"/>
                <a:gd name="T37" fmla="*/ 0 h 1839"/>
                <a:gd name="T38" fmla="*/ 0 w 1684"/>
                <a:gd name="T39" fmla="*/ 0 h 1839"/>
                <a:gd name="T40" fmla="*/ 0 w 1684"/>
                <a:gd name="T41" fmla="*/ 0 h 1839"/>
                <a:gd name="T42" fmla="*/ 0 w 1684"/>
                <a:gd name="T43" fmla="*/ 0 h 1839"/>
                <a:gd name="T44" fmla="*/ 0 w 1684"/>
                <a:gd name="T45" fmla="*/ 0 h 1839"/>
                <a:gd name="T46" fmla="*/ 0 w 1684"/>
                <a:gd name="T47" fmla="*/ 0 h 1839"/>
                <a:gd name="T48" fmla="*/ 0 w 1684"/>
                <a:gd name="T49" fmla="*/ 0 h 1839"/>
                <a:gd name="T50" fmla="*/ 0 w 1684"/>
                <a:gd name="T51" fmla="*/ 0 h 1839"/>
                <a:gd name="T52" fmla="*/ 0 w 1684"/>
                <a:gd name="T53" fmla="*/ 0 h 1839"/>
                <a:gd name="T54" fmla="*/ 0 w 1684"/>
                <a:gd name="T55" fmla="*/ 0 h 1839"/>
                <a:gd name="T56" fmla="*/ 0 w 1684"/>
                <a:gd name="T57" fmla="*/ 0 h 1839"/>
                <a:gd name="T58" fmla="*/ 0 w 1684"/>
                <a:gd name="T59" fmla="*/ 0 h 1839"/>
                <a:gd name="T60" fmla="*/ 0 w 1684"/>
                <a:gd name="T61" fmla="*/ 0 h 1839"/>
                <a:gd name="T62" fmla="*/ 0 w 1684"/>
                <a:gd name="T63" fmla="*/ 0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0 w 360"/>
                <a:gd name="T3" fmla="*/ 0 h 1515"/>
                <a:gd name="T4" fmla="*/ 0 w 360"/>
                <a:gd name="T5" fmla="*/ 0 h 1515"/>
                <a:gd name="T6" fmla="*/ 0 w 360"/>
                <a:gd name="T7" fmla="*/ 0 h 1515"/>
                <a:gd name="T8" fmla="*/ 0 w 360"/>
                <a:gd name="T9" fmla="*/ 0 h 1515"/>
                <a:gd name="T10" fmla="*/ 0 w 360"/>
                <a:gd name="T11" fmla="*/ 0 h 1515"/>
                <a:gd name="T12" fmla="*/ 0 w 360"/>
                <a:gd name="T13" fmla="*/ 0 h 1515"/>
                <a:gd name="T14" fmla="*/ 0 w 360"/>
                <a:gd name="T15" fmla="*/ 0 h 1515"/>
                <a:gd name="T16" fmla="*/ 0 w 360"/>
                <a:gd name="T17" fmla="*/ 0 h 1515"/>
                <a:gd name="T18" fmla="*/ 0 w 360"/>
                <a:gd name="T19" fmla="*/ 0 h 1515"/>
                <a:gd name="T20" fmla="*/ 0 w 360"/>
                <a:gd name="T21" fmla="*/ 0 h 1515"/>
                <a:gd name="T22" fmla="*/ 0 w 360"/>
                <a:gd name="T23" fmla="*/ 0 h 1515"/>
                <a:gd name="T24" fmla="*/ 0 w 360"/>
                <a:gd name="T25" fmla="*/ 0 h 1515"/>
                <a:gd name="T26" fmla="*/ 0 w 360"/>
                <a:gd name="T27" fmla="*/ 0 h 1515"/>
                <a:gd name="T28" fmla="*/ 0 w 360"/>
                <a:gd name="T29" fmla="*/ 0 h 1515"/>
                <a:gd name="T30" fmla="*/ 0 w 360"/>
                <a:gd name="T31" fmla="*/ 0 h 1515"/>
                <a:gd name="T32" fmla="*/ 0 w 360"/>
                <a:gd name="T33" fmla="*/ 0 h 1515"/>
                <a:gd name="T34" fmla="*/ 0 w 360"/>
                <a:gd name="T35" fmla="*/ 0 h 1515"/>
                <a:gd name="T36" fmla="*/ 0 w 360"/>
                <a:gd name="T37" fmla="*/ 0 h 1515"/>
                <a:gd name="T38" fmla="*/ 0 w 360"/>
                <a:gd name="T39" fmla="*/ 0 h 1515"/>
                <a:gd name="T40" fmla="*/ 0 w 360"/>
                <a:gd name="T41" fmla="*/ 0 h 1515"/>
                <a:gd name="T42" fmla="*/ 0 w 360"/>
                <a:gd name="T43" fmla="*/ 0 h 1515"/>
                <a:gd name="T44" fmla="*/ 0 w 360"/>
                <a:gd name="T45" fmla="*/ 0 h 1515"/>
                <a:gd name="T46" fmla="*/ 0 w 360"/>
                <a:gd name="T47" fmla="*/ 0 h 1515"/>
                <a:gd name="T48" fmla="*/ 0 w 360"/>
                <a:gd name="T49" fmla="*/ 0 h 1515"/>
                <a:gd name="T50" fmla="*/ 0 w 360"/>
                <a:gd name="T51" fmla="*/ 0 h 1515"/>
                <a:gd name="T52" fmla="*/ 0 w 360"/>
                <a:gd name="T53" fmla="*/ 0 h 1515"/>
                <a:gd name="T54" fmla="*/ 0 w 360"/>
                <a:gd name="T55" fmla="*/ 0 h 1515"/>
                <a:gd name="T56" fmla="*/ 0 w 360"/>
                <a:gd name="T57" fmla="*/ 0 h 1515"/>
                <a:gd name="T58" fmla="*/ 0 w 360"/>
                <a:gd name="T59" fmla="*/ 0 h 1515"/>
                <a:gd name="T60" fmla="*/ 0 w 360"/>
                <a:gd name="T61" fmla="*/ 0 h 1515"/>
                <a:gd name="T62" fmla="*/ 0 w 360"/>
                <a:gd name="T63" fmla="*/ 0 h 1515"/>
                <a:gd name="T64" fmla="*/ 0 w 360"/>
                <a:gd name="T65" fmla="*/ 0 h 1515"/>
                <a:gd name="T66" fmla="*/ 0 w 360"/>
                <a:gd name="T67" fmla="*/ 0 h 1515"/>
                <a:gd name="T68" fmla="*/ 0 w 360"/>
                <a:gd name="T69" fmla="*/ 0 h 1515"/>
                <a:gd name="T70" fmla="*/ 0 w 360"/>
                <a:gd name="T71" fmla="*/ 0 h 1515"/>
                <a:gd name="T72" fmla="*/ 0 w 360"/>
                <a:gd name="T73" fmla="*/ 0 h 1515"/>
                <a:gd name="T74" fmla="*/ 0 w 360"/>
                <a:gd name="T75" fmla="*/ 0 h 1515"/>
                <a:gd name="T76" fmla="*/ 0 w 360"/>
                <a:gd name="T77" fmla="*/ 0 h 1515"/>
                <a:gd name="T78" fmla="*/ 0 w 360"/>
                <a:gd name="T79" fmla="*/ 0 h 1515"/>
                <a:gd name="T80" fmla="*/ 0 w 360"/>
                <a:gd name="T81" fmla="*/ 0 h 1515"/>
                <a:gd name="T82" fmla="*/ 0 w 360"/>
                <a:gd name="T83" fmla="*/ 0 h 1515"/>
                <a:gd name="T84" fmla="*/ 0 w 360"/>
                <a:gd name="T85" fmla="*/ 0 h 1515"/>
                <a:gd name="T86" fmla="*/ 0 w 360"/>
                <a:gd name="T87" fmla="*/ 0 h 1515"/>
                <a:gd name="T88" fmla="*/ 0 w 360"/>
                <a:gd name="T89" fmla="*/ 0 h 1515"/>
                <a:gd name="T90" fmla="*/ 0 w 360"/>
                <a:gd name="T91" fmla="*/ 0 h 1515"/>
                <a:gd name="T92" fmla="*/ 0 w 360"/>
                <a:gd name="T93" fmla="*/ 0 h 1515"/>
                <a:gd name="T94" fmla="*/ 0 w 360"/>
                <a:gd name="T95" fmla="*/ 0 h 1515"/>
                <a:gd name="T96" fmla="*/ 0 w 360"/>
                <a:gd name="T97" fmla="*/ 0 h 1515"/>
                <a:gd name="T98" fmla="*/ 0 w 360"/>
                <a:gd name="T99" fmla="*/ 0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24" name="Group 21"/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34" name="Group 22"/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36" name="Freeform 23"/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1 w 1032"/>
                      <a:gd name="T1" fmla="*/ 1 h 1488"/>
                      <a:gd name="T2" fmla="*/ 1 w 1032"/>
                      <a:gd name="T3" fmla="*/ 1 h 1488"/>
                      <a:gd name="T4" fmla="*/ 1 w 1032"/>
                      <a:gd name="T5" fmla="*/ 0 h 1488"/>
                      <a:gd name="T6" fmla="*/ 1 w 1032"/>
                      <a:gd name="T7" fmla="*/ 1 h 1488"/>
                      <a:gd name="T8" fmla="*/ 1 w 1032"/>
                      <a:gd name="T9" fmla="*/ 1 h 1488"/>
                      <a:gd name="T10" fmla="*/ 1 w 1032"/>
                      <a:gd name="T11" fmla="*/ 1 h 1488"/>
                      <a:gd name="T12" fmla="*/ 1 w 1032"/>
                      <a:gd name="T13" fmla="*/ 1 h 1488"/>
                      <a:gd name="T14" fmla="*/ 1 w 1032"/>
                      <a:gd name="T15" fmla="*/ 1 h 1488"/>
                      <a:gd name="T16" fmla="*/ 1 w 1032"/>
                      <a:gd name="T17" fmla="*/ 1 h 1488"/>
                      <a:gd name="T18" fmla="*/ 1 w 1032"/>
                      <a:gd name="T19" fmla="*/ 1 h 1488"/>
                      <a:gd name="T20" fmla="*/ 1 w 1032"/>
                      <a:gd name="T21" fmla="*/ 1 h 1488"/>
                      <a:gd name="T22" fmla="*/ 1 w 1032"/>
                      <a:gd name="T23" fmla="*/ 1 h 1488"/>
                      <a:gd name="T24" fmla="*/ 1 w 1032"/>
                      <a:gd name="T25" fmla="*/ 1 h 1488"/>
                      <a:gd name="T26" fmla="*/ 1 w 1032"/>
                      <a:gd name="T27" fmla="*/ 1 h 1488"/>
                      <a:gd name="T28" fmla="*/ 1 w 1032"/>
                      <a:gd name="T29" fmla="*/ 1 h 1488"/>
                      <a:gd name="T30" fmla="*/ 1 w 1032"/>
                      <a:gd name="T31" fmla="*/ 1 h 1488"/>
                      <a:gd name="T32" fmla="*/ 1 w 1032"/>
                      <a:gd name="T33" fmla="*/ 1 h 1488"/>
                      <a:gd name="T34" fmla="*/ 1 w 1032"/>
                      <a:gd name="T35" fmla="*/ 1 h 1488"/>
                      <a:gd name="T36" fmla="*/ 1 w 1032"/>
                      <a:gd name="T37" fmla="*/ 1 h 1488"/>
                      <a:gd name="T38" fmla="*/ 1 w 1032"/>
                      <a:gd name="T39" fmla="*/ 1 h 1488"/>
                      <a:gd name="T40" fmla="*/ 1 w 1032"/>
                      <a:gd name="T41" fmla="*/ 2 h 1488"/>
                      <a:gd name="T42" fmla="*/ 1 w 1032"/>
                      <a:gd name="T43" fmla="*/ 2 h 1488"/>
                      <a:gd name="T44" fmla="*/ 1 w 1032"/>
                      <a:gd name="T45" fmla="*/ 2 h 1488"/>
                      <a:gd name="T46" fmla="*/ 1 w 1032"/>
                      <a:gd name="T47" fmla="*/ 2 h 1488"/>
                      <a:gd name="T48" fmla="*/ 1 w 1032"/>
                      <a:gd name="T49" fmla="*/ 2 h 1488"/>
                      <a:gd name="T50" fmla="*/ 1 w 1032"/>
                      <a:gd name="T51" fmla="*/ 2 h 1488"/>
                      <a:gd name="T52" fmla="*/ 1 w 1032"/>
                      <a:gd name="T53" fmla="*/ 2 h 1488"/>
                      <a:gd name="T54" fmla="*/ 1 w 1032"/>
                      <a:gd name="T55" fmla="*/ 1 h 1488"/>
                      <a:gd name="T56" fmla="*/ 1 w 1032"/>
                      <a:gd name="T57" fmla="*/ 1 h 1488"/>
                      <a:gd name="T58" fmla="*/ 1 w 1032"/>
                      <a:gd name="T59" fmla="*/ 1 h 1488"/>
                      <a:gd name="T60" fmla="*/ 1 w 1032"/>
                      <a:gd name="T61" fmla="*/ 1 h 1488"/>
                      <a:gd name="T62" fmla="*/ 2 w 1032"/>
                      <a:gd name="T63" fmla="*/ 1 h 1488"/>
                      <a:gd name="T64" fmla="*/ 2 w 1032"/>
                      <a:gd name="T65" fmla="*/ 1 h 1488"/>
                      <a:gd name="T66" fmla="*/ 1 w 1032"/>
                      <a:gd name="T67" fmla="*/ 1 h 1488"/>
                      <a:gd name="T68" fmla="*/ 1 w 1032"/>
                      <a:gd name="T69" fmla="*/ 1 h 1488"/>
                      <a:gd name="T70" fmla="*/ 1 w 1032"/>
                      <a:gd name="T71" fmla="*/ 1 h 1488"/>
                      <a:gd name="T72" fmla="*/ 1 w 1032"/>
                      <a:gd name="T73" fmla="*/ 1 h 1488"/>
                      <a:gd name="T74" fmla="*/ 1 w 1032"/>
                      <a:gd name="T75" fmla="*/ 1 h 1488"/>
                      <a:gd name="T76" fmla="*/ 1 w 1032"/>
                      <a:gd name="T77" fmla="*/ 1 h 1488"/>
                      <a:gd name="T78" fmla="*/ 1 w 1032"/>
                      <a:gd name="T79" fmla="*/ 1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24"/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0 w 162"/>
                      <a:gd name="T1" fmla="*/ 1 h 28"/>
                      <a:gd name="T2" fmla="*/ 0 w 162"/>
                      <a:gd name="T3" fmla="*/ 0 h 28"/>
                      <a:gd name="T4" fmla="*/ 0 w 162"/>
                      <a:gd name="T5" fmla="*/ 0 h 28"/>
                      <a:gd name="T6" fmla="*/ 0 w 162"/>
                      <a:gd name="T7" fmla="*/ 1 h 28"/>
                      <a:gd name="T8" fmla="*/ 0 w 162"/>
                      <a:gd name="T9" fmla="*/ 1 h 28"/>
                      <a:gd name="T10" fmla="*/ 0 w 162"/>
                      <a:gd name="T11" fmla="*/ 1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Arc 25"/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0 w 775"/>
                    <a:gd name="T1" fmla="*/ 1 h 646"/>
                    <a:gd name="T2" fmla="*/ 0 w 775"/>
                    <a:gd name="T3" fmla="*/ 1 h 646"/>
                    <a:gd name="T4" fmla="*/ 0 w 775"/>
                    <a:gd name="T5" fmla="*/ 0 h 646"/>
                    <a:gd name="T6" fmla="*/ 0 w 775"/>
                    <a:gd name="T7" fmla="*/ 1 h 646"/>
                    <a:gd name="T8" fmla="*/ 0 w 775"/>
                    <a:gd name="T9" fmla="*/ 1 h 646"/>
                    <a:gd name="T10" fmla="*/ 0 w 775"/>
                    <a:gd name="T11" fmla="*/ 1 h 646"/>
                    <a:gd name="T12" fmla="*/ 0 w 775"/>
                    <a:gd name="T13" fmla="*/ 1 h 646"/>
                    <a:gd name="T14" fmla="*/ 0 w 775"/>
                    <a:gd name="T15" fmla="*/ 1 h 646"/>
                    <a:gd name="T16" fmla="*/ 0 w 775"/>
                    <a:gd name="T17" fmla="*/ 1 h 646"/>
                    <a:gd name="T18" fmla="*/ 0 w 775"/>
                    <a:gd name="T19" fmla="*/ 1 h 646"/>
                    <a:gd name="T20" fmla="*/ 0 w 775"/>
                    <a:gd name="T21" fmla="*/ 1 h 646"/>
                    <a:gd name="T22" fmla="*/ 0 w 775"/>
                    <a:gd name="T23" fmla="*/ 1 h 646"/>
                    <a:gd name="T24" fmla="*/ 0 w 775"/>
                    <a:gd name="T25" fmla="*/ 1 h 646"/>
                    <a:gd name="T26" fmla="*/ 0 w 775"/>
                    <a:gd name="T27" fmla="*/ 1 h 646"/>
                    <a:gd name="T28" fmla="*/ 0 w 775"/>
                    <a:gd name="T29" fmla="*/ 1 h 646"/>
                    <a:gd name="T30" fmla="*/ 0 w 775"/>
                    <a:gd name="T31" fmla="*/ 1 h 646"/>
                    <a:gd name="T32" fmla="*/ 0 w 775"/>
                    <a:gd name="T33" fmla="*/ 1 h 646"/>
                    <a:gd name="T34" fmla="*/ 0 w 775"/>
                    <a:gd name="T35" fmla="*/ 1 h 646"/>
                    <a:gd name="T36" fmla="*/ 0 w 775"/>
                    <a:gd name="T37" fmla="*/ 1 h 646"/>
                    <a:gd name="T38" fmla="*/ 0 w 775"/>
                    <a:gd name="T39" fmla="*/ 1 h 646"/>
                    <a:gd name="T40" fmla="*/ 0 w 775"/>
                    <a:gd name="T41" fmla="*/ 1 h 646"/>
                    <a:gd name="T42" fmla="*/ 0 w 775"/>
                    <a:gd name="T43" fmla="*/ 1 h 646"/>
                    <a:gd name="T44" fmla="*/ 0 w 775"/>
                    <a:gd name="T45" fmla="*/ 1 h 646"/>
                    <a:gd name="T46" fmla="*/ 0 w 775"/>
                    <a:gd name="T47" fmla="*/ 1 h 646"/>
                    <a:gd name="T48" fmla="*/ 0 w 775"/>
                    <a:gd name="T49" fmla="*/ 1 h 646"/>
                    <a:gd name="T50" fmla="*/ 0 w 775"/>
                    <a:gd name="T51" fmla="*/ 1 h 646"/>
                    <a:gd name="T52" fmla="*/ 0 w 775"/>
                    <a:gd name="T53" fmla="*/ 1 h 646"/>
                    <a:gd name="T54" fmla="*/ 0 w 775"/>
                    <a:gd name="T55" fmla="*/ 1 h 646"/>
                    <a:gd name="T56" fmla="*/ 0 w 775"/>
                    <a:gd name="T57" fmla="*/ 1 h 646"/>
                    <a:gd name="T58" fmla="*/ 0 w 775"/>
                    <a:gd name="T59" fmla="*/ 1 h 646"/>
                    <a:gd name="T60" fmla="*/ 0 w 775"/>
                    <a:gd name="T61" fmla="*/ 1 h 646"/>
                    <a:gd name="T62" fmla="*/ 0 w 775"/>
                    <a:gd name="T63" fmla="*/ 1 h 646"/>
                    <a:gd name="T64" fmla="*/ 0 w 775"/>
                    <a:gd name="T65" fmla="*/ 1 h 646"/>
                    <a:gd name="T66" fmla="*/ 0 w 775"/>
                    <a:gd name="T67" fmla="*/ 1 h 646"/>
                    <a:gd name="T68" fmla="*/ 0 w 775"/>
                    <a:gd name="T69" fmla="*/ 1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Freeform 27"/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0 w 438"/>
                  <a:gd name="T3" fmla="*/ 0 h 491"/>
                  <a:gd name="T4" fmla="*/ 0 w 438"/>
                  <a:gd name="T5" fmla="*/ 0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28"/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0 w 363"/>
                  <a:gd name="T3" fmla="*/ 0 h 495"/>
                  <a:gd name="T4" fmla="*/ 0 w 363"/>
                  <a:gd name="T5" fmla="*/ 0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" name="Group 29"/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28" name="Freeform 30"/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1 w 187"/>
                    <a:gd name="T1" fmla="*/ 1 h 24"/>
                    <a:gd name="T2" fmla="*/ 1 w 187"/>
                    <a:gd name="T3" fmla="*/ 1 h 24"/>
                    <a:gd name="T4" fmla="*/ 1 w 187"/>
                    <a:gd name="T5" fmla="*/ 1 h 24"/>
                    <a:gd name="T6" fmla="*/ 1 w 187"/>
                    <a:gd name="T7" fmla="*/ 0 h 24"/>
                    <a:gd name="T8" fmla="*/ 1 w 187"/>
                    <a:gd name="T9" fmla="*/ 0 h 24"/>
                    <a:gd name="T10" fmla="*/ 0 w 187"/>
                    <a:gd name="T11" fmla="*/ 1 h 24"/>
                    <a:gd name="T12" fmla="*/ 1 w 187"/>
                    <a:gd name="T13" fmla="*/ 1 h 24"/>
                    <a:gd name="T14" fmla="*/ 1 w 187"/>
                    <a:gd name="T15" fmla="*/ 1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Oval 31"/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0" lang="zh-CN" altLang="en-US" sz="1800"/>
                </a:p>
              </p:txBody>
            </p:sp>
            <p:sp>
              <p:nvSpPr>
                <p:cNvPr id="30" name="Line 32"/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" name="Group 33"/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32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0" lang="zh-CN" altLang="en-US" sz="1800"/>
                  </a:p>
                </p:txBody>
              </p:sp>
              <p:sp>
                <p:nvSpPr>
                  <p:cNvPr id="3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0" lang="zh-CN" altLang="en-US" sz="1800"/>
                  </a:p>
                </p:txBody>
              </p:sp>
            </p:grpSp>
          </p:grpSp>
        </p:grpSp>
        <p:grpSp>
          <p:nvGrpSpPr>
            <p:cNvPr id="16" name="Group 36"/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18" name="Group 37"/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22" name="Freeform 38"/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0 w 571"/>
                    <a:gd name="T1" fmla="*/ 1 h 510"/>
                    <a:gd name="T2" fmla="*/ 0 w 571"/>
                    <a:gd name="T3" fmla="*/ 1 h 510"/>
                    <a:gd name="T4" fmla="*/ 0 w 571"/>
                    <a:gd name="T5" fmla="*/ 1 h 510"/>
                    <a:gd name="T6" fmla="*/ 0 w 571"/>
                    <a:gd name="T7" fmla="*/ 1 h 510"/>
                    <a:gd name="T8" fmla="*/ 0 w 571"/>
                    <a:gd name="T9" fmla="*/ 1 h 510"/>
                    <a:gd name="T10" fmla="*/ 0 w 571"/>
                    <a:gd name="T11" fmla="*/ 1 h 510"/>
                    <a:gd name="T12" fmla="*/ 0 w 571"/>
                    <a:gd name="T13" fmla="*/ 1 h 510"/>
                    <a:gd name="T14" fmla="*/ 0 w 571"/>
                    <a:gd name="T15" fmla="*/ 1 h 510"/>
                    <a:gd name="T16" fmla="*/ 0 w 571"/>
                    <a:gd name="T17" fmla="*/ 1 h 510"/>
                    <a:gd name="T18" fmla="*/ 0 w 571"/>
                    <a:gd name="T19" fmla="*/ 1 h 510"/>
                    <a:gd name="T20" fmla="*/ 0 w 571"/>
                    <a:gd name="T21" fmla="*/ 1 h 510"/>
                    <a:gd name="T22" fmla="*/ 0 w 571"/>
                    <a:gd name="T23" fmla="*/ 1 h 510"/>
                    <a:gd name="T24" fmla="*/ 0 w 571"/>
                    <a:gd name="T25" fmla="*/ 1 h 510"/>
                    <a:gd name="T26" fmla="*/ 0 w 571"/>
                    <a:gd name="T27" fmla="*/ 1 h 510"/>
                    <a:gd name="T28" fmla="*/ 0 w 571"/>
                    <a:gd name="T29" fmla="*/ 1 h 510"/>
                    <a:gd name="T30" fmla="*/ 0 w 571"/>
                    <a:gd name="T31" fmla="*/ 1 h 510"/>
                    <a:gd name="T32" fmla="*/ 0 w 571"/>
                    <a:gd name="T33" fmla="*/ 1 h 510"/>
                    <a:gd name="T34" fmla="*/ 0 w 571"/>
                    <a:gd name="T35" fmla="*/ 1 h 510"/>
                    <a:gd name="T36" fmla="*/ 0 w 571"/>
                    <a:gd name="T37" fmla="*/ 1 h 510"/>
                    <a:gd name="T38" fmla="*/ 0 w 571"/>
                    <a:gd name="T39" fmla="*/ 1 h 510"/>
                    <a:gd name="T40" fmla="*/ 0 w 571"/>
                    <a:gd name="T41" fmla="*/ 1 h 510"/>
                    <a:gd name="T42" fmla="*/ 0 w 571"/>
                    <a:gd name="T43" fmla="*/ 1 h 510"/>
                    <a:gd name="T44" fmla="*/ 0 w 571"/>
                    <a:gd name="T45" fmla="*/ 1 h 510"/>
                    <a:gd name="T46" fmla="*/ 0 w 571"/>
                    <a:gd name="T47" fmla="*/ 1 h 510"/>
                    <a:gd name="T48" fmla="*/ 0 w 571"/>
                    <a:gd name="T49" fmla="*/ 1 h 510"/>
                    <a:gd name="T50" fmla="*/ 0 w 571"/>
                    <a:gd name="T51" fmla="*/ 1 h 510"/>
                    <a:gd name="T52" fmla="*/ 0 w 571"/>
                    <a:gd name="T53" fmla="*/ 1 h 510"/>
                    <a:gd name="T54" fmla="*/ 0 w 571"/>
                    <a:gd name="T55" fmla="*/ 1 h 510"/>
                    <a:gd name="T56" fmla="*/ 0 w 571"/>
                    <a:gd name="T57" fmla="*/ 1 h 510"/>
                    <a:gd name="T58" fmla="*/ 0 w 571"/>
                    <a:gd name="T59" fmla="*/ 1 h 510"/>
                    <a:gd name="T60" fmla="*/ 0 w 571"/>
                    <a:gd name="T61" fmla="*/ 1 h 510"/>
                    <a:gd name="T62" fmla="*/ 0 w 571"/>
                    <a:gd name="T63" fmla="*/ 1 h 510"/>
                    <a:gd name="T64" fmla="*/ 0 w 571"/>
                    <a:gd name="T65" fmla="*/ 1 h 510"/>
                    <a:gd name="T66" fmla="*/ 0 w 571"/>
                    <a:gd name="T67" fmla="*/ 1 h 510"/>
                    <a:gd name="T68" fmla="*/ 0 w 571"/>
                    <a:gd name="T69" fmla="*/ 1 h 510"/>
                    <a:gd name="T70" fmla="*/ 0 w 571"/>
                    <a:gd name="T71" fmla="*/ 1 h 510"/>
                    <a:gd name="T72" fmla="*/ 0 w 571"/>
                    <a:gd name="T73" fmla="*/ 0 h 510"/>
                    <a:gd name="T74" fmla="*/ 0 w 571"/>
                    <a:gd name="T75" fmla="*/ 1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Arc 39"/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40"/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20" name="Rectangle 41"/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0" lang="zh-CN" altLang="en-US" sz="1800"/>
                </a:p>
              </p:txBody>
            </p:sp>
            <p:sp>
              <p:nvSpPr>
                <p:cNvPr id="21" name="Freeform 42"/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1 w 566"/>
                    <a:gd name="T1" fmla="*/ 0 h 1459"/>
                    <a:gd name="T2" fmla="*/ 1 w 566"/>
                    <a:gd name="T3" fmla="*/ 0 h 1459"/>
                    <a:gd name="T4" fmla="*/ 0 w 566"/>
                    <a:gd name="T5" fmla="*/ 1 h 1459"/>
                    <a:gd name="T6" fmla="*/ 1 w 566"/>
                    <a:gd name="T7" fmla="*/ 1 h 1459"/>
                    <a:gd name="T8" fmla="*/ 1 w 566"/>
                    <a:gd name="T9" fmla="*/ 0 h 1459"/>
                    <a:gd name="T10" fmla="*/ 1 w 566"/>
                    <a:gd name="T11" fmla="*/ 0 h 1459"/>
                    <a:gd name="T12" fmla="*/ 1 w 566"/>
                    <a:gd name="T13" fmla="*/ 0 h 1459"/>
                    <a:gd name="T14" fmla="*/ 1 w 566"/>
                    <a:gd name="T15" fmla="*/ 0 h 1459"/>
                    <a:gd name="T16" fmla="*/ 1 w 566"/>
                    <a:gd name="T17" fmla="*/ 0 h 1459"/>
                    <a:gd name="T18" fmla="*/ 1 w 566"/>
                    <a:gd name="T19" fmla="*/ 0 h 1459"/>
                    <a:gd name="T20" fmla="*/ 1 w 566"/>
                    <a:gd name="T21" fmla="*/ 0 h 1459"/>
                    <a:gd name="T22" fmla="*/ 1 w 566"/>
                    <a:gd name="T23" fmla="*/ 0 h 1459"/>
                    <a:gd name="T24" fmla="*/ 1 w 566"/>
                    <a:gd name="T25" fmla="*/ 0 h 1459"/>
                    <a:gd name="T26" fmla="*/ 1 w 566"/>
                    <a:gd name="T27" fmla="*/ 0 h 1459"/>
                    <a:gd name="T28" fmla="*/ 1 w 566"/>
                    <a:gd name="T29" fmla="*/ 0 h 1459"/>
                    <a:gd name="T30" fmla="*/ 1 w 566"/>
                    <a:gd name="T31" fmla="*/ 0 h 1459"/>
                    <a:gd name="T32" fmla="*/ 1 w 566"/>
                    <a:gd name="T33" fmla="*/ 0 h 1459"/>
                    <a:gd name="T34" fmla="*/ 1 w 566"/>
                    <a:gd name="T35" fmla="*/ 0 h 1459"/>
                    <a:gd name="T36" fmla="*/ 1 w 566"/>
                    <a:gd name="T37" fmla="*/ 0 h 1459"/>
                    <a:gd name="T38" fmla="*/ 1 w 566"/>
                    <a:gd name="T39" fmla="*/ 0 h 1459"/>
                    <a:gd name="T40" fmla="*/ 1 w 566"/>
                    <a:gd name="T41" fmla="*/ 0 h 1459"/>
                    <a:gd name="T42" fmla="*/ 1 w 566"/>
                    <a:gd name="T43" fmla="*/ 0 h 1459"/>
                    <a:gd name="T44" fmla="*/ 1 w 566"/>
                    <a:gd name="T45" fmla="*/ 0 h 1459"/>
                    <a:gd name="T46" fmla="*/ 1 w 566"/>
                    <a:gd name="T47" fmla="*/ 0 h 1459"/>
                    <a:gd name="T48" fmla="*/ 1 w 566"/>
                    <a:gd name="T49" fmla="*/ 0 h 1459"/>
                    <a:gd name="T50" fmla="*/ 1 w 566"/>
                    <a:gd name="T51" fmla="*/ 0 h 1459"/>
                    <a:gd name="T52" fmla="*/ 1 w 566"/>
                    <a:gd name="T53" fmla="*/ 0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7" name="Object 43"/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剪辑" r:id="rId3" imgW="2287009" imgH="2155804" progId="MS_ClipArt_Gallery.2">
                    <p:embed/>
                  </p:oleObj>
                </mc:Choice>
                <mc:Fallback>
                  <p:oleObj name="剪辑" r:id="rId3" imgW="2287009" imgH="215580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AutoShape 44"/>
          <p:cNvSpPr>
            <a:spLocks noChangeArrowheads="1"/>
          </p:cNvSpPr>
          <p:nvPr/>
        </p:nvSpPr>
        <p:spPr bwMode="auto">
          <a:xfrm flipH="1">
            <a:off x="3816101" y="1197223"/>
            <a:ext cx="4932363" cy="3311897"/>
          </a:xfrm>
          <a:prstGeom prst="cloudCallout">
            <a:avLst>
              <a:gd name="adj1" fmla="val -29171"/>
              <a:gd name="adj2" fmla="val 61769"/>
            </a:avLst>
          </a:prstGeom>
          <a:gradFill rotWithShape="0">
            <a:gsLst>
              <a:gs pos="0">
                <a:srgbClr val="AAD5AA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Where to search?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Search what?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How to return searching result?</a:t>
            </a:r>
          </a:p>
          <a:p>
            <a:pPr eaLnBrk="1" hangingPunct="1"/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9" name="AutoShape 45"/>
          <p:cNvSpPr>
            <a:spLocks noChangeArrowheads="1"/>
          </p:cNvSpPr>
          <p:nvPr/>
        </p:nvSpPr>
        <p:spPr bwMode="auto">
          <a:xfrm>
            <a:off x="640413" y="2754313"/>
            <a:ext cx="6379859" cy="3561253"/>
          </a:xfrm>
          <a:prstGeom prst="cloudCallout">
            <a:avLst>
              <a:gd name="adj1" fmla="val 47338"/>
              <a:gd name="adj2" fmla="val 3525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 dirty="0"/>
              <a:t>Searching in a contiguous list stored records;</a:t>
            </a:r>
          </a:p>
          <a:p>
            <a:pPr algn="ctr" eaLnBrk="1" hangingPunct="1"/>
            <a:r>
              <a:rPr kumimoji="0" lang="en-US" altLang="zh-CN" sz="2000" dirty="0"/>
              <a:t>Search a record  which has the same key as the  target key;</a:t>
            </a:r>
          </a:p>
          <a:p>
            <a:pPr algn="ctr" eaLnBrk="1" hangingPunct="1"/>
            <a:r>
              <a:rPr kumimoji="0" lang="en-US" altLang="zh-CN" sz="2000" dirty="0"/>
              <a:t>Return the </a:t>
            </a:r>
            <a:r>
              <a:rPr kumimoji="0" lang="en-US" altLang="zh-CN" sz="2000" dirty="0">
                <a:solidFill>
                  <a:srgbClr val="FF0000"/>
                </a:solidFill>
              </a:rPr>
              <a:t>position</a:t>
            </a:r>
            <a:r>
              <a:rPr kumimoji="0" lang="en-US" altLang="zh-CN" sz="2000" dirty="0"/>
              <a:t> if the target key exists in the list else return </a:t>
            </a:r>
            <a:r>
              <a:rPr kumimoji="0" lang="en-US" altLang="zh-CN" sz="2000" dirty="0" err="1">
                <a:solidFill>
                  <a:srgbClr val="FF0000"/>
                </a:solidFill>
              </a:rPr>
              <a:t>not_present</a:t>
            </a:r>
            <a:endParaRPr kumimoji="0" lang="en-US" altLang="zh-CN" sz="2000" dirty="0">
              <a:solidFill>
                <a:srgbClr val="FF0000"/>
              </a:solidFill>
            </a:endParaRPr>
          </a:p>
          <a:p>
            <a:pPr algn="ctr" eaLnBrk="1" hangingPunct="1"/>
            <a:endParaRPr kumimoji="0"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7992888" cy="4176464"/>
          </a:xfrm>
        </p:spPr>
        <p:txBody>
          <a:bodyPr/>
          <a:lstStyle/>
          <a:p>
            <a:r>
              <a:rPr lang="zh-CN" altLang="en-US" sz="2400" dirty="0" smtClean="0"/>
              <a:t>查找函数的原型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入口参数：</a:t>
            </a:r>
            <a:endParaRPr lang="en-US" altLang="zh-CN" sz="2000" dirty="0" smtClean="0"/>
          </a:p>
          <a:p>
            <a:pPr lvl="2"/>
            <a:r>
              <a:rPr lang="en-US" altLang="zh-CN" sz="1600" dirty="0" smtClean="0"/>
              <a:t>the </a:t>
            </a:r>
            <a:r>
              <a:rPr lang="en-US" altLang="zh-CN" sz="1600" dirty="0" smtClean="0">
                <a:solidFill>
                  <a:srgbClr val="FF0000"/>
                </a:solidFill>
              </a:rPr>
              <a:t>list</a:t>
            </a:r>
            <a:r>
              <a:rPr lang="en-US" altLang="zh-CN" sz="1600" dirty="0" smtClean="0"/>
              <a:t> to be searched</a:t>
            </a:r>
          </a:p>
          <a:p>
            <a:pPr lvl="2"/>
            <a:r>
              <a:rPr lang="en-US" altLang="zh-CN" sz="1600" dirty="0" smtClean="0"/>
              <a:t>the </a:t>
            </a:r>
            <a:r>
              <a:rPr lang="en-US" altLang="zh-CN" sz="1600" dirty="0" smtClean="0">
                <a:solidFill>
                  <a:srgbClr val="FF0000"/>
                </a:solidFill>
              </a:rPr>
              <a:t>target</a:t>
            </a:r>
            <a:r>
              <a:rPr lang="en-US" altLang="zh-CN" sz="1600" dirty="0" smtClean="0"/>
              <a:t> key for which we are searching</a:t>
            </a:r>
          </a:p>
          <a:p>
            <a:pPr lvl="1"/>
            <a:r>
              <a:rPr lang="zh-CN" altLang="en-US" sz="2000" dirty="0" smtClean="0"/>
              <a:t>出口参数和函数返回值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返回值为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Error_code</a:t>
            </a:r>
            <a:r>
              <a:rPr lang="zh-CN" altLang="en-US" sz="1600" dirty="0" smtClean="0"/>
              <a:t>，指示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whether or not the search is successful in finding an entry with 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the target key.</a:t>
            </a:r>
          </a:p>
          <a:p>
            <a:pPr lvl="3"/>
            <a:r>
              <a:rPr lang="en-US" altLang="zh-CN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If </a:t>
            </a:r>
            <a:r>
              <a:rPr lang="en-US" altLang="zh-CN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the search is successful, then the returned value is </a:t>
            </a:r>
            <a:r>
              <a:rPr lang="en-US" altLang="zh-CN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success, and </a:t>
            </a:r>
            <a:r>
              <a:rPr lang="en-US" altLang="zh-CN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the output parameter called position will locate the target within the list.</a:t>
            </a:r>
            <a:r>
              <a:rPr lang="zh-CN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（查找成功时，出口参数指向目标关键字所在记录的位置）</a:t>
            </a:r>
          </a:p>
          <a:p>
            <a:pPr lvl="3"/>
            <a:r>
              <a:rPr lang="en-US" altLang="zh-CN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If </a:t>
            </a:r>
            <a:r>
              <a:rPr lang="en-US" altLang="zh-CN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the search is </a:t>
            </a:r>
            <a:r>
              <a:rPr lang="en-US" altLang="zh-CN" sz="14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unsuccessful</a:t>
            </a:r>
            <a:r>
              <a:rPr lang="en-US" altLang="zh-CN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, then the value </a:t>
            </a:r>
            <a:r>
              <a:rPr lang="en-US" altLang="zh-CN" sz="1400" dirty="0" err="1">
                <a:solidFill>
                  <a:srgbClr val="FF6600"/>
                </a:solidFill>
                <a:latin typeface="Comic Sans MS" panose="030F0702030302020204" pitchFamily="66" charset="0"/>
              </a:rPr>
              <a:t>not_present</a:t>
            </a:r>
            <a:r>
              <a:rPr lang="en-US" altLang="zh-CN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is returned, and the output parameter may have an undefined </a:t>
            </a:r>
            <a:r>
              <a:rPr lang="en-US" altLang="zh-CN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value</a:t>
            </a:r>
            <a:r>
              <a:rPr lang="zh-CN" altLang="en-US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（查找失败，返回值为</a:t>
            </a:r>
            <a:r>
              <a:rPr lang="en-US" altLang="zh-CN" sz="14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not_present</a:t>
            </a:r>
            <a:r>
              <a:rPr lang="zh-CN" altLang="en-US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，出口参数无意义）</a:t>
            </a:r>
            <a:endParaRPr lang="en-US" altLang="zh-CN" sz="1400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0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7992888" cy="4176464"/>
          </a:xfrm>
        </p:spPr>
        <p:txBody>
          <a:bodyPr/>
          <a:lstStyle/>
          <a:p>
            <a:r>
              <a:rPr lang="zh-CN" altLang="en-US" sz="2400" dirty="0" smtClean="0"/>
              <a:t>查找函数的原型</a:t>
            </a:r>
            <a:endParaRPr lang="en-US" altLang="zh-CN" sz="2400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83568" y="2420888"/>
            <a:ext cx="81369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>
                <a:solidFill>
                  <a:srgbClr val="FF0000"/>
                </a:solidFill>
              </a:rPr>
              <a:t>Error_code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search(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b="1" dirty="0" smtClean="0"/>
              <a:t> </a:t>
            </a:r>
            <a:r>
              <a:rPr lang="en-US" altLang="zh-CN" sz="2000" dirty="0"/>
              <a:t>List&lt;Record&gt; &amp;the_ list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000" b="1" dirty="0"/>
              <a:t> </a:t>
            </a:r>
            <a:r>
              <a:rPr lang="en-US" altLang="zh-CN" sz="2000" dirty="0"/>
              <a:t>Key &amp;target</a:t>
            </a:r>
            <a:r>
              <a:rPr lang="en-US" altLang="zh-CN" sz="2000" b="1" dirty="0"/>
              <a:t>, </a:t>
            </a:r>
            <a:r>
              <a:rPr lang="en-US" altLang="zh-CN" sz="2000" b="1" dirty="0" smtClean="0"/>
              <a:t> </a:t>
            </a:r>
          </a:p>
          <a:p>
            <a:pPr eaLnBrk="1" hangingPunct="1"/>
            <a:r>
              <a:rPr lang="en-US" altLang="zh-CN" sz="2000" b="1" dirty="0"/>
              <a:t>	</a:t>
            </a:r>
            <a:r>
              <a:rPr lang="en-US" altLang="zh-CN" sz="2000" b="1" dirty="0" smtClean="0"/>
              <a:t>			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dirty="0"/>
              <a:t>&amp;position)</a:t>
            </a:r>
          </a:p>
        </p:txBody>
      </p:sp>
      <p:sp>
        <p:nvSpPr>
          <p:cNvPr id="4" name="矩形 3"/>
          <p:cNvSpPr/>
          <p:nvPr/>
        </p:nvSpPr>
        <p:spPr>
          <a:xfrm>
            <a:off x="786506" y="3776846"/>
            <a:ext cx="76019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search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方法在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the_list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表中查找目标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target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Error_code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类型的函数值返回查找是否成功的信息；通过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position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参数返回查找成功时目标所在的位置号。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16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916832"/>
            <a:ext cx="6726237" cy="1470025"/>
          </a:xfrm>
        </p:spPr>
        <p:txBody>
          <a:bodyPr/>
          <a:lstStyle/>
          <a:p>
            <a:r>
              <a:rPr lang="zh-CN" altLang="en-US" sz="3600" dirty="0" smtClean="0"/>
              <a:t>顺序查找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1C78AC-D5D9-41A1-B03E-A75CDC9958D0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2555776" y="4293003"/>
            <a:ext cx="5456654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135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 panose="02040502050405020303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000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基本思想：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从</a:t>
            </a:r>
            <a:r>
              <a:rPr lang="zh-CN" altLang="zh-CN" dirty="0"/>
              <a:t>线性表的一端开始，将目标</a:t>
            </a:r>
            <a:r>
              <a:rPr lang="en-US" altLang="zh-CN" dirty="0"/>
              <a:t>target</a:t>
            </a:r>
            <a:r>
              <a:rPr lang="zh-CN" altLang="zh-CN" dirty="0"/>
              <a:t>依次与每个记录进行比较，直至找到一个与目标关键字相同的记录，或者直到表的另一端都没有找到为止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6" name="Group 329"/>
          <p:cNvGraphicFramePr>
            <a:graphicFrameLocks/>
          </p:cNvGraphicFramePr>
          <p:nvPr>
            <p:extLst/>
          </p:nvPr>
        </p:nvGraphicFramePr>
        <p:xfrm>
          <a:off x="1187824" y="4102234"/>
          <a:ext cx="6912568" cy="775698"/>
        </p:xfrm>
        <a:graphic>
          <a:graphicData uri="http://schemas.openxmlformats.org/drawingml/2006/table">
            <a:tbl>
              <a:tblPr/>
              <a:tblGrid>
                <a:gridCol w="897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8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2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4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8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position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Record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(key)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AutoShape 330"/>
          <p:cNvSpPr>
            <a:spLocks noChangeArrowheads="1"/>
          </p:cNvSpPr>
          <p:nvPr/>
        </p:nvSpPr>
        <p:spPr bwMode="auto">
          <a:xfrm>
            <a:off x="2340770" y="4893578"/>
            <a:ext cx="130511" cy="464498"/>
          </a:xfrm>
          <a:prstGeom prst="upArrow">
            <a:avLst>
              <a:gd name="adj1" fmla="val 50000"/>
              <a:gd name="adj2" fmla="val 100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8" name="AutoShape 331"/>
          <p:cNvSpPr>
            <a:spLocks noChangeArrowheads="1"/>
          </p:cNvSpPr>
          <p:nvPr/>
        </p:nvSpPr>
        <p:spPr bwMode="auto">
          <a:xfrm>
            <a:off x="2843808" y="4893578"/>
            <a:ext cx="130511" cy="464498"/>
          </a:xfrm>
          <a:prstGeom prst="upArrow">
            <a:avLst>
              <a:gd name="adj1" fmla="val 50000"/>
              <a:gd name="adj2" fmla="val 100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9" name="Text Box 332"/>
          <p:cNvSpPr txBox="1">
            <a:spLocks noChangeArrowheads="1"/>
          </p:cNvSpPr>
          <p:nvPr/>
        </p:nvSpPr>
        <p:spPr bwMode="auto">
          <a:xfrm>
            <a:off x="2267744" y="5507940"/>
            <a:ext cx="2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/>
              <a:t>p</a:t>
            </a:r>
          </a:p>
        </p:txBody>
      </p:sp>
      <p:sp>
        <p:nvSpPr>
          <p:cNvPr id="10" name="AutoShape 338"/>
          <p:cNvSpPr>
            <a:spLocks noChangeArrowheads="1"/>
          </p:cNvSpPr>
          <p:nvPr/>
        </p:nvSpPr>
        <p:spPr bwMode="auto">
          <a:xfrm>
            <a:off x="3419796" y="4893578"/>
            <a:ext cx="130511" cy="464498"/>
          </a:xfrm>
          <a:prstGeom prst="upArrow">
            <a:avLst>
              <a:gd name="adj1" fmla="val 50000"/>
              <a:gd name="adj2" fmla="val 100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11" name="AutoShape 339"/>
          <p:cNvSpPr>
            <a:spLocks noChangeArrowheads="1"/>
          </p:cNvSpPr>
          <p:nvPr/>
        </p:nvSpPr>
        <p:spPr bwMode="auto">
          <a:xfrm>
            <a:off x="3923928" y="4893578"/>
            <a:ext cx="130511" cy="464498"/>
          </a:xfrm>
          <a:prstGeom prst="upArrow">
            <a:avLst>
              <a:gd name="adj1" fmla="val 50000"/>
              <a:gd name="adj2" fmla="val 100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12" name="AutoShape 340"/>
          <p:cNvSpPr>
            <a:spLocks noChangeArrowheads="1"/>
          </p:cNvSpPr>
          <p:nvPr/>
        </p:nvSpPr>
        <p:spPr bwMode="auto">
          <a:xfrm>
            <a:off x="4499992" y="4893578"/>
            <a:ext cx="130511" cy="464498"/>
          </a:xfrm>
          <a:prstGeom prst="upArrow">
            <a:avLst>
              <a:gd name="adj1" fmla="val 50000"/>
              <a:gd name="adj2" fmla="val 100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13" name="AutoShape 341"/>
          <p:cNvSpPr>
            <a:spLocks noChangeArrowheads="1"/>
          </p:cNvSpPr>
          <p:nvPr/>
        </p:nvSpPr>
        <p:spPr bwMode="auto">
          <a:xfrm>
            <a:off x="5148064" y="4893578"/>
            <a:ext cx="130511" cy="464498"/>
          </a:xfrm>
          <a:prstGeom prst="upArrow">
            <a:avLst>
              <a:gd name="adj1" fmla="val 50000"/>
              <a:gd name="adj2" fmla="val 100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6780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55006" y="2304678"/>
            <a:ext cx="7543434" cy="34778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>
                <a:solidFill>
                  <a:srgbClr val="FF0000"/>
                </a:solidFill>
              </a:rPr>
              <a:t>Error_code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sequential_search</a:t>
            </a:r>
            <a:r>
              <a:rPr lang="en-US" altLang="zh-CN" sz="2000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000" b="1" dirty="0"/>
              <a:t> </a:t>
            </a:r>
            <a:r>
              <a:rPr lang="en-US" altLang="zh-CN" sz="2000" dirty="0"/>
              <a:t>List&lt;Record&gt; &amp;the_ list</a:t>
            </a:r>
            <a:r>
              <a:rPr lang="en-US" altLang="zh-CN" sz="2000" b="1" dirty="0"/>
              <a:t>,			   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000" b="1" dirty="0"/>
              <a:t> </a:t>
            </a:r>
            <a:r>
              <a:rPr lang="en-US" altLang="zh-CN" sz="2000" dirty="0"/>
              <a:t>Key &amp;target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dirty="0"/>
              <a:t>&amp;position</a:t>
            </a:r>
            <a:r>
              <a:rPr lang="en-US" altLang="zh-CN" sz="2000" dirty="0" smtClean="0"/>
              <a:t>) {</a:t>
            </a:r>
          </a:p>
          <a:p>
            <a:pPr eaLnBrk="1" hangingPunct="1"/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dirty="0"/>
              <a:t>s = the_ </a:t>
            </a:r>
            <a:r>
              <a:rPr lang="en-US" altLang="zh-CN" sz="2000" dirty="0" err="1"/>
              <a:t>list</a:t>
            </a:r>
            <a:r>
              <a:rPr lang="en-US" altLang="zh-CN" sz="2000" b="1" dirty="0" err="1"/>
              <a:t>.</a:t>
            </a:r>
            <a:r>
              <a:rPr lang="en-US" altLang="zh-CN" sz="2000" dirty="0" err="1"/>
              <a:t>size</a:t>
            </a:r>
            <a:r>
              <a:rPr lang="en-US" altLang="zh-CN" sz="2000" dirty="0"/>
              <a:t>( )</a:t>
            </a:r>
            <a:r>
              <a:rPr lang="en-US" altLang="zh-CN" sz="2000" b="1" dirty="0"/>
              <a:t>;</a:t>
            </a:r>
          </a:p>
          <a:p>
            <a:pPr eaLnBrk="1" hangingPunct="1"/>
            <a:r>
              <a:rPr lang="en-US" altLang="zh-CN" sz="2000" b="1" dirty="0" smtClean="0"/>
              <a:t>        for </a:t>
            </a:r>
            <a:r>
              <a:rPr lang="en-US" altLang="zh-CN" sz="2000" dirty="0"/>
              <a:t>(position = 0</a:t>
            </a:r>
            <a:r>
              <a:rPr lang="en-US" altLang="zh-CN" sz="2000" b="1" dirty="0"/>
              <a:t>; </a:t>
            </a:r>
            <a:r>
              <a:rPr lang="en-US" altLang="zh-CN" sz="2000" dirty="0"/>
              <a:t>position &lt; s</a:t>
            </a:r>
            <a:r>
              <a:rPr lang="en-US" altLang="zh-CN" sz="2000" b="1" dirty="0"/>
              <a:t>; </a:t>
            </a:r>
            <a:r>
              <a:rPr lang="en-US" altLang="zh-CN" sz="2000" dirty="0"/>
              <a:t>position++ ) {</a:t>
            </a:r>
          </a:p>
          <a:p>
            <a:pPr eaLnBrk="1" hangingPunct="1"/>
            <a:r>
              <a:rPr lang="en-US" altLang="zh-CN" sz="2000" dirty="0"/>
              <a:t>	Record data</a:t>
            </a:r>
            <a:r>
              <a:rPr lang="en-US" altLang="zh-CN" sz="2000" b="1" dirty="0"/>
              <a:t>;</a:t>
            </a:r>
          </a:p>
          <a:p>
            <a:pPr eaLnBrk="1" hangingPunct="1"/>
            <a:r>
              <a:rPr lang="en-US" altLang="zh-CN" sz="2000" dirty="0"/>
              <a:t>	</a:t>
            </a:r>
            <a:r>
              <a:rPr lang="en-US" altLang="zh-CN" sz="2000" dirty="0" err="1"/>
              <a:t>the_list</a:t>
            </a:r>
            <a:r>
              <a:rPr lang="en-US" altLang="zh-CN" sz="2000" b="1" dirty="0" err="1"/>
              <a:t>.</a:t>
            </a:r>
            <a:r>
              <a:rPr lang="en-US" altLang="zh-CN" sz="2000" dirty="0" err="1"/>
              <a:t>retrieve</a:t>
            </a:r>
            <a:r>
              <a:rPr lang="en-US" altLang="zh-CN" sz="2000" dirty="0"/>
              <a:t>(position</a:t>
            </a:r>
            <a:r>
              <a:rPr lang="en-US" altLang="zh-CN" sz="2000" b="1" dirty="0"/>
              <a:t>, </a:t>
            </a:r>
            <a:r>
              <a:rPr lang="en-US" altLang="zh-CN" sz="2000" dirty="0"/>
              <a:t>data)</a:t>
            </a:r>
            <a:r>
              <a:rPr lang="en-US" altLang="zh-CN" sz="2000" b="1" dirty="0"/>
              <a:t>;</a:t>
            </a:r>
          </a:p>
          <a:p>
            <a:pPr eaLnBrk="1" hangingPunct="1"/>
            <a:r>
              <a:rPr lang="en-US" altLang="zh-CN" sz="2000" b="1" dirty="0"/>
              <a:t>	if </a:t>
            </a:r>
            <a:r>
              <a:rPr lang="en-US" altLang="zh-CN" sz="2000" dirty="0"/>
              <a:t>(data == target) </a:t>
            </a:r>
            <a:r>
              <a:rPr lang="en-US" altLang="zh-CN" sz="2000" b="1" dirty="0"/>
              <a:t>return </a:t>
            </a:r>
            <a:r>
              <a:rPr lang="en-US" altLang="zh-CN" sz="2000" dirty="0"/>
              <a:t>success</a:t>
            </a:r>
            <a:r>
              <a:rPr lang="en-US" altLang="zh-CN" sz="2000" b="1" dirty="0"/>
              <a:t>;</a:t>
            </a:r>
          </a:p>
          <a:p>
            <a:pPr eaLnBrk="1" hangingPunct="1"/>
            <a:r>
              <a:rPr lang="en-US" altLang="zh-CN" sz="2000" dirty="0" smtClean="0"/>
              <a:t>         }</a:t>
            </a:r>
            <a:endParaRPr lang="en-US" altLang="zh-CN" sz="2000" dirty="0"/>
          </a:p>
          <a:p>
            <a:pPr eaLnBrk="1" hangingPunct="1"/>
            <a:r>
              <a:rPr lang="en-US" altLang="zh-CN" sz="2000" b="1" dirty="0" smtClean="0"/>
              <a:t>         return </a:t>
            </a:r>
            <a:r>
              <a:rPr lang="en-US" altLang="zh-CN" sz="2000" dirty="0">
                <a:solidFill>
                  <a:srgbClr val="FF0000"/>
                </a:solidFill>
              </a:rPr>
              <a:t>not_ present</a:t>
            </a:r>
            <a:r>
              <a:rPr lang="en-US" altLang="zh-CN" sz="2000" b="1" dirty="0"/>
              <a:t>;</a:t>
            </a:r>
          </a:p>
          <a:p>
            <a:pPr eaLnBrk="1" hangingPunct="1"/>
            <a:r>
              <a:rPr lang="en-US" altLang="zh-CN" sz="2000" dirty="0"/>
              <a:t>}</a:t>
            </a:r>
          </a:p>
          <a:p>
            <a:pPr eaLnBrk="1" hangingPunct="1"/>
            <a:endParaRPr kumimoji="0" lang="en-US" altLang="zh-CN" sz="20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25448" y="2997111"/>
            <a:ext cx="1619250" cy="485907"/>
          </a:xfrm>
          <a:prstGeom prst="wedgeEllipseCallout">
            <a:avLst>
              <a:gd name="adj1" fmla="val -65558"/>
              <a:gd name="adj2" fmla="val -69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600"/>
              <a:t>输出参数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95317" y="1268760"/>
            <a:ext cx="1944688" cy="720725"/>
          </a:xfrm>
          <a:prstGeom prst="wedgeRoundRectCallout">
            <a:avLst>
              <a:gd name="adj1" fmla="val -46981"/>
              <a:gd name="adj2" fmla="val 1026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600"/>
              <a:t>常量输入参数</a:t>
            </a:r>
          </a:p>
        </p:txBody>
      </p:sp>
      <p:sp>
        <p:nvSpPr>
          <p:cNvPr id="51" name="AutoShape 51"/>
          <p:cNvSpPr>
            <a:spLocks noChangeArrowheads="1"/>
          </p:cNvSpPr>
          <p:nvPr/>
        </p:nvSpPr>
        <p:spPr bwMode="auto">
          <a:xfrm>
            <a:off x="5713975" y="4433003"/>
            <a:ext cx="3034489" cy="1228245"/>
          </a:xfrm>
          <a:prstGeom prst="cloudCallout">
            <a:avLst>
              <a:gd name="adj1" fmla="val 12953"/>
              <a:gd name="adj2" fmla="val 3803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600"/>
              <a:t>Does the algorithm  depend on the list’s implementation?</a:t>
            </a:r>
          </a:p>
        </p:txBody>
      </p:sp>
    </p:spTree>
    <p:extLst>
      <p:ext uri="{BB962C8B-B14F-4D97-AF65-F5344CB8AC3E}">
        <p14:creationId xmlns:p14="http://schemas.microsoft.com/office/powerpoint/2010/main" val="10440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顺序</a:t>
            </a:r>
            <a:r>
              <a:rPr lang="zh-CN" altLang="zh-CN" dirty="0"/>
              <a:t>查找是否可以在链式存储的表中进行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算法的循环部分有动作：</a:t>
            </a:r>
            <a:r>
              <a:rPr lang="en-US" altLang="zh-CN" dirty="0" err="1"/>
              <a:t>the_list</a:t>
            </a:r>
            <a:r>
              <a:rPr lang="en-US" altLang="zh-CN" b="1" dirty="0" err="1"/>
              <a:t>.</a:t>
            </a:r>
            <a:r>
              <a:rPr lang="en-US" altLang="zh-CN" dirty="0" err="1"/>
              <a:t>retrieve</a:t>
            </a:r>
            <a:r>
              <a:rPr lang="en-US" altLang="zh-CN" dirty="0"/>
              <a:t>(position</a:t>
            </a:r>
            <a:r>
              <a:rPr lang="en-US" altLang="zh-CN" b="1" dirty="0"/>
              <a:t>, </a:t>
            </a:r>
            <a:r>
              <a:rPr lang="en-US" altLang="zh-CN" dirty="0"/>
              <a:t>data</a:t>
            </a:r>
            <a:r>
              <a:rPr lang="en-US" altLang="zh-CN" dirty="0" smtClean="0"/>
              <a:t>)</a:t>
            </a:r>
            <a:r>
              <a:rPr lang="en-US" altLang="zh-CN" b="1" dirty="0" smtClean="0"/>
              <a:t>;</a:t>
            </a:r>
            <a:endParaRPr lang="en-US" altLang="zh-CN" dirty="0" smtClean="0"/>
          </a:p>
          <a:p>
            <a:pPr lvl="2"/>
            <a:r>
              <a:rPr lang="zh-CN" altLang="zh-CN" dirty="0"/>
              <a:t>为了使</a:t>
            </a:r>
            <a:r>
              <a:rPr lang="en-US" altLang="zh-CN" dirty="0"/>
              <a:t>retrieve</a:t>
            </a:r>
            <a:r>
              <a:rPr lang="zh-CN" altLang="zh-CN" dirty="0"/>
              <a:t>方法达到</a:t>
            </a:r>
            <a:r>
              <a:rPr lang="en-US" altLang="zh-CN" dirty="0"/>
              <a:t>O(1)</a:t>
            </a:r>
            <a:r>
              <a:rPr lang="zh-CN" altLang="zh-CN" dirty="0"/>
              <a:t>的性能，线性表应采用添加了指示当前结点指针和位序的</a:t>
            </a:r>
            <a:r>
              <a:rPr lang="en-US" altLang="zh-CN" dirty="0"/>
              <a:t>current</a:t>
            </a:r>
            <a:r>
              <a:rPr lang="zh-CN" altLang="zh-CN" dirty="0"/>
              <a:t>和</a:t>
            </a:r>
            <a:r>
              <a:rPr lang="en-US" altLang="zh-CN" dirty="0" err="1"/>
              <a:t>current_postion</a:t>
            </a:r>
            <a:r>
              <a:rPr lang="zh-CN" altLang="zh-CN" dirty="0"/>
              <a:t>成员的链式存储方案</a:t>
            </a:r>
            <a:endParaRPr lang="en-US" altLang="zh-CN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2216" y="4149080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FF0000"/>
                </a:solidFill>
              </a:rPr>
              <a:t>结论：可以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94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算法性能分析：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8763" y="2294870"/>
            <a:ext cx="7572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DA"/>
              </a:buClr>
              <a:buFont typeface="Monotype Sorts" charset="2"/>
              <a:buChar char="r"/>
            </a:pPr>
            <a:r>
              <a:rPr lang="en-US" altLang="zh-CN" sz="2000" dirty="0">
                <a:latin typeface="Comic Sans MS" panose="030F0702030302020204" pitchFamily="66" charset="0"/>
              </a:rPr>
              <a:t> The number of comparisons of keys done in sequential search of a list of length </a:t>
            </a:r>
            <a:r>
              <a:rPr lang="en-US" altLang="zh-CN" sz="2000" i="1" dirty="0">
                <a:latin typeface="Comic Sans MS" panose="030F0702030302020204" pitchFamily="66" charset="0"/>
              </a:rPr>
              <a:t>n </a:t>
            </a:r>
            <a:r>
              <a:rPr lang="en-US" altLang="zh-CN" sz="2000" dirty="0">
                <a:latin typeface="Comic Sans MS" panose="030F0702030302020204" pitchFamily="66" charset="0"/>
              </a:rPr>
              <a:t>is</a:t>
            </a:r>
            <a:r>
              <a:rPr lang="zh-CN" altLang="en-US" sz="2000" dirty="0">
                <a:latin typeface="Comic Sans MS" panose="030F0702030302020204" pitchFamily="66" charset="0"/>
              </a:rPr>
              <a:t>（</a:t>
            </a:r>
            <a:r>
              <a:rPr lang="en-US" altLang="zh-CN" sz="2000" dirty="0">
                <a:latin typeface="Comic Sans MS" panose="030F0702030302020204" pitchFamily="66" charset="0"/>
              </a:rPr>
              <a:t>without sentinel</a:t>
            </a:r>
            <a:r>
              <a:rPr lang="zh-CN" altLang="en-US" sz="2000" dirty="0">
                <a:latin typeface="Comic Sans MS" panose="030F0702030302020204" pitchFamily="66" charset="0"/>
              </a:rPr>
              <a:t>）</a:t>
            </a:r>
          </a:p>
          <a:p>
            <a:pPr lvl="1" eaLnBrk="1" hangingPunct="1">
              <a:spcBef>
                <a:spcPct val="50000"/>
              </a:spcBef>
              <a:buClr>
                <a:srgbClr val="0000DA"/>
              </a:buClr>
              <a:buSzPct val="75000"/>
              <a:buFont typeface="Monotype Sorts" charset="2"/>
              <a:buBlip>
                <a:blip r:embed="rId2"/>
              </a:buBlip>
            </a:pPr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Unsuccessful search: </a:t>
            </a:r>
            <a:r>
              <a:rPr lang="en-US" altLang="zh-CN" sz="2000" i="1" dirty="0">
                <a:solidFill>
                  <a:srgbClr val="FF0000"/>
                </a:solidFill>
                <a:latin typeface="Comic Sans MS" panose="030F0702030302020204" pitchFamily="66" charset="0"/>
              </a:rPr>
              <a:t>n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comparisons</a:t>
            </a:r>
          </a:p>
          <a:p>
            <a:pPr lvl="1" eaLnBrk="1" hangingPunct="1">
              <a:spcBef>
                <a:spcPct val="50000"/>
              </a:spcBef>
              <a:buClr>
                <a:srgbClr val="0000DA"/>
              </a:buClr>
              <a:buSzPct val="75000"/>
              <a:buFont typeface="Monotype Sorts" charset="2"/>
              <a:buBlip>
                <a:blip r:embed="rId2"/>
              </a:buBlip>
            </a:pPr>
            <a:r>
              <a:rPr lang="en-US" altLang="zh-CN" sz="2000" dirty="0">
                <a:latin typeface="Comic Sans MS" panose="030F0702030302020204" pitchFamily="66" charset="0"/>
              </a:rPr>
              <a:t> Successful search, best case: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1 comparison</a:t>
            </a:r>
          </a:p>
          <a:p>
            <a:pPr lvl="1" eaLnBrk="1" hangingPunct="1">
              <a:spcBef>
                <a:spcPct val="50000"/>
              </a:spcBef>
              <a:buClr>
                <a:srgbClr val="0000DA"/>
              </a:buClr>
              <a:buSzPct val="75000"/>
              <a:buFont typeface="Monotype Sorts" charset="2"/>
              <a:buBlip>
                <a:blip r:embed="rId2"/>
              </a:buBlip>
            </a:pPr>
            <a:r>
              <a:rPr lang="en-US" altLang="zh-CN" sz="2000" dirty="0">
                <a:latin typeface="Comic Sans MS" panose="030F0702030302020204" pitchFamily="66" charset="0"/>
              </a:rPr>
              <a:t> Successful search, worst case: </a:t>
            </a:r>
            <a:r>
              <a:rPr lang="en-US" altLang="zh-CN" sz="2000" i="1" dirty="0">
                <a:solidFill>
                  <a:srgbClr val="FF0000"/>
                </a:solidFill>
                <a:latin typeface="Comic Sans MS" panose="030F0702030302020204" pitchFamily="66" charset="0"/>
              </a:rPr>
              <a:t>n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comparisons</a:t>
            </a:r>
          </a:p>
          <a:p>
            <a:pPr lvl="1" eaLnBrk="1" hangingPunct="1">
              <a:spcBef>
                <a:spcPct val="50000"/>
              </a:spcBef>
              <a:buClr>
                <a:srgbClr val="0000DA"/>
              </a:buClr>
              <a:buSzPct val="75000"/>
              <a:buFont typeface="Monotype Sorts" charset="2"/>
              <a:buBlip>
                <a:blip r:embed="rId2"/>
              </a:buBlip>
            </a:pPr>
            <a:r>
              <a:rPr lang="en-US" altLang="zh-CN" sz="2000" dirty="0">
                <a:latin typeface="Comic Sans MS" panose="030F0702030302020204" pitchFamily="66" charset="0"/>
              </a:rPr>
              <a:t> Successful search, average case: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(n + 1)/ 2</a:t>
            </a:r>
            <a:r>
              <a:rPr lang="en-US" altLang="zh-CN" sz="2000" i="1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comparisons.</a:t>
            </a:r>
          </a:p>
        </p:txBody>
      </p:sp>
    </p:spTree>
    <p:extLst>
      <p:ext uri="{BB962C8B-B14F-4D97-AF65-F5344CB8AC3E}">
        <p14:creationId xmlns:p14="http://schemas.microsoft.com/office/powerpoint/2010/main" val="29328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算法性能分析：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8763" y="2294870"/>
            <a:ext cx="757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DA"/>
              </a:buClr>
              <a:buFont typeface="Monotype Sorts" charset="2"/>
              <a:buChar char="r"/>
            </a:pPr>
            <a:r>
              <a:rPr lang="en-US" altLang="zh-CN" sz="2000" dirty="0" smtClean="0">
                <a:latin typeface="Comic Sans MS" panose="030F0702030302020204" pitchFamily="66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Successful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search</a:t>
            </a:r>
            <a:r>
              <a:rPr lang="en-US" altLang="zh-CN" sz="2000" dirty="0">
                <a:latin typeface="Comic Sans MS" panose="030F0702030302020204" pitchFamily="66" charset="0"/>
              </a:rPr>
              <a:t>, average case: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(n + 1)/ 2</a:t>
            </a:r>
            <a:r>
              <a:rPr lang="en-US" altLang="zh-CN" sz="2000" i="1" dirty="0">
                <a:latin typeface="Comic Sans MS" panose="030F0702030302020204" pitchFamily="66" charset="0"/>
              </a:rPr>
              <a:t> 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comparisons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43608" y="2852936"/>
            <a:ext cx="795637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dirty="0"/>
              <a:t>ASL=</a:t>
            </a:r>
            <a:r>
              <a:rPr kumimoji="0" lang="en-US" altLang="zh-CN" sz="2000" dirty="0">
                <a:cs typeface="Arial" panose="020B0604020202020204" pitchFamily="34" charset="0"/>
              </a:rPr>
              <a:t>∑</a:t>
            </a:r>
            <a:r>
              <a:rPr kumimoji="0" lang="en-US" altLang="zh-CN" sz="2000" dirty="0" err="1" smtClean="0">
                <a:cs typeface="Arial" panose="020B0604020202020204" pitchFamily="34" charset="0"/>
              </a:rPr>
              <a:t>P</a:t>
            </a:r>
            <a:r>
              <a:rPr kumimoji="0" lang="en-US" altLang="zh-CN" sz="2000" baseline="-25000" dirty="0" err="1" smtClean="0">
                <a:cs typeface="Arial" panose="020B0604020202020204" pitchFamily="34" charset="0"/>
              </a:rPr>
              <a:t>i</a:t>
            </a:r>
            <a:r>
              <a:rPr kumimoji="0" lang="en-US" altLang="zh-CN" sz="2000" dirty="0" err="1" smtClean="0">
                <a:cs typeface="Arial" panose="020B0604020202020204" pitchFamily="34" charset="0"/>
              </a:rPr>
              <a:t>C</a:t>
            </a:r>
            <a:r>
              <a:rPr kumimoji="0" lang="en-US" altLang="zh-CN" sz="2000" baseline="-25000" dirty="0" err="1" smtClean="0">
                <a:cs typeface="Arial" panose="020B0604020202020204" pitchFamily="34" charset="0"/>
              </a:rPr>
              <a:t>i</a:t>
            </a:r>
            <a:endParaRPr kumimoji="0" lang="en-US" altLang="zh-CN" sz="2000" baseline="-25000" dirty="0"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CN" sz="2000" dirty="0"/>
              <a:t>P</a:t>
            </a:r>
            <a:r>
              <a:rPr kumimoji="0" lang="en-US" altLang="zh-CN" sz="2000" baseline="-25000" dirty="0"/>
              <a:t>i</a:t>
            </a:r>
            <a:r>
              <a:rPr kumimoji="0" lang="zh-CN" altLang="en-US" sz="2000" dirty="0"/>
              <a:t>：</a:t>
            </a:r>
            <a:r>
              <a:rPr kumimoji="0" lang="en-US" altLang="zh-CN" sz="2000" dirty="0">
                <a:cs typeface="Arial" panose="020B0604020202020204" pitchFamily="34" charset="0"/>
              </a:rPr>
              <a:t>Frequency of the searching of the  no. </a:t>
            </a:r>
            <a:r>
              <a:rPr kumimoji="0" lang="en-US" altLang="zh-CN" sz="2000" dirty="0" err="1">
                <a:cs typeface="Arial" panose="020B0604020202020204" pitchFamily="34" charset="0"/>
              </a:rPr>
              <a:t>i</a:t>
            </a:r>
            <a:r>
              <a:rPr kumimoji="0" lang="en-US" altLang="zh-CN" sz="2000" dirty="0">
                <a:cs typeface="Arial" panose="020B0604020202020204" pitchFamily="34" charset="0"/>
              </a:rPr>
              <a:t> key </a:t>
            </a:r>
            <a:r>
              <a:rPr kumimoji="0" lang="en-US" altLang="zh-CN" sz="2000" dirty="0" smtClean="0">
                <a:cs typeface="Arial" panose="020B0604020202020204" pitchFamily="34" charset="0"/>
              </a:rPr>
              <a:t>.</a:t>
            </a:r>
            <a:endParaRPr kumimoji="0" lang="en-US" altLang="zh-CN" sz="2000" dirty="0"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CN" sz="2000" dirty="0"/>
              <a:t>C</a:t>
            </a:r>
            <a:r>
              <a:rPr kumimoji="0" lang="en-US" altLang="zh-CN" sz="2000" baseline="-25000" dirty="0"/>
              <a:t>i</a:t>
            </a:r>
            <a:r>
              <a:rPr kumimoji="0" lang="zh-CN" altLang="en-US" sz="2000" dirty="0"/>
              <a:t>： </a:t>
            </a:r>
            <a:r>
              <a:rPr kumimoji="0" lang="en-US" altLang="zh-CN" sz="2000" dirty="0">
                <a:cs typeface="Arial" panose="020B0604020202020204" pitchFamily="34" charset="0"/>
              </a:rPr>
              <a:t>How many comparisons  been made when finding the no. </a:t>
            </a:r>
            <a:r>
              <a:rPr kumimoji="0" lang="en-US" altLang="zh-CN" sz="2000" dirty="0" err="1">
                <a:cs typeface="Arial" panose="020B0604020202020204" pitchFamily="34" charset="0"/>
              </a:rPr>
              <a:t>i</a:t>
            </a:r>
            <a:r>
              <a:rPr kumimoji="0" lang="en-US" altLang="zh-CN" sz="2000" dirty="0">
                <a:cs typeface="Arial" panose="020B0604020202020204" pitchFamily="34" charset="0"/>
              </a:rPr>
              <a:t>  key</a:t>
            </a:r>
            <a:r>
              <a:rPr kumimoji="0" lang="en-US" altLang="zh-CN" sz="2000" dirty="0" smtClean="0">
                <a:cs typeface="Arial" panose="020B0604020202020204" pitchFamily="34" charset="0"/>
              </a:rPr>
              <a:t>.</a:t>
            </a:r>
            <a:endParaRPr kumimoji="0" lang="en-US" altLang="zh-CN" sz="2000" dirty="0"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CN" sz="2000" dirty="0">
                <a:cs typeface="Arial" panose="020B0604020202020204" pitchFamily="34" charset="0"/>
              </a:rPr>
              <a:t>In general , </a:t>
            </a:r>
            <a:r>
              <a:rPr kumimoji="0" lang="en-US" altLang="zh-CN" sz="2000" dirty="0"/>
              <a:t>P</a:t>
            </a:r>
            <a:r>
              <a:rPr kumimoji="0" lang="en-US" altLang="zh-CN" sz="2000" baseline="-25000" dirty="0"/>
              <a:t>i</a:t>
            </a:r>
            <a:r>
              <a:rPr kumimoji="0" lang="en-US" altLang="zh-CN" sz="2000" dirty="0"/>
              <a:t> </a:t>
            </a:r>
            <a:r>
              <a:rPr kumimoji="0" lang="en-US" altLang="zh-CN" sz="2000" dirty="0">
                <a:cs typeface="Arial" panose="020B0604020202020204" pitchFamily="34" charset="0"/>
              </a:rPr>
              <a:t>= </a:t>
            </a:r>
            <a:r>
              <a:rPr kumimoji="0" lang="en-US" altLang="zh-CN" sz="2000" dirty="0" smtClean="0">
                <a:cs typeface="Arial" panose="020B0604020202020204" pitchFamily="34" charset="0"/>
              </a:rPr>
              <a:t>1/n</a:t>
            </a:r>
            <a:endParaRPr kumimoji="0" lang="en-US" altLang="zh-CN" sz="2000" dirty="0"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CN" sz="2000" dirty="0"/>
              <a:t>ASL=(1+2+3+….+n-1+n)/n= (n+1)/</a:t>
            </a:r>
            <a:r>
              <a:rPr kumimoji="0" lang="en-US" altLang="zh-CN" sz="2000" dirty="0" smtClean="0"/>
              <a:t>2</a:t>
            </a:r>
            <a:endParaRPr kumimoji="0" lang="en-US" altLang="zh-CN" sz="2000" dirty="0"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5656" y="4737918"/>
            <a:ext cx="7432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失败查找时，不管查找哪个关键字，比较次数都是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，所以此时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ASL=n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由于基本操作的执行次数与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成正比，因此顺序查找的时间复杂度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:T(n)=O(n)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</a:t>
            </a:r>
            <a:r>
              <a:rPr lang="zh-CN" altLang="zh-CN" dirty="0" smtClean="0"/>
              <a:t>监视哨</a:t>
            </a:r>
            <a:r>
              <a:rPr lang="zh-CN" altLang="zh-CN" dirty="0"/>
              <a:t>（</a:t>
            </a:r>
            <a:r>
              <a:rPr lang="en-US" altLang="zh-CN" dirty="0"/>
              <a:t>sentinel</a:t>
            </a:r>
            <a:r>
              <a:rPr lang="zh-CN" altLang="zh-CN" dirty="0"/>
              <a:t>）的顺序</a:t>
            </a:r>
            <a:r>
              <a:rPr lang="zh-CN" altLang="zh-CN" dirty="0" smtClean="0"/>
              <a:t>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基本思想：</a:t>
            </a:r>
            <a:r>
              <a:rPr lang="en-US" altLang="zh-CN" dirty="0" smtClean="0"/>
              <a:t>	</a:t>
            </a:r>
          </a:p>
          <a:p>
            <a:pPr lvl="2"/>
            <a:r>
              <a:rPr lang="zh-CN" altLang="zh-CN" dirty="0"/>
              <a:t>想提高顺序查找的性能，应该想办法减少循环中的语句条数，从而降低顺序查找算法的绝对运行时间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我们</a:t>
            </a:r>
            <a:r>
              <a:rPr lang="zh-CN" altLang="zh-CN" dirty="0"/>
              <a:t>能否在循环中不再做</a:t>
            </a:r>
            <a:r>
              <a:rPr lang="en-US" altLang="zh-CN" dirty="0"/>
              <a:t>position&lt;s</a:t>
            </a:r>
            <a:r>
              <a:rPr lang="zh-CN" altLang="zh-CN" dirty="0"/>
              <a:t>的越界检查呢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lvl="3"/>
            <a:r>
              <a:rPr lang="zh-CN" altLang="zh-CN" sz="1800" dirty="0"/>
              <a:t>把查找目标所对应的记录放在表的末端，起到一个监视哨的作用</a:t>
            </a:r>
            <a:r>
              <a:rPr lang="zh-CN" altLang="zh-CN" sz="1800" dirty="0" smtClean="0"/>
              <a:t>，则</a:t>
            </a:r>
            <a:r>
              <a:rPr lang="zh-CN" altLang="zh-CN" sz="1800" dirty="0"/>
              <a:t>可使得循环中不需检查是否到达表</a:t>
            </a:r>
            <a:r>
              <a:rPr lang="zh-CN" altLang="zh-CN" sz="1800" dirty="0" smtClean="0"/>
              <a:t>尾</a:t>
            </a:r>
            <a:endParaRPr lang="en-US" altLang="zh-CN" sz="1800" dirty="0" smtClean="0"/>
          </a:p>
          <a:p>
            <a:pPr lvl="1"/>
            <a:r>
              <a:rPr lang="zh-CN" altLang="en-US" sz="2200" dirty="0" smtClean="0"/>
              <a:t>算法：</a:t>
            </a:r>
            <a:endParaRPr lang="zh-CN" altLang="en-US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19672" y="4813300"/>
            <a:ext cx="626469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DA"/>
              </a:buClr>
              <a:buSzPct val="90000"/>
              <a:buFont typeface="Wingdings" panose="05000000000000000000" pitchFamily="2" charset="2"/>
              <a:buChar char="p"/>
            </a:pPr>
            <a:r>
              <a:rPr kumimoji="0" lang="en-US" altLang="zh-CN" sz="1800"/>
              <a:t>insert an extra item at the end with key target</a:t>
            </a:r>
          </a:p>
          <a:p>
            <a:pPr eaLnBrk="1" hangingPunct="1">
              <a:buClr>
                <a:srgbClr val="0000DA"/>
              </a:buClr>
              <a:buSzPct val="90000"/>
              <a:buFont typeface="Wingdings" panose="05000000000000000000" pitchFamily="2" charset="2"/>
              <a:buChar char="p"/>
            </a:pPr>
            <a:r>
              <a:rPr kumimoji="0" lang="en-US" altLang="zh-CN" sz="1800"/>
              <a:t>scan the list from the beginning</a:t>
            </a:r>
          </a:p>
          <a:p>
            <a:pPr eaLnBrk="1" hangingPunct="1">
              <a:buClr>
                <a:srgbClr val="0000DA"/>
              </a:buClr>
              <a:buSzPct val="90000"/>
              <a:buFont typeface="Wingdings" panose="05000000000000000000" pitchFamily="2" charset="2"/>
              <a:buChar char="p"/>
            </a:pPr>
            <a:r>
              <a:rPr kumimoji="0" lang="en-US" altLang="zh-CN" sz="1800"/>
              <a:t>delete the last item we have inserted</a:t>
            </a:r>
          </a:p>
          <a:p>
            <a:pPr eaLnBrk="1" hangingPunct="1">
              <a:buClr>
                <a:srgbClr val="0000DA"/>
              </a:buClr>
              <a:buSzPct val="90000"/>
              <a:buFont typeface="Wingdings" panose="05000000000000000000" pitchFamily="2" charset="2"/>
              <a:buChar char="p"/>
            </a:pPr>
            <a:r>
              <a:rPr kumimoji="0" lang="en-US" altLang="zh-CN" sz="1800"/>
              <a:t>return the searching result according to different cases</a:t>
            </a:r>
          </a:p>
        </p:txBody>
      </p:sp>
    </p:spTree>
    <p:extLst>
      <p:ext uri="{BB962C8B-B14F-4D97-AF65-F5344CB8AC3E}">
        <p14:creationId xmlns:p14="http://schemas.microsoft.com/office/powerpoint/2010/main" val="21582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查找的相关概念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613" y="1619250"/>
            <a:ext cx="8058150" cy="2961878"/>
          </a:xfrm>
        </p:spPr>
        <p:txBody>
          <a:bodyPr/>
          <a:lstStyle/>
          <a:p>
            <a:r>
              <a:rPr lang="zh-CN" altLang="en-US" dirty="0" smtClean="0"/>
              <a:t>什么是查找？</a:t>
            </a:r>
            <a:endParaRPr lang="en-US" altLang="zh-CN" dirty="0" smtClean="0"/>
          </a:p>
          <a:p>
            <a:pPr lvl="1"/>
            <a:r>
              <a:rPr lang="zh-CN" altLang="zh-CN" dirty="0"/>
              <a:t>给定一个由记录</a:t>
            </a:r>
            <a:r>
              <a:rPr lang="en-US" altLang="zh-CN" dirty="0"/>
              <a:t>(record)</a:t>
            </a:r>
            <a:r>
              <a:rPr lang="zh-CN" altLang="zh-CN" dirty="0"/>
              <a:t>构成的集合，这个集合也常称为查找表，查找表中的每个记录都与一个关键字信息</a:t>
            </a:r>
            <a:r>
              <a:rPr lang="en-US" altLang="zh-CN" dirty="0"/>
              <a:t>(key)</a:t>
            </a:r>
            <a:r>
              <a:rPr lang="zh-CN" altLang="zh-CN" dirty="0"/>
              <a:t>相对应。给定一个目标关键字</a:t>
            </a:r>
            <a:r>
              <a:rPr lang="en-US" altLang="zh-CN" dirty="0"/>
              <a:t>(target)</a:t>
            </a:r>
            <a:r>
              <a:rPr lang="zh-CN" altLang="zh-CN" dirty="0"/>
              <a:t>，要求在查找表中</a:t>
            </a:r>
            <a:r>
              <a:rPr lang="zh-CN" altLang="zh-CN" dirty="0">
                <a:solidFill>
                  <a:srgbClr val="0070C0"/>
                </a:solidFill>
              </a:rPr>
              <a:t>寻找与该目标关键字相同的记录</a:t>
            </a:r>
            <a:r>
              <a:rPr lang="zh-CN" altLang="zh-CN" dirty="0"/>
              <a:t>。如找不到，则返回找不到的提示信息，否则，返回找到的记录的位置。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19672" y="4624100"/>
            <a:ext cx="718254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zh-CN" altLang="en-US" sz="1800" b="1" dirty="0">
                <a:latin typeface="ncr" charset="0"/>
              </a:rPr>
              <a:t>对应每一个</a:t>
            </a:r>
            <a:r>
              <a:rPr lang="zh-CN" altLang="en-US" sz="1800" b="1" dirty="0">
                <a:solidFill>
                  <a:srgbClr val="FF0000"/>
                </a:solidFill>
                <a:latin typeface="ncr" charset="0"/>
              </a:rPr>
              <a:t>目标关键字</a:t>
            </a:r>
            <a:r>
              <a:rPr lang="zh-CN" altLang="en-US" sz="1800" b="1" dirty="0">
                <a:solidFill>
                  <a:srgbClr val="FF6600"/>
                </a:solidFill>
                <a:latin typeface="ncr" charset="0"/>
              </a:rPr>
              <a:t>，</a:t>
            </a:r>
            <a:r>
              <a:rPr lang="zh-CN" altLang="en-US" sz="1800" b="1" dirty="0">
                <a:latin typeface="ncr" charset="0"/>
              </a:rPr>
              <a:t>可能有</a:t>
            </a:r>
            <a:r>
              <a:rPr lang="en-US" altLang="zh-CN" sz="1800" b="1" dirty="0">
                <a:latin typeface="ncr" charset="0"/>
              </a:rPr>
              <a:t>0</a:t>
            </a:r>
            <a:r>
              <a:rPr lang="zh-CN" altLang="en-US" sz="1800" b="1" dirty="0">
                <a:latin typeface="ncr" charset="0"/>
              </a:rPr>
              <a:t>个或多个对应</a:t>
            </a:r>
            <a:r>
              <a:rPr lang="zh-CN" altLang="en-US" sz="1800" b="1" dirty="0">
                <a:solidFill>
                  <a:srgbClr val="FF0000"/>
                </a:solidFill>
                <a:latin typeface="ncr" charset="0"/>
              </a:rPr>
              <a:t>记录</a:t>
            </a:r>
            <a:endParaRPr lang="zh-CN" altLang="en-US" sz="2000" b="1" dirty="0">
              <a:solidFill>
                <a:srgbClr val="FF0000"/>
              </a:solidFill>
              <a:latin typeface="ncr" charset="0"/>
            </a:endParaRPr>
          </a:p>
          <a:p>
            <a:pPr eaLnBrk="1" hangingPunct="1"/>
            <a:endParaRPr kumimoji="0" lang="en-US" altLang="zh-CN" sz="2000" dirty="0">
              <a:solidFill>
                <a:schemeClr val="accent1"/>
              </a:solidFill>
              <a:latin typeface="ncr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5085184"/>
            <a:ext cx="6875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本章我们用线性表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(list)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来表示查找表，并且用顺序存储结构存储这个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后面的章节中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，会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学习在哈希表和二叉查找树下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多种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查找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</a:t>
            </a:r>
            <a:r>
              <a:rPr lang="zh-CN" altLang="zh-CN" dirty="0" smtClean="0"/>
              <a:t>监视哨的</a:t>
            </a:r>
            <a:r>
              <a:rPr lang="zh-CN" altLang="zh-CN" dirty="0"/>
              <a:t>顺序</a:t>
            </a:r>
            <a:r>
              <a:rPr lang="zh-CN" altLang="zh-CN" dirty="0" smtClean="0"/>
              <a:t>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6" name="Group 74"/>
          <p:cNvGraphicFramePr>
            <a:graphicFrameLocks/>
          </p:cNvGraphicFramePr>
          <p:nvPr>
            <p:extLst/>
          </p:nvPr>
        </p:nvGraphicFramePr>
        <p:xfrm>
          <a:off x="1257198" y="2991403"/>
          <a:ext cx="7296175" cy="737558"/>
        </p:xfrm>
        <a:graphic>
          <a:graphicData uri="http://schemas.openxmlformats.org/drawingml/2006/table">
            <a:tbl>
              <a:tblPr/>
              <a:tblGrid>
                <a:gridCol w="83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6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8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57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position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Record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(key)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70"/>
          <p:cNvSpPr txBox="1">
            <a:spLocks noChangeArrowheads="1"/>
          </p:cNvSpPr>
          <p:nvPr/>
        </p:nvSpPr>
        <p:spPr bwMode="auto">
          <a:xfrm>
            <a:off x="8028384" y="3284984"/>
            <a:ext cx="576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u="sng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8" name="Text Box 71"/>
          <p:cNvSpPr txBox="1">
            <a:spLocks noChangeArrowheads="1"/>
          </p:cNvSpPr>
          <p:nvPr/>
        </p:nvSpPr>
        <p:spPr bwMode="auto">
          <a:xfrm>
            <a:off x="8100392" y="3284984"/>
            <a:ext cx="3540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u="sng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822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613" y="1484784"/>
            <a:ext cx="8058150" cy="4362450"/>
          </a:xfrm>
        </p:spPr>
        <p:txBody>
          <a:bodyPr/>
          <a:lstStyle/>
          <a:p>
            <a:r>
              <a:rPr lang="zh-CN" altLang="en-US" dirty="0"/>
              <a:t>带</a:t>
            </a:r>
            <a:r>
              <a:rPr lang="zh-CN" altLang="zh-CN" dirty="0" smtClean="0"/>
              <a:t>监视哨的</a:t>
            </a:r>
            <a:r>
              <a:rPr lang="zh-CN" altLang="zh-CN" dirty="0"/>
              <a:t>顺序</a:t>
            </a:r>
            <a:r>
              <a:rPr lang="zh-CN" altLang="zh-CN" dirty="0" smtClean="0"/>
              <a:t>查找</a:t>
            </a:r>
            <a:r>
              <a:rPr lang="zh-CN" altLang="en-US" dirty="0"/>
              <a:t>算法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1137" y="2636912"/>
            <a:ext cx="7561263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dirty="0"/>
              <a:t>	</a:t>
            </a:r>
            <a:r>
              <a:rPr kumimoji="0" lang="en-US" altLang="zh-CN" sz="1800" dirty="0" smtClean="0"/>
              <a:t>Record </a:t>
            </a:r>
            <a:r>
              <a:rPr kumimoji="0" lang="en-US" altLang="zh-CN" sz="1800" dirty="0"/>
              <a:t>data</a:t>
            </a:r>
            <a:r>
              <a:rPr kumimoji="0" lang="en-US" altLang="zh-CN" sz="1800" b="1" dirty="0"/>
              <a:t>; </a:t>
            </a:r>
          </a:p>
          <a:p>
            <a:pPr eaLnBrk="1" hangingPunct="1"/>
            <a:r>
              <a:rPr kumimoji="0" lang="en-US" altLang="zh-CN" sz="1800" b="1" dirty="0" smtClean="0"/>
              <a:t>	</a:t>
            </a:r>
            <a:r>
              <a:rPr kumimoji="0" lang="en-US" altLang="zh-CN" sz="1800" b="1" dirty="0" err="1" smtClean="0"/>
              <a:t>int</a:t>
            </a:r>
            <a:r>
              <a:rPr kumimoji="0" lang="en-US" altLang="zh-CN" sz="1800" b="1" dirty="0" smtClean="0"/>
              <a:t> </a:t>
            </a:r>
            <a:r>
              <a:rPr kumimoji="0" lang="en-US" altLang="zh-CN" sz="1800" dirty="0"/>
              <a:t>s = </a:t>
            </a:r>
            <a:r>
              <a:rPr kumimoji="0" lang="en-US" altLang="zh-CN" sz="1800" dirty="0" err="1"/>
              <a:t>the_list</a:t>
            </a:r>
            <a:r>
              <a:rPr kumimoji="0" lang="en-US" altLang="zh-CN" sz="1800" b="1" dirty="0" err="1"/>
              <a:t>.</a:t>
            </a:r>
            <a:r>
              <a:rPr kumimoji="0" lang="en-US" altLang="zh-CN" sz="1800" dirty="0" err="1"/>
              <a:t>size</a:t>
            </a:r>
            <a:r>
              <a:rPr kumimoji="0" lang="en-US" altLang="zh-CN" sz="1800" dirty="0"/>
              <a:t>( )</a:t>
            </a:r>
            <a:r>
              <a:rPr kumimoji="0" lang="en-US" altLang="zh-CN" sz="1800" b="1" dirty="0"/>
              <a:t>;</a:t>
            </a:r>
          </a:p>
          <a:p>
            <a:pPr eaLnBrk="1" hangingPunct="1"/>
            <a:r>
              <a:rPr kumimoji="0" lang="en-US" altLang="zh-CN" sz="1800" dirty="0" smtClean="0"/>
              <a:t>	</a:t>
            </a:r>
            <a:r>
              <a:rPr kumimoji="0" lang="en-US" altLang="zh-CN" sz="1800" dirty="0" err="1" smtClean="0"/>
              <a:t>the_list</a:t>
            </a:r>
            <a:r>
              <a:rPr kumimoji="0" lang="en-US" altLang="zh-CN" sz="1800" b="1" dirty="0" err="1" smtClean="0"/>
              <a:t>.</a:t>
            </a:r>
            <a:r>
              <a:rPr kumimoji="0" lang="en-US" altLang="zh-CN" sz="1800" dirty="0" err="1" smtClean="0"/>
              <a:t>insert</a:t>
            </a:r>
            <a:r>
              <a:rPr kumimoji="0" lang="en-US" altLang="zh-CN" sz="1800" dirty="0" smtClean="0"/>
              <a:t>(s</a:t>
            </a:r>
            <a:r>
              <a:rPr kumimoji="0" lang="en-US" altLang="zh-CN" sz="1800" b="1" dirty="0"/>
              <a:t>, </a:t>
            </a:r>
            <a:r>
              <a:rPr kumimoji="0" lang="en-US" altLang="zh-CN" sz="1800" dirty="0"/>
              <a:t>target);</a:t>
            </a:r>
            <a:r>
              <a:rPr kumimoji="0" lang="en-US" altLang="zh-CN" sz="1800" b="1" dirty="0">
                <a:solidFill>
                  <a:srgbClr val="00CC00"/>
                </a:solidFill>
              </a:rPr>
              <a:t>//</a:t>
            </a:r>
            <a:r>
              <a:rPr kumimoji="0" lang="zh-CN" altLang="en-US" sz="1800" b="1" dirty="0">
                <a:solidFill>
                  <a:srgbClr val="00CC00"/>
                </a:solidFill>
              </a:rPr>
              <a:t>插入</a:t>
            </a:r>
            <a:r>
              <a:rPr kumimoji="0" lang="en-US" altLang="zh-CN" sz="1800" b="1" dirty="0">
                <a:solidFill>
                  <a:srgbClr val="00CC00"/>
                </a:solidFill>
              </a:rPr>
              <a:t>target</a:t>
            </a:r>
            <a:r>
              <a:rPr kumimoji="0" lang="zh-CN" altLang="en-US" sz="1800" b="1" dirty="0">
                <a:solidFill>
                  <a:srgbClr val="00CC00"/>
                </a:solidFill>
              </a:rPr>
              <a:t>对应记录？？</a:t>
            </a:r>
          </a:p>
          <a:p>
            <a:pPr eaLnBrk="1" hangingPunct="1"/>
            <a:r>
              <a:rPr kumimoji="0" lang="en-US" altLang="zh-CN" sz="1800" b="1" dirty="0" smtClean="0"/>
              <a:t>	for </a:t>
            </a:r>
            <a:r>
              <a:rPr kumimoji="0" lang="en-US" altLang="zh-CN" sz="1800" dirty="0"/>
              <a:t>(position = 0</a:t>
            </a:r>
            <a:r>
              <a:rPr kumimoji="0" lang="en-US" altLang="zh-CN" sz="1800" b="1" dirty="0"/>
              <a:t>; ; </a:t>
            </a:r>
            <a:r>
              <a:rPr kumimoji="0" lang="en-US" altLang="zh-CN" sz="1800" dirty="0"/>
              <a:t>position</a:t>
            </a:r>
            <a:r>
              <a:rPr kumimoji="0" lang="en-US" altLang="zh-CN" sz="1800" i="1" dirty="0"/>
              <a:t>++</a:t>
            </a:r>
            <a:r>
              <a:rPr kumimoji="0" lang="en-US" altLang="zh-CN" sz="1800" dirty="0"/>
              <a:t>) {</a:t>
            </a:r>
          </a:p>
          <a:p>
            <a:pPr eaLnBrk="1" hangingPunct="1"/>
            <a:r>
              <a:rPr kumimoji="0" lang="en-US" altLang="zh-CN" sz="1800" dirty="0"/>
              <a:t>	</a:t>
            </a:r>
            <a:r>
              <a:rPr kumimoji="0" lang="en-US" altLang="zh-CN" sz="1800" dirty="0" smtClean="0"/>
              <a:t>	</a:t>
            </a:r>
            <a:r>
              <a:rPr kumimoji="0" lang="en-US" altLang="zh-CN" sz="1800" dirty="0" err="1" smtClean="0"/>
              <a:t>the_list</a:t>
            </a:r>
            <a:r>
              <a:rPr kumimoji="0" lang="en-US" altLang="zh-CN" sz="1800" b="1" dirty="0" err="1" smtClean="0"/>
              <a:t>.</a:t>
            </a:r>
            <a:r>
              <a:rPr kumimoji="0" lang="en-US" altLang="zh-CN" sz="1800" dirty="0" err="1" smtClean="0"/>
              <a:t>retrieve</a:t>
            </a:r>
            <a:r>
              <a:rPr kumimoji="0" lang="en-US" altLang="zh-CN" sz="1800" dirty="0" smtClean="0"/>
              <a:t>(position</a:t>
            </a:r>
            <a:r>
              <a:rPr kumimoji="0" lang="en-US" altLang="zh-CN" sz="1800" b="1" dirty="0"/>
              <a:t>, </a:t>
            </a:r>
            <a:r>
              <a:rPr kumimoji="0" lang="en-US" altLang="zh-CN" sz="1800" dirty="0"/>
              <a:t>data)</a:t>
            </a:r>
            <a:r>
              <a:rPr kumimoji="0" lang="en-US" altLang="zh-CN" sz="1800" b="1" dirty="0"/>
              <a:t>;</a:t>
            </a:r>
          </a:p>
          <a:p>
            <a:pPr eaLnBrk="1" hangingPunct="1"/>
            <a:r>
              <a:rPr kumimoji="0" lang="en-US" altLang="zh-CN" sz="1800" b="1" dirty="0" smtClean="0"/>
              <a:t>	</a:t>
            </a:r>
            <a:r>
              <a:rPr kumimoji="0" lang="en-US" altLang="zh-CN" sz="1800" b="1" dirty="0"/>
              <a:t>	if </a:t>
            </a:r>
            <a:r>
              <a:rPr kumimoji="0" lang="en-US" altLang="zh-CN" sz="1800" dirty="0"/>
              <a:t>(data == target) </a:t>
            </a:r>
            <a:r>
              <a:rPr kumimoji="0" lang="en-US" altLang="zh-CN" sz="1800" b="1" dirty="0"/>
              <a:t>break;</a:t>
            </a:r>
            <a:r>
              <a:rPr kumimoji="0" lang="en-US" altLang="zh-CN" sz="1800" b="1" dirty="0">
                <a:solidFill>
                  <a:srgbClr val="00CC00"/>
                </a:solidFill>
              </a:rPr>
              <a:t>//</a:t>
            </a:r>
            <a:r>
              <a:rPr kumimoji="0" lang="zh-CN" altLang="en-US" sz="1800" b="1" dirty="0">
                <a:solidFill>
                  <a:srgbClr val="00CC00"/>
                </a:solidFill>
              </a:rPr>
              <a:t>顺序查找</a:t>
            </a:r>
            <a:r>
              <a:rPr kumimoji="0" lang="en-US" altLang="zh-CN" sz="1800" b="1" dirty="0">
                <a:solidFill>
                  <a:srgbClr val="00CC00"/>
                </a:solidFill>
              </a:rPr>
              <a:t>target</a:t>
            </a:r>
            <a:r>
              <a:rPr kumimoji="0" lang="zh-CN" altLang="en-US" sz="1800" b="1" dirty="0">
                <a:solidFill>
                  <a:srgbClr val="00CC00"/>
                </a:solidFill>
              </a:rPr>
              <a:t>记录</a:t>
            </a:r>
          </a:p>
          <a:p>
            <a:pPr eaLnBrk="1" hangingPunct="1"/>
            <a:r>
              <a:rPr kumimoji="0" lang="en-US" altLang="zh-CN" sz="1800" dirty="0" smtClean="0"/>
              <a:t>	}</a:t>
            </a:r>
            <a:endParaRPr kumimoji="0" lang="en-US" altLang="zh-CN" sz="1800" dirty="0"/>
          </a:p>
          <a:p>
            <a:pPr eaLnBrk="1" hangingPunct="1"/>
            <a:r>
              <a:rPr kumimoji="0" lang="en-US" altLang="zh-CN" sz="1800" dirty="0" smtClean="0"/>
              <a:t>	</a:t>
            </a:r>
            <a:r>
              <a:rPr kumimoji="0" lang="en-US" altLang="zh-CN" sz="1800" dirty="0" err="1" smtClean="0"/>
              <a:t>the_list</a:t>
            </a:r>
            <a:r>
              <a:rPr kumimoji="0" lang="en-US" altLang="zh-CN" sz="1800" b="1" dirty="0" err="1" smtClean="0"/>
              <a:t>.</a:t>
            </a:r>
            <a:r>
              <a:rPr kumimoji="0" lang="en-US" altLang="zh-CN" sz="1800" dirty="0" err="1" smtClean="0"/>
              <a:t>remove</a:t>
            </a:r>
            <a:r>
              <a:rPr kumimoji="0" lang="en-US" altLang="zh-CN" sz="1800" dirty="0" smtClean="0"/>
              <a:t>(s</a:t>
            </a:r>
            <a:r>
              <a:rPr kumimoji="0" lang="en-US" altLang="zh-CN" sz="1800" b="1" dirty="0"/>
              <a:t>, </a:t>
            </a:r>
            <a:r>
              <a:rPr kumimoji="0" lang="en-US" altLang="zh-CN" sz="1800" dirty="0"/>
              <a:t>data)</a:t>
            </a:r>
            <a:r>
              <a:rPr kumimoji="0" lang="en-US" altLang="zh-CN" sz="1800" b="1" dirty="0"/>
              <a:t>; </a:t>
            </a:r>
            <a:r>
              <a:rPr kumimoji="0" lang="en-US" altLang="zh-CN" sz="1800" dirty="0"/>
              <a:t>);</a:t>
            </a:r>
            <a:r>
              <a:rPr kumimoji="0" lang="en-US" altLang="zh-CN" sz="1800" b="1" dirty="0">
                <a:solidFill>
                  <a:srgbClr val="00CC00"/>
                </a:solidFill>
              </a:rPr>
              <a:t>//</a:t>
            </a:r>
            <a:r>
              <a:rPr kumimoji="0" lang="zh-CN" altLang="en-US" sz="1800" b="1" dirty="0">
                <a:solidFill>
                  <a:srgbClr val="00CC00"/>
                </a:solidFill>
              </a:rPr>
              <a:t>删除刚插入的</a:t>
            </a:r>
            <a:r>
              <a:rPr kumimoji="0" lang="en-US" altLang="zh-CN" sz="1800" b="1" dirty="0">
                <a:solidFill>
                  <a:srgbClr val="00CC00"/>
                </a:solidFill>
              </a:rPr>
              <a:t>target</a:t>
            </a:r>
            <a:r>
              <a:rPr kumimoji="0" lang="zh-CN" altLang="en-US" sz="1800" b="1" dirty="0">
                <a:solidFill>
                  <a:srgbClr val="00CC00"/>
                </a:solidFill>
              </a:rPr>
              <a:t>记录</a:t>
            </a:r>
          </a:p>
          <a:p>
            <a:pPr eaLnBrk="1" hangingPunct="1"/>
            <a:r>
              <a:rPr kumimoji="0" lang="en-US" altLang="zh-CN" sz="1800" b="1" dirty="0" smtClean="0"/>
              <a:t>	if </a:t>
            </a:r>
            <a:r>
              <a:rPr kumimoji="0" lang="en-US" altLang="zh-CN" sz="1800" dirty="0"/>
              <a:t>(position &lt; s) </a:t>
            </a:r>
            <a:r>
              <a:rPr kumimoji="0" lang="en-US" altLang="zh-CN" sz="1800" b="1" dirty="0"/>
              <a:t>return </a:t>
            </a:r>
            <a:r>
              <a:rPr kumimoji="0" lang="en-US" altLang="zh-CN" sz="1800" dirty="0"/>
              <a:t>success</a:t>
            </a:r>
            <a:r>
              <a:rPr kumimoji="0" lang="en-US" altLang="zh-CN" sz="1800" b="1" dirty="0"/>
              <a:t>;</a:t>
            </a:r>
          </a:p>
          <a:p>
            <a:pPr eaLnBrk="1" hangingPunct="1"/>
            <a:r>
              <a:rPr kumimoji="0" lang="en-US" altLang="zh-CN" sz="1800" b="1" dirty="0" smtClean="0"/>
              <a:t>	return </a:t>
            </a:r>
            <a:r>
              <a:rPr kumimoji="0" lang="en-US" altLang="zh-CN" sz="1800" dirty="0" err="1"/>
              <a:t>not_present</a:t>
            </a:r>
            <a:r>
              <a:rPr kumimoji="0" lang="en-US" altLang="zh-CN" sz="1800" b="1" dirty="0"/>
              <a:t>;</a:t>
            </a:r>
          </a:p>
          <a:p>
            <a:pPr eaLnBrk="1" hangingPunct="1"/>
            <a:r>
              <a:rPr kumimoji="0" lang="en-US" altLang="zh-CN" sz="1800" dirty="0"/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4378" y="2060848"/>
            <a:ext cx="83160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dirty="0" err="1"/>
              <a:t>Error_code</a:t>
            </a:r>
            <a:r>
              <a:rPr kumimoji="0" lang="en-US" altLang="zh-CN" sz="1800" dirty="0"/>
              <a:t> </a:t>
            </a:r>
            <a:r>
              <a:rPr kumimoji="0" lang="en-US" altLang="zh-CN" sz="1800" dirty="0" err="1"/>
              <a:t>sequential_search</a:t>
            </a:r>
            <a:r>
              <a:rPr kumimoji="0" lang="en-US" altLang="zh-CN" sz="1800" dirty="0"/>
              <a:t>(List&lt;Record&gt; &amp;</a:t>
            </a:r>
            <a:r>
              <a:rPr kumimoji="0" lang="en-US" altLang="zh-CN" sz="1800" dirty="0" err="1" smtClean="0"/>
              <a:t>the_list</a:t>
            </a:r>
            <a:r>
              <a:rPr kumimoji="0" lang="en-US" altLang="zh-CN" sz="1800" b="1" dirty="0" smtClean="0"/>
              <a:t>, </a:t>
            </a:r>
            <a:r>
              <a:rPr kumimoji="0" lang="en-US" altLang="zh-CN" sz="1800" b="1" dirty="0" err="1" smtClean="0"/>
              <a:t>const</a:t>
            </a:r>
            <a:r>
              <a:rPr kumimoji="0" lang="en-US" altLang="zh-CN" sz="1800" b="1" dirty="0" smtClean="0"/>
              <a:t> </a:t>
            </a:r>
            <a:r>
              <a:rPr kumimoji="0" lang="en-US" altLang="zh-CN" sz="1800" dirty="0"/>
              <a:t>Record &amp;target</a:t>
            </a:r>
            <a:r>
              <a:rPr kumimoji="0" lang="en-US" altLang="zh-CN" sz="1800" b="1" dirty="0"/>
              <a:t>, </a:t>
            </a:r>
            <a:r>
              <a:rPr kumimoji="0" lang="en-US" altLang="zh-CN" sz="1800" b="1" dirty="0" smtClean="0"/>
              <a:t>				</a:t>
            </a:r>
            <a:r>
              <a:rPr kumimoji="0" lang="en-US" altLang="zh-CN" sz="1800" b="1" dirty="0" err="1" smtClean="0"/>
              <a:t>int</a:t>
            </a:r>
            <a:r>
              <a:rPr kumimoji="0" lang="en-US" altLang="zh-CN" sz="1800" b="1" dirty="0" smtClean="0"/>
              <a:t> </a:t>
            </a:r>
            <a:r>
              <a:rPr kumimoji="0" lang="en-US" altLang="zh-CN" sz="1800" dirty="0"/>
              <a:t>&amp;position</a:t>
            </a:r>
            <a:r>
              <a:rPr kumimoji="0" lang="en-US" altLang="zh-CN" sz="1800" dirty="0" smtClean="0"/>
              <a:t>){</a:t>
            </a:r>
            <a:endParaRPr kumimoji="0" lang="en-US" altLang="zh-CN" sz="1800" dirty="0"/>
          </a:p>
        </p:txBody>
      </p:sp>
      <p:sp>
        <p:nvSpPr>
          <p:cNvPr id="12" name="矩形 11"/>
          <p:cNvSpPr/>
          <p:nvPr/>
        </p:nvSpPr>
        <p:spPr>
          <a:xfrm>
            <a:off x="1259632" y="5652537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修改之后，查找成功情况下的关键字平均比较次数不变，但是绝对运行时间变短。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查找失败时的平均比较次数为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n+1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，但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很大时，绝对运行时间也会变短。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916832"/>
            <a:ext cx="6726237" cy="1470025"/>
          </a:xfrm>
        </p:spPr>
        <p:txBody>
          <a:bodyPr/>
          <a:lstStyle/>
          <a:p>
            <a:r>
              <a:rPr lang="zh-CN" altLang="en-US" sz="3600" dirty="0" smtClean="0"/>
              <a:t>折半（二分）查找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1C78AC-D5D9-41A1-B03E-A75CDC9958D0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2555776" y="4293003"/>
            <a:ext cx="5456654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135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 panose="02040502050405020303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000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顺序查找：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元素无序，平均情况下约需要比较一半元素才能找到</a:t>
            </a:r>
            <a:r>
              <a:rPr lang="en-US" altLang="zh-CN" dirty="0" smtClean="0"/>
              <a:t>target</a:t>
            </a:r>
            <a:endParaRPr lang="en-US" altLang="zh-CN" dirty="0"/>
          </a:p>
          <a:p>
            <a:pPr lvl="1"/>
            <a:r>
              <a:rPr lang="zh-CN" altLang="en-US" dirty="0" smtClean="0"/>
              <a:t>表长很大时，查找效率偏低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如果将查找表组织成有序表，查找的性能是否借助有序特性得以改善？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6016" y="436510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——</a:t>
            </a:r>
            <a:r>
              <a:rPr lang="zh-CN" altLang="en-US" sz="2800" dirty="0" smtClean="0"/>
              <a:t>基本出发点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049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有序表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12" y="2348880"/>
            <a:ext cx="7272808" cy="134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08856" y="4019580"/>
            <a:ext cx="772358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DA"/>
              </a:buClr>
              <a:buSzPct val="85000"/>
              <a:buFont typeface="Monotype Sorts" charset="2"/>
              <a:buChar char="r"/>
            </a:pPr>
            <a:r>
              <a:rPr lang="zh-CN" altLang="en-US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有序表是一个线性表</a:t>
            </a:r>
            <a:endParaRPr lang="en-US" altLang="zh-CN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>
              <a:buClr>
                <a:srgbClr val="0000DA"/>
              </a:buClr>
              <a:buSzPct val="85000"/>
              <a:buFont typeface="Monotype Sorts" charset="2"/>
              <a:buChar char="r"/>
            </a:pPr>
            <a:r>
              <a:rPr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除了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insert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replace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函数以外，其他的线性表操作对于有序表来说不需要</a:t>
            </a:r>
            <a:r>
              <a:rPr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修改</a:t>
            </a:r>
            <a:endParaRPr lang="zh-CN" altLang="en-US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当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企图打乱有序表的有序性时，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insert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replace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操作会</a:t>
            </a:r>
            <a:r>
              <a:rPr lang="zh-CN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失败</a:t>
            </a:r>
            <a:endParaRPr lang="zh-CN" altLang="en-US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0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309867" cy="4362450"/>
          </a:xfrm>
        </p:spPr>
        <p:txBody>
          <a:bodyPr/>
          <a:lstStyle/>
          <a:p>
            <a:r>
              <a:rPr lang="zh-CN" altLang="en-US" dirty="0" smtClean="0"/>
              <a:t>有序表：</a:t>
            </a:r>
            <a:endParaRPr lang="en-US" altLang="zh-CN" dirty="0" smtClean="0"/>
          </a:p>
          <a:p>
            <a:pPr lvl="1"/>
            <a:r>
              <a:rPr lang="zh-CN" altLang="en-US" b="1" dirty="0">
                <a:solidFill>
                  <a:srgbClr val="0000DA"/>
                </a:solidFill>
                <a:latin typeface="Comic Sans MS" panose="030F0702030302020204" pitchFamily="66" charset="0"/>
              </a:rPr>
              <a:t>将</a:t>
            </a:r>
            <a:r>
              <a:rPr lang="en-US" altLang="zh-CN" b="1" dirty="0">
                <a:solidFill>
                  <a:srgbClr val="0000DA"/>
                </a:solidFill>
                <a:latin typeface="Comic Sans MS" panose="030F0702030302020204" pitchFamily="66" charset="0"/>
              </a:rPr>
              <a:t>ordered list</a:t>
            </a:r>
            <a:r>
              <a:rPr lang="zh-CN" altLang="en-US" b="1" dirty="0">
                <a:solidFill>
                  <a:srgbClr val="0000DA"/>
                </a:solidFill>
                <a:latin typeface="Comic Sans MS" panose="030F0702030302020204" pitchFamily="66" charset="0"/>
              </a:rPr>
              <a:t>类定义成一个顺序表类</a:t>
            </a:r>
            <a:r>
              <a:rPr lang="en-US" altLang="zh-CN" b="1" dirty="0">
                <a:solidFill>
                  <a:srgbClr val="0000DA"/>
                </a:solidFill>
                <a:latin typeface="Comic Sans MS" panose="030F0702030302020204" pitchFamily="66" charset="0"/>
              </a:rPr>
              <a:t>contiguous List</a:t>
            </a:r>
            <a:r>
              <a:rPr lang="zh-CN" altLang="en-US" b="1" dirty="0">
                <a:solidFill>
                  <a:srgbClr val="0000DA"/>
                </a:solidFill>
                <a:latin typeface="Comic Sans MS" panose="030F0702030302020204" pitchFamily="66" charset="0"/>
              </a:rPr>
              <a:t>类的继承类，为此继承类重写其插入和替换操作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3054439"/>
            <a:ext cx="69482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b="1" dirty="0">
                <a:solidFill>
                  <a:srgbClr val="000000"/>
                </a:solidFill>
              </a:rPr>
              <a:t>class </a:t>
            </a:r>
            <a:r>
              <a:rPr lang="en-US" altLang="zh-CN" sz="2000" dirty="0">
                <a:solidFill>
                  <a:srgbClr val="000000"/>
                </a:solidFill>
              </a:rPr>
              <a:t>Ordered_ list</a:t>
            </a:r>
            <a:r>
              <a:rPr lang="en-US" altLang="zh-CN" sz="2000" b="1" dirty="0">
                <a:solidFill>
                  <a:srgbClr val="000000"/>
                </a:solidFill>
              </a:rPr>
              <a:t>: public </a:t>
            </a:r>
            <a:r>
              <a:rPr lang="en-US" altLang="zh-CN" sz="2000" dirty="0">
                <a:solidFill>
                  <a:srgbClr val="000000"/>
                </a:solidFill>
              </a:rPr>
              <a:t>List&lt;Record&gt;{</a:t>
            </a:r>
          </a:p>
          <a:p>
            <a:pPr lvl="1"/>
            <a:r>
              <a:rPr lang="en-US" altLang="zh-CN" sz="2000" b="1" dirty="0">
                <a:solidFill>
                  <a:srgbClr val="000000"/>
                </a:solidFill>
              </a:rPr>
              <a:t>public: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</a:rPr>
              <a:t>    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Ordered_list</a:t>
            </a:r>
            <a:r>
              <a:rPr lang="en-US" altLang="zh-CN" sz="2000" dirty="0">
                <a:solidFill>
                  <a:srgbClr val="000000"/>
                </a:solidFill>
              </a:rPr>
              <a:t>( 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</a:rPr>
              <a:t>    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Error_code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insert(</a:t>
            </a:r>
            <a:r>
              <a:rPr lang="en-US" altLang="zh-CN" sz="2000" b="1" dirty="0" err="1">
                <a:solidFill>
                  <a:srgbClr val="000000"/>
                </a:solidFill>
              </a:rPr>
              <a:t>const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Record &amp;data)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</a:rPr>
              <a:t>    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Error_code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insert(</a:t>
            </a:r>
            <a:r>
              <a:rPr lang="en-US" altLang="zh-CN" sz="2000" b="1" dirty="0" err="1">
                <a:solidFill>
                  <a:srgbClr val="000000"/>
                </a:solidFill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position</a:t>
            </a:r>
            <a:r>
              <a:rPr lang="en-US" altLang="zh-CN" sz="2000" b="1" dirty="0">
                <a:solidFill>
                  <a:srgbClr val="000000"/>
                </a:solidFill>
              </a:rPr>
              <a:t>, </a:t>
            </a:r>
            <a:r>
              <a:rPr lang="en-US" altLang="zh-CN" sz="2000" b="1" dirty="0" err="1">
                <a:solidFill>
                  <a:srgbClr val="000000"/>
                </a:solidFill>
              </a:rPr>
              <a:t>const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Record &amp;data)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</a:rPr>
              <a:t>    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Error_code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replace(</a:t>
            </a:r>
            <a:r>
              <a:rPr lang="en-US" altLang="zh-CN" sz="2000" b="1" dirty="0" err="1">
                <a:solidFill>
                  <a:srgbClr val="000000"/>
                </a:solidFill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position</a:t>
            </a:r>
            <a:r>
              <a:rPr lang="en-US" altLang="zh-CN" sz="2000" b="1" dirty="0">
                <a:solidFill>
                  <a:srgbClr val="000000"/>
                </a:solidFill>
              </a:rPr>
              <a:t>, </a:t>
            </a:r>
            <a:r>
              <a:rPr lang="en-US" altLang="zh-CN" sz="2000" b="1" dirty="0" err="1">
                <a:solidFill>
                  <a:srgbClr val="000000"/>
                </a:solidFill>
              </a:rPr>
              <a:t>const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Record &amp;data)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</a:rPr>
              <a:t>}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76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309867" cy="4362450"/>
          </a:xfrm>
        </p:spPr>
        <p:txBody>
          <a:bodyPr/>
          <a:lstStyle/>
          <a:p>
            <a:r>
              <a:rPr lang="zh-CN" altLang="en-US" dirty="0" smtClean="0"/>
              <a:t>有序表：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重载插入函数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  <a:buClr>
                <a:srgbClr val="0000DA"/>
              </a:buClr>
              <a:buSzPct val="85000"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</a:t>
            </a:r>
          </a:p>
          <a:p>
            <a:pPr eaLnBrk="1" hangingPunct="1">
              <a:spcBef>
                <a:spcPct val="50000"/>
              </a:spcBef>
              <a:buClr>
                <a:srgbClr val="0000DA"/>
              </a:buClr>
              <a:buSzPct val="85000"/>
              <a:buNone/>
            </a:pP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>
                <a:srgbClr val="0000DA"/>
              </a:buClr>
              <a:buSzPct val="85000"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	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Error_code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Ordered_ list </a:t>
            </a:r>
            <a:r>
              <a:rPr lang="en-US" altLang="zh-CN" sz="2400" b="1" dirty="0">
                <a:solidFill>
                  <a:srgbClr val="000000"/>
                </a:solidFill>
              </a:rPr>
              <a:t>:: </a:t>
            </a:r>
            <a:r>
              <a:rPr lang="en-US" altLang="zh-CN" sz="2400" dirty="0">
                <a:solidFill>
                  <a:srgbClr val="000000"/>
                </a:solidFill>
              </a:rPr>
              <a:t>insert(</a:t>
            </a:r>
            <a:r>
              <a:rPr lang="en-US" altLang="zh-CN" sz="2400" b="1" dirty="0" err="1">
                <a:solidFill>
                  <a:srgbClr val="000000"/>
                </a:solidFill>
              </a:rPr>
              <a:t>const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Record &amp;data)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DA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DA"/>
                </a:solidFill>
              </a:rPr>
              <a:t>   /</a:t>
            </a:r>
            <a:r>
              <a:rPr lang="en-US" altLang="zh-CN" sz="2000" dirty="0" smtClean="0">
                <a:solidFill>
                  <a:srgbClr val="0000DA"/>
                </a:solidFill>
              </a:rPr>
              <a:t>* </a:t>
            </a:r>
            <a:r>
              <a:rPr lang="en-US" altLang="zh-CN" sz="2000" b="1" dirty="0">
                <a:solidFill>
                  <a:srgbClr val="0000DA"/>
                </a:solidFill>
              </a:rPr>
              <a:t>Post: </a:t>
            </a:r>
            <a:r>
              <a:rPr lang="en-US" altLang="zh-CN" sz="2000" dirty="0">
                <a:solidFill>
                  <a:srgbClr val="0000DA"/>
                </a:solidFill>
              </a:rPr>
              <a:t>If the Ordered list is not full, the function succeeds: The Record data is inserted into the list, following the last entry of the list with a strictly lesser key (or in the first list position if no list element has a lesser key</a:t>
            </a:r>
            <a:r>
              <a:rPr lang="en-US" altLang="zh-CN" sz="2000" dirty="0" smtClean="0">
                <a:solidFill>
                  <a:srgbClr val="0000DA"/>
                </a:solidFill>
              </a:rPr>
              <a:t>). Else</a:t>
            </a:r>
            <a:r>
              <a:rPr lang="en-US" altLang="zh-CN" sz="2000" dirty="0">
                <a:solidFill>
                  <a:srgbClr val="0000DA"/>
                </a:solidFill>
              </a:rPr>
              <a:t>: the function fails with the diagnostic Error_ code overflow. </a:t>
            </a:r>
            <a:r>
              <a:rPr lang="en-US" altLang="zh-CN" sz="2000" dirty="0" smtClean="0">
                <a:solidFill>
                  <a:srgbClr val="0000DA"/>
                </a:solidFill>
              </a:rPr>
              <a:t>*</a:t>
            </a:r>
            <a:r>
              <a:rPr lang="en-US" altLang="zh-CN" sz="2000" b="1" dirty="0" smtClean="0">
                <a:solidFill>
                  <a:srgbClr val="0000DA"/>
                </a:solidFill>
              </a:rPr>
              <a:t>/</a:t>
            </a:r>
            <a:endParaRPr lang="en-US" altLang="zh-CN" sz="2000" b="1" dirty="0">
              <a:solidFill>
                <a:srgbClr val="0000DA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5794" y="2636912"/>
            <a:ext cx="7517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dirty="0"/>
              <a:t>有序表的插入算法不需要像在无序表中一样要提供插入位置。它只需要一个参数：即被插入的记录</a:t>
            </a:r>
            <a:r>
              <a:rPr lang="en-US" altLang="zh-CN" dirty="0"/>
              <a:t>data</a:t>
            </a:r>
            <a:r>
              <a:rPr lang="zh-CN" altLang="zh-CN" dirty="0" smtClean="0"/>
              <a:t>。因此</a:t>
            </a:r>
            <a:r>
              <a:rPr lang="zh-CN" altLang="zh-CN" dirty="0"/>
              <a:t>，完成这个插入需要两大步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确定</a:t>
            </a:r>
            <a:r>
              <a:rPr lang="en-US" altLang="zh-CN" dirty="0"/>
              <a:t>data</a:t>
            </a:r>
            <a:r>
              <a:rPr lang="zh-CN" altLang="zh-CN" dirty="0"/>
              <a:t>的插入</a:t>
            </a:r>
            <a:r>
              <a:rPr lang="zh-CN" altLang="zh-CN" dirty="0" smtClean="0"/>
              <a:t>位置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调用</a:t>
            </a:r>
            <a:r>
              <a:rPr lang="zh-CN" altLang="zh-CN" dirty="0"/>
              <a:t>父类的</a:t>
            </a:r>
            <a:r>
              <a:rPr lang="en-US" altLang="zh-CN" dirty="0"/>
              <a:t>insert</a:t>
            </a:r>
            <a:r>
              <a:rPr lang="zh-CN" altLang="zh-CN" dirty="0"/>
              <a:t>方法完成插入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19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309867" cy="4362450"/>
          </a:xfrm>
        </p:spPr>
        <p:txBody>
          <a:bodyPr/>
          <a:lstStyle/>
          <a:p>
            <a:pPr marL="342900" lvl="1" indent="-342900" fontAlgn="t">
              <a:lnSpc>
                <a:spcPct val="120000"/>
              </a:lnSpc>
              <a:buClr>
                <a:srgbClr val="C00000"/>
              </a:buClr>
            </a:pPr>
            <a:r>
              <a:rPr lang="zh-CN" altLang="en-US" dirty="0" smtClean="0"/>
              <a:t>有序表中重载</a:t>
            </a:r>
            <a:r>
              <a:rPr lang="zh-CN" altLang="en-US" dirty="0"/>
              <a:t>插入函数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Error_code</a:t>
            </a:r>
            <a:r>
              <a:rPr lang="en-US" altLang="zh-CN" sz="2000" dirty="0" smtClean="0">
                <a:solidFill>
                  <a:srgbClr val="000000"/>
                </a:solidFill>
              </a:rPr>
              <a:t> Ordered_ list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:: </a:t>
            </a:r>
            <a:r>
              <a:rPr lang="en-US" altLang="zh-CN" sz="2000" dirty="0" smtClean="0">
                <a:solidFill>
                  <a:srgbClr val="000000"/>
                </a:solidFill>
              </a:rPr>
              <a:t>insert(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const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Record &amp;data){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		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s = size( 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		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position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		for </a:t>
            </a:r>
            <a:r>
              <a:rPr lang="en-US" altLang="zh-CN" sz="2000" dirty="0">
                <a:solidFill>
                  <a:srgbClr val="000000"/>
                </a:solidFill>
              </a:rPr>
              <a:t>(position = 0</a:t>
            </a:r>
            <a:r>
              <a:rPr lang="en-US" altLang="zh-CN" sz="2000" b="1" dirty="0">
                <a:solidFill>
                  <a:srgbClr val="000000"/>
                </a:solidFill>
              </a:rPr>
              <a:t>; </a:t>
            </a:r>
            <a:r>
              <a:rPr lang="en-US" altLang="zh-CN" sz="2000" dirty="0">
                <a:solidFill>
                  <a:srgbClr val="000000"/>
                </a:solidFill>
              </a:rPr>
              <a:t>position &lt; s</a:t>
            </a:r>
            <a:r>
              <a:rPr lang="en-US" altLang="zh-CN" sz="2000" b="1" dirty="0">
                <a:solidFill>
                  <a:srgbClr val="000000"/>
                </a:solidFill>
              </a:rPr>
              <a:t>; </a:t>
            </a:r>
            <a:r>
              <a:rPr lang="en-US" altLang="zh-CN" sz="2000" dirty="0">
                <a:solidFill>
                  <a:srgbClr val="000000"/>
                </a:solidFill>
              </a:rPr>
              <a:t>position++) {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	</a:t>
            </a: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</a:rPr>
              <a:t>	Record </a:t>
            </a:r>
            <a:r>
              <a:rPr lang="en-US" altLang="zh-CN" sz="2000" dirty="0" err="1">
                <a:solidFill>
                  <a:srgbClr val="000000"/>
                </a:solidFill>
              </a:rPr>
              <a:t>list_data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</a:t>
            </a: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</a:rPr>
              <a:t>		retrieve(position</a:t>
            </a:r>
            <a:r>
              <a:rPr lang="en-US" altLang="zh-CN" sz="2000" b="1" dirty="0">
                <a:solidFill>
                  <a:srgbClr val="000000"/>
                </a:solidFill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</a:rPr>
              <a:t>list_data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	</a:t>
            </a:r>
            <a:r>
              <a:rPr lang="en-US" altLang="zh-CN" sz="2000" b="1" dirty="0">
                <a:solidFill>
                  <a:srgbClr val="00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if </a:t>
            </a:r>
            <a:r>
              <a:rPr lang="en-US" altLang="zh-CN" sz="2000" dirty="0">
                <a:solidFill>
                  <a:srgbClr val="000000"/>
                </a:solidFill>
              </a:rPr>
              <a:t>(data &gt;= </a:t>
            </a:r>
            <a:r>
              <a:rPr lang="en-US" altLang="zh-CN" sz="2000" dirty="0" err="1">
                <a:solidFill>
                  <a:srgbClr val="000000"/>
                </a:solidFill>
              </a:rPr>
              <a:t>list_data</a:t>
            </a:r>
            <a:r>
              <a:rPr lang="en-US" altLang="zh-CN" sz="2000" dirty="0">
                <a:solidFill>
                  <a:srgbClr val="000000"/>
                </a:solidFill>
              </a:rPr>
              <a:t>) </a:t>
            </a:r>
            <a:r>
              <a:rPr lang="en-US" altLang="zh-CN" sz="2000" b="1" dirty="0">
                <a:solidFill>
                  <a:srgbClr val="000000"/>
                </a:solidFill>
              </a:rPr>
              <a:t>break;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		}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		return </a:t>
            </a:r>
            <a:r>
              <a:rPr lang="en-US" altLang="zh-CN" sz="2000" dirty="0">
                <a:solidFill>
                  <a:srgbClr val="000000"/>
                </a:solidFill>
              </a:rPr>
              <a:t>List&lt;Record&gt; </a:t>
            </a:r>
            <a:r>
              <a:rPr lang="en-US" altLang="zh-CN" sz="2000" b="1" dirty="0">
                <a:solidFill>
                  <a:srgbClr val="000000"/>
                </a:solidFill>
              </a:rPr>
              <a:t>:: </a:t>
            </a:r>
            <a:r>
              <a:rPr lang="en-US" altLang="zh-CN" sz="2000" dirty="0">
                <a:solidFill>
                  <a:srgbClr val="000000"/>
                </a:solidFill>
              </a:rPr>
              <a:t>insert(position</a:t>
            </a:r>
            <a:r>
              <a:rPr lang="en-US" altLang="zh-CN" sz="2000" b="1" dirty="0">
                <a:solidFill>
                  <a:srgbClr val="000000"/>
                </a:solidFill>
              </a:rPr>
              <a:t>, </a:t>
            </a:r>
            <a:r>
              <a:rPr lang="en-US" altLang="zh-CN" sz="2000" dirty="0">
                <a:solidFill>
                  <a:srgbClr val="000000"/>
                </a:solidFill>
              </a:rPr>
              <a:t>data)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	}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3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058150" cy="4362450"/>
          </a:xfrm>
        </p:spPr>
        <p:txBody>
          <a:bodyPr/>
          <a:lstStyle/>
          <a:p>
            <a:r>
              <a:rPr lang="zh-CN" altLang="en-US" dirty="0" smtClean="0"/>
              <a:t>有序表：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0000DA"/>
                </a:solidFill>
                <a:latin typeface="Comic Sans MS" panose="030F0702030302020204" pitchFamily="66" charset="0"/>
              </a:rPr>
              <a:t>过载（重写覆盖）插入函数</a:t>
            </a:r>
            <a:endParaRPr lang="en-US" altLang="zh-CN" b="1" dirty="0" smtClean="0">
              <a:solidFill>
                <a:srgbClr val="0000DA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Error_code</a:t>
            </a:r>
            <a:r>
              <a:rPr lang="en-US" altLang="zh-CN" sz="2000" dirty="0">
                <a:solidFill>
                  <a:srgbClr val="000000"/>
                </a:solidFill>
              </a:rPr>
              <a:t> Ordered_ list :: insert(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position, </a:t>
            </a:r>
            <a:r>
              <a:rPr lang="en-US" altLang="zh-CN" sz="2000" dirty="0" err="1">
                <a:solidFill>
                  <a:srgbClr val="000000"/>
                </a:solidFill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</a:rPr>
              <a:t> Record &amp;data)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DA"/>
                </a:solidFill>
              </a:rPr>
              <a:t>/* Post: </a:t>
            </a:r>
            <a:r>
              <a:rPr lang="en-US" altLang="zh-CN" sz="2000" dirty="0">
                <a:solidFill>
                  <a:srgbClr val="FF0000"/>
                </a:solidFill>
              </a:rPr>
              <a:t>If </a:t>
            </a:r>
            <a:r>
              <a:rPr lang="en-US" altLang="zh-CN" sz="2000" dirty="0">
                <a:solidFill>
                  <a:srgbClr val="0000DA"/>
                </a:solidFill>
              </a:rPr>
              <a:t>the Ordered list is not full, 0&lt;= position&lt;= n , where n is the number of entries in the list, and the Record data can be inserted at position in the list, without disturbing the list order, then the function succeeds: Any entry formerly in position and all later entries have their position numbers increased by 1 and data is inserted at position of the List . </a:t>
            </a:r>
            <a:r>
              <a:rPr lang="en-US" altLang="zh-CN" sz="2000" dirty="0">
                <a:solidFill>
                  <a:srgbClr val="FF0000"/>
                </a:solidFill>
              </a:rPr>
              <a:t>Else:</a:t>
            </a:r>
            <a:r>
              <a:rPr lang="en-US" altLang="zh-CN" sz="2000" dirty="0">
                <a:solidFill>
                  <a:srgbClr val="0000DA"/>
                </a:solidFill>
              </a:rPr>
              <a:t> the function fails with a diagnostic </a:t>
            </a:r>
            <a:r>
              <a:rPr lang="en-US" altLang="zh-CN" sz="2000" dirty="0" err="1">
                <a:solidFill>
                  <a:srgbClr val="0000DA"/>
                </a:solidFill>
              </a:rPr>
              <a:t>Error_code</a:t>
            </a:r>
            <a:r>
              <a:rPr lang="en-US" altLang="zh-CN" sz="2000" dirty="0">
                <a:solidFill>
                  <a:srgbClr val="0000DA"/>
                </a:solidFill>
              </a:rPr>
              <a:t> . */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1760" y="5180999"/>
            <a:ext cx="6336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1600" kern="1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检查</a:t>
            </a:r>
            <a:r>
              <a:rPr lang="zh-CN" altLang="zh-CN" sz="1600" kern="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参数所指定的</a:t>
            </a:r>
            <a:r>
              <a:rPr lang="en-US" altLang="zh-CN" sz="1600" kern="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position</a:t>
            </a:r>
            <a:r>
              <a:rPr lang="zh-CN" altLang="zh-CN" sz="1600" kern="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是否合法，</a:t>
            </a:r>
            <a:r>
              <a:rPr lang="zh-CN" altLang="zh-CN" sz="1600" kern="1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即将</a:t>
            </a:r>
            <a:r>
              <a:rPr lang="en-US" altLang="zh-CN" sz="1600" kern="1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zh-CN" sz="1600" kern="1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记录插入在</a:t>
            </a:r>
            <a:r>
              <a:rPr lang="en-US" altLang="zh-CN" sz="1600" kern="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position</a:t>
            </a:r>
            <a:r>
              <a:rPr lang="zh-CN" altLang="zh-CN" sz="1600" kern="1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位置是否</a:t>
            </a:r>
            <a:r>
              <a:rPr lang="zh-CN" altLang="zh-CN" sz="1600" kern="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仍然能保持表的有序</a:t>
            </a:r>
            <a:r>
              <a:rPr lang="zh-CN" altLang="zh-CN" sz="1600" kern="1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性</a:t>
            </a:r>
            <a:r>
              <a:rPr lang="zh-CN" altLang="en-US" sz="1600" kern="1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zh-CN" altLang="zh-CN" sz="1600" kern="1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zh-CN" sz="1600" kern="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合法，则调用父类的相应方法完成插入或替换</a:t>
            </a:r>
            <a:r>
              <a:rPr lang="zh-CN" altLang="zh-CN" sz="1600" kern="1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，不</a:t>
            </a:r>
            <a:r>
              <a:rPr lang="zh-CN" altLang="zh-CN" sz="1600" kern="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合法，则返回</a:t>
            </a:r>
            <a:r>
              <a:rPr lang="en-US" altLang="zh-CN" sz="1600" kern="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fail</a:t>
            </a:r>
            <a:r>
              <a:rPr lang="zh-CN" altLang="zh-CN" sz="1600" kern="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03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381875" cy="4362450"/>
          </a:xfrm>
        </p:spPr>
        <p:txBody>
          <a:bodyPr/>
          <a:lstStyle/>
          <a:p>
            <a:pPr marL="342900" lvl="1" indent="-342900" fontAlgn="t">
              <a:lnSpc>
                <a:spcPct val="120000"/>
              </a:lnSpc>
              <a:buClr>
                <a:srgbClr val="C00000"/>
              </a:buClr>
            </a:pPr>
            <a:r>
              <a:rPr lang="zh-CN" altLang="en-US" dirty="0" smtClean="0"/>
              <a:t>有序表中</a:t>
            </a:r>
            <a:r>
              <a:rPr lang="zh-CN" altLang="en-US" dirty="0"/>
              <a:t>过载</a:t>
            </a:r>
            <a:r>
              <a:rPr lang="zh-CN" altLang="en-US" dirty="0" smtClean="0"/>
              <a:t>插入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711200" lvl="1" indent="-711200" eaLnBrk="1" fontAlgn="t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Error_code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Ordered_ list :: insert(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position, </a:t>
            </a:r>
            <a:r>
              <a:rPr lang="en-US" altLang="zh-CN" sz="2000" dirty="0" err="1">
                <a:solidFill>
                  <a:srgbClr val="000000"/>
                </a:solidFill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</a:rPr>
              <a:t> Record &amp;data</a:t>
            </a:r>
            <a:r>
              <a:rPr lang="en-US" altLang="zh-CN" sz="2000" dirty="0" smtClean="0">
                <a:solidFill>
                  <a:srgbClr val="000000"/>
                </a:solidFill>
              </a:rPr>
              <a:t>) {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</a:rPr>
              <a:t>	Record </a:t>
            </a:r>
            <a:r>
              <a:rPr lang="en-US" altLang="zh-CN" sz="2000" dirty="0" err="1">
                <a:solidFill>
                  <a:srgbClr val="000000"/>
                </a:solidFill>
              </a:rPr>
              <a:t>list_data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</a:t>
            </a:r>
            <a:r>
              <a:rPr lang="en-US" altLang="zh-CN" sz="2000" dirty="0">
                <a:solidFill>
                  <a:srgbClr val="000000"/>
                </a:solidFill>
              </a:rPr>
              <a:t>	if (position &gt; 0)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</a:rPr>
              <a:t>	</a:t>
            </a:r>
            <a:r>
              <a:rPr lang="en-US" altLang="zh-CN" sz="2000" dirty="0">
                <a:solidFill>
                  <a:srgbClr val="000000"/>
                </a:solidFill>
              </a:rPr>
              <a:t>	retrieve(position - 1, </a:t>
            </a:r>
            <a:r>
              <a:rPr lang="en-US" altLang="zh-CN" sz="2000" dirty="0" err="1">
                <a:solidFill>
                  <a:srgbClr val="000000"/>
                </a:solidFill>
              </a:rPr>
              <a:t>list_data</a:t>
            </a:r>
            <a:r>
              <a:rPr lang="en-US" altLang="zh-CN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	</a:t>
            </a:r>
            <a:r>
              <a:rPr lang="en-US" altLang="zh-CN" sz="2000" dirty="0" smtClean="0">
                <a:solidFill>
                  <a:srgbClr val="000000"/>
                </a:solidFill>
              </a:rPr>
              <a:t>	if </a:t>
            </a:r>
            <a:r>
              <a:rPr lang="en-US" altLang="zh-CN" sz="2000" dirty="0">
                <a:solidFill>
                  <a:srgbClr val="000000"/>
                </a:solidFill>
              </a:rPr>
              <a:t>(data &lt;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list_data</a:t>
            </a:r>
            <a:r>
              <a:rPr lang="en-US" altLang="zh-CN" sz="2000" dirty="0" smtClean="0">
                <a:solidFill>
                  <a:srgbClr val="000000"/>
                </a:solidFill>
              </a:rPr>
              <a:t>)    return </a:t>
            </a:r>
            <a:r>
              <a:rPr lang="en-US" altLang="zh-CN" sz="2000" dirty="0">
                <a:solidFill>
                  <a:srgbClr val="000000"/>
                </a:solidFill>
              </a:rPr>
              <a:t>fail;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</a:t>
            </a: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</a:rPr>
              <a:t>}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</a:rPr>
              <a:t>	if </a:t>
            </a:r>
            <a:r>
              <a:rPr lang="en-US" altLang="zh-CN" sz="2000" dirty="0">
                <a:solidFill>
                  <a:srgbClr val="000000"/>
                </a:solidFill>
              </a:rPr>
              <a:t>(position &lt; size( 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</a:t>
            </a:r>
            <a:r>
              <a:rPr lang="en-US" altLang="zh-CN" sz="2000" dirty="0">
                <a:solidFill>
                  <a:srgbClr val="000000"/>
                </a:solidFill>
              </a:rPr>
              <a:t>		retrieve(position, </a:t>
            </a:r>
            <a:r>
              <a:rPr lang="en-US" altLang="zh-CN" sz="2000" dirty="0" err="1">
                <a:solidFill>
                  <a:srgbClr val="000000"/>
                </a:solidFill>
              </a:rPr>
              <a:t>list_data</a:t>
            </a:r>
            <a:r>
              <a:rPr lang="en-US" altLang="zh-CN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</a:rPr>
              <a:t>	</a:t>
            </a:r>
            <a:r>
              <a:rPr lang="en-US" altLang="zh-CN" sz="2000" dirty="0">
                <a:solidFill>
                  <a:srgbClr val="000000"/>
                </a:solidFill>
              </a:rPr>
              <a:t>	if (data &gt; </a:t>
            </a:r>
            <a:r>
              <a:rPr lang="en-US" altLang="zh-CN" sz="2000" dirty="0" err="1">
                <a:solidFill>
                  <a:srgbClr val="000000"/>
                </a:solidFill>
              </a:rPr>
              <a:t>list_data</a:t>
            </a:r>
            <a:r>
              <a:rPr lang="en-US" altLang="zh-CN" sz="2000" dirty="0" smtClean="0">
                <a:solidFill>
                  <a:srgbClr val="000000"/>
                </a:solidFill>
              </a:rPr>
              <a:t>)  return </a:t>
            </a:r>
            <a:r>
              <a:rPr lang="en-US" altLang="zh-CN" sz="2000" dirty="0">
                <a:solidFill>
                  <a:srgbClr val="000000"/>
                </a:solidFill>
              </a:rPr>
              <a:t>fail;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</a:t>
            </a:r>
            <a:r>
              <a:rPr lang="en-US" altLang="zh-CN" sz="20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	return </a:t>
            </a:r>
            <a:r>
              <a:rPr lang="en-US" altLang="zh-CN" sz="2000" dirty="0">
                <a:solidFill>
                  <a:srgbClr val="000000"/>
                </a:solidFill>
              </a:rPr>
              <a:t>List&lt;Record&gt; :: insert(position, data);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}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6707710" y="4653136"/>
            <a:ext cx="2328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r</a:t>
            </a:r>
            <a:r>
              <a:rPr lang="en-US" altLang="zh-CN" sz="2000" dirty="0" smtClean="0"/>
              <a:t>eplace</a:t>
            </a:r>
            <a:r>
              <a:rPr lang="zh-CN" altLang="en-US" sz="2000" dirty="0" smtClean="0"/>
              <a:t>函数类似可以得到，请大家自己完成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104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查找的相关概念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613" y="1619250"/>
            <a:ext cx="8058150" cy="657622"/>
          </a:xfrm>
        </p:spPr>
        <p:txBody>
          <a:bodyPr/>
          <a:lstStyle/>
          <a:p>
            <a:r>
              <a:rPr lang="zh-CN" altLang="en-US" dirty="0" smtClean="0"/>
              <a:t>查找（排序）中的记录需要满足的</a:t>
            </a:r>
            <a:r>
              <a:rPr lang="zh-CN" altLang="en-US" dirty="0"/>
              <a:t>基本</a:t>
            </a:r>
            <a:r>
              <a:rPr lang="zh-CN" altLang="en-US" dirty="0" smtClean="0"/>
              <a:t>条件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2120" y="2276872"/>
            <a:ext cx="7632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DA"/>
              </a:buClr>
              <a:buFont typeface="Wingdings" panose="05000000000000000000" pitchFamily="2" charset="2"/>
              <a:buChar char="q"/>
            </a:pP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Every Record is associated to a key (of a type or </a:t>
            </a:r>
            <a:r>
              <a:rPr lang="en-US" altLang="zh-CN" sz="1800" b="1" dirty="0">
                <a:solidFill>
                  <a:srgbClr val="000000"/>
                </a:solidFill>
              </a:rPr>
              <a:t>class </a:t>
            </a:r>
            <a:r>
              <a:rPr lang="en-US" altLang="zh-CN" sz="1800" dirty="0">
                <a:solidFill>
                  <a:srgbClr val="000000"/>
                </a:solidFill>
              </a:rPr>
              <a:t>called Key). </a:t>
            </a:r>
            <a:r>
              <a:rPr lang="zh-CN" altLang="en-US" sz="1800" b="1" dirty="0">
                <a:solidFill>
                  <a:srgbClr val="FF0000"/>
                </a:solidFill>
              </a:rPr>
              <a:t>（每一条记录对应着一个关键字）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72120" y="2996952"/>
            <a:ext cx="7561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DA"/>
              </a:buClr>
              <a:buFont typeface="Wingdings" panose="05000000000000000000" pitchFamily="2" charset="2"/>
              <a:buChar char="q"/>
            </a:pPr>
            <a:r>
              <a:rPr lang="en-US" altLang="zh-CN" sz="1800">
                <a:solidFill>
                  <a:srgbClr val="000000"/>
                </a:solidFill>
              </a:rPr>
              <a:t>Key objects can be compared with the standard operators</a:t>
            </a:r>
          </a:p>
          <a:p>
            <a:pPr eaLnBrk="1" hangingPunct="1">
              <a:buClr>
                <a:srgbClr val="0000DA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		== </a:t>
            </a:r>
            <a:r>
              <a:rPr lang="en-US" altLang="zh-CN" sz="1800" b="1">
                <a:solidFill>
                  <a:srgbClr val="000000"/>
                </a:solidFill>
              </a:rPr>
              <a:t>, </a:t>
            </a:r>
            <a:r>
              <a:rPr lang="en-US" altLang="zh-CN" sz="1800">
                <a:solidFill>
                  <a:srgbClr val="000000"/>
                </a:solidFill>
              </a:rPr>
              <a:t>!= </a:t>
            </a:r>
            <a:r>
              <a:rPr lang="en-US" altLang="zh-CN" sz="1800" b="1">
                <a:solidFill>
                  <a:srgbClr val="000000"/>
                </a:solidFill>
              </a:rPr>
              <a:t>, </a:t>
            </a:r>
            <a:r>
              <a:rPr lang="en-US" altLang="zh-CN" sz="1800">
                <a:solidFill>
                  <a:srgbClr val="000000"/>
                </a:solidFill>
              </a:rPr>
              <a:t>&lt;</a:t>
            </a:r>
            <a:r>
              <a:rPr lang="en-US" altLang="zh-CN" sz="1800" b="1">
                <a:solidFill>
                  <a:srgbClr val="000000"/>
                </a:solidFill>
              </a:rPr>
              <a:t>, </a:t>
            </a:r>
            <a:r>
              <a:rPr lang="en-US" altLang="zh-CN" sz="1800">
                <a:solidFill>
                  <a:srgbClr val="000000"/>
                </a:solidFill>
              </a:rPr>
              <a:t>&gt;</a:t>
            </a:r>
            <a:r>
              <a:rPr lang="en-US" altLang="zh-CN" sz="1800" b="1">
                <a:solidFill>
                  <a:srgbClr val="000000"/>
                </a:solidFill>
              </a:rPr>
              <a:t>, </a:t>
            </a:r>
            <a:r>
              <a:rPr lang="en-US" altLang="zh-CN" sz="1800">
                <a:solidFill>
                  <a:srgbClr val="000000"/>
                </a:solidFill>
              </a:rPr>
              <a:t>&lt;= </a:t>
            </a:r>
            <a:r>
              <a:rPr lang="en-US" altLang="zh-CN" sz="1800" b="1">
                <a:solidFill>
                  <a:srgbClr val="000000"/>
                </a:solidFill>
              </a:rPr>
              <a:t>, </a:t>
            </a:r>
            <a:r>
              <a:rPr lang="en-US" altLang="zh-CN" sz="1800">
                <a:solidFill>
                  <a:srgbClr val="000000"/>
                </a:solidFill>
              </a:rPr>
              <a:t>&gt;= . </a:t>
            </a:r>
            <a:r>
              <a:rPr lang="zh-CN" altLang="en-US" sz="1800" b="1">
                <a:solidFill>
                  <a:srgbClr val="FF0000"/>
                </a:solidFill>
              </a:rPr>
              <a:t>（关键字可以相互比较）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72120" y="3861048"/>
            <a:ext cx="8029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DA"/>
              </a:buClr>
              <a:buFont typeface="Wingdings" panose="05000000000000000000" pitchFamily="2" charset="2"/>
              <a:buChar char="q"/>
            </a:pPr>
            <a:r>
              <a:rPr lang="en-US" altLang="zh-CN" sz="1800"/>
              <a:t> </a:t>
            </a:r>
            <a:r>
              <a:rPr lang="en-US" altLang="zh-CN" sz="1800">
                <a:solidFill>
                  <a:srgbClr val="000000"/>
                </a:solidFill>
              </a:rPr>
              <a:t>There is </a:t>
            </a:r>
            <a:r>
              <a:rPr lang="en-US" altLang="zh-CN" sz="1800" u="sng">
                <a:solidFill>
                  <a:srgbClr val="000000"/>
                </a:solidFill>
              </a:rPr>
              <a:t>a conversion operation</a:t>
            </a:r>
            <a:r>
              <a:rPr lang="en-US" altLang="zh-CN" sz="1800">
                <a:solidFill>
                  <a:srgbClr val="000000"/>
                </a:solidFill>
              </a:rPr>
              <a:t> to turn any Record into its associated Key. </a:t>
            </a:r>
            <a:r>
              <a:rPr lang="zh-CN" altLang="en-US" sz="1800" b="1">
                <a:solidFill>
                  <a:srgbClr val="FF0000"/>
                </a:solidFill>
              </a:rPr>
              <a:t>（将记录转换为对应关键字的操作）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72120" y="4653136"/>
            <a:ext cx="8280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DA"/>
              </a:buClr>
              <a:buFont typeface="Wingdings" panose="05000000000000000000" pitchFamily="2" charset="2"/>
              <a:buChar char="q"/>
            </a:pPr>
            <a:r>
              <a:rPr lang="en-US" altLang="zh-CN" sz="1800" dirty="0">
                <a:solidFill>
                  <a:srgbClr val="000000"/>
                </a:solidFill>
              </a:rPr>
              <a:t>Record objects can be compared to each other or to a Key by first converting the Record objects to their associated keys.</a:t>
            </a:r>
          </a:p>
          <a:p>
            <a:pPr eaLnBrk="1" hangingPunct="1">
              <a:buClr>
                <a:srgbClr val="0000DA"/>
              </a:buClr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（记录之间可以相互比较，也可以与关键字进行比较）</a:t>
            </a:r>
          </a:p>
        </p:txBody>
      </p:sp>
    </p:spTree>
    <p:extLst>
      <p:ext uri="{BB962C8B-B14F-4D97-AF65-F5344CB8AC3E}">
        <p14:creationId xmlns:p14="http://schemas.microsoft.com/office/powerpoint/2010/main" val="202823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613" y="1619250"/>
            <a:ext cx="7805811" cy="4362450"/>
          </a:xfrm>
        </p:spPr>
        <p:txBody>
          <a:bodyPr/>
          <a:lstStyle/>
          <a:p>
            <a:r>
              <a:rPr lang="zh-CN" altLang="en-US" dirty="0" smtClean="0"/>
              <a:t>基本思想：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在有序</a:t>
            </a:r>
            <a:r>
              <a:rPr lang="zh-CN" altLang="zh-CN" dirty="0"/>
              <a:t>顺序</a:t>
            </a:r>
            <a:r>
              <a:rPr lang="zh-CN" altLang="zh-CN" dirty="0" smtClean="0"/>
              <a:t>表</a:t>
            </a:r>
            <a:r>
              <a:rPr lang="zh-CN" altLang="en-US" dirty="0" smtClean="0"/>
              <a:t>中</a:t>
            </a:r>
            <a:r>
              <a:rPr lang="zh-CN" altLang="zh-CN" dirty="0" smtClean="0"/>
              <a:t>，</a:t>
            </a:r>
            <a:r>
              <a:rPr lang="zh-CN" altLang="zh-CN" dirty="0"/>
              <a:t>将目标关键字与表的中间记录去比较，如目标小，则在左半边继续用二分查找，否则在右半边用同样的方法继续二分查找，这样，每次待查区间的长度约减少了一半，直</a:t>
            </a:r>
            <a:r>
              <a:rPr lang="zh-CN" altLang="zh-CN" dirty="0" smtClean="0"/>
              <a:t>到最后找到为止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19250"/>
            <a:ext cx="8496944" cy="4362450"/>
          </a:xfrm>
        </p:spPr>
        <p:txBody>
          <a:bodyPr/>
          <a:lstStyle/>
          <a:p>
            <a:r>
              <a:rPr lang="zh-CN" altLang="en-US" dirty="0" smtClean="0"/>
              <a:t>基本过程：</a:t>
            </a:r>
            <a:endParaRPr lang="en-US" altLang="zh-CN" dirty="0" smtClean="0"/>
          </a:p>
          <a:p>
            <a:pPr lvl="1">
              <a:spcBef>
                <a:spcPct val="50000"/>
              </a:spcBef>
              <a:buClr>
                <a:srgbClr val="0000DA"/>
              </a:buClr>
              <a:buSzPct val="85000"/>
              <a:buFont typeface="Wingdings" charset="0"/>
              <a:buChar char="q"/>
            </a:pPr>
            <a:r>
              <a:rPr kumimoji="1" lang="en-US" altLang="zh-CN" sz="2000" dirty="0">
                <a:solidFill>
                  <a:srgbClr val="FF0000"/>
                </a:solidFill>
                <a:latin typeface="Comic Sans MS" charset="0"/>
              </a:rPr>
              <a:t>Initialization:</a:t>
            </a:r>
            <a:r>
              <a:rPr kumimoji="1" lang="en-US" altLang="zh-CN" sz="2000" dirty="0">
                <a:solidFill>
                  <a:srgbClr val="000000"/>
                </a:solidFill>
                <a:latin typeface="Comic Sans MS" charset="0"/>
              </a:rPr>
              <a:t> bottom = 0; top = </a:t>
            </a:r>
            <a:r>
              <a:rPr kumimoji="1" lang="en-US" altLang="zh-CN" sz="2000" dirty="0" err="1">
                <a:solidFill>
                  <a:srgbClr val="000000"/>
                </a:solidFill>
                <a:latin typeface="Comic Sans MS" charset="0"/>
              </a:rPr>
              <a:t>the_list.size</a:t>
            </a:r>
            <a:r>
              <a:rPr kumimoji="1" lang="en-US" altLang="zh-CN" sz="2000" dirty="0">
                <a:solidFill>
                  <a:srgbClr val="000000"/>
                </a:solidFill>
                <a:latin typeface="Comic Sans MS" charset="0"/>
              </a:rPr>
              <a:t>( ) </a:t>
            </a:r>
            <a:r>
              <a:rPr kumimoji="1" lang="mr-IN" altLang="zh-CN" sz="2000" dirty="0" smtClean="0">
                <a:solidFill>
                  <a:srgbClr val="000000"/>
                </a:solidFill>
                <a:latin typeface="Comic Sans MS" charset="0"/>
              </a:rPr>
              <a:t>–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Comic Sans MS" charset="0"/>
              </a:rPr>
              <a:t>1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mic Sans MS" charset="0"/>
              </a:rPr>
              <a:t>;</a:t>
            </a:r>
          </a:p>
          <a:p>
            <a:pPr lvl="1">
              <a:spcBef>
                <a:spcPct val="50000"/>
              </a:spcBef>
              <a:buClr>
                <a:srgbClr val="0000DA"/>
              </a:buClr>
              <a:buSzPct val="85000"/>
              <a:buFont typeface="Wingdings" charset="0"/>
              <a:buChar char="q"/>
            </a:pPr>
            <a:r>
              <a:rPr kumimoji="1" lang="en-US" altLang="zh-CN" sz="2000" dirty="0" smtClean="0">
                <a:solidFill>
                  <a:srgbClr val="FF0000"/>
                </a:solidFill>
                <a:latin typeface="Comic Sans MS" charset="0"/>
              </a:rPr>
              <a:t>Compare </a:t>
            </a:r>
            <a:r>
              <a:rPr kumimoji="1" lang="en-US" altLang="zh-CN" sz="2000" dirty="0">
                <a:solidFill>
                  <a:srgbClr val="000000"/>
                </a:solidFill>
                <a:latin typeface="Comic Sans MS" charset="0"/>
              </a:rPr>
              <a:t>target with the Record at the midpoint,</a:t>
            </a:r>
          </a:p>
          <a:p>
            <a:pPr lvl="1">
              <a:spcBef>
                <a:spcPct val="50000"/>
              </a:spcBef>
              <a:buClr>
                <a:srgbClr val="0000DA"/>
              </a:buClr>
              <a:buSzPct val="85000"/>
              <a:buFont typeface="Wingdings" charset="0"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Comic Sans MS" charset="0"/>
              </a:rPr>
              <a:t>	mid = (</a:t>
            </a:r>
            <a:r>
              <a:rPr kumimoji="1" lang="en-US" altLang="zh-CN" sz="2000" dirty="0" err="1">
                <a:solidFill>
                  <a:srgbClr val="000000"/>
                </a:solidFill>
                <a:latin typeface="Comic Sans MS" charset="0"/>
              </a:rPr>
              <a:t>bottom+top</a:t>
            </a:r>
            <a:r>
              <a:rPr kumimoji="1" lang="en-US" altLang="zh-CN" sz="2000" dirty="0">
                <a:solidFill>
                  <a:srgbClr val="000000"/>
                </a:solidFill>
                <a:latin typeface="Comic Sans MS" charset="0"/>
              </a:rPr>
              <a:t>)/2;</a:t>
            </a:r>
          </a:p>
          <a:p>
            <a:pPr lvl="1">
              <a:spcBef>
                <a:spcPct val="50000"/>
              </a:spcBef>
              <a:buClr>
                <a:srgbClr val="0000DA"/>
              </a:buClr>
              <a:buSzPct val="85000"/>
              <a:buFont typeface="Wingdings" charset="0"/>
              <a:buChar char="q"/>
            </a:pPr>
            <a:r>
              <a:rPr kumimoji="1" lang="en-US" altLang="zh-CN" sz="2000" dirty="0" smtClean="0">
                <a:solidFill>
                  <a:srgbClr val="FF0000"/>
                </a:solidFill>
                <a:latin typeface="Comic Sans MS" charset="0"/>
              </a:rPr>
              <a:t>Change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Comic Sans MS" charset="0"/>
              </a:rPr>
              <a:t>the appropriate index top or bottom to restrict the search to the appropriate half of the list.</a:t>
            </a:r>
          </a:p>
          <a:p>
            <a:pPr lvl="1">
              <a:spcBef>
                <a:spcPct val="50000"/>
              </a:spcBef>
              <a:buClr>
                <a:srgbClr val="0000DA"/>
              </a:buClr>
              <a:buSzPct val="85000"/>
              <a:buFont typeface="Wingdings" charset="0"/>
              <a:buChar char="q"/>
            </a:pPr>
            <a:r>
              <a:rPr kumimoji="1" lang="en-US" altLang="zh-CN" sz="2000" dirty="0" smtClean="0">
                <a:solidFill>
                  <a:srgbClr val="FF0000"/>
                </a:solidFill>
                <a:latin typeface="Comic Sans MS" charset="0"/>
              </a:rPr>
              <a:t>Loop </a:t>
            </a:r>
            <a:r>
              <a:rPr kumimoji="1" lang="en-US" altLang="zh-CN" sz="2000" dirty="0">
                <a:solidFill>
                  <a:srgbClr val="000000"/>
                </a:solidFill>
                <a:latin typeface="Comic Sans MS" charset="0"/>
              </a:rPr>
              <a:t>terminates when top&lt;= bottom, if it has not terminated  earlier by finding the target.</a:t>
            </a:r>
          </a:p>
          <a:p>
            <a:pPr lvl="1">
              <a:spcBef>
                <a:spcPct val="50000"/>
              </a:spcBef>
              <a:buClr>
                <a:srgbClr val="0000DA"/>
              </a:buClr>
              <a:buSzPct val="85000"/>
              <a:buFont typeface="Wingdings" charset="0"/>
              <a:buChar char="q"/>
            </a:pPr>
            <a:r>
              <a:rPr kumimoji="1" lang="en-US" altLang="zh-CN" sz="2000" dirty="0" smtClean="0">
                <a:solidFill>
                  <a:srgbClr val="FF0000"/>
                </a:solidFill>
                <a:latin typeface="Comic Sans MS" charset="0"/>
              </a:rPr>
              <a:t>Make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charset="0"/>
              </a:rPr>
              <a:t>progress</a:t>
            </a:r>
            <a:r>
              <a:rPr kumimoji="1" lang="en-US" altLang="zh-CN" sz="2000" dirty="0">
                <a:solidFill>
                  <a:srgbClr val="000000"/>
                </a:solidFill>
                <a:latin typeface="Comic Sans MS" charset="0"/>
              </a:rPr>
              <a:t> toward termination by ensuring that the  number of items remaining to be searched, top - bottom + 1,strictly decreases at each iteration of the process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mic Sans MS" charset="0"/>
              </a:rPr>
              <a:t>.</a:t>
            </a:r>
            <a:endParaRPr kumimoji="1" lang="en-US" altLang="zh-CN" sz="20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具体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分成两种：</a:t>
            </a:r>
            <a:endParaRPr lang="zh-CN" altLang="zh-CN" sz="2000" dirty="0"/>
          </a:p>
          <a:p>
            <a:pPr lvl="1"/>
            <a:r>
              <a:rPr lang="zh-CN" altLang="zh-CN" dirty="0" smtClean="0"/>
              <a:t>不</a:t>
            </a:r>
            <a:r>
              <a:rPr lang="zh-CN" altLang="zh-CN" dirty="0"/>
              <a:t>识别相等的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在</a:t>
            </a:r>
            <a:r>
              <a:rPr lang="zh-CN" altLang="zh-CN" dirty="0"/>
              <a:t>搜索过程中并不做中间记录是否与目标相等的</a:t>
            </a:r>
            <a:r>
              <a:rPr lang="zh-CN" altLang="zh-CN" dirty="0" smtClean="0"/>
              <a:t>比较</a:t>
            </a:r>
            <a:endParaRPr lang="en-US" altLang="zh-CN" dirty="0"/>
          </a:p>
          <a:p>
            <a:pPr lvl="1"/>
            <a:r>
              <a:rPr lang="zh-CN" altLang="en-US" dirty="0" smtClean="0"/>
              <a:t>识别相等的查找：</a:t>
            </a:r>
            <a:r>
              <a:rPr lang="zh-CN" altLang="zh-CN" dirty="0"/>
              <a:t>在搜索过程</a:t>
            </a:r>
            <a:r>
              <a:rPr lang="zh-CN" altLang="zh-CN" dirty="0" smtClean="0"/>
              <a:t>中</a:t>
            </a:r>
            <a:r>
              <a:rPr lang="zh-CN" altLang="en-US" dirty="0" smtClean="0"/>
              <a:t>考虑</a:t>
            </a:r>
            <a:r>
              <a:rPr lang="zh-CN" altLang="zh-CN" dirty="0" smtClean="0"/>
              <a:t>中间记录与</a:t>
            </a:r>
            <a:r>
              <a:rPr lang="zh-CN" altLang="zh-CN" dirty="0"/>
              <a:t>目标相</a:t>
            </a:r>
            <a:r>
              <a:rPr lang="zh-CN" altLang="zh-CN" dirty="0" smtClean="0"/>
              <a:t>等的</a:t>
            </a:r>
            <a:r>
              <a:rPr lang="zh-CN" altLang="en-US" dirty="0" smtClean="0"/>
              <a:t>情况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24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折半查找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不识别相等的折半查找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9512" y="116632"/>
            <a:ext cx="8856984" cy="6624736"/>
          </a:xfrm>
          <a:prstGeom prst="rect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841573" y="330200"/>
          <a:ext cx="7762875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文档" r:id="rId3" imgW="8140700" imgH="1981200" progId="Word.Document.8">
                  <p:embed/>
                </p:oleObj>
              </mc:Choice>
              <mc:Fallback>
                <p:oleObj name="文档" r:id="rId3" imgW="8140700" imgH="1981200" progId="Word.Document.8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573" y="330200"/>
                        <a:ext cx="7762875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5810" y="2924175"/>
            <a:ext cx="29876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4000" b="1">
                <a:solidFill>
                  <a:srgbClr val="660033"/>
                </a:solidFill>
                <a:latin typeface="Times New Roman" charset="0"/>
                <a:ea typeface="隶书" charset="0"/>
                <a:cs typeface="隶书" charset="0"/>
              </a:rPr>
              <a:t>Find the  </a:t>
            </a:r>
            <a:r>
              <a:rPr lang="en-US" altLang="zh-CN" sz="4000" b="1">
                <a:solidFill>
                  <a:srgbClr val="CC0000"/>
                </a:solidFill>
                <a:latin typeface="Times New Roman" charset="0"/>
                <a:ea typeface="隶书" charset="0"/>
                <a:cs typeface="隶书" charset="0"/>
              </a:rPr>
              <a:t>target=</a:t>
            </a:r>
          </a:p>
          <a:p>
            <a:r>
              <a:rPr lang="en-US" altLang="zh-CN" sz="4000" b="1">
                <a:solidFill>
                  <a:srgbClr val="CC0000"/>
                </a:solidFill>
                <a:latin typeface="Times New Roman" charset="0"/>
                <a:ea typeface="隶书" charset="0"/>
                <a:cs typeface="隶书" charset="0"/>
              </a:rPr>
              <a:t>	64</a:t>
            </a:r>
          </a:p>
          <a:p>
            <a:r>
              <a:rPr lang="en-US" altLang="zh-CN" sz="4000" b="1">
                <a:solidFill>
                  <a:srgbClr val="CC0000"/>
                </a:solidFill>
                <a:latin typeface="Times New Roman" charset="0"/>
                <a:ea typeface="隶书" charset="0"/>
                <a:cs typeface="隶书" charset="0"/>
              </a:rPr>
              <a:t>	68</a:t>
            </a:r>
            <a:endParaRPr lang="en-US" altLang="zh-CN" sz="4000">
              <a:latin typeface="Times New Roman" charset="0"/>
              <a:ea typeface="隶书" charset="0"/>
              <a:cs typeface="隶书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920948" y="1362075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55848" y="2173288"/>
            <a:ext cx="116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/>
              <a:t>Bottom=0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061398" y="1270000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896298" y="2081213"/>
            <a:ext cx="96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/>
              <a:t>Top=10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4016573" y="1289050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851473" y="2100263"/>
            <a:ext cx="81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/>
              <a:t>Mid=5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4542035" y="2278063"/>
            <a:ext cx="215900" cy="792162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76935" y="3089275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/>
              <a:t>Bottom=6</a:t>
            </a: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7040760" y="2276475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896298" y="2997200"/>
            <a:ext cx="96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/>
              <a:t>Top=10</a:t>
            </a: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5694560" y="2278063"/>
            <a:ext cx="215900" cy="792162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529460" y="3089275"/>
            <a:ext cx="81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/>
              <a:t>Mid=8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4448373" y="3594100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4088010" y="4314825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/>
              <a:t>bottom</a:t>
            </a: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5672335" y="3586163"/>
            <a:ext cx="215900" cy="792162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745360" y="4314825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/>
              <a:t>top</a:t>
            </a:r>
          </a:p>
        </p:txBody>
      </p:sp>
      <p:sp>
        <p:nvSpPr>
          <p:cNvPr id="25" name="AutoShape 20"/>
          <p:cNvSpPr>
            <a:spLocks noChangeArrowheads="1"/>
          </p:cNvSpPr>
          <p:nvPr/>
        </p:nvSpPr>
        <p:spPr bwMode="auto">
          <a:xfrm>
            <a:off x="5096073" y="3594100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953198" y="431482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/>
              <a:t>Mid=7</a:t>
            </a:r>
          </a:p>
        </p:txBody>
      </p:sp>
      <p:sp>
        <p:nvSpPr>
          <p:cNvPr id="27" name="AutoShape 22"/>
          <p:cNvSpPr>
            <a:spLocks noChangeArrowheads="1"/>
          </p:cNvSpPr>
          <p:nvPr/>
        </p:nvSpPr>
        <p:spPr bwMode="auto">
          <a:xfrm>
            <a:off x="4451548" y="4799013"/>
            <a:ext cx="215900" cy="792162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4091185" y="55197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/>
              <a:t>bottom</a:t>
            </a:r>
          </a:p>
        </p:txBody>
      </p:sp>
      <p:sp>
        <p:nvSpPr>
          <p:cNvPr id="29" name="AutoShape 24"/>
          <p:cNvSpPr>
            <a:spLocks noChangeArrowheads="1"/>
          </p:cNvSpPr>
          <p:nvPr/>
        </p:nvSpPr>
        <p:spPr bwMode="auto">
          <a:xfrm>
            <a:off x="4667448" y="4799013"/>
            <a:ext cx="215900" cy="792162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4307085" y="5734050"/>
            <a:ext cx="81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/>
              <a:t>Mid=6</a:t>
            </a:r>
          </a:p>
        </p:txBody>
      </p: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5099248" y="4799013"/>
            <a:ext cx="215900" cy="792162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4956373" y="5519738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/>
              <a:t>top=7</a:t>
            </a:r>
          </a:p>
        </p:txBody>
      </p:sp>
      <p:sp>
        <p:nvSpPr>
          <p:cNvPr id="33" name="AutoShape 28"/>
          <p:cNvSpPr>
            <a:spLocks noChangeArrowheads="1"/>
          </p:cNvSpPr>
          <p:nvPr/>
        </p:nvSpPr>
        <p:spPr bwMode="auto">
          <a:xfrm>
            <a:off x="4378523" y="6074197"/>
            <a:ext cx="215900" cy="595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3443485" y="638132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dirty="0"/>
              <a:t>bottom</a:t>
            </a:r>
          </a:p>
        </p:txBody>
      </p:sp>
      <p:sp>
        <p:nvSpPr>
          <p:cNvPr id="35" name="AutoShape 30"/>
          <p:cNvSpPr>
            <a:spLocks noChangeArrowheads="1"/>
          </p:cNvSpPr>
          <p:nvPr/>
        </p:nvSpPr>
        <p:spPr bwMode="auto">
          <a:xfrm>
            <a:off x="4596010" y="6074197"/>
            <a:ext cx="215900" cy="595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4883348" y="6381328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dirty="0"/>
              <a:t>top=6</a:t>
            </a:r>
          </a:p>
        </p:txBody>
      </p:sp>
    </p:spTree>
    <p:extLst>
      <p:ext uri="{BB962C8B-B14F-4D97-AF65-F5344CB8AC3E}">
        <p14:creationId xmlns:p14="http://schemas.microsoft.com/office/powerpoint/2010/main" val="44319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utoUpdateAnimBg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19250"/>
            <a:ext cx="8381875" cy="4362450"/>
          </a:xfrm>
        </p:spPr>
        <p:txBody>
          <a:bodyPr/>
          <a:lstStyle/>
          <a:p>
            <a:r>
              <a:rPr lang="zh-CN" altLang="zh-CN" dirty="0" smtClean="0"/>
              <a:t>不识别相等的</a:t>
            </a:r>
            <a:r>
              <a:rPr lang="zh-CN" altLang="en-US" dirty="0" smtClean="0"/>
              <a:t>二分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非递归算法</a:t>
            </a:r>
            <a:endParaRPr lang="en-US" altLang="zh-CN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Error_code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binary_search_1 (</a:t>
            </a:r>
            <a:r>
              <a:rPr lang="en-US" altLang="zh-CN" sz="2400" b="1" dirty="0" err="1">
                <a:solidFill>
                  <a:srgbClr val="000000"/>
                </a:solidFill>
              </a:rPr>
              <a:t>const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Ordered list &amp;the list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 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		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const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Key &amp;target</a:t>
            </a:r>
            <a:r>
              <a:rPr lang="en-US" altLang="zh-CN" sz="2400" b="1" dirty="0">
                <a:solidFill>
                  <a:srgbClr val="000000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&amp;position)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zh-CN" sz="2400" b="1" dirty="0">
                <a:solidFill>
                  <a:srgbClr val="0000DA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DA"/>
                </a:solidFill>
              </a:rPr>
              <a:t>  </a:t>
            </a:r>
            <a:r>
              <a:rPr lang="en-US" altLang="zh-CN" sz="2400" b="1" dirty="0" smtClean="0">
                <a:solidFill>
                  <a:srgbClr val="0000DA"/>
                </a:solidFill>
              </a:rPr>
              <a:t>/</a:t>
            </a:r>
            <a:r>
              <a:rPr lang="en-US" altLang="zh-CN" sz="2400" dirty="0">
                <a:solidFill>
                  <a:srgbClr val="0000DA"/>
                </a:solidFill>
              </a:rPr>
              <a:t>* </a:t>
            </a:r>
            <a:r>
              <a:rPr lang="en-US" altLang="zh-CN" sz="2400" b="1" dirty="0">
                <a:solidFill>
                  <a:srgbClr val="FF0000"/>
                </a:solidFill>
              </a:rPr>
              <a:t>Post:</a:t>
            </a:r>
            <a:r>
              <a:rPr lang="en-US" altLang="zh-CN" sz="2400" b="1" dirty="0">
                <a:solidFill>
                  <a:srgbClr val="0000DA"/>
                </a:solidFill>
              </a:rPr>
              <a:t> </a:t>
            </a:r>
            <a:r>
              <a:rPr lang="en-US" altLang="zh-CN" sz="2400" dirty="0">
                <a:solidFill>
                  <a:srgbClr val="0000DA"/>
                </a:solidFill>
              </a:rPr>
              <a:t>If a Record in the list has Key equal to target , then position locates one such entry and a code of success is returned. Otherwise, </a:t>
            </a:r>
            <a:r>
              <a:rPr lang="en-US" altLang="zh-CN" sz="2400" dirty="0" err="1">
                <a:solidFill>
                  <a:srgbClr val="0000DA"/>
                </a:solidFill>
              </a:rPr>
              <a:t>not_present</a:t>
            </a:r>
            <a:r>
              <a:rPr lang="en-US" altLang="zh-CN" sz="2400" dirty="0">
                <a:solidFill>
                  <a:srgbClr val="0000DA"/>
                </a:solidFill>
              </a:rPr>
              <a:t> is returned and position is </a:t>
            </a:r>
            <a:r>
              <a:rPr lang="en-US" altLang="zh-CN" sz="2400" dirty="0" smtClean="0">
                <a:solidFill>
                  <a:srgbClr val="0000DA"/>
                </a:solidFill>
              </a:rPr>
              <a:t>undefined.</a:t>
            </a:r>
            <a:r>
              <a:rPr lang="zh-CN" altLang="en-US" sz="2400" dirty="0" smtClean="0">
                <a:solidFill>
                  <a:srgbClr val="0000DA"/>
                </a:solidFill>
              </a:rPr>
              <a:t>       </a:t>
            </a:r>
            <a:endParaRPr lang="en-US" altLang="zh-CN" sz="2400" dirty="0" smtClean="0">
              <a:solidFill>
                <a:srgbClr val="0000DA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zh-CN" sz="2400" b="1" dirty="0">
                <a:solidFill>
                  <a:srgbClr val="0000DA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DA"/>
                </a:solidFill>
              </a:rPr>
              <a:t>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Uses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r>
              <a:rPr lang="en-US" altLang="zh-CN" sz="2400" b="1" dirty="0">
                <a:solidFill>
                  <a:srgbClr val="0000DA"/>
                </a:solidFill>
              </a:rPr>
              <a:t> </a:t>
            </a:r>
            <a:r>
              <a:rPr lang="en-US" altLang="zh-CN" sz="2400" dirty="0">
                <a:solidFill>
                  <a:srgbClr val="0000DA"/>
                </a:solidFill>
              </a:rPr>
              <a:t>Methods for classes List and Record . *</a:t>
            </a:r>
            <a:r>
              <a:rPr lang="en-US" altLang="zh-CN" sz="2400" b="1" dirty="0" smtClean="0">
                <a:solidFill>
                  <a:srgbClr val="0000DA"/>
                </a:solidFill>
              </a:rPr>
              <a:t>/</a:t>
            </a:r>
            <a:endParaRPr lang="en-US" altLang="zh-CN" sz="2400" b="1" dirty="0">
              <a:solidFill>
                <a:srgbClr val="0000DA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484784"/>
            <a:ext cx="8381875" cy="1080120"/>
          </a:xfrm>
        </p:spPr>
        <p:txBody>
          <a:bodyPr/>
          <a:lstStyle/>
          <a:p>
            <a:r>
              <a:rPr lang="zh-CN" altLang="zh-CN" dirty="0" smtClean="0"/>
              <a:t>不识别相等的</a:t>
            </a:r>
            <a:r>
              <a:rPr lang="zh-CN" altLang="en-US" dirty="0" smtClean="0"/>
              <a:t>二分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非递归算法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59832" y="6525344"/>
            <a:ext cx="3536032" cy="28803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31840" y="1916832"/>
            <a:ext cx="5616624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</a:rPr>
              <a:t>Record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data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;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int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bottom=0,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top=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the_list.size</a:t>
            </a:r>
            <a:r>
              <a:rPr lang="en-US" altLang="zh-CN" sz="2000" dirty="0" smtClean="0">
                <a:solidFill>
                  <a:srgbClr val="000000"/>
                </a:solidFill>
              </a:rPr>
              <a:t>()-1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zh-CN" altLang="zh-CN" sz="20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while </a:t>
            </a:r>
            <a:r>
              <a:rPr lang="en-US" altLang="zh-CN" sz="2000" dirty="0" smtClean="0">
                <a:solidFill>
                  <a:srgbClr val="000000"/>
                </a:solidFill>
              </a:rPr>
              <a:t>(bottom &lt; top) {</a:t>
            </a:r>
          </a:p>
          <a:p>
            <a:pPr lvl="1">
              <a:spcBef>
                <a:spcPct val="10000"/>
              </a:spcBef>
            </a:pPr>
            <a:r>
              <a:rPr lang="en-US" altLang="zh-CN" sz="20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mid = (bottom + top)/2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>
              <a:spcBef>
                <a:spcPct val="10000"/>
              </a:spcBef>
            </a:pPr>
            <a:r>
              <a:rPr lang="en-US" altLang="zh-CN" sz="2000" dirty="0" err="1">
                <a:solidFill>
                  <a:srgbClr val="000000"/>
                </a:solidFill>
              </a:rPr>
              <a:t>the_list</a:t>
            </a:r>
            <a:r>
              <a:rPr lang="en-US" altLang="zh-CN" sz="2000" b="1" dirty="0" err="1">
                <a:solidFill>
                  <a:srgbClr val="000000"/>
                </a:solidFill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</a:rPr>
              <a:t>retrieve</a:t>
            </a:r>
            <a:r>
              <a:rPr lang="en-US" altLang="zh-CN" sz="2000" dirty="0">
                <a:solidFill>
                  <a:srgbClr val="000000"/>
                </a:solidFill>
              </a:rPr>
              <a:t>(mid</a:t>
            </a:r>
            <a:r>
              <a:rPr lang="en-US" altLang="zh-CN" sz="2000" b="1" dirty="0">
                <a:solidFill>
                  <a:srgbClr val="000000"/>
                </a:solidFill>
              </a:rPr>
              <a:t>, </a:t>
            </a:r>
            <a:r>
              <a:rPr lang="en-US" altLang="zh-CN" sz="2000" dirty="0">
                <a:solidFill>
                  <a:srgbClr val="000000"/>
                </a:solidFill>
              </a:rPr>
              <a:t>data)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</a:rPr>
              <a:t>(target&gt;data </a:t>
            </a:r>
            <a:r>
              <a:rPr lang="en-US" altLang="zh-CN" sz="2000" dirty="0" smtClean="0">
                <a:solidFill>
                  <a:srgbClr val="000000"/>
                </a:solidFill>
              </a:rPr>
              <a:t>)</a:t>
            </a:r>
            <a:r>
              <a:rPr lang="zh-CN" altLang="en-US" sz="2000" dirty="0" smtClean="0">
                <a:solidFill>
                  <a:srgbClr val="000000"/>
                </a:solidFill>
              </a:rPr>
              <a:t>  </a:t>
            </a:r>
            <a:r>
              <a:rPr lang="zh-CN" altLang="zh-CN" sz="20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</a:rPr>
              <a:t>bottom </a:t>
            </a:r>
            <a:r>
              <a:rPr lang="en-US" altLang="zh-CN" sz="2000" dirty="0">
                <a:solidFill>
                  <a:srgbClr val="000000"/>
                </a:solidFill>
              </a:rPr>
              <a:t>= mid +1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e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lse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	top = mid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</a:rPr>
              <a:t>(top &lt; bottom) </a:t>
            </a:r>
            <a:r>
              <a:rPr lang="en-US" altLang="zh-CN" sz="2000" b="1" dirty="0">
                <a:solidFill>
                  <a:srgbClr val="000000"/>
                </a:solidFill>
              </a:rPr>
              <a:t>return </a:t>
            </a:r>
            <a:r>
              <a:rPr lang="en-US" altLang="zh-CN" sz="2000" dirty="0" err="1">
                <a:solidFill>
                  <a:srgbClr val="000000"/>
                </a:solidFill>
              </a:rPr>
              <a:t>not_present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else </a:t>
            </a:r>
            <a:r>
              <a:rPr lang="en-US" altLang="zh-CN" sz="2000" dirty="0">
                <a:solidFill>
                  <a:srgbClr val="000000"/>
                </a:solidFill>
              </a:rPr>
              <a:t>{</a:t>
            </a:r>
          </a:p>
          <a:p>
            <a:pPr lvl="1"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position = bottom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>
              <a:spcBef>
                <a:spcPct val="10000"/>
              </a:spcBef>
            </a:pPr>
            <a:r>
              <a:rPr lang="en-US" altLang="zh-CN" sz="2000" dirty="0" err="1">
                <a:solidFill>
                  <a:srgbClr val="000000"/>
                </a:solidFill>
              </a:rPr>
              <a:t>the_list</a:t>
            </a:r>
            <a:r>
              <a:rPr lang="en-US" altLang="zh-CN" sz="2000" b="1" dirty="0" err="1">
                <a:solidFill>
                  <a:srgbClr val="000000"/>
                </a:solidFill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</a:rPr>
              <a:t>retrieve</a:t>
            </a:r>
            <a:r>
              <a:rPr lang="en-US" altLang="zh-CN" sz="2000" dirty="0">
                <a:solidFill>
                  <a:srgbClr val="000000"/>
                </a:solidFill>
              </a:rPr>
              <a:t>(bottom</a:t>
            </a:r>
            <a:r>
              <a:rPr lang="en-US" altLang="zh-CN" sz="2000" b="1" dirty="0">
                <a:solidFill>
                  <a:srgbClr val="000000"/>
                </a:solidFill>
              </a:rPr>
              <a:t>, </a:t>
            </a:r>
            <a:r>
              <a:rPr lang="en-US" altLang="zh-CN" sz="2000" dirty="0">
                <a:solidFill>
                  <a:srgbClr val="000000"/>
                </a:solidFill>
              </a:rPr>
              <a:t>data)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</a:rPr>
              <a:t>(data == target) </a:t>
            </a:r>
            <a:r>
              <a:rPr lang="en-US" altLang="zh-CN" sz="2000" b="1" dirty="0">
                <a:solidFill>
                  <a:srgbClr val="000000"/>
                </a:solidFill>
              </a:rPr>
              <a:t>return </a:t>
            </a:r>
            <a:r>
              <a:rPr lang="en-US" altLang="zh-CN" sz="2000" dirty="0">
                <a:solidFill>
                  <a:srgbClr val="000000"/>
                </a:solidFill>
              </a:rPr>
              <a:t>success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else return </a:t>
            </a:r>
            <a:r>
              <a:rPr lang="en-US" altLang="zh-CN" sz="2000" dirty="0" err="1">
                <a:solidFill>
                  <a:srgbClr val="000000"/>
                </a:solidFill>
              </a:rPr>
              <a:t>not_present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  <a:r>
              <a:rPr lang="en-US" altLang="zh-CN" sz="2000" dirty="0">
                <a:solidFill>
                  <a:srgbClr val="000000"/>
                </a:solidFill>
              </a:rPr>
              <a:t>	</a:t>
            </a:r>
          </a:p>
          <a:p>
            <a:pPr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6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589" y="1484784"/>
            <a:ext cx="8381875" cy="4464496"/>
          </a:xfrm>
        </p:spPr>
        <p:txBody>
          <a:bodyPr/>
          <a:lstStyle/>
          <a:p>
            <a:r>
              <a:rPr lang="zh-CN" altLang="zh-CN" dirty="0" smtClean="0"/>
              <a:t>不识别相等的</a:t>
            </a:r>
            <a:r>
              <a:rPr lang="zh-CN" altLang="en-US" dirty="0" smtClean="0"/>
              <a:t>二分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递归算法</a:t>
            </a:r>
            <a:endParaRPr lang="en-US" altLang="zh-CN" dirty="0" smtClean="0"/>
          </a:p>
          <a:p>
            <a:pPr lvl="2"/>
            <a:r>
              <a:rPr lang="zh-CN" altLang="zh-CN" dirty="0"/>
              <a:t>类的递归算法通常由两个部分构成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public</a:t>
            </a:r>
            <a:r>
              <a:rPr lang="zh-CN" altLang="zh-CN" dirty="0"/>
              <a:t>属性的主调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protected</a:t>
            </a:r>
            <a:r>
              <a:rPr lang="zh-CN" altLang="zh-CN" dirty="0"/>
              <a:t>或</a:t>
            </a:r>
            <a:r>
              <a:rPr lang="en-US" altLang="zh-CN" dirty="0"/>
              <a:t>private</a:t>
            </a:r>
            <a:r>
              <a:rPr lang="zh-CN" altLang="zh-CN" dirty="0" smtClean="0"/>
              <a:t>属性的递归函数</a:t>
            </a:r>
            <a:endParaRPr lang="en-US" altLang="zh-CN" dirty="0" smtClean="0"/>
          </a:p>
          <a:p>
            <a:pPr lvl="2"/>
            <a:r>
              <a:rPr lang="zh-CN" altLang="zh-CN" dirty="0"/>
              <a:t>主调方法</a:t>
            </a:r>
            <a:r>
              <a:rPr lang="en-US" altLang="zh-CN" dirty="0"/>
              <a:t>run_recursive_binary_1</a:t>
            </a:r>
            <a:r>
              <a:rPr lang="zh-CN" altLang="zh-CN" dirty="0"/>
              <a:t>只做简单的调用：</a:t>
            </a:r>
            <a:endParaRPr lang="zh-CN" altLang="zh-CN" sz="1200" dirty="0"/>
          </a:p>
          <a:p>
            <a:pPr marL="914400" lvl="2" indent="0">
              <a:buNone/>
            </a:pPr>
            <a:r>
              <a:rPr lang="en-US" altLang="zh-CN" dirty="0" err="1" smtClean="0"/>
              <a:t>Error_code</a:t>
            </a:r>
            <a:r>
              <a:rPr lang="en-US" altLang="zh-CN" dirty="0" smtClean="0"/>
              <a:t> </a:t>
            </a:r>
            <a:r>
              <a:rPr lang="en-US" altLang="zh-CN" dirty="0"/>
              <a:t>run_recursive_binary_1 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Ordered_list</a:t>
            </a:r>
            <a:r>
              <a:rPr lang="en-US" altLang="zh-CN" dirty="0"/>
              <a:t> &amp;</a:t>
            </a:r>
            <a:r>
              <a:rPr lang="en-US" altLang="zh-CN" dirty="0" err="1"/>
              <a:t>the_list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Key &amp;target, </a:t>
            </a:r>
            <a:r>
              <a:rPr lang="en-US" altLang="zh-CN" dirty="0" err="1"/>
              <a:t>int</a:t>
            </a:r>
            <a:r>
              <a:rPr lang="en-US" altLang="zh-CN" dirty="0"/>
              <a:t> &amp;position)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2"/>
            <a:r>
              <a:rPr lang="zh-CN" altLang="zh-CN" dirty="0"/>
              <a:t>递归函数</a:t>
            </a:r>
            <a:r>
              <a:rPr lang="en-US" altLang="zh-CN" dirty="0" smtClean="0"/>
              <a:t>recursive_binary_1</a:t>
            </a:r>
            <a:r>
              <a:rPr lang="zh-CN" altLang="zh-CN" dirty="0" smtClean="0"/>
              <a:t>进行查找</a:t>
            </a:r>
            <a:r>
              <a:rPr lang="zh-CN" altLang="zh-CN" dirty="0"/>
              <a:t>：</a:t>
            </a:r>
            <a:endParaRPr lang="zh-CN" altLang="zh-CN" sz="1200" dirty="0"/>
          </a:p>
          <a:p>
            <a:pPr marL="914400" lvl="2" indent="0">
              <a:buNone/>
            </a:pPr>
            <a:r>
              <a:rPr lang="en-US" altLang="zh-CN" dirty="0" err="1"/>
              <a:t>Error_code</a:t>
            </a:r>
            <a:r>
              <a:rPr lang="en-US" altLang="zh-CN" dirty="0"/>
              <a:t>   recursive_binary_1(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Ordered_list</a:t>
            </a:r>
            <a:r>
              <a:rPr lang="en-US" altLang="zh-CN" dirty="0"/>
              <a:t> &amp;</a:t>
            </a:r>
            <a:r>
              <a:rPr lang="en-US" altLang="zh-CN" dirty="0" err="1"/>
              <a:t>the_list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Key &amp;target, </a:t>
            </a:r>
            <a:r>
              <a:rPr lang="en-US" altLang="zh-CN" dirty="0" err="1"/>
              <a:t>int</a:t>
            </a:r>
            <a:r>
              <a:rPr lang="en-US" altLang="zh-CN" dirty="0"/>
              <a:t> bottom, </a:t>
            </a:r>
            <a:r>
              <a:rPr lang="en-US" altLang="zh-CN" dirty="0" err="1"/>
              <a:t>int</a:t>
            </a:r>
            <a:r>
              <a:rPr lang="en-US" altLang="zh-CN" dirty="0"/>
              <a:t> top, </a:t>
            </a:r>
            <a:r>
              <a:rPr lang="en-US" altLang="zh-CN" dirty="0" err="1"/>
              <a:t>int</a:t>
            </a:r>
            <a:r>
              <a:rPr lang="en-US" altLang="zh-CN" dirty="0"/>
              <a:t> &amp;position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zh-CN" sz="1200" dirty="0"/>
          </a:p>
          <a:p>
            <a:pPr marL="914400" lvl="2" indent="0">
              <a:buNone/>
            </a:pPr>
            <a:endParaRPr lang="zh-CN" altLang="zh-CN" sz="1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59832" y="6525344"/>
            <a:ext cx="3536032" cy="28803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椭圆形标注 6"/>
          <p:cNvSpPr/>
          <p:nvPr/>
        </p:nvSpPr>
        <p:spPr bwMode="auto">
          <a:xfrm>
            <a:off x="6804248" y="2348880"/>
            <a:ext cx="2232248" cy="1051685"/>
          </a:xfrm>
          <a:prstGeom prst="wedgeEllipseCallout">
            <a:avLst>
              <a:gd name="adj1" fmla="val -16358"/>
              <a:gd name="adj2" fmla="val 98829"/>
            </a:avLst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与非递归函数原型一致</a:t>
            </a:r>
          </a:p>
        </p:txBody>
      </p:sp>
    </p:spTree>
    <p:extLst>
      <p:ext uri="{BB962C8B-B14F-4D97-AF65-F5344CB8AC3E}">
        <p14:creationId xmlns:p14="http://schemas.microsoft.com/office/powerpoint/2010/main" val="345073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381875" cy="1008112"/>
          </a:xfrm>
        </p:spPr>
        <p:txBody>
          <a:bodyPr/>
          <a:lstStyle/>
          <a:p>
            <a:r>
              <a:rPr lang="zh-CN" altLang="zh-CN" dirty="0" smtClean="0"/>
              <a:t>不识别相等的</a:t>
            </a:r>
            <a:r>
              <a:rPr lang="zh-CN" altLang="en-US" dirty="0" smtClean="0"/>
              <a:t>二分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递归算法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59832" y="6525344"/>
            <a:ext cx="3536032" cy="28803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520" y="692696"/>
            <a:ext cx="8496944" cy="5755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dirty="0" smtClean="0">
                <a:solidFill>
                  <a:srgbClr val="000000"/>
                </a:solidFill>
              </a:rPr>
              <a:t> Record </a:t>
            </a:r>
            <a:r>
              <a:rPr lang="en-US" altLang="zh-CN" sz="2000" dirty="0">
                <a:solidFill>
                  <a:srgbClr val="000000"/>
                </a:solidFill>
              </a:rPr>
              <a:t>data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FF0066"/>
                </a:solidFill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</a:rPr>
              <a:t>(bottom &lt; top) </a:t>
            </a:r>
            <a:r>
              <a:rPr lang="en-US" altLang="zh-CN" sz="2000" dirty="0">
                <a:solidFill>
                  <a:srgbClr val="FF0066"/>
                </a:solidFill>
              </a:rPr>
              <a:t>{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DA"/>
                </a:solidFill>
              </a:rPr>
              <a:t>// </a:t>
            </a:r>
            <a:r>
              <a:rPr lang="en-US" altLang="zh-CN" sz="2000" dirty="0">
                <a:solidFill>
                  <a:srgbClr val="0000DA"/>
                </a:solidFill>
              </a:rPr>
              <a:t>List has more than one </a:t>
            </a:r>
            <a:r>
              <a:rPr lang="en-US" altLang="zh-CN" sz="2000" dirty="0" smtClean="0">
                <a:solidFill>
                  <a:srgbClr val="0000DA"/>
                </a:solidFill>
              </a:rPr>
              <a:t>entry.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solidFill>
                  <a:srgbClr val="0000DA"/>
                </a:solidFill>
              </a:rPr>
              <a:t>	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mid = (bottom + top)/2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2">
              <a:spcBef>
                <a:spcPct val="10000"/>
              </a:spcBef>
            </a:pPr>
            <a:r>
              <a:rPr lang="en-US" altLang="zh-CN" sz="2000" dirty="0" err="1">
                <a:solidFill>
                  <a:srgbClr val="000000"/>
                </a:solidFill>
              </a:rPr>
              <a:t>the_list</a:t>
            </a:r>
            <a:r>
              <a:rPr lang="en-US" altLang="zh-CN" sz="2000" b="1" dirty="0" err="1">
                <a:solidFill>
                  <a:srgbClr val="000000"/>
                </a:solidFill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</a:rPr>
              <a:t>retrieve</a:t>
            </a:r>
            <a:r>
              <a:rPr lang="en-US" altLang="zh-CN" sz="2000" dirty="0">
                <a:solidFill>
                  <a:srgbClr val="000000"/>
                </a:solidFill>
              </a:rPr>
              <a:t>(mid</a:t>
            </a:r>
            <a:r>
              <a:rPr lang="en-US" altLang="zh-CN" sz="2000" b="1" dirty="0">
                <a:solidFill>
                  <a:srgbClr val="000000"/>
                </a:solidFill>
              </a:rPr>
              <a:t>, </a:t>
            </a:r>
            <a:r>
              <a:rPr lang="en-US" altLang="zh-CN" sz="2000" dirty="0">
                <a:solidFill>
                  <a:srgbClr val="000000"/>
                </a:solidFill>
              </a:rPr>
              <a:t>data)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2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</a:rPr>
              <a:t>(data &lt; target) </a:t>
            </a:r>
            <a:r>
              <a:rPr lang="en-US" altLang="zh-CN" sz="2000" b="1" dirty="0">
                <a:solidFill>
                  <a:srgbClr val="0000DA"/>
                </a:solidFill>
              </a:rPr>
              <a:t>// </a:t>
            </a:r>
            <a:r>
              <a:rPr lang="en-US" altLang="zh-CN" sz="2000" dirty="0">
                <a:solidFill>
                  <a:srgbClr val="0000DA"/>
                </a:solidFill>
              </a:rPr>
              <a:t>Reduce to top half of list.</a:t>
            </a:r>
          </a:p>
          <a:p>
            <a:pPr lvl="2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	return </a:t>
            </a:r>
            <a:r>
              <a:rPr lang="en-US" altLang="zh-CN" sz="2000" dirty="0">
                <a:solidFill>
                  <a:srgbClr val="000000"/>
                </a:solidFill>
              </a:rPr>
              <a:t>recursive_ binary_ 1(</a:t>
            </a:r>
            <a:r>
              <a:rPr lang="en-US" altLang="zh-CN" sz="2000" dirty="0" err="1">
                <a:solidFill>
                  <a:srgbClr val="000000"/>
                </a:solidFill>
              </a:rPr>
              <a:t>the_list</a:t>
            </a:r>
            <a:r>
              <a:rPr lang="en-US" altLang="zh-CN" sz="2000" b="1" dirty="0">
                <a:solidFill>
                  <a:srgbClr val="000000"/>
                </a:solidFill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</a:rPr>
              <a:t>target</a:t>
            </a:r>
            <a:r>
              <a:rPr lang="en-US" altLang="zh-CN" sz="2000" b="1" dirty="0" err="1">
                <a:solidFill>
                  <a:srgbClr val="000000"/>
                </a:solidFill>
              </a:rPr>
              <a:t>,</a:t>
            </a:r>
            <a:r>
              <a:rPr lang="en-US" altLang="zh-CN" sz="2000" dirty="0" err="1">
                <a:solidFill>
                  <a:srgbClr val="000000"/>
                </a:solidFill>
              </a:rPr>
              <a:t>mid</a:t>
            </a:r>
            <a:r>
              <a:rPr lang="en-US" altLang="zh-CN" sz="2000" dirty="0">
                <a:solidFill>
                  <a:srgbClr val="000000"/>
                </a:solidFill>
              </a:rPr>
              <a:t> + 1</a:t>
            </a:r>
            <a:r>
              <a:rPr lang="en-US" altLang="zh-CN" sz="2000" b="1" dirty="0">
                <a:solidFill>
                  <a:srgbClr val="000000"/>
                </a:solidFill>
              </a:rPr>
              <a:t>, </a:t>
            </a:r>
            <a:r>
              <a:rPr lang="en-US" altLang="zh-CN" sz="2000" dirty="0">
                <a:solidFill>
                  <a:srgbClr val="000000"/>
                </a:solidFill>
              </a:rPr>
              <a:t>top</a:t>
            </a:r>
            <a:r>
              <a:rPr lang="en-US" altLang="zh-CN" sz="2000" b="1" dirty="0">
                <a:solidFill>
                  <a:srgbClr val="000000"/>
                </a:solidFill>
              </a:rPr>
              <a:t>,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		</a:t>
            </a:r>
            <a:r>
              <a:rPr lang="en-US" altLang="zh-CN" sz="2000" dirty="0" smtClean="0">
                <a:solidFill>
                  <a:srgbClr val="000000"/>
                </a:solidFill>
              </a:rPr>
              <a:t>position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2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else </a:t>
            </a:r>
            <a:r>
              <a:rPr lang="en-US" altLang="zh-CN" sz="2000" dirty="0">
                <a:solidFill>
                  <a:srgbClr val="0000DA"/>
                </a:solidFill>
              </a:rPr>
              <a:t>// Reduce to bottom half of list.</a:t>
            </a:r>
          </a:p>
          <a:p>
            <a:pPr lvl="2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	return </a:t>
            </a:r>
            <a:r>
              <a:rPr lang="en-US" altLang="zh-CN" sz="2000" dirty="0">
                <a:solidFill>
                  <a:srgbClr val="000000"/>
                </a:solidFill>
              </a:rPr>
              <a:t>recursive_binary_1(</a:t>
            </a:r>
            <a:r>
              <a:rPr lang="en-US" altLang="zh-CN" sz="2000" dirty="0" err="1">
                <a:solidFill>
                  <a:srgbClr val="000000"/>
                </a:solidFill>
              </a:rPr>
              <a:t>the_list</a:t>
            </a:r>
            <a:r>
              <a:rPr lang="en-US" altLang="zh-CN" sz="2000" b="1" dirty="0">
                <a:solidFill>
                  <a:srgbClr val="000000"/>
                </a:solidFill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</a:rPr>
              <a:t>target</a:t>
            </a:r>
            <a:r>
              <a:rPr lang="en-US" altLang="zh-CN" sz="2000" b="1" dirty="0" err="1">
                <a:solidFill>
                  <a:srgbClr val="000000"/>
                </a:solidFill>
              </a:rPr>
              <a:t>,</a:t>
            </a:r>
            <a:r>
              <a:rPr lang="en-US" altLang="zh-CN" sz="2000" dirty="0" err="1">
                <a:solidFill>
                  <a:srgbClr val="000000"/>
                </a:solidFill>
              </a:rPr>
              <a:t>bottom</a:t>
            </a:r>
            <a:r>
              <a:rPr lang="en-US" altLang="zh-CN" sz="2000" b="1" dirty="0">
                <a:solidFill>
                  <a:srgbClr val="000000"/>
                </a:solidFill>
              </a:rPr>
              <a:t>, </a:t>
            </a:r>
            <a:r>
              <a:rPr lang="en-US" altLang="zh-CN" sz="2000" dirty="0">
                <a:solidFill>
                  <a:srgbClr val="000000"/>
                </a:solidFill>
              </a:rPr>
              <a:t>mid</a:t>
            </a:r>
            <a:r>
              <a:rPr lang="en-US" altLang="zh-CN" sz="2000" b="1" dirty="0">
                <a:solidFill>
                  <a:srgbClr val="000000"/>
                </a:solidFill>
              </a:rPr>
              <a:t>,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		</a:t>
            </a:r>
            <a:r>
              <a:rPr lang="en-US" altLang="zh-CN" sz="2000" dirty="0" smtClean="0">
                <a:solidFill>
                  <a:srgbClr val="000000"/>
                </a:solidFill>
              </a:rPr>
              <a:t>position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>
              <a:spcBef>
                <a:spcPct val="10000"/>
              </a:spcBef>
            </a:pPr>
            <a:r>
              <a:rPr lang="en-US" altLang="zh-CN" sz="2000" dirty="0">
                <a:solidFill>
                  <a:srgbClr val="FF0066"/>
                </a:solidFill>
              </a:rPr>
              <a:t>}</a:t>
            </a:r>
          </a:p>
          <a:p>
            <a:pPr lvl="1">
              <a:spcBef>
                <a:spcPct val="10000"/>
              </a:spcBef>
            </a:pPr>
            <a:r>
              <a:rPr lang="en-US" altLang="zh-CN" sz="2000" b="1" dirty="0">
                <a:solidFill>
                  <a:srgbClr val="FF0066"/>
                </a:solidFill>
              </a:rPr>
              <a:t>else</a:t>
            </a:r>
            <a:r>
              <a:rPr lang="en-US" altLang="zh-CN" sz="2000" b="1" dirty="0">
                <a:solidFill>
                  <a:srgbClr val="000000"/>
                </a:solidFill>
              </a:rPr>
              <a:t> if </a:t>
            </a:r>
            <a:r>
              <a:rPr lang="en-US" altLang="zh-CN" sz="2000" dirty="0">
                <a:solidFill>
                  <a:srgbClr val="000000"/>
                </a:solidFill>
              </a:rPr>
              <a:t>(top &lt; bottom</a:t>
            </a:r>
            <a:r>
              <a:rPr lang="en-US" altLang="zh-CN" sz="2000" dirty="0" smtClean="0">
                <a:solidFill>
                  <a:srgbClr val="000000"/>
                </a:solidFill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</a:rPr>
              <a:t>	return </a:t>
            </a:r>
            <a:r>
              <a:rPr lang="en-US" altLang="zh-CN" sz="2000" dirty="0" err="1">
                <a:solidFill>
                  <a:srgbClr val="000000"/>
                </a:solidFill>
              </a:rPr>
              <a:t>not_present</a:t>
            </a:r>
            <a:r>
              <a:rPr lang="en-US" altLang="zh-CN" sz="2000" b="1" dirty="0">
                <a:solidFill>
                  <a:srgbClr val="000000"/>
                </a:solidFill>
              </a:rPr>
              <a:t>; </a:t>
            </a:r>
            <a:r>
              <a:rPr lang="en-US" altLang="zh-CN" sz="2000" b="1" dirty="0">
                <a:solidFill>
                  <a:srgbClr val="0000DA"/>
                </a:solidFill>
              </a:rPr>
              <a:t>// </a:t>
            </a:r>
            <a:r>
              <a:rPr lang="en-US" altLang="zh-CN" sz="2000" dirty="0">
                <a:solidFill>
                  <a:srgbClr val="0000DA"/>
                </a:solidFill>
              </a:rPr>
              <a:t>List is empty.</a:t>
            </a:r>
          </a:p>
          <a:p>
            <a:pPr lvl="1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	else </a:t>
            </a:r>
            <a:r>
              <a:rPr lang="en-US" altLang="zh-CN" sz="2000" dirty="0">
                <a:solidFill>
                  <a:srgbClr val="66FFFF"/>
                </a:solidFill>
              </a:rPr>
              <a:t>{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DA"/>
                </a:solidFill>
              </a:rPr>
              <a:t>// </a:t>
            </a:r>
            <a:r>
              <a:rPr lang="en-US" altLang="zh-CN" sz="2000" dirty="0">
                <a:solidFill>
                  <a:srgbClr val="0000DA"/>
                </a:solidFill>
              </a:rPr>
              <a:t>List has exactly one entry.</a:t>
            </a:r>
          </a:p>
          <a:p>
            <a:pPr lvl="3">
              <a:spcBef>
                <a:spcPct val="1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position = bottom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3">
              <a:spcBef>
                <a:spcPct val="10000"/>
              </a:spcBef>
            </a:pPr>
            <a:r>
              <a:rPr lang="en-US" altLang="zh-CN" sz="2000" dirty="0" err="1">
                <a:solidFill>
                  <a:srgbClr val="000000"/>
                </a:solidFill>
              </a:rPr>
              <a:t>the_list</a:t>
            </a:r>
            <a:r>
              <a:rPr lang="en-US" altLang="zh-CN" sz="2000" b="1" dirty="0" err="1">
                <a:solidFill>
                  <a:srgbClr val="000000"/>
                </a:solidFill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</a:rPr>
              <a:t>retrieve</a:t>
            </a:r>
            <a:r>
              <a:rPr lang="en-US" altLang="zh-CN" sz="2000" dirty="0">
                <a:solidFill>
                  <a:srgbClr val="000000"/>
                </a:solidFill>
              </a:rPr>
              <a:t>(bottom</a:t>
            </a:r>
            <a:r>
              <a:rPr lang="en-US" altLang="zh-CN" sz="2000" b="1" dirty="0">
                <a:solidFill>
                  <a:srgbClr val="000000"/>
                </a:solidFill>
              </a:rPr>
              <a:t>, </a:t>
            </a:r>
            <a:r>
              <a:rPr lang="en-US" altLang="zh-CN" sz="2000" dirty="0">
                <a:solidFill>
                  <a:srgbClr val="000000"/>
                </a:solidFill>
              </a:rPr>
              <a:t>data)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3"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</a:rPr>
              <a:t>(data == target) 	</a:t>
            </a:r>
            <a:r>
              <a:rPr lang="en-US" altLang="zh-CN" sz="2000" b="1" dirty="0">
                <a:solidFill>
                  <a:srgbClr val="000000"/>
                </a:solidFill>
              </a:rPr>
              <a:t>return </a:t>
            </a:r>
            <a:r>
              <a:rPr lang="en-US" altLang="zh-CN" sz="2000" dirty="0">
                <a:solidFill>
                  <a:srgbClr val="000000"/>
                </a:solidFill>
              </a:rPr>
              <a:t>success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3"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</a:rPr>
              <a:t>else	</a:t>
            </a:r>
            <a:r>
              <a:rPr lang="en-US" altLang="zh-CN" sz="2000" b="1" dirty="0">
                <a:solidFill>
                  <a:srgbClr val="000000"/>
                </a:solidFill>
              </a:rPr>
              <a:t>	 return </a:t>
            </a:r>
            <a:r>
              <a:rPr lang="en-US" altLang="zh-CN" sz="2000" dirty="0" err="1">
                <a:solidFill>
                  <a:srgbClr val="000000"/>
                </a:solidFill>
              </a:rPr>
              <a:t>not_present</a:t>
            </a:r>
            <a:r>
              <a:rPr lang="en-US" altLang="zh-CN" sz="2000" b="1" dirty="0">
                <a:solidFill>
                  <a:srgbClr val="000000"/>
                </a:solidFill>
              </a:rPr>
              <a:t>; </a:t>
            </a:r>
            <a:r>
              <a:rPr lang="en-US" altLang="zh-CN" sz="2000" dirty="0">
                <a:solidFill>
                  <a:srgbClr val="66FFFF"/>
                </a:solidFill>
              </a:rPr>
              <a:t>}    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9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605" y="1628800"/>
            <a:ext cx="8381875" cy="4464496"/>
          </a:xfrm>
        </p:spPr>
        <p:txBody>
          <a:bodyPr/>
          <a:lstStyle/>
          <a:p>
            <a:r>
              <a:rPr lang="zh-CN" altLang="zh-CN" dirty="0" smtClean="0"/>
              <a:t>不识别相等的</a:t>
            </a:r>
            <a:r>
              <a:rPr lang="zh-CN" altLang="en-US" dirty="0" smtClean="0"/>
              <a:t>二分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算法特点：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在搜索过</a:t>
            </a:r>
            <a:r>
              <a:rPr lang="zh-CN" altLang="zh-CN" dirty="0"/>
              <a:t>程中并不比较相</a:t>
            </a:r>
            <a:r>
              <a:rPr lang="zh-CN" altLang="zh-CN" dirty="0" smtClean="0"/>
              <a:t>等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如果表</a:t>
            </a:r>
            <a:r>
              <a:rPr lang="zh-CN" altLang="zh-CN" dirty="0"/>
              <a:t>中有多个目标记录存在，可以保证查找到的目标为最前面的一个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59832" y="6525344"/>
            <a:ext cx="3536032" cy="28803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79512" y="260648"/>
            <a:ext cx="8784976" cy="6408712"/>
          </a:xfrm>
          <a:prstGeom prst="rect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716534" y="625475"/>
          <a:ext cx="764222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文档" r:id="rId3" imgW="8140700" imgH="1968500" progId="Word.Document.8">
                  <p:embed/>
                </p:oleObj>
              </mc:Choice>
              <mc:Fallback>
                <p:oleObj name="文档" r:id="rId3" imgW="8140700" imgH="1968500" progId="Word.Document.8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34" y="625475"/>
                        <a:ext cx="7642225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83171" y="1936750"/>
            <a:ext cx="217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1800" dirty="0"/>
              <a:t>寻找</a:t>
            </a:r>
            <a:r>
              <a:rPr kumimoji="0" lang="en-US" altLang="zh-CN" sz="1800" dirty="0"/>
              <a:t>target=1</a:t>
            </a:r>
            <a:r>
              <a:rPr kumimoji="0" lang="zh-CN" altLang="en-US" sz="1800" dirty="0"/>
              <a:t>的过程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59593" y="2565400"/>
            <a:ext cx="471646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 dirty="0"/>
              <a:t>Level0</a:t>
            </a:r>
          </a:p>
          <a:p>
            <a:r>
              <a:rPr kumimoji="0" lang="zh-CN" altLang="en-US" sz="1800" dirty="0">
                <a:sym typeface="Wingdings" charset="0"/>
              </a:rPr>
              <a:t>（在</a:t>
            </a:r>
            <a:r>
              <a:rPr kumimoji="0" lang="en-US" altLang="zh-CN" sz="1800" dirty="0">
                <a:sym typeface="Wingdings" charset="0"/>
              </a:rPr>
              <a:t>run_recursive_binary_1</a:t>
            </a:r>
            <a:r>
              <a:rPr kumimoji="0" lang="zh-CN" altLang="en-US" sz="1800" dirty="0">
                <a:sym typeface="Wingdings" charset="0"/>
              </a:rPr>
              <a:t>中调用而进入）</a:t>
            </a:r>
            <a:r>
              <a:rPr kumimoji="0" lang="zh-CN" altLang="en-US" sz="1800" dirty="0"/>
              <a:t>   </a:t>
            </a:r>
            <a:r>
              <a:rPr kumimoji="0" lang="en-US" altLang="zh-CN" sz="1800" dirty="0"/>
              <a:t>recursive_binary_1(the_list,1,0,4,position)</a:t>
            </a:r>
          </a:p>
          <a:p>
            <a:endParaRPr kumimoji="0" lang="en-US" altLang="zh-CN" sz="1800" dirty="0"/>
          </a:p>
          <a:p>
            <a:endParaRPr kumimoji="0" lang="en-US" altLang="zh-CN" sz="1800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59593" y="3644900"/>
            <a:ext cx="44656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Level1:     recursive_binary_1(the_list,1,0,2,position)</a:t>
            </a:r>
          </a:p>
          <a:p>
            <a:endParaRPr lang="en-US" altLang="zh-CN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59593" y="4437063"/>
            <a:ext cx="42846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Level2:     recursive_binary_1(the_list,1,0,1,position)</a:t>
            </a:r>
          </a:p>
          <a:p>
            <a:endParaRPr lang="en-US" altLang="zh-CN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59593" y="5516563"/>
            <a:ext cx="4643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Level3:     recursive_binary_1(the_list,1,1,1,position)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320159" y="723900"/>
            <a:ext cx="4859337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b="1" dirty="0">
                <a:solidFill>
                  <a:srgbClr val="FF0066"/>
                </a:solidFill>
              </a:rPr>
              <a:t>if </a:t>
            </a:r>
            <a:r>
              <a:rPr lang="en-US" altLang="zh-CN" dirty="0">
                <a:solidFill>
                  <a:srgbClr val="000000"/>
                </a:solidFill>
              </a:rPr>
              <a:t>(bottom &lt; top) </a:t>
            </a:r>
            <a:r>
              <a:rPr lang="en-US" altLang="zh-CN" dirty="0">
                <a:solidFill>
                  <a:srgbClr val="FF0066"/>
                </a:solidFill>
              </a:rPr>
              <a:t>{</a:t>
            </a:r>
            <a:r>
              <a:rPr lang="en-US" altLang="zh-CN" dirty="0">
                <a:solidFill>
                  <a:srgbClr val="0000DA"/>
                </a:solidFill>
              </a:rPr>
              <a:t>.</a:t>
            </a:r>
          </a:p>
          <a:p>
            <a:pPr lvl="2"/>
            <a:r>
              <a:rPr lang="en-US" altLang="zh-CN" b="1" dirty="0">
                <a:solidFill>
                  <a:srgbClr val="000000"/>
                </a:solidFill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</a:rPr>
              <a:t>int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mid = (bottom + top)/2</a:t>
            </a:r>
            <a:r>
              <a:rPr lang="en-US" altLang="zh-CN" b="1" dirty="0">
                <a:solidFill>
                  <a:srgbClr val="000000"/>
                </a:solidFill>
              </a:rPr>
              <a:t>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the_list</a:t>
            </a:r>
            <a:r>
              <a:rPr lang="en-US" altLang="zh-CN" b="1" dirty="0" err="1">
                <a:solidFill>
                  <a:srgbClr val="000000"/>
                </a:solidFill>
              </a:rPr>
              <a:t>.</a:t>
            </a:r>
            <a:r>
              <a:rPr lang="en-US" altLang="zh-CN" dirty="0" err="1">
                <a:solidFill>
                  <a:srgbClr val="000000"/>
                </a:solidFill>
              </a:rPr>
              <a:t>retrieve</a:t>
            </a:r>
            <a:r>
              <a:rPr lang="en-US" altLang="zh-CN" dirty="0">
                <a:solidFill>
                  <a:srgbClr val="000000"/>
                </a:solidFill>
              </a:rPr>
              <a:t>(mid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dirty="0">
                <a:solidFill>
                  <a:srgbClr val="000000"/>
                </a:solidFill>
              </a:rPr>
              <a:t>data)</a:t>
            </a:r>
            <a:r>
              <a:rPr lang="en-US" altLang="zh-CN" b="1" dirty="0">
                <a:solidFill>
                  <a:srgbClr val="000000"/>
                </a:solidFill>
              </a:rPr>
              <a:t>;</a:t>
            </a:r>
          </a:p>
          <a:p>
            <a:pPr lvl="2"/>
            <a:r>
              <a:rPr lang="en-US" altLang="zh-CN" b="1" dirty="0">
                <a:solidFill>
                  <a:srgbClr val="000000"/>
                </a:solidFill>
              </a:rPr>
              <a:t> if </a:t>
            </a:r>
            <a:r>
              <a:rPr lang="en-US" altLang="zh-CN" dirty="0">
                <a:solidFill>
                  <a:srgbClr val="000000"/>
                </a:solidFill>
              </a:rPr>
              <a:t>(data &lt; target)</a:t>
            </a:r>
          </a:p>
          <a:p>
            <a:pPr lvl="2"/>
            <a:r>
              <a:rPr lang="en-US" altLang="zh-CN" b="1" dirty="0">
                <a:solidFill>
                  <a:srgbClr val="000000"/>
                </a:solidFill>
              </a:rPr>
              <a:t>  return </a:t>
            </a:r>
            <a:r>
              <a:rPr lang="en-US" altLang="zh-CN" dirty="0">
                <a:solidFill>
                  <a:srgbClr val="000000"/>
                </a:solidFill>
              </a:rPr>
              <a:t>recursive_ binary_ 1(</a:t>
            </a:r>
            <a:r>
              <a:rPr lang="en-US" altLang="zh-CN" dirty="0" err="1">
                <a:solidFill>
                  <a:srgbClr val="000000"/>
                </a:solidFill>
              </a:rPr>
              <a:t>the_list</a:t>
            </a:r>
            <a:r>
              <a:rPr lang="en-US" altLang="zh-CN" b="1" dirty="0">
                <a:solidFill>
                  <a:srgbClr val="000000"/>
                </a:solidFill>
              </a:rPr>
              <a:t>,  </a:t>
            </a:r>
            <a:r>
              <a:rPr lang="en-US" altLang="zh-CN" dirty="0" err="1">
                <a:solidFill>
                  <a:srgbClr val="000000"/>
                </a:solidFill>
              </a:rPr>
              <a:t>target</a:t>
            </a:r>
            <a:r>
              <a:rPr lang="en-US" altLang="zh-CN" b="1" dirty="0" err="1">
                <a:solidFill>
                  <a:srgbClr val="000000"/>
                </a:solidFill>
              </a:rPr>
              <a:t>,</a:t>
            </a:r>
            <a:r>
              <a:rPr lang="en-US" altLang="zh-CN" dirty="0" err="1">
                <a:solidFill>
                  <a:srgbClr val="000000"/>
                </a:solidFill>
              </a:rPr>
              <a:t>mid</a:t>
            </a:r>
            <a:r>
              <a:rPr lang="en-US" altLang="zh-CN" dirty="0">
                <a:solidFill>
                  <a:srgbClr val="000000"/>
                </a:solidFill>
              </a:rPr>
              <a:t> + 1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dirty="0">
                <a:solidFill>
                  <a:srgbClr val="000000"/>
                </a:solidFill>
              </a:rPr>
              <a:t>top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dirty="0">
                <a:solidFill>
                  <a:srgbClr val="000000"/>
                </a:solidFill>
              </a:rPr>
              <a:t>position)</a:t>
            </a:r>
            <a:r>
              <a:rPr lang="en-US" altLang="zh-CN" b="1" dirty="0">
                <a:solidFill>
                  <a:srgbClr val="000000"/>
                </a:solidFill>
              </a:rPr>
              <a:t>;</a:t>
            </a:r>
          </a:p>
          <a:p>
            <a:pPr lvl="2"/>
            <a:r>
              <a:rPr lang="en-US" altLang="zh-CN" b="1" dirty="0">
                <a:solidFill>
                  <a:srgbClr val="000000"/>
                </a:solidFill>
              </a:rPr>
              <a:t> else</a:t>
            </a:r>
            <a:endParaRPr lang="en-US" altLang="zh-CN" dirty="0">
              <a:solidFill>
                <a:srgbClr val="0000DA"/>
              </a:solidFill>
            </a:endParaRPr>
          </a:p>
          <a:p>
            <a:pPr lvl="2"/>
            <a:r>
              <a:rPr lang="en-US" altLang="zh-CN" b="1" dirty="0">
                <a:solidFill>
                  <a:srgbClr val="000000"/>
                </a:solidFill>
              </a:rPr>
              <a:t>  return </a:t>
            </a:r>
            <a:r>
              <a:rPr lang="en-US" altLang="zh-CN" dirty="0">
                <a:solidFill>
                  <a:srgbClr val="000000"/>
                </a:solidFill>
              </a:rPr>
              <a:t>recursive_binary_1(</a:t>
            </a:r>
            <a:r>
              <a:rPr lang="en-US" altLang="zh-CN" dirty="0" err="1">
                <a:solidFill>
                  <a:srgbClr val="000000"/>
                </a:solidFill>
              </a:rPr>
              <a:t>the_list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dirty="0" err="1">
                <a:solidFill>
                  <a:srgbClr val="000000"/>
                </a:solidFill>
              </a:rPr>
              <a:t>target</a:t>
            </a:r>
            <a:r>
              <a:rPr lang="en-US" altLang="zh-CN" b="1" dirty="0" err="1">
                <a:solidFill>
                  <a:srgbClr val="000000"/>
                </a:solidFill>
              </a:rPr>
              <a:t>,</a:t>
            </a:r>
            <a:r>
              <a:rPr lang="en-US" altLang="zh-CN" dirty="0" err="1">
                <a:solidFill>
                  <a:srgbClr val="000000"/>
                </a:solidFill>
              </a:rPr>
              <a:t>bottom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dirty="0">
                <a:solidFill>
                  <a:srgbClr val="000000"/>
                </a:solidFill>
              </a:rPr>
              <a:t>mid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dirty="0">
                <a:solidFill>
                  <a:srgbClr val="000000"/>
                </a:solidFill>
              </a:rPr>
              <a:t>position)</a:t>
            </a:r>
            <a:r>
              <a:rPr lang="en-US" altLang="zh-CN" b="1" dirty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altLang="zh-CN" dirty="0">
                <a:solidFill>
                  <a:srgbClr val="FF0066"/>
                </a:solidFill>
              </a:rPr>
              <a:t>}</a:t>
            </a:r>
          </a:p>
          <a:p>
            <a:pPr lvl="1"/>
            <a:r>
              <a:rPr lang="en-US" altLang="zh-CN" b="1" dirty="0">
                <a:solidFill>
                  <a:srgbClr val="FF0066"/>
                </a:solidFill>
              </a:rPr>
              <a:t>else</a:t>
            </a:r>
            <a:r>
              <a:rPr lang="en-US" altLang="zh-CN" b="1" dirty="0">
                <a:solidFill>
                  <a:srgbClr val="000000"/>
                </a:solidFill>
              </a:rPr>
              <a:t> if </a:t>
            </a:r>
            <a:r>
              <a:rPr lang="en-US" altLang="zh-CN" dirty="0">
                <a:solidFill>
                  <a:srgbClr val="000000"/>
                </a:solidFill>
              </a:rPr>
              <a:t>(top &lt; bottom)</a:t>
            </a:r>
          </a:p>
          <a:p>
            <a:pPr lvl="1"/>
            <a:r>
              <a:rPr lang="en-US" altLang="zh-CN" b="1" dirty="0">
                <a:solidFill>
                  <a:srgbClr val="000000"/>
                </a:solidFill>
              </a:rPr>
              <a:t>           return </a:t>
            </a:r>
            <a:r>
              <a:rPr lang="en-US" altLang="zh-CN" dirty="0" err="1">
                <a:solidFill>
                  <a:srgbClr val="000000"/>
                </a:solidFill>
              </a:rPr>
              <a:t>not_present</a:t>
            </a:r>
            <a:r>
              <a:rPr lang="en-US" altLang="zh-CN" b="1" dirty="0">
                <a:solidFill>
                  <a:srgbClr val="000000"/>
                </a:solidFill>
              </a:rPr>
              <a:t>; </a:t>
            </a:r>
          </a:p>
          <a:p>
            <a:pPr lvl="1"/>
            <a:r>
              <a:rPr lang="en-US" altLang="zh-CN" b="1" dirty="0">
                <a:solidFill>
                  <a:srgbClr val="000000"/>
                </a:solidFill>
              </a:rPr>
              <a:t>      else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</a:rPr>
              <a:t>position = bottom</a:t>
            </a:r>
            <a:r>
              <a:rPr lang="en-US" altLang="zh-CN" b="1" dirty="0">
                <a:solidFill>
                  <a:srgbClr val="000000"/>
                </a:solidFill>
              </a:rPr>
              <a:t>;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the_list</a:t>
            </a:r>
            <a:r>
              <a:rPr lang="en-US" altLang="zh-CN" b="1" dirty="0" err="1">
                <a:solidFill>
                  <a:srgbClr val="000000"/>
                </a:solidFill>
              </a:rPr>
              <a:t>.</a:t>
            </a:r>
            <a:r>
              <a:rPr lang="en-US" altLang="zh-CN" dirty="0" err="1">
                <a:solidFill>
                  <a:srgbClr val="000000"/>
                </a:solidFill>
              </a:rPr>
              <a:t>retrieve</a:t>
            </a:r>
            <a:r>
              <a:rPr lang="en-US" altLang="zh-CN" dirty="0">
                <a:solidFill>
                  <a:srgbClr val="000000"/>
                </a:solidFill>
              </a:rPr>
              <a:t>(bottom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dirty="0">
                <a:solidFill>
                  <a:srgbClr val="000000"/>
                </a:solidFill>
              </a:rPr>
              <a:t>data)</a:t>
            </a:r>
            <a:r>
              <a:rPr lang="en-US" altLang="zh-CN" b="1" dirty="0">
                <a:solidFill>
                  <a:srgbClr val="000000"/>
                </a:solidFill>
              </a:rPr>
              <a:t>;</a:t>
            </a:r>
          </a:p>
          <a:p>
            <a:pPr lvl="3"/>
            <a:r>
              <a:rPr lang="en-US" altLang="zh-CN" b="1" dirty="0">
                <a:solidFill>
                  <a:srgbClr val="000000"/>
                </a:solidFill>
              </a:rPr>
              <a:t> if </a:t>
            </a:r>
            <a:r>
              <a:rPr lang="en-US" altLang="zh-CN" dirty="0">
                <a:solidFill>
                  <a:srgbClr val="000000"/>
                </a:solidFill>
              </a:rPr>
              <a:t>(data == target) </a:t>
            </a:r>
          </a:p>
          <a:p>
            <a:pPr lvl="3"/>
            <a:r>
              <a:rPr lang="en-US" altLang="zh-CN" b="1" dirty="0">
                <a:solidFill>
                  <a:srgbClr val="000000"/>
                </a:solidFill>
              </a:rPr>
              <a:t>	return </a:t>
            </a:r>
            <a:r>
              <a:rPr lang="en-US" altLang="zh-CN" dirty="0">
                <a:solidFill>
                  <a:srgbClr val="000000"/>
                </a:solidFill>
              </a:rPr>
              <a:t>success</a:t>
            </a:r>
            <a:r>
              <a:rPr lang="en-US" altLang="zh-CN" b="1" dirty="0">
                <a:solidFill>
                  <a:srgbClr val="000000"/>
                </a:solidFill>
              </a:rPr>
              <a:t>;</a:t>
            </a:r>
          </a:p>
          <a:p>
            <a:pPr lvl="3"/>
            <a:r>
              <a:rPr lang="en-US" altLang="zh-CN" b="1" dirty="0">
                <a:solidFill>
                  <a:srgbClr val="000000"/>
                </a:solidFill>
              </a:rPr>
              <a:t> else</a:t>
            </a:r>
          </a:p>
          <a:p>
            <a:pPr lvl="3"/>
            <a:r>
              <a:rPr lang="en-US" altLang="zh-CN" b="1" dirty="0">
                <a:solidFill>
                  <a:srgbClr val="000000"/>
                </a:solidFill>
              </a:rPr>
              <a:t>	 return </a:t>
            </a:r>
            <a:r>
              <a:rPr lang="en-US" altLang="zh-CN" dirty="0" err="1">
                <a:solidFill>
                  <a:srgbClr val="000000"/>
                </a:solidFill>
              </a:rPr>
              <a:t>not_present</a:t>
            </a:r>
            <a:r>
              <a:rPr lang="en-US" altLang="zh-CN" b="1" dirty="0">
                <a:solidFill>
                  <a:srgbClr val="000000"/>
                </a:solidFill>
              </a:rPr>
              <a:t>;</a:t>
            </a:r>
          </a:p>
          <a:p>
            <a:pPr lvl="3"/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43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折半查找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42814"/>
            <a:ext cx="8568952" cy="4362450"/>
          </a:xfrm>
        </p:spPr>
        <p:txBody>
          <a:bodyPr/>
          <a:lstStyle/>
          <a:p>
            <a:r>
              <a:rPr kumimoji="1" lang="zh-CN" altLang="en-US" dirty="0" smtClean="0"/>
              <a:t>比较树（</a:t>
            </a:r>
            <a:r>
              <a:rPr kumimoji="1" lang="en-US" altLang="zh-CN" dirty="0" smtClean="0"/>
              <a:t>Comparison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）</a:t>
            </a:r>
          </a:p>
          <a:p>
            <a:pPr lvl="1"/>
            <a:r>
              <a:rPr kumimoji="1" lang="zh-CN" altLang="en-US" dirty="0" smtClean="0"/>
              <a:t>用于</a:t>
            </a:r>
            <a:r>
              <a:rPr lang="zh-CN" altLang="en-US" dirty="0" smtClean="0"/>
              <a:t>跟踪</a:t>
            </a:r>
            <a:r>
              <a:rPr lang="zh-CN" altLang="zh-CN" dirty="0" smtClean="0"/>
              <a:t>任</a:t>
            </a:r>
            <a:r>
              <a:rPr lang="zh-CN" altLang="zh-CN" dirty="0"/>
              <a:t>一目标关键</a:t>
            </a:r>
            <a:r>
              <a:rPr lang="zh-CN" altLang="zh-CN" dirty="0" smtClean="0"/>
              <a:t>字的查找过程</a:t>
            </a:r>
            <a:r>
              <a:rPr lang="zh-CN" altLang="en-US" dirty="0"/>
              <a:t>，</a:t>
            </a:r>
            <a:r>
              <a:rPr lang="zh-CN" altLang="zh-CN" dirty="0" smtClean="0"/>
              <a:t>通过</a:t>
            </a:r>
            <a:r>
              <a:rPr lang="zh-CN" altLang="en-US" dirty="0" smtClean="0"/>
              <a:t>它</a:t>
            </a:r>
            <a:r>
              <a:rPr lang="zh-CN" altLang="zh-CN" dirty="0" smtClean="0"/>
              <a:t>来分析查找算</a:t>
            </a:r>
            <a:r>
              <a:rPr lang="zh-CN" altLang="zh-CN" dirty="0"/>
              <a:t>法的性能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包含</a:t>
            </a:r>
            <a:r>
              <a:rPr lang="zh-CN" altLang="zh-CN" dirty="0" smtClean="0"/>
              <a:t>三</a:t>
            </a:r>
            <a:r>
              <a:rPr lang="zh-CN" altLang="en-US" dirty="0" smtClean="0"/>
              <a:t>种</a:t>
            </a:r>
            <a:r>
              <a:rPr lang="zh-CN" altLang="zh-CN" dirty="0" smtClean="0"/>
              <a:t>不同要素：</a:t>
            </a:r>
            <a:endParaRPr lang="zh-CN" altLang="en-US" dirty="0" smtClean="0"/>
          </a:p>
          <a:p>
            <a:pPr lvl="2"/>
            <a:r>
              <a:rPr lang="zh-CN" altLang="zh-CN" dirty="0" smtClean="0"/>
              <a:t>圆形结点</a:t>
            </a:r>
            <a:r>
              <a:rPr lang="zh-CN" altLang="en-US" dirty="0" smtClean="0"/>
              <a:t>：</a:t>
            </a:r>
            <a:r>
              <a:rPr lang="zh-CN" altLang="zh-CN" dirty="0"/>
              <a:t>表示一次比较，其中的数字表示与目标比较的记录在表中的位序号，比较树上的位序通常从</a:t>
            </a:r>
            <a:r>
              <a:rPr lang="en-US" altLang="zh-CN" dirty="0"/>
              <a:t>1</a:t>
            </a:r>
            <a:r>
              <a:rPr lang="zh-CN" altLang="zh-CN" dirty="0" smtClean="0"/>
              <a:t>开始编序</a:t>
            </a:r>
            <a:r>
              <a:rPr lang="zh-CN" altLang="en-US" dirty="0" smtClean="0"/>
              <a:t>；</a:t>
            </a:r>
          </a:p>
          <a:p>
            <a:pPr lvl="2"/>
            <a:r>
              <a:rPr lang="zh-CN" altLang="zh-CN" dirty="0" smtClean="0"/>
              <a:t>树枝</a:t>
            </a:r>
            <a:r>
              <a:rPr lang="zh-CN" altLang="en-US" dirty="0" smtClean="0"/>
              <a:t>：</a:t>
            </a:r>
            <a:r>
              <a:rPr lang="zh-CN" altLang="zh-CN" dirty="0"/>
              <a:t>由圆形结点向左右伸出的线段称为树枝，它表示此次比较产生的</a:t>
            </a:r>
            <a:r>
              <a:rPr lang="zh-CN" altLang="zh-CN" dirty="0" smtClean="0"/>
              <a:t>不同结果；</a:t>
            </a:r>
            <a:endParaRPr lang="zh-CN" altLang="en-US" dirty="0" smtClean="0"/>
          </a:p>
          <a:p>
            <a:pPr lvl="2"/>
            <a:r>
              <a:rPr lang="zh-CN" altLang="zh-CN" dirty="0" smtClean="0"/>
              <a:t>方形结点</a:t>
            </a:r>
            <a:r>
              <a:rPr lang="zh-CN" altLang="en-US" dirty="0" smtClean="0"/>
              <a:t>：</a:t>
            </a:r>
            <a:r>
              <a:rPr lang="zh-CN" altLang="zh-CN" dirty="0"/>
              <a:t>表示比较成功或失败的结果，其中</a:t>
            </a:r>
            <a:r>
              <a:rPr lang="en-US" altLang="zh-CN" dirty="0"/>
              <a:t>F</a:t>
            </a:r>
            <a:r>
              <a:rPr lang="zh-CN" altLang="zh-CN" dirty="0"/>
              <a:t>表示失败查找，而方块中加数字</a:t>
            </a:r>
            <a:r>
              <a:rPr lang="en-US" altLang="zh-CN" dirty="0"/>
              <a:t>k</a:t>
            </a:r>
            <a:r>
              <a:rPr lang="zh-CN" altLang="zh-CN" dirty="0"/>
              <a:t>则表示成功查找结束于</a:t>
            </a:r>
            <a:r>
              <a:rPr lang="en-US" altLang="zh-CN" dirty="0"/>
              <a:t>k</a:t>
            </a:r>
            <a:r>
              <a:rPr lang="zh-CN" altLang="zh-CN" dirty="0" smtClean="0"/>
              <a:t>号记录</a:t>
            </a:r>
            <a:r>
              <a:rPr lang="zh-CN" altLang="en-US" dirty="0" smtClean="0"/>
              <a:t>、</a:t>
            </a:r>
          </a:p>
          <a:p>
            <a:pPr lvl="1"/>
            <a:r>
              <a:rPr lang="zh-CN" altLang="zh-CN" dirty="0"/>
              <a:t>任一次的查找都是从根结点开始，而终止于某一个方形结点的过程</a:t>
            </a:r>
            <a:r>
              <a:rPr lang="zh-CN" altLang="zh-CN" dirty="0" smtClean="0"/>
              <a:t>。 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56792"/>
            <a:ext cx="47434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9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查找的相关概念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613" y="1619250"/>
            <a:ext cx="8058150" cy="3897982"/>
          </a:xfrm>
        </p:spPr>
        <p:txBody>
          <a:bodyPr/>
          <a:lstStyle/>
          <a:p>
            <a:r>
              <a:rPr lang="zh-CN" altLang="en-US" dirty="0" smtClean="0"/>
              <a:t>查找（排序）中的记录需要满足的</a:t>
            </a:r>
            <a:r>
              <a:rPr lang="zh-CN" altLang="en-US" dirty="0"/>
              <a:t>基本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中的转换操作：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Record</a:t>
            </a:r>
            <a:r>
              <a:rPr lang="zh-CN" altLang="en-US" dirty="0" smtClean="0"/>
              <a:t>类中包含一个方法：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   operator </a:t>
            </a:r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Key( ) </a:t>
            </a:r>
            <a:r>
              <a:rPr lang="en-US" altLang="zh-CN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lang="en-US" altLang="zh-CN" b="1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  <a:endParaRPr lang="en-US" altLang="zh-CN" dirty="0"/>
          </a:p>
          <a:p>
            <a:pPr lvl="2"/>
            <a:r>
              <a:rPr lang="en-US" altLang="zh-CN" dirty="0" smtClean="0"/>
              <a:t>Key</a:t>
            </a:r>
            <a:r>
              <a:rPr lang="zh-CN" altLang="en-US" dirty="0" smtClean="0"/>
              <a:t>类中包含一个构造函数：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Key(</a:t>
            </a:r>
            <a:r>
              <a:rPr lang="en-US" altLang="zh-CN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 Record </a:t>
            </a:r>
            <a:r>
              <a:rPr lang="en-US" altLang="zh-CN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&amp;);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1760" y="4528199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在一些比较简单的情况下，记录可能就只含有一个关键字信息，这时候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Record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类型和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类型就是相同的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424936" cy="4362450"/>
          </a:xfrm>
        </p:spPr>
        <p:txBody>
          <a:bodyPr/>
          <a:lstStyle/>
          <a:p>
            <a:r>
              <a:rPr lang="zh-CN" altLang="zh-CN" dirty="0"/>
              <a:t>不识别相等</a:t>
            </a:r>
            <a:r>
              <a:rPr lang="zh-CN" altLang="zh-CN" dirty="0" smtClean="0"/>
              <a:t>的</a:t>
            </a:r>
            <a:r>
              <a:rPr lang="zh-CN" altLang="en-US" dirty="0"/>
              <a:t>折半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的比较树：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36912"/>
            <a:ext cx="4968552" cy="299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2185837"/>
            <a:ext cx="3240360" cy="18912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15616" y="4149080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n=5</a:t>
            </a:r>
            <a:r>
              <a:rPr lang="zh-CN" altLang="en-US" sz="1400" dirty="0" smtClean="0"/>
              <a:t>的折半查找比较树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5580112" y="5474202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n=10</a:t>
            </a:r>
            <a:r>
              <a:rPr lang="zh-CN" altLang="en-US" sz="1400" dirty="0" smtClean="0"/>
              <a:t>的折半查找比较树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668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424936" cy="4362450"/>
          </a:xfrm>
        </p:spPr>
        <p:txBody>
          <a:bodyPr/>
          <a:lstStyle/>
          <a:p>
            <a:r>
              <a:rPr lang="zh-CN" altLang="zh-CN" dirty="0"/>
              <a:t>不识别相等</a:t>
            </a:r>
            <a:r>
              <a:rPr lang="zh-CN" altLang="zh-CN" dirty="0" smtClean="0"/>
              <a:t>的</a:t>
            </a:r>
            <a:r>
              <a:rPr lang="zh-CN" altLang="en-US" dirty="0"/>
              <a:t>折半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的比较树：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77926"/>
            <a:ext cx="4968552" cy="299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55576" y="5035292"/>
            <a:ext cx="5976664" cy="707886"/>
          </a:xfrm>
          <a:prstGeom prst="rect">
            <a:avLst/>
          </a:prstGeom>
          <a:solidFill>
            <a:srgbClr val="FF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dirty="0" smtClean="0"/>
              <a:t>成功</a:t>
            </a:r>
            <a:r>
              <a:rPr kumimoji="0" lang="zh-CN" altLang="en-US" sz="2000" dirty="0"/>
              <a:t>时</a:t>
            </a:r>
            <a:r>
              <a:rPr kumimoji="0" lang="zh-CN" altLang="en-US" sz="2000" dirty="0" smtClean="0"/>
              <a:t>，平均查找长度                </a:t>
            </a:r>
            <a:r>
              <a:rPr kumimoji="0" lang="en-US" altLang="zh-CN" sz="2000" dirty="0" smtClean="0"/>
              <a:t>=(</a:t>
            </a:r>
            <a:r>
              <a:rPr kumimoji="0" lang="en-US" altLang="zh-CN" sz="2000" dirty="0" smtClean="0">
                <a:sym typeface="Wingdings" panose="05000000000000000000" pitchFamily="2" charset="2"/>
              </a:rPr>
              <a:t>5*4+4*6)/10=4.4</a:t>
            </a:r>
            <a:endParaRPr kumimoji="0" lang="en-US" altLang="zh-CN" sz="20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dirty="0" smtClean="0">
                <a:sym typeface="Wingdings" panose="05000000000000000000" pitchFamily="2" charset="2"/>
              </a:rPr>
              <a:t>不</a:t>
            </a:r>
            <a:r>
              <a:rPr kumimoji="0" lang="zh-CN" altLang="en-US" sz="2000" dirty="0">
                <a:sym typeface="Wingdings" panose="05000000000000000000" pitchFamily="2" charset="2"/>
              </a:rPr>
              <a:t>成功时</a:t>
            </a:r>
            <a:r>
              <a:rPr kumimoji="0" lang="zh-CN" altLang="en-US" sz="2000" dirty="0" smtClean="0">
                <a:sym typeface="Wingdings" panose="05000000000000000000" pitchFamily="2" charset="2"/>
              </a:rPr>
              <a:t>，平均</a:t>
            </a:r>
            <a:r>
              <a:rPr kumimoji="0" lang="zh-CN" altLang="en-US" sz="2000" dirty="0"/>
              <a:t>查找</a:t>
            </a:r>
            <a:r>
              <a:rPr kumimoji="0" lang="zh-CN" altLang="en-US" sz="2000" dirty="0" smtClean="0"/>
              <a:t>长度</a:t>
            </a:r>
            <a:r>
              <a:rPr kumimoji="0" lang="en-US" altLang="zh-CN" sz="2000" dirty="0" smtClean="0"/>
              <a:t>ASL=</a:t>
            </a:r>
            <a:r>
              <a:rPr kumimoji="0" lang="en-US" altLang="zh-CN" sz="2000" dirty="0" smtClean="0">
                <a:sym typeface="Wingdings" panose="05000000000000000000" pitchFamily="2" charset="2"/>
              </a:rPr>
              <a:t>4.4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3419872" y="5013176"/>
          <a:ext cx="10493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4" imgW="1028520" imgH="431640" progId="Equation.3">
                  <p:embed/>
                </p:oleObj>
              </mc:Choice>
              <mc:Fallback>
                <p:oleObj name="公式" r:id="rId4" imgW="1028520" imgH="431640" progId="Equation.3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5013176"/>
                        <a:ext cx="1049338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形标注 16"/>
          <p:cNvSpPr/>
          <p:nvPr/>
        </p:nvSpPr>
        <p:spPr bwMode="auto">
          <a:xfrm>
            <a:off x="5940152" y="2239192"/>
            <a:ext cx="3024336" cy="1947565"/>
          </a:xfrm>
          <a:prstGeom prst="wedgeEllipseCallout">
            <a:avLst>
              <a:gd name="adj1" fmla="val -61047"/>
              <a:gd name="adj2" fmla="val 41220"/>
            </a:avLst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/>
              <a:t>任</a:t>
            </a:r>
            <a:r>
              <a:rPr lang="zh-CN" altLang="zh-CN" sz="1400" dirty="0" smtClean="0"/>
              <a:t>一查找都从</a:t>
            </a:r>
            <a:r>
              <a:rPr lang="zh-CN" altLang="zh-CN" sz="1400" dirty="0"/>
              <a:t>根开始走到一个方形</a:t>
            </a:r>
            <a:r>
              <a:rPr lang="zh-CN" altLang="zh-CN" sz="1400" dirty="0" smtClean="0"/>
              <a:t>结点。</a:t>
            </a:r>
            <a:r>
              <a:rPr lang="zh-CN" altLang="zh-CN" sz="1400" dirty="0"/>
              <a:t>最坏情况</a:t>
            </a:r>
            <a:r>
              <a:rPr lang="zh-CN" altLang="zh-CN" sz="1400" dirty="0" smtClean="0"/>
              <a:t>下比较</a:t>
            </a:r>
            <a:r>
              <a:rPr lang="zh-CN" altLang="zh-CN" sz="1400" dirty="0"/>
              <a:t>次数为树的高度减去</a:t>
            </a:r>
            <a:r>
              <a:rPr lang="en-US" altLang="zh-CN" sz="1400" dirty="0" smtClean="0"/>
              <a:t>1——</a:t>
            </a:r>
            <a:r>
              <a:rPr lang="zh-CN" altLang="en-US" sz="1400" dirty="0" smtClean="0"/>
              <a:t>树的高度与查找性能相关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32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识别相等的</a:t>
            </a:r>
            <a:r>
              <a:rPr lang="zh-CN" altLang="en-US" dirty="0"/>
              <a:t>折半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与不识别相等的折半查找的</a:t>
            </a:r>
            <a:r>
              <a:rPr lang="zh-CN" altLang="zh-CN" dirty="0" smtClean="0"/>
              <a:t>区别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在</a:t>
            </a:r>
            <a:r>
              <a:rPr lang="zh-CN" altLang="zh-CN" dirty="0"/>
              <a:t>搜索过程中，目标关键字与搜索区间中间位置的记录首先作是否相等比较，</a:t>
            </a:r>
            <a:r>
              <a:rPr lang="zh-CN" altLang="zh-CN" dirty="0">
                <a:solidFill>
                  <a:srgbClr val="FF0000"/>
                </a:solidFill>
              </a:rPr>
              <a:t>如果相等就查找成功，结束查找</a:t>
            </a:r>
            <a:r>
              <a:rPr lang="zh-CN" altLang="zh-CN" dirty="0"/>
              <a:t>。如果不等，再根据大小决定往左半区间还是往右半区间继续搜索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</a:t>
            </a:r>
            <a:r>
              <a:rPr lang="zh-CN" altLang="zh-CN" dirty="0" smtClean="0"/>
              <a:t>算法</a:t>
            </a:r>
            <a:r>
              <a:rPr lang="zh-CN" altLang="zh-CN" dirty="0"/>
              <a:t>在搜索过程中遇到一个</a:t>
            </a:r>
            <a:r>
              <a:rPr lang="en-US" altLang="zh-CN" dirty="0"/>
              <a:t>mid</a:t>
            </a:r>
            <a:r>
              <a:rPr lang="zh-CN" altLang="zh-CN" dirty="0"/>
              <a:t>所指记录等于目标，即查找成功结束，因此</a:t>
            </a:r>
            <a:r>
              <a:rPr lang="zh-CN" altLang="zh-CN" dirty="0">
                <a:solidFill>
                  <a:srgbClr val="FF0000"/>
                </a:solidFill>
              </a:rPr>
              <a:t>如果表中有多个目标记录存在，找到的记录可能是任意一</a:t>
            </a:r>
            <a:r>
              <a:rPr lang="zh-CN" altLang="zh-CN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识别相等的</a:t>
            </a:r>
            <a:r>
              <a:rPr lang="zh-CN" altLang="en-US" dirty="0"/>
              <a:t>折半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查找成功的情况：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1520" y="404664"/>
            <a:ext cx="8640960" cy="6120680"/>
          </a:xfrm>
          <a:prstGeom prst="rect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>
            <p:extLst/>
          </p:nvPr>
        </p:nvGraphicFramePr>
        <p:xfrm>
          <a:off x="1057597" y="619025"/>
          <a:ext cx="7762875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文档" r:id="rId3" imgW="8140700" imgH="1981200" progId="Word.Document.8">
                  <p:embed/>
                </p:oleObj>
              </mc:Choice>
              <mc:Fallback>
                <p:oleObj name="文档" r:id="rId3" imgW="8140700" imgH="1981200" progId="Word.Document.8">
                  <p:embed/>
                  <p:pic>
                    <p:nvPicPr>
                      <p:cNvPr id="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597" y="619025"/>
                        <a:ext cx="7762875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671834" y="3213000"/>
            <a:ext cx="29876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Find the  </a:t>
            </a:r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target=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64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endParaRPr lang="en-US" altLang="zh-CN" sz="4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1136972" y="1650900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971872" y="2462113"/>
            <a:ext cx="116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Bottom=0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7277422" y="1558825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112322" y="2370038"/>
            <a:ext cx="96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Top=10</a:t>
            </a:r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4232597" y="1577875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4067497" y="2389088"/>
            <a:ext cx="81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Mid=5</a:t>
            </a:r>
          </a:p>
        </p:txBody>
      </p: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4758059" y="2566888"/>
            <a:ext cx="215900" cy="792162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4592959" y="33781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Bottom=6</a:t>
            </a:r>
          </a:p>
        </p:txBody>
      </p:sp>
      <p:sp>
        <p:nvSpPr>
          <p:cNvPr id="41" name="AutoShape 12"/>
          <p:cNvSpPr>
            <a:spLocks noChangeArrowheads="1"/>
          </p:cNvSpPr>
          <p:nvPr/>
        </p:nvSpPr>
        <p:spPr bwMode="auto">
          <a:xfrm>
            <a:off x="7256784" y="2565300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7112322" y="3286025"/>
            <a:ext cx="96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Top=10</a:t>
            </a:r>
          </a:p>
        </p:txBody>
      </p:sp>
      <p:sp>
        <p:nvSpPr>
          <p:cNvPr id="43" name="AutoShape 14"/>
          <p:cNvSpPr>
            <a:spLocks noChangeArrowheads="1"/>
          </p:cNvSpPr>
          <p:nvPr/>
        </p:nvSpPr>
        <p:spPr bwMode="auto">
          <a:xfrm>
            <a:off x="5964559" y="2565300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5745484" y="3378100"/>
            <a:ext cx="81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Mid=8</a:t>
            </a:r>
          </a:p>
        </p:txBody>
      </p:sp>
      <p:sp>
        <p:nvSpPr>
          <p:cNvPr id="45" name="AutoShape 16"/>
          <p:cNvSpPr>
            <a:spLocks noChangeArrowheads="1"/>
          </p:cNvSpPr>
          <p:nvPr/>
        </p:nvSpPr>
        <p:spPr bwMode="auto">
          <a:xfrm>
            <a:off x="4664397" y="3882925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4164334" y="4725888"/>
            <a:ext cx="1227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Bottom=6</a:t>
            </a: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5604197" y="3862288"/>
            <a:ext cx="215900" cy="792162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5388297" y="45814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Top=7</a:t>
            </a:r>
          </a:p>
        </p:txBody>
      </p:sp>
      <p:sp>
        <p:nvSpPr>
          <p:cNvPr id="49" name="AutoShape 20"/>
          <p:cNvSpPr>
            <a:spLocks noChangeArrowheads="1"/>
          </p:cNvSpPr>
          <p:nvPr/>
        </p:nvSpPr>
        <p:spPr bwMode="auto">
          <a:xfrm>
            <a:off x="5027934" y="3862288"/>
            <a:ext cx="215900" cy="792162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4596134" y="436552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Mid=6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922659" y="5105300"/>
            <a:ext cx="345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如果 </a:t>
            </a:r>
            <a:r>
              <a:rPr lang="en-US" altLang="zh-CN"/>
              <a:t>target=data  </a:t>
            </a:r>
          </a:p>
          <a:p>
            <a:r>
              <a:rPr lang="zh-CN" altLang="en-US"/>
              <a:t>如果 </a:t>
            </a:r>
            <a:r>
              <a:rPr lang="en-US" altLang="zh-CN"/>
              <a:t>target&lt;data  top=mid-1</a:t>
            </a:r>
          </a:p>
          <a:p>
            <a:r>
              <a:rPr lang="zh-CN" altLang="en-US"/>
              <a:t>如果 </a:t>
            </a:r>
            <a:r>
              <a:rPr lang="en-US" altLang="zh-CN"/>
              <a:t>target&gt;data  bottom=mid+1</a:t>
            </a:r>
          </a:p>
        </p:txBody>
      </p:sp>
    </p:spTree>
    <p:extLst>
      <p:ext uri="{BB962C8B-B14F-4D97-AF65-F5344CB8AC3E}">
        <p14:creationId xmlns:p14="http://schemas.microsoft.com/office/powerpoint/2010/main" val="421928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utoUpdateAnimBg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识别相等的</a:t>
            </a:r>
            <a:r>
              <a:rPr lang="zh-CN" altLang="en-US" dirty="0"/>
              <a:t>折半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查找不成功的情况：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9512" y="188640"/>
            <a:ext cx="8784976" cy="6480720"/>
          </a:xfrm>
          <a:prstGeom prst="rect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769565" y="330200"/>
          <a:ext cx="7762875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文档" r:id="rId3" imgW="8140700" imgH="1981200" progId="Word.Document.8">
                  <p:embed/>
                </p:oleObj>
              </mc:Choice>
              <mc:Fallback>
                <p:oleObj name="文档" r:id="rId3" imgW="8140700" imgH="1981200" progId="Word.Document.8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565" y="330200"/>
                        <a:ext cx="7762875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83802" y="2565400"/>
            <a:ext cx="29876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Find the  </a:t>
            </a:r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target=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68</a:t>
            </a:r>
            <a:endParaRPr lang="en-US" altLang="zh-CN" sz="4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848940" y="1362075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3840" y="2173288"/>
            <a:ext cx="116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Bottom=0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989390" y="1270000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824290" y="2081213"/>
            <a:ext cx="96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Top=10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944565" y="1289050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779465" y="2100263"/>
            <a:ext cx="81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Mid=5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4470027" y="2278063"/>
            <a:ext cx="215900" cy="792162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304927" y="3089275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Bottom=6</a:t>
            </a: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6968752" y="2276475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824290" y="2997200"/>
            <a:ext cx="96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Top=10</a:t>
            </a:r>
          </a:p>
        </p:txBody>
      </p:sp>
      <p:sp>
        <p:nvSpPr>
          <p:cNvPr id="20" name="AutoShape 14"/>
          <p:cNvSpPr>
            <a:spLocks noChangeArrowheads="1"/>
          </p:cNvSpPr>
          <p:nvPr/>
        </p:nvSpPr>
        <p:spPr bwMode="auto">
          <a:xfrm>
            <a:off x="5747965" y="2276475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457452" y="3089275"/>
            <a:ext cx="81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Mid=8</a:t>
            </a: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4376365" y="3594100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3515940" y="4365625"/>
            <a:ext cx="1227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Bottom=6</a:t>
            </a: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5316165" y="3573463"/>
            <a:ext cx="215900" cy="792162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5100265" y="4292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Top=7</a:t>
            </a:r>
          </a:p>
        </p:txBody>
      </p: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4739902" y="3573463"/>
            <a:ext cx="215900" cy="792162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308102" y="4076700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Mid=6</a:t>
            </a:r>
          </a:p>
        </p:txBody>
      </p:sp>
      <p:sp>
        <p:nvSpPr>
          <p:cNvPr id="28" name="AutoShape 22"/>
          <p:cNvSpPr>
            <a:spLocks noChangeArrowheads="1"/>
          </p:cNvSpPr>
          <p:nvPr/>
        </p:nvSpPr>
        <p:spPr bwMode="auto">
          <a:xfrm>
            <a:off x="5027240" y="4797425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4163640" y="5445125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Bottom=7</a:t>
            </a:r>
          </a:p>
        </p:txBody>
      </p:sp>
      <p:sp>
        <p:nvSpPr>
          <p:cNvPr id="31" name="AutoShape 24"/>
          <p:cNvSpPr>
            <a:spLocks noChangeArrowheads="1"/>
          </p:cNvSpPr>
          <p:nvPr/>
        </p:nvSpPr>
        <p:spPr bwMode="auto">
          <a:xfrm>
            <a:off x="5171702" y="4797425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171702" y="5734050"/>
            <a:ext cx="81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Mid=7</a:t>
            </a:r>
          </a:p>
        </p:txBody>
      </p:sp>
      <p:sp>
        <p:nvSpPr>
          <p:cNvPr id="33" name="AutoShape 26"/>
          <p:cNvSpPr>
            <a:spLocks noChangeArrowheads="1"/>
          </p:cNvSpPr>
          <p:nvPr/>
        </p:nvSpPr>
        <p:spPr bwMode="auto">
          <a:xfrm>
            <a:off x="5316165" y="4797425"/>
            <a:ext cx="215900" cy="792163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5676527" y="53006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top=7</a:t>
            </a:r>
          </a:p>
        </p:txBody>
      </p:sp>
      <p:sp>
        <p:nvSpPr>
          <p:cNvPr id="35" name="AutoShape 28"/>
          <p:cNvSpPr>
            <a:spLocks noChangeArrowheads="1"/>
          </p:cNvSpPr>
          <p:nvPr/>
        </p:nvSpPr>
        <p:spPr bwMode="auto">
          <a:xfrm>
            <a:off x="4955802" y="5877272"/>
            <a:ext cx="215900" cy="654679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100265" y="6165304"/>
            <a:ext cx="116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Bottom=7</a:t>
            </a:r>
          </a:p>
        </p:txBody>
      </p:sp>
      <p:sp>
        <p:nvSpPr>
          <p:cNvPr id="37" name="AutoShape 30"/>
          <p:cNvSpPr>
            <a:spLocks noChangeArrowheads="1"/>
          </p:cNvSpPr>
          <p:nvPr/>
        </p:nvSpPr>
        <p:spPr bwMode="auto">
          <a:xfrm>
            <a:off x="4668465" y="5877272"/>
            <a:ext cx="215900" cy="654679"/>
          </a:xfrm>
          <a:prstGeom prst="upArrow">
            <a:avLst>
              <a:gd name="adj1" fmla="val 50000"/>
              <a:gd name="adj2" fmla="val 917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3731840" y="6165304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top=6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34627" y="4816475"/>
            <a:ext cx="345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如果 </a:t>
            </a:r>
            <a:r>
              <a:rPr lang="en-US" altLang="zh-CN"/>
              <a:t>target=data  </a:t>
            </a:r>
          </a:p>
          <a:p>
            <a:r>
              <a:rPr lang="zh-CN" altLang="en-US"/>
              <a:t>如果 </a:t>
            </a:r>
            <a:r>
              <a:rPr lang="en-US" altLang="zh-CN"/>
              <a:t>target&lt;data  top=mid-1</a:t>
            </a:r>
          </a:p>
          <a:p>
            <a:r>
              <a:rPr lang="zh-CN" altLang="en-US"/>
              <a:t>如果 </a:t>
            </a:r>
            <a:r>
              <a:rPr lang="en-US" altLang="zh-CN"/>
              <a:t>target&gt;data  bottom=mid+1</a:t>
            </a:r>
          </a:p>
        </p:txBody>
      </p:sp>
    </p:spTree>
    <p:extLst>
      <p:ext uri="{BB962C8B-B14F-4D97-AF65-F5344CB8AC3E}">
        <p14:creationId xmlns:p14="http://schemas.microsoft.com/office/powerpoint/2010/main" val="7639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utoUpdateAnimBg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614" y="1619250"/>
            <a:ext cx="8062912" cy="4362450"/>
          </a:xfrm>
        </p:spPr>
        <p:txBody>
          <a:bodyPr/>
          <a:lstStyle/>
          <a:p>
            <a:r>
              <a:rPr lang="zh-CN" altLang="zh-CN" dirty="0"/>
              <a:t>识别相等的</a:t>
            </a:r>
            <a:r>
              <a:rPr lang="zh-CN" altLang="en-US" dirty="0"/>
              <a:t>折半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非递归算法：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</a:t>
            </a:r>
            <a:r>
              <a:rPr lang="en-US" altLang="zh-CN" sz="1800" dirty="0" err="1">
                <a:solidFill>
                  <a:srgbClr val="000000"/>
                </a:solidFill>
              </a:rPr>
              <a:t>Error_code</a:t>
            </a:r>
            <a:r>
              <a:rPr lang="en-US" altLang="zh-CN" sz="1800" dirty="0">
                <a:solidFill>
                  <a:srgbClr val="000000"/>
                </a:solidFill>
              </a:rPr>
              <a:t> binary_search_2(</a:t>
            </a:r>
            <a:r>
              <a:rPr lang="en-US" altLang="zh-CN" sz="1800" b="1" dirty="0" err="1">
                <a:solidFill>
                  <a:srgbClr val="000000"/>
                </a:solidFill>
              </a:rPr>
              <a:t>const</a:t>
            </a: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Ordered_list</a:t>
            </a:r>
            <a:r>
              <a:rPr lang="en-US" altLang="zh-CN" sz="1800" dirty="0">
                <a:solidFill>
                  <a:srgbClr val="000000"/>
                </a:solidFill>
              </a:rPr>
              <a:t> &amp;the </a:t>
            </a:r>
            <a:r>
              <a:rPr lang="en-US" altLang="zh-CN" sz="1800" dirty="0" err="1">
                <a:solidFill>
                  <a:srgbClr val="000000"/>
                </a:solidFill>
              </a:rPr>
              <a:t>list</a:t>
            </a:r>
            <a:r>
              <a:rPr lang="en-US" altLang="zh-CN" sz="1800" b="1" dirty="0" err="1">
                <a:solidFill>
                  <a:srgbClr val="000000"/>
                </a:solidFill>
              </a:rPr>
              <a:t>,const</a:t>
            </a: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Key &amp;target</a:t>
            </a:r>
            <a:r>
              <a:rPr lang="en-US" altLang="zh-CN" sz="1800" b="1" dirty="0">
                <a:solidFill>
                  <a:srgbClr val="000000"/>
                </a:solidFill>
              </a:rPr>
              <a:t>, </a:t>
            </a:r>
            <a:endParaRPr lang="en-US" altLang="zh-CN" sz="18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	</a:t>
            </a:r>
            <a:r>
              <a:rPr lang="en-US" altLang="zh-CN" sz="1800" b="1" dirty="0" smtClean="0">
                <a:solidFill>
                  <a:srgbClr val="000000"/>
                </a:solidFill>
              </a:rPr>
              <a:t>		</a:t>
            </a:r>
            <a:r>
              <a:rPr lang="en-US" altLang="zh-CN" sz="18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1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&amp;position)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DA"/>
                </a:solidFill>
              </a:rPr>
              <a:t> </a:t>
            </a:r>
            <a:r>
              <a:rPr lang="en-US" altLang="zh-CN" sz="1800" b="1" dirty="0" smtClean="0">
                <a:solidFill>
                  <a:srgbClr val="0000DA"/>
                </a:solidFill>
              </a:rPr>
              <a:t>     /</a:t>
            </a:r>
            <a:r>
              <a:rPr lang="en-US" altLang="zh-CN" sz="1800" dirty="0" smtClean="0">
                <a:solidFill>
                  <a:srgbClr val="0000DA"/>
                </a:solidFill>
              </a:rPr>
              <a:t>* </a:t>
            </a:r>
            <a:r>
              <a:rPr lang="en-US" altLang="zh-CN" sz="1800" b="1" dirty="0">
                <a:solidFill>
                  <a:srgbClr val="0000DA"/>
                </a:solidFill>
              </a:rPr>
              <a:t>Post: </a:t>
            </a:r>
            <a:r>
              <a:rPr lang="en-US" altLang="zh-CN" sz="1800" dirty="0">
                <a:solidFill>
                  <a:srgbClr val="0000DA"/>
                </a:solidFill>
              </a:rPr>
              <a:t>If a Record in the list has key equal to target , then position locates one </a:t>
            </a:r>
            <a:r>
              <a:rPr lang="en-US" altLang="zh-CN" sz="1800" dirty="0" smtClean="0">
                <a:solidFill>
                  <a:srgbClr val="0000DA"/>
                </a:solidFill>
              </a:rPr>
              <a:t>       	such </a:t>
            </a:r>
            <a:r>
              <a:rPr lang="en-US" altLang="zh-CN" sz="1800" dirty="0">
                <a:solidFill>
                  <a:srgbClr val="0000DA"/>
                </a:solidFill>
              </a:rPr>
              <a:t>entry and a code of success is returned. </a:t>
            </a:r>
            <a:r>
              <a:rPr lang="en-US" altLang="zh-CN" sz="1800" dirty="0" err="1">
                <a:solidFill>
                  <a:srgbClr val="0000DA"/>
                </a:solidFill>
              </a:rPr>
              <a:t>Otherwise,not</a:t>
            </a:r>
            <a:r>
              <a:rPr lang="en-US" altLang="zh-CN" sz="1800" dirty="0">
                <a:solidFill>
                  <a:srgbClr val="0000DA"/>
                </a:solidFill>
              </a:rPr>
              <a:t> present is </a:t>
            </a:r>
            <a:r>
              <a:rPr lang="en-US" altLang="zh-CN" sz="1800" dirty="0" smtClean="0">
                <a:solidFill>
                  <a:srgbClr val="0000DA"/>
                </a:solidFill>
              </a:rPr>
              <a:t>	returned </a:t>
            </a:r>
            <a:r>
              <a:rPr lang="en-US" altLang="zh-CN" sz="1800" dirty="0">
                <a:solidFill>
                  <a:srgbClr val="0000DA"/>
                </a:solidFill>
              </a:rPr>
              <a:t>and position is undefined</a:t>
            </a:r>
            <a:r>
              <a:rPr lang="en-US" altLang="zh-CN" sz="1800" dirty="0" smtClean="0">
                <a:solidFill>
                  <a:srgbClr val="0000DA"/>
                </a:solidFill>
              </a:rPr>
              <a:t>. </a:t>
            </a:r>
            <a:endParaRPr lang="en-US" altLang="zh-CN" sz="1800" dirty="0">
              <a:solidFill>
                <a:srgbClr val="0000DA"/>
              </a:solidFill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rgbClr val="0000DA"/>
                </a:solidFill>
              </a:rPr>
              <a:t>	Uses</a:t>
            </a:r>
            <a:r>
              <a:rPr lang="en-US" altLang="zh-CN" sz="1800" b="1" dirty="0">
                <a:solidFill>
                  <a:srgbClr val="0000DA"/>
                </a:solidFill>
              </a:rPr>
              <a:t>: </a:t>
            </a:r>
            <a:r>
              <a:rPr lang="en-US" altLang="zh-CN" sz="1800" dirty="0">
                <a:solidFill>
                  <a:srgbClr val="0000DA"/>
                </a:solidFill>
              </a:rPr>
              <a:t>Methods for classes </a:t>
            </a:r>
            <a:r>
              <a:rPr lang="en-US" altLang="zh-CN" sz="1800" dirty="0" err="1">
                <a:solidFill>
                  <a:srgbClr val="0000DA"/>
                </a:solidFill>
              </a:rPr>
              <a:t>Ordered_list</a:t>
            </a:r>
            <a:r>
              <a:rPr lang="en-US" altLang="zh-CN" sz="1800" dirty="0">
                <a:solidFill>
                  <a:srgbClr val="0000DA"/>
                </a:solidFill>
              </a:rPr>
              <a:t> and Record . *</a:t>
            </a:r>
            <a:r>
              <a:rPr lang="en-US" altLang="zh-CN" sz="1800" b="1" dirty="0">
                <a:solidFill>
                  <a:srgbClr val="0000DA"/>
                </a:solidFill>
              </a:rPr>
              <a:t>/</a:t>
            </a:r>
          </a:p>
          <a:p>
            <a:pPr>
              <a:spcBef>
                <a:spcPct val="50000"/>
              </a:spcBef>
              <a:buClr>
                <a:srgbClr val="0000DA"/>
              </a:buClr>
              <a:buSzPct val="85000"/>
              <a:buNone/>
            </a:pPr>
            <a:endParaRPr lang="en-US" altLang="zh-CN" sz="1800" b="1" dirty="0">
              <a:solidFill>
                <a:srgbClr val="0000DA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614" y="1619250"/>
            <a:ext cx="8062912" cy="4362450"/>
          </a:xfrm>
        </p:spPr>
        <p:txBody>
          <a:bodyPr/>
          <a:lstStyle/>
          <a:p>
            <a:r>
              <a:rPr lang="zh-CN" altLang="zh-CN" dirty="0"/>
              <a:t>识别相等的</a:t>
            </a:r>
            <a:r>
              <a:rPr lang="zh-CN" altLang="en-US" dirty="0"/>
              <a:t>折半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非递归算法：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</a:t>
            </a:r>
            <a:endParaRPr lang="en-US" altLang="zh-CN" sz="1800" b="1" dirty="0">
              <a:solidFill>
                <a:srgbClr val="0000DA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691680" y="2708920"/>
            <a:ext cx="5760640" cy="3416320"/>
          </a:xfrm>
          <a:prstGeom prst="rect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Record data</a:t>
            </a:r>
            <a:r>
              <a:rPr lang="en-US" altLang="zh-CN" b="1" dirty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int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bottom = 0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dirty="0">
                <a:solidFill>
                  <a:srgbClr val="000000"/>
                </a:solidFill>
              </a:rPr>
              <a:t>top = the </a:t>
            </a:r>
            <a:r>
              <a:rPr lang="en-US" altLang="zh-CN" dirty="0" err="1">
                <a:solidFill>
                  <a:srgbClr val="000000"/>
                </a:solidFill>
              </a:rPr>
              <a:t>list</a:t>
            </a:r>
            <a:r>
              <a:rPr lang="en-US" altLang="zh-CN" b="1" dirty="0" err="1">
                <a:solidFill>
                  <a:srgbClr val="000000"/>
                </a:solidFill>
              </a:rPr>
              <a:t>.</a:t>
            </a:r>
            <a:r>
              <a:rPr lang="en-US" altLang="zh-CN" dirty="0" err="1">
                <a:solidFill>
                  <a:srgbClr val="000000"/>
                </a:solidFill>
              </a:rPr>
              <a:t>size</a:t>
            </a:r>
            <a:r>
              <a:rPr lang="en-US" altLang="zh-CN" dirty="0">
                <a:solidFill>
                  <a:srgbClr val="000000"/>
                </a:solidFill>
              </a:rPr>
              <a:t>( ) - 1</a:t>
            </a:r>
            <a:r>
              <a:rPr lang="en-US" altLang="zh-CN" b="1" dirty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000000"/>
                </a:solidFill>
              </a:rPr>
              <a:t>while </a:t>
            </a:r>
            <a:r>
              <a:rPr lang="en-US" altLang="zh-CN" dirty="0">
                <a:solidFill>
                  <a:srgbClr val="000000"/>
                </a:solidFill>
              </a:rPr>
              <a:t>(bottom &lt;= top) 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position = (bottom + top)/2</a:t>
            </a:r>
            <a:r>
              <a:rPr lang="en-US" altLang="zh-CN" b="1" dirty="0">
                <a:solidFill>
                  <a:srgbClr val="000000"/>
                </a:solidFill>
              </a:rPr>
              <a:t>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</a:rPr>
              <a:t>the_list</a:t>
            </a:r>
            <a:r>
              <a:rPr lang="en-US" altLang="zh-CN" b="1" dirty="0" err="1">
                <a:solidFill>
                  <a:srgbClr val="000000"/>
                </a:solidFill>
              </a:rPr>
              <a:t>.</a:t>
            </a:r>
            <a:r>
              <a:rPr lang="en-US" altLang="zh-CN" dirty="0" err="1">
                <a:solidFill>
                  <a:srgbClr val="000000"/>
                </a:solidFill>
              </a:rPr>
              <a:t>retrieve</a:t>
            </a:r>
            <a:r>
              <a:rPr lang="en-US" altLang="zh-CN" dirty="0">
                <a:solidFill>
                  <a:srgbClr val="000000"/>
                </a:solidFill>
              </a:rPr>
              <a:t>(position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dirty="0">
                <a:solidFill>
                  <a:srgbClr val="000000"/>
                </a:solidFill>
              </a:rPr>
              <a:t>data)</a:t>
            </a:r>
            <a:r>
              <a:rPr lang="en-US" altLang="zh-CN" b="1" dirty="0">
                <a:solidFill>
                  <a:srgbClr val="000000"/>
                </a:solidFill>
              </a:rPr>
              <a:t>;</a:t>
            </a:r>
          </a:p>
          <a:p>
            <a:pPr lvl="2"/>
            <a:r>
              <a:rPr lang="en-US" altLang="zh-CN" b="1" dirty="0">
                <a:solidFill>
                  <a:srgbClr val="000000"/>
                </a:solidFill>
              </a:rPr>
              <a:t>if </a:t>
            </a:r>
            <a:r>
              <a:rPr lang="en-US" altLang="zh-CN" dirty="0">
                <a:solidFill>
                  <a:srgbClr val="000000"/>
                </a:solidFill>
              </a:rPr>
              <a:t>(data == target) </a:t>
            </a:r>
            <a:r>
              <a:rPr lang="en-US" altLang="zh-CN" b="1" dirty="0">
                <a:solidFill>
                  <a:srgbClr val="000000"/>
                </a:solidFill>
              </a:rPr>
              <a:t>return </a:t>
            </a:r>
            <a:r>
              <a:rPr lang="en-US" altLang="zh-CN" dirty="0">
                <a:solidFill>
                  <a:srgbClr val="000000"/>
                </a:solidFill>
              </a:rPr>
              <a:t>success</a:t>
            </a:r>
            <a:r>
              <a:rPr lang="en-US" altLang="zh-CN" b="1" dirty="0">
                <a:solidFill>
                  <a:srgbClr val="000000"/>
                </a:solidFill>
              </a:rPr>
              <a:t>;</a:t>
            </a:r>
          </a:p>
          <a:p>
            <a:pPr lvl="2"/>
            <a:r>
              <a:rPr lang="en-US" altLang="zh-CN" b="1" dirty="0">
                <a:solidFill>
                  <a:srgbClr val="000000"/>
                </a:solidFill>
              </a:rPr>
              <a:t>if </a:t>
            </a:r>
            <a:r>
              <a:rPr lang="en-US" altLang="zh-CN" dirty="0">
                <a:solidFill>
                  <a:srgbClr val="000000"/>
                </a:solidFill>
              </a:rPr>
              <a:t>(data &lt; target) bottom = position + 1</a:t>
            </a:r>
            <a:r>
              <a:rPr lang="en-US" altLang="zh-CN" b="1" dirty="0">
                <a:solidFill>
                  <a:srgbClr val="000000"/>
                </a:solidFill>
              </a:rPr>
              <a:t>;</a:t>
            </a:r>
          </a:p>
          <a:p>
            <a:pPr lvl="2"/>
            <a:r>
              <a:rPr lang="en-US" altLang="zh-CN" b="1" dirty="0">
                <a:solidFill>
                  <a:srgbClr val="000000"/>
                </a:solidFill>
              </a:rPr>
              <a:t>else </a:t>
            </a:r>
            <a:r>
              <a:rPr lang="en-US" altLang="zh-CN" dirty="0">
                <a:solidFill>
                  <a:srgbClr val="000000"/>
                </a:solidFill>
              </a:rPr>
              <a:t>top = position - 1</a:t>
            </a:r>
            <a:r>
              <a:rPr lang="en-US" altLang="zh-CN" b="1" dirty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  <a:p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      return </a:t>
            </a:r>
            <a:r>
              <a:rPr lang="en-US" altLang="zh-CN" dirty="0" err="1">
                <a:solidFill>
                  <a:srgbClr val="000000"/>
                </a:solidFill>
              </a:rPr>
              <a:t>not_present</a:t>
            </a:r>
            <a:r>
              <a:rPr lang="en-US" altLang="zh-CN" b="1" dirty="0">
                <a:solidFill>
                  <a:srgbClr val="000000"/>
                </a:solidFill>
              </a:rPr>
              <a:t>; 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613" y="1619250"/>
            <a:ext cx="8165851" cy="4362450"/>
          </a:xfrm>
        </p:spPr>
        <p:txBody>
          <a:bodyPr/>
          <a:lstStyle/>
          <a:p>
            <a:r>
              <a:rPr lang="zh-CN" altLang="zh-CN" dirty="0"/>
              <a:t>识别相等的</a:t>
            </a:r>
            <a:r>
              <a:rPr lang="zh-CN" altLang="en-US" dirty="0"/>
              <a:t>折半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递归算法：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构成：</a:t>
            </a:r>
            <a:endParaRPr lang="en-US" altLang="zh-CN" dirty="0" smtClean="0"/>
          </a:p>
          <a:p>
            <a:pPr lvl="3"/>
            <a:r>
              <a:rPr lang="zh-CN" altLang="zh-CN" dirty="0"/>
              <a:t>主调方法</a:t>
            </a:r>
            <a:r>
              <a:rPr lang="en-US" altLang="zh-CN" dirty="0" smtClean="0"/>
              <a:t>run_recursive_binary_2</a:t>
            </a:r>
            <a:r>
              <a:rPr lang="zh-CN" altLang="zh-CN" dirty="0" smtClean="0"/>
              <a:t>只</a:t>
            </a:r>
            <a:r>
              <a:rPr lang="zh-CN" altLang="zh-CN" dirty="0"/>
              <a:t>做简单的调用：</a:t>
            </a:r>
            <a:endParaRPr lang="zh-CN" altLang="zh-CN" sz="1200" dirty="0"/>
          </a:p>
          <a:p>
            <a:pPr marL="914400" lvl="2" indent="0">
              <a:buNone/>
            </a:pPr>
            <a:r>
              <a:rPr lang="en-US" altLang="zh-CN" dirty="0" err="1"/>
              <a:t>Error_code</a:t>
            </a:r>
            <a:r>
              <a:rPr lang="en-US" altLang="zh-CN" dirty="0"/>
              <a:t> </a:t>
            </a:r>
            <a:r>
              <a:rPr lang="en-US" altLang="zh-CN" dirty="0" smtClean="0"/>
              <a:t>run_recursive_binary_2 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Ordered_list</a:t>
            </a:r>
            <a:r>
              <a:rPr lang="en-US" altLang="zh-CN" dirty="0"/>
              <a:t> &amp;</a:t>
            </a:r>
            <a:r>
              <a:rPr lang="en-US" altLang="zh-CN" dirty="0" err="1"/>
              <a:t>the_list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Key &amp;target, </a:t>
            </a:r>
            <a:r>
              <a:rPr lang="en-US" altLang="zh-CN" dirty="0" err="1"/>
              <a:t>int</a:t>
            </a:r>
            <a:r>
              <a:rPr lang="en-US" altLang="zh-CN" dirty="0"/>
              <a:t> &amp;position)</a:t>
            </a:r>
            <a:r>
              <a:rPr lang="zh-CN" altLang="zh-CN" dirty="0"/>
              <a:t>；</a:t>
            </a:r>
            <a:endParaRPr lang="en-US" altLang="zh-CN" dirty="0"/>
          </a:p>
          <a:p>
            <a:pPr lvl="3"/>
            <a:r>
              <a:rPr lang="zh-CN" altLang="zh-CN" dirty="0"/>
              <a:t>递归函数</a:t>
            </a:r>
            <a:r>
              <a:rPr lang="en-US" altLang="zh-CN" dirty="0" smtClean="0"/>
              <a:t>recursive_binary_2</a:t>
            </a:r>
            <a:r>
              <a:rPr lang="zh-CN" altLang="zh-CN" dirty="0" smtClean="0"/>
              <a:t>进行</a:t>
            </a:r>
            <a:r>
              <a:rPr lang="zh-CN" altLang="zh-CN" dirty="0"/>
              <a:t>查找：</a:t>
            </a:r>
            <a:endParaRPr lang="zh-CN" altLang="zh-CN" sz="1200" dirty="0"/>
          </a:p>
          <a:p>
            <a:pPr marL="914400" lvl="2" indent="0">
              <a:buNone/>
            </a:pPr>
            <a:r>
              <a:rPr lang="en-US" altLang="zh-CN" dirty="0" err="1"/>
              <a:t>Error_code</a:t>
            </a:r>
            <a:r>
              <a:rPr lang="en-US" altLang="zh-CN" dirty="0"/>
              <a:t>   </a:t>
            </a:r>
            <a:r>
              <a:rPr lang="en-US" altLang="zh-CN" dirty="0" smtClean="0"/>
              <a:t>recursive_binary_2(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Ordered_list</a:t>
            </a:r>
            <a:r>
              <a:rPr lang="en-US" altLang="zh-CN" dirty="0"/>
              <a:t> &amp;</a:t>
            </a:r>
            <a:r>
              <a:rPr lang="en-US" altLang="zh-CN" dirty="0" err="1"/>
              <a:t>the_list</a:t>
            </a:r>
            <a:r>
              <a:rPr lang="en-US" altLang="zh-CN" dirty="0"/>
              <a:t>, 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Key &amp;target, </a:t>
            </a:r>
            <a:r>
              <a:rPr lang="en-US" altLang="zh-CN" dirty="0" err="1"/>
              <a:t>int</a:t>
            </a:r>
            <a:r>
              <a:rPr lang="en-US" altLang="zh-CN" dirty="0"/>
              <a:t> bottom, </a:t>
            </a:r>
            <a:r>
              <a:rPr lang="en-US" altLang="zh-CN" dirty="0" err="1"/>
              <a:t>int</a:t>
            </a:r>
            <a:r>
              <a:rPr lang="en-US" altLang="zh-CN" dirty="0"/>
              <a:t> top, </a:t>
            </a:r>
            <a:r>
              <a:rPr lang="en-US" altLang="zh-CN" dirty="0" err="1"/>
              <a:t>int</a:t>
            </a:r>
            <a:r>
              <a:rPr lang="en-US" altLang="zh-CN" dirty="0"/>
              <a:t> &amp;position)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14400" lvl="2" indent="0">
              <a:buNone/>
            </a:pPr>
            <a:endParaRPr lang="zh-CN" altLang="zh-CN" sz="1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613" y="1619250"/>
            <a:ext cx="8165851" cy="4362450"/>
          </a:xfrm>
        </p:spPr>
        <p:txBody>
          <a:bodyPr/>
          <a:lstStyle/>
          <a:p>
            <a:r>
              <a:rPr lang="zh-CN" altLang="zh-CN" dirty="0"/>
              <a:t>识别相等的</a:t>
            </a:r>
            <a:r>
              <a:rPr lang="zh-CN" altLang="en-US" dirty="0"/>
              <a:t>折半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递归算法：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2795" y="2636912"/>
            <a:ext cx="8409685" cy="3588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1600" dirty="0" smtClean="0"/>
              <a:t>	Record </a:t>
            </a:r>
            <a:r>
              <a:rPr lang="en-US" altLang="zh-CN" sz="1600" dirty="0"/>
              <a:t>data</a:t>
            </a:r>
            <a:r>
              <a:rPr lang="en-US" altLang="zh-CN" sz="1600" b="1" dirty="0"/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1600" b="1" dirty="0" smtClean="0">
                <a:solidFill>
                  <a:srgbClr val="66FFFF"/>
                </a:solidFill>
              </a:rPr>
              <a:t>	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if </a:t>
            </a:r>
            <a:r>
              <a:rPr lang="en-US" altLang="zh-CN" sz="1600" dirty="0"/>
              <a:t>(bottom &lt;= top) </a:t>
            </a:r>
            <a:r>
              <a:rPr lang="en-US" altLang="zh-CN" sz="1600" dirty="0">
                <a:solidFill>
                  <a:srgbClr val="FF0066"/>
                </a:solidFill>
              </a:rPr>
              <a:t>{</a:t>
            </a:r>
          </a:p>
          <a:p>
            <a:pPr lvl="1">
              <a:spcBef>
                <a:spcPct val="10000"/>
              </a:spcBef>
            </a:pPr>
            <a:r>
              <a:rPr lang="en-US" altLang="zh-CN" sz="1600" b="1" dirty="0" smtClean="0"/>
              <a:t>	   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dirty="0"/>
              <a:t>mid = (bottom + top)/2</a:t>
            </a:r>
            <a:r>
              <a:rPr lang="en-US" altLang="zh-CN" sz="1600" b="1" dirty="0"/>
              <a:t>;</a:t>
            </a:r>
          </a:p>
          <a:p>
            <a:pPr lvl="1">
              <a:spcBef>
                <a:spcPct val="10000"/>
              </a:spcBef>
            </a:pPr>
            <a:r>
              <a:rPr lang="en-US" altLang="zh-CN" sz="1600" dirty="0" smtClean="0"/>
              <a:t>	    </a:t>
            </a:r>
            <a:r>
              <a:rPr lang="en-US" altLang="zh-CN" sz="1600" dirty="0" err="1" smtClean="0"/>
              <a:t>the_list</a:t>
            </a:r>
            <a:r>
              <a:rPr lang="en-US" altLang="zh-CN" sz="1600" b="1" dirty="0" err="1" smtClean="0"/>
              <a:t>.</a:t>
            </a:r>
            <a:r>
              <a:rPr lang="en-US" altLang="zh-CN" sz="1600" dirty="0" err="1" smtClean="0"/>
              <a:t>retrieve</a:t>
            </a:r>
            <a:r>
              <a:rPr lang="en-US" altLang="zh-CN" sz="1600" dirty="0" smtClean="0"/>
              <a:t>(mid</a:t>
            </a:r>
            <a:r>
              <a:rPr lang="en-US" altLang="zh-CN" sz="1600" b="1" dirty="0"/>
              <a:t>, </a:t>
            </a:r>
            <a:r>
              <a:rPr lang="en-US" altLang="zh-CN" sz="1600" dirty="0"/>
              <a:t>data)</a:t>
            </a:r>
            <a:r>
              <a:rPr lang="en-US" altLang="zh-CN" sz="1600" b="1" dirty="0"/>
              <a:t>;</a:t>
            </a:r>
          </a:p>
          <a:p>
            <a:pPr lvl="1">
              <a:spcBef>
                <a:spcPct val="10000"/>
              </a:spcBef>
            </a:pPr>
            <a:r>
              <a:rPr lang="en-US" altLang="zh-CN" sz="1600" b="1" dirty="0" smtClean="0">
                <a:solidFill>
                  <a:srgbClr val="FF0066"/>
                </a:solidFill>
              </a:rPr>
              <a:t>	    if</a:t>
            </a:r>
            <a:r>
              <a:rPr lang="en-US" altLang="zh-CN" sz="1600" b="1" dirty="0" smtClean="0"/>
              <a:t> </a:t>
            </a:r>
            <a:r>
              <a:rPr lang="en-US" altLang="zh-CN" sz="1600" dirty="0"/>
              <a:t>(data == target) </a:t>
            </a:r>
            <a:r>
              <a:rPr lang="en-US" altLang="zh-CN" sz="1600" dirty="0">
                <a:solidFill>
                  <a:srgbClr val="3333FF"/>
                </a:solidFill>
              </a:rPr>
              <a:t>{</a:t>
            </a:r>
          </a:p>
          <a:p>
            <a:pPr lvl="2">
              <a:spcBef>
                <a:spcPct val="10000"/>
              </a:spcBef>
            </a:pPr>
            <a:r>
              <a:rPr lang="en-US" altLang="zh-CN" sz="1600" dirty="0" smtClean="0"/>
              <a:t>	position </a:t>
            </a:r>
            <a:r>
              <a:rPr lang="en-US" altLang="zh-CN" sz="1600" dirty="0"/>
              <a:t>= </a:t>
            </a:r>
            <a:r>
              <a:rPr lang="en-US" altLang="zh-CN" sz="1600" dirty="0" smtClean="0"/>
              <a:t>mid</a:t>
            </a:r>
            <a:r>
              <a:rPr lang="en-US" altLang="zh-CN" sz="1600" b="1" dirty="0" smtClean="0"/>
              <a:t>;</a:t>
            </a:r>
          </a:p>
          <a:p>
            <a:pPr lvl="2">
              <a:spcBef>
                <a:spcPct val="10000"/>
              </a:spcBef>
            </a:pPr>
            <a:r>
              <a:rPr lang="en-US" altLang="zh-CN" sz="1600" b="1" dirty="0" smtClean="0"/>
              <a:t>	return </a:t>
            </a:r>
            <a:r>
              <a:rPr lang="en-US" altLang="zh-CN" sz="1600" dirty="0" smtClean="0"/>
              <a:t>success</a:t>
            </a:r>
            <a:r>
              <a:rPr lang="en-US" altLang="zh-CN" sz="1600" b="1" dirty="0" smtClean="0"/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1600" dirty="0" smtClean="0"/>
              <a:t>	    </a:t>
            </a:r>
            <a:r>
              <a:rPr lang="en-US" altLang="zh-CN" sz="1600" dirty="0" smtClean="0">
                <a:solidFill>
                  <a:srgbClr val="3333FF"/>
                </a:solidFill>
              </a:rPr>
              <a:t>}</a:t>
            </a:r>
            <a:r>
              <a:rPr lang="en-US" altLang="zh-CN" sz="1600" b="1" dirty="0" smtClean="0"/>
              <a:t> </a:t>
            </a:r>
            <a:r>
              <a:rPr lang="en-US" altLang="zh-CN" sz="1600" b="1" dirty="0">
                <a:solidFill>
                  <a:srgbClr val="FF0066"/>
                </a:solidFill>
              </a:rPr>
              <a:t>else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3333FF"/>
                </a:solidFill>
              </a:rPr>
              <a:t>if</a:t>
            </a:r>
            <a:r>
              <a:rPr lang="en-US" altLang="zh-CN" sz="1600" b="1" dirty="0"/>
              <a:t> </a:t>
            </a:r>
            <a:r>
              <a:rPr lang="en-US" altLang="zh-CN" sz="1600" dirty="0"/>
              <a:t>(data &lt; target)</a:t>
            </a:r>
          </a:p>
          <a:p>
            <a:pPr lvl="2">
              <a:spcBef>
                <a:spcPct val="10000"/>
              </a:spcBef>
            </a:pPr>
            <a:r>
              <a:rPr lang="en-US" altLang="zh-CN" sz="1600" b="1" dirty="0" smtClean="0"/>
              <a:t>	return </a:t>
            </a:r>
            <a:r>
              <a:rPr lang="en-US" altLang="zh-CN" sz="1600" dirty="0"/>
              <a:t>recursive_binary_2(</a:t>
            </a:r>
            <a:r>
              <a:rPr lang="en-US" altLang="zh-CN" sz="1600" dirty="0" err="1"/>
              <a:t>the_list</a:t>
            </a:r>
            <a:r>
              <a:rPr lang="en-US" altLang="zh-CN" sz="1600" b="1" dirty="0"/>
              <a:t>, </a:t>
            </a:r>
            <a:r>
              <a:rPr lang="en-US" altLang="zh-CN" sz="1600" dirty="0"/>
              <a:t>target</a:t>
            </a:r>
            <a:r>
              <a:rPr lang="en-US" altLang="zh-CN" sz="1600" b="1" dirty="0"/>
              <a:t>, </a:t>
            </a:r>
            <a:r>
              <a:rPr lang="en-US" altLang="zh-CN" sz="1600" dirty="0"/>
              <a:t>mid+1</a:t>
            </a:r>
            <a:r>
              <a:rPr lang="en-US" altLang="zh-CN" sz="1600" b="1" dirty="0"/>
              <a:t>, </a:t>
            </a:r>
            <a:r>
              <a:rPr lang="en-US" altLang="zh-CN" sz="1600" dirty="0"/>
              <a:t>top</a:t>
            </a:r>
            <a:r>
              <a:rPr lang="en-US" altLang="zh-CN" sz="1600" b="1" dirty="0"/>
              <a:t>, </a:t>
            </a:r>
            <a:r>
              <a:rPr lang="en-US" altLang="zh-CN" sz="1600" dirty="0"/>
              <a:t>position)</a:t>
            </a:r>
            <a:r>
              <a:rPr lang="en-US" altLang="zh-CN" sz="1600" b="1" dirty="0"/>
              <a:t>;</a:t>
            </a:r>
          </a:p>
          <a:p>
            <a:pPr lvl="1">
              <a:spcBef>
                <a:spcPct val="10000"/>
              </a:spcBef>
            </a:pPr>
            <a:r>
              <a:rPr lang="en-US" altLang="zh-CN" sz="1600" b="1" dirty="0" smtClean="0"/>
              <a:t>	     </a:t>
            </a:r>
            <a:r>
              <a:rPr lang="en-US" altLang="zh-CN" sz="1600" b="1" dirty="0">
                <a:solidFill>
                  <a:srgbClr val="3333FF"/>
                </a:solidFill>
              </a:rPr>
              <a:t>else</a:t>
            </a:r>
          </a:p>
          <a:p>
            <a:pPr lvl="2">
              <a:spcBef>
                <a:spcPct val="10000"/>
              </a:spcBef>
            </a:pPr>
            <a:r>
              <a:rPr lang="en-US" altLang="zh-CN" sz="1600" b="1" dirty="0" smtClean="0"/>
              <a:t>	return </a:t>
            </a:r>
            <a:r>
              <a:rPr lang="en-US" altLang="zh-CN" sz="1600" dirty="0"/>
              <a:t>recursive_binary_2(</a:t>
            </a:r>
            <a:r>
              <a:rPr lang="en-US" altLang="zh-CN" sz="1600" dirty="0" err="1"/>
              <a:t>the_list</a:t>
            </a:r>
            <a:r>
              <a:rPr lang="en-US" altLang="zh-CN" sz="1600" b="1" dirty="0"/>
              <a:t>, </a:t>
            </a:r>
            <a:r>
              <a:rPr lang="en-US" altLang="zh-CN" sz="1600" dirty="0"/>
              <a:t>target</a:t>
            </a:r>
            <a:r>
              <a:rPr lang="en-US" altLang="zh-CN" sz="1600" b="1" dirty="0"/>
              <a:t>, </a:t>
            </a:r>
            <a:r>
              <a:rPr lang="en-US" altLang="zh-CN" sz="1600" dirty="0"/>
              <a:t>bottom</a:t>
            </a:r>
            <a:r>
              <a:rPr lang="en-US" altLang="zh-CN" sz="1600" b="1" dirty="0"/>
              <a:t>, </a:t>
            </a:r>
            <a:r>
              <a:rPr lang="en-US" altLang="zh-CN" sz="1600" dirty="0"/>
              <a:t>mid - 1</a:t>
            </a:r>
            <a:r>
              <a:rPr lang="en-US" altLang="zh-CN" sz="1600" b="1" dirty="0"/>
              <a:t>, </a:t>
            </a:r>
            <a:r>
              <a:rPr lang="en-US" altLang="zh-CN" sz="1600" dirty="0"/>
              <a:t>position)</a:t>
            </a:r>
            <a:r>
              <a:rPr lang="en-US" altLang="zh-CN" sz="1600" b="1" dirty="0"/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	</a:t>
            </a:r>
            <a:r>
              <a:rPr lang="en-US" altLang="zh-CN" sz="1600" dirty="0" smtClean="0">
                <a:solidFill>
                  <a:srgbClr val="FF0066"/>
                </a:solidFill>
              </a:rPr>
              <a:t>}</a:t>
            </a:r>
            <a:endParaRPr lang="en-US" altLang="zh-CN" sz="1600" dirty="0">
              <a:solidFill>
                <a:srgbClr val="FF0066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else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return </a:t>
            </a:r>
            <a:r>
              <a:rPr lang="en-US" altLang="zh-CN" sz="1600" dirty="0" err="1"/>
              <a:t>not_present</a:t>
            </a:r>
            <a:r>
              <a:rPr lang="en-US" altLang="zh-CN" sz="1600" b="1" dirty="0" smtClean="0"/>
              <a:t>;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09002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165851" cy="4362450"/>
          </a:xfrm>
        </p:spPr>
        <p:txBody>
          <a:bodyPr/>
          <a:lstStyle/>
          <a:p>
            <a:r>
              <a:rPr lang="zh-CN" altLang="zh-CN" dirty="0"/>
              <a:t>识别相等的</a:t>
            </a:r>
            <a:r>
              <a:rPr lang="zh-CN" altLang="en-US" dirty="0"/>
              <a:t>折半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递归算法执行示例：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51520" y="116632"/>
            <a:ext cx="8712968" cy="6480720"/>
          </a:xfrm>
          <a:prstGeom prst="rect">
            <a:avLst/>
          </a:prstGeom>
          <a:solidFill>
            <a:schemeClr val="accent1"/>
          </a:solidFill>
          <a:ln w="5080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/>
          </p:nvPr>
        </p:nvGraphicFramePr>
        <p:xfrm>
          <a:off x="539552" y="404664"/>
          <a:ext cx="764222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文档" r:id="rId3" imgW="8153400" imgH="1968500" progId="Word.Document.8">
                  <p:embed/>
                </p:oleObj>
              </mc:Choice>
              <mc:Fallback>
                <p:oleObj name="文档" r:id="rId3" imgW="8153400" imgH="1968500" progId="Word.Document.8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4664"/>
                        <a:ext cx="7642225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944884" y="1628800"/>
            <a:ext cx="217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/>
              <a:t>寻找</a:t>
            </a:r>
            <a:r>
              <a:rPr kumimoji="0" lang="en-US" altLang="zh-CN" sz="1800" dirty="0"/>
              <a:t>target=1</a:t>
            </a:r>
            <a:r>
              <a:rPr kumimoji="0" lang="zh-CN" altLang="en-US" sz="1800" dirty="0"/>
              <a:t>的过程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97209" y="2565400"/>
            <a:ext cx="471646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Level0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>
                <a:sym typeface="Wingdings" panose="05000000000000000000" pitchFamily="2" charset="2"/>
              </a:rPr>
              <a:t>（在</a:t>
            </a:r>
            <a:r>
              <a:rPr kumimoji="0" lang="en-US" altLang="zh-CN" sz="1800">
                <a:sym typeface="Wingdings" panose="05000000000000000000" pitchFamily="2" charset="2"/>
              </a:rPr>
              <a:t>run_recursive_binary_2</a:t>
            </a:r>
            <a:r>
              <a:rPr kumimoji="0" lang="zh-CN" altLang="en-US" sz="1800">
                <a:sym typeface="Wingdings" panose="05000000000000000000" pitchFamily="2" charset="2"/>
              </a:rPr>
              <a:t>中调用而进入）</a:t>
            </a:r>
            <a:r>
              <a:rPr kumimoji="0" lang="zh-CN" altLang="en-US" sz="1800"/>
              <a:t>   </a:t>
            </a:r>
            <a:r>
              <a:rPr kumimoji="0" lang="en-US" altLang="zh-CN" sz="1800"/>
              <a:t>recursive_binary_2(the_list,1,0,4,position)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97209" y="3644900"/>
            <a:ext cx="4465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Level1:     </a:t>
            </a:r>
            <a:r>
              <a:rPr kumimoji="0" lang="zh-CN" altLang="en-US" sz="1800"/>
              <a:t>（上一层与</a:t>
            </a:r>
            <a:r>
              <a:rPr kumimoji="0" lang="en-US" altLang="zh-CN" sz="1800"/>
              <a:t>1</a:t>
            </a:r>
            <a:r>
              <a:rPr kumimoji="0" lang="zh-CN" altLang="en-US" sz="1800"/>
              <a:t>比后进入该层）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97209" y="4437063"/>
            <a:ext cx="4500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/>
              <a:t>执行至判断</a:t>
            </a:r>
            <a:r>
              <a:rPr kumimoji="0" lang="en-US" altLang="zh-CN" sz="1800" dirty="0"/>
              <a:t>data==target</a:t>
            </a:r>
            <a:r>
              <a:rPr kumimoji="0" lang="zh-CN" altLang="en-US" sz="1800" dirty="0"/>
              <a:t>成功后返回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 dirty="0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4644008" y="1443548"/>
            <a:ext cx="43561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 dirty="0">
                <a:solidFill>
                  <a:srgbClr val="00B050"/>
                </a:solidFill>
              </a:rPr>
              <a:t>if</a:t>
            </a:r>
            <a:r>
              <a:rPr kumimoji="0" lang="en-US" altLang="zh-CN" sz="1600" b="1" dirty="0">
                <a:solidFill>
                  <a:srgbClr val="66FFFF"/>
                </a:solidFill>
              </a:rPr>
              <a:t> </a:t>
            </a:r>
            <a:r>
              <a:rPr kumimoji="0" lang="en-US" altLang="zh-CN" sz="1600" dirty="0"/>
              <a:t>(bottom &lt;= top) </a:t>
            </a:r>
            <a:r>
              <a:rPr kumimoji="0" lang="en-US" altLang="zh-CN" sz="1600" dirty="0">
                <a:solidFill>
                  <a:srgbClr val="FF0066"/>
                </a:solidFill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 dirty="0" err="1"/>
              <a:t>int</a:t>
            </a:r>
            <a:r>
              <a:rPr kumimoji="0" lang="en-US" altLang="zh-CN" sz="1600" b="1" dirty="0"/>
              <a:t> </a:t>
            </a:r>
            <a:r>
              <a:rPr kumimoji="0" lang="en-US" altLang="zh-CN" sz="1600" dirty="0"/>
              <a:t>mid = (bottom + top)/2</a:t>
            </a:r>
            <a:r>
              <a:rPr kumimoji="0" lang="en-US" altLang="zh-CN" sz="1600" b="1" dirty="0"/>
              <a:t>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dirty="0" err="1"/>
              <a:t>the_list</a:t>
            </a:r>
            <a:r>
              <a:rPr kumimoji="0" lang="en-US" altLang="zh-CN" sz="1600" b="1" dirty="0" err="1"/>
              <a:t>.</a:t>
            </a:r>
            <a:r>
              <a:rPr kumimoji="0" lang="en-US" altLang="zh-CN" sz="1600" dirty="0" err="1"/>
              <a:t>retrieve</a:t>
            </a:r>
            <a:r>
              <a:rPr kumimoji="0" lang="en-US" altLang="zh-CN" sz="1600" dirty="0"/>
              <a:t>(mid</a:t>
            </a:r>
            <a:r>
              <a:rPr kumimoji="0" lang="en-US" altLang="zh-CN" sz="1600" b="1" dirty="0"/>
              <a:t>, </a:t>
            </a:r>
            <a:r>
              <a:rPr kumimoji="0" lang="en-US" altLang="zh-CN" sz="1600" dirty="0"/>
              <a:t>data)</a:t>
            </a:r>
            <a:r>
              <a:rPr kumimoji="0" lang="en-US" altLang="zh-CN" sz="1600" b="1" dirty="0"/>
              <a:t>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 dirty="0">
                <a:solidFill>
                  <a:srgbClr val="FF0066"/>
                </a:solidFill>
              </a:rPr>
              <a:t>if</a:t>
            </a:r>
            <a:r>
              <a:rPr kumimoji="0" lang="en-US" altLang="zh-CN" sz="1600" b="1" dirty="0"/>
              <a:t> </a:t>
            </a:r>
            <a:r>
              <a:rPr kumimoji="0" lang="en-US" altLang="zh-CN" sz="1600" dirty="0"/>
              <a:t>(data == target) </a:t>
            </a:r>
            <a:r>
              <a:rPr kumimoji="0" lang="en-US" altLang="zh-CN" sz="1600" dirty="0">
                <a:solidFill>
                  <a:srgbClr val="3333FF"/>
                </a:solidFill>
              </a:rPr>
              <a:t>{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dirty="0"/>
              <a:t>position = mid</a:t>
            </a:r>
            <a:r>
              <a:rPr kumimoji="0" lang="en-US" altLang="zh-CN" sz="1600" b="1" dirty="0"/>
              <a:t>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 dirty="0"/>
              <a:t>return </a:t>
            </a:r>
            <a:r>
              <a:rPr kumimoji="0" lang="en-US" altLang="zh-CN" sz="1600" dirty="0"/>
              <a:t>success</a:t>
            </a:r>
            <a:r>
              <a:rPr kumimoji="0" lang="en-US" altLang="zh-CN" sz="1600" b="1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dirty="0"/>
              <a:t>             </a:t>
            </a:r>
            <a:r>
              <a:rPr kumimoji="0" lang="en-US" altLang="zh-CN" sz="1600" dirty="0">
                <a:solidFill>
                  <a:srgbClr val="3333FF"/>
                </a:solidFill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 dirty="0"/>
              <a:t>     </a:t>
            </a:r>
            <a:r>
              <a:rPr kumimoji="0" lang="en-US" altLang="zh-CN" sz="1600" b="1" dirty="0" smtClean="0"/>
              <a:t>    </a:t>
            </a:r>
            <a:r>
              <a:rPr kumimoji="0" lang="en-US" altLang="zh-CN" sz="1600" b="1" dirty="0" smtClean="0">
                <a:solidFill>
                  <a:srgbClr val="FF0066"/>
                </a:solidFill>
              </a:rPr>
              <a:t>else</a:t>
            </a:r>
            <a:r>
              <a:rPr kumimoji="0" lang="en-US" altLang="zh-CN" sz="1600" b="1" dirty="0" smtClean="0"/>
              <a:t> </a:t>
            </a:r>
            <a:r>
              <a:rPr kumimoji="0" lang="en-US" altLang="zh-CN" sz="1600" b="1" dirty="0">
                <a:solidFill>
                  <a:srgbClr val="3333FF"/>
                </a:solidFill>
              </a:rPr>
              <a:t>if</a:t>
            </a:r>
            <a:r>
              <a:rPr kumimoji="0" lang="en-US" altLang="zh-CN" sz="1600" b="1" dirty="0"/>
              <a:t> </a:t>
            </a:r>
            <a:r>
              <a:rPr kumimoji="0" lang="en-US" altLang="zh-CN" sz="1600" dirty="0"/>
              <a:t>(data &lt; target)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 dirty="0"/>
              <a:t>return </a:t>
            </a:r>
            <a:r>
              <a:rPr kumimoji="0" lang="en-US" altLang="zh-CN" sz="1600" dirty="0"/>
              <a:t>recursive_binary_2(</a:t>
            </a:r>
            <a:r>
              <a:rPr kumimoji="0" lang="en-US" altLang="zh-CN" sz="1600" dirty="0" err="1"/>
              <a:t>the_list</a:t>
            </a:r>
            <a:r>
              <a:rPr kumimoji="0" lang="en-US" altLang="zh-CN" sz="1600" b="1" dirty="0"/>
              <a:t>, </a:t>
            </a:r>
            <a:r>
              <a:rPr kumimoji="0" lang="en-US" altLang="zh-CN" sz="1600" dirty="0"/>
              <a:t>target</a:t>
            </a:r>
            <a:r>
              <a:rPr kumimoji="0" lang="en-US" altLang="zh-CN" sz="1600" b="1" dirty="0"/>
              <a:t>, </a:t>
            </a:r>
            <a:r>
              <a:rPr kumimoji="0" lang="en-US" altLang="zh-CN" sz="1600" dirty="0"/>
              <a:t>mid+1</a:t>
            </a:r>
            <a:r>
              <a:rPr kumimoji="0" lang="en-US" altLang="zh-CN" sz="1600" b="1" dirty="0"/>
              <a:t>, </a:t>
            </a:r>
            <a:r>
              <a:rPr kumimoji="0" lang="en-US" altLang="zh-CN" sz="1600" dirty="0"/>
              <a:t>top</a:t>
            </a:r>
            <a:r>
              <a:rPr kumimoji="0" lang="en-US" altLang="zh-CN" sz="1600" b="1" dirty="0"/>
              <a:t>, </a:t>
            </a:r>
            <a:r>
              <a:rPr kumimoji="0" lang="en-US" altLang="zh-CN" sz="1600" dirty="0"/>
              <a:t>position)</a:t>
            </a:r>
            <a:r>
              <a:rPr kumimoji="0" lang="en-US" altLang="zh-CN" sz="1600" b="1" dirty="0"/>
              <a:t>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 dirty="0"/>
              <a:t>     </a:t>
            </a:r>
            <a:r>
              <a:rPr kumimoji="0" lang="en-US" altLang="zh-CN" sz="1600" b="1" dirty="0">
                <a:solidFill>
                  <a:srgbClr val="3333FF"/>
                </a:solidFill>
              </a:rPr>
              <a:t>else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 dirty="0"/>
              <a:t>return </a:t>
            </a:r>
            <a:r>
              <a:rPr kumimoji="0" lang="en-US" altLang="zh-CN" sz="1600" dirty="0"/>
              <a:t>recursive_binary_2(</a:t>
            </a:r>
            <a:r>
              <a:rPr kumimoji="0" lang="en-US" altLang="zh-CN" sz="1600" dirty="0" err="1"/>
              <a:t>the_list</a:t>
            </a:r>
            <a:r>
              <a:rPr kumimoji="0" lang="en-US" altLang="zh-CN" sz="1600" b="1" dirty="0"/>
              <a:t>, </a:t>
            </a:r>
            <a:r>
              <a:rPr kumimoji="0" lang="en-US" altLang="zh-CN" sz="1600" dirty="0"/>
              <a:t>target</a:t>
            </a:r>
            <a:r>
              <a:rPr kumimoji="0" lang="en-US" altLang="zh-CN" sz="1600" b="1" dirty="0"/>
              <a:t>, </a:t>
            </a:r>
            <a:r>
              <a:rPr kumimoji="0" lang="en-US" altLang="zh-CN" sz="1600" dirty="0"/>
              <a:t>bottom</a:t>
            </a:r>
            <a:r>
              <a:rPr kumimoji="0" lang="en-US" altLang="zh-CN" sz="1600" b="1" dirty="0"/>
              <a:t>, </a:t>
            </a:r>
            <a:r>
              <a:rPr kumimoji="0" lang="en-US" altLang="zh-CN" sz="1600" dirty="0"/>
              <a:t>mid - 1</a:t>
            </a:r>
            <a:r>
              <a:rPr kumimoji="0" lang="en-US" altLang="zh-CN" sz="1600" b="1" dirty="0"/>
              <a:t>, </a:t>
            </a:r>
            <a:r>
              <a:rPr kumimoji="0" lang="en-US" altLang="zh-CN" sz="1600" dirty="0"/>
              <a:t>position)</a:t>
            </a:r>
            <a:r>
              <a:rPr kumimoji="0" lang="en-US" altLang="zh-CN" sz="1600" b="1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dirty="0"/>
              <a:t>    </a:t>
            </a:r>
            <a:r>
              <a:rPr kumimoji="0" lang="en-US" altLang="zh-CN" sz="1600" dirty="0" smtClean="0"/>
              <a:t>    </a:t>
            </a:r>
            <a:r>
              <a:rPr kumimoji="0" lang="en-US" altLang="zh-CN" sz="1600" dirty="0" smtClean="0">
                <a:solidFill>
                  <a:srgbClr val="FF0066"/>
                </a:solidFill>
              </a:rPr>
              <a:t>}</a:t>
            </a:r>
            <a:endParaRPr kumimoji="0" lang="en-US" altLang="zh-CN" sz="1600" dirty="0">
              <a:solidFill>
                <a:srgbClr val="FF0066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 dirty="0">
                <a:solidFill>
                  <a:srgbClr val="00B050"/>
                </a:solidFill>
              </a:rPr>
              <a:t> </a:t>
            </a:r>
            <a:r>
              <a:rPr kumimoji="0" lang="en-US" altLang="zh-CN" sz="1600" b="1" dirty="0" smtClean="0">
                <a:solidFill>
                  <a:srgbClr val="00B050"/>
                </a:solidFill>
              </a:rPr>
              <a:t>       else</a:t>
            </a:r>
            <a:r>
              <a:rPr kumimoji="0" lang="en-US" altLang="zh-CN" sz="1600" b="1" dirty="0" smtClean="0"/>
              <a:t> </a:t>
            </a:r>
            <a:r>
              <a:rPr kumimoji="0" lang="en-US" altLang="zh-CN" sz="1600" b="1" dirty="0"/>
              <a:t>return </a:t>
            </a:r>
            <a:r>
              <a:rPr kumimoji="0" lang="en-US" altLang="zh-CN" sz="1600" dirty="0" err="1"/>
              <a:t>not_present</a:t>
            </a:r>
            <a:r>
              <a:rPr kumimoji="0" lang="en-US" altLang="zh-CN" sz="1600" b="1" dirty="0" smtClean="0"/>
              <a:t>;</a:t>
            </a:r>
            <a:endParaRPr kumimoji="0" lang="en-US" altLang="zh-CN" sz="1600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8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查找的相关概念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613" y="1484784"/>
            <a:ext cx="8058150" cy="3897982"/>
          </a:xfrm>
        </p:spPr>
        <p:txBody>
          <a:bodyPr/>
          <a:lstStyle/>
          <a:p>
            <a:r>
              <a:rPr lang="zh-CN" altLang="en-US" sz="2400" dirty="0" smtClean="0"/>
              <a:t>查找（排序）中的记录需要满足的</a:t>
            </a:r>
            <a:r>
              <a:rPr lang="zh-CN" altLang="en-US" sz="2400" dirty="0"/>
              <a:t>基本</a:t>
            </a:r>
            <a:r>
              <a:rPr lang="zh-CN" altLang="en-US" sz="2400" dirty="0" smtClean="0"/>
              <a:t>条件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中设计自己的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Record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43608" y="2348880"/>
            <a:ext cx="6984776" cy="181588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en-US" altLang="zh-CN" sz="1600" b="1" dirty="0">
                <a:solidFill>
                  <a:srgbClr val="0000DA"/>
                </a:solidFill>
              </a:rPr>
              <a:t>// </a:t>
            </a:r>
            <a:r>
              <a:rPr lang="en-US" altLang="zh-CN" sz="1600" dirty="0">
                <a:solidFill>
                  <a:srgbClr val="0000DA"/>
                </a:solidFill>
              </a:rPr>
              <a:t>Definition of a Key class:</a:t>
            </a:r>
          </a:p>
          <a:p>
            <a:pPr lvl="1" eaLnBrk="1" hangingPunct="1"/>
            <a:r>
              <a:rPr lang="en-US" altLang="zh-CN" sz="1600" b="1" dirty="0">
                <a:solidFill>
                  <a:srgbClr val="000000"/>
                </a:solidFill>
              </a:rPr>
              <a:t>  class </a:t>
            </a:r>
            <a:r>
              <a:rPr lang="en-US" altLang="zh-CN" sz="1600" dirty="0">
                <a:solidFill>
                  <a:srgbClr val="000000"/>
                </a:solidFill>
              </a:rPr>
              <a:t>Key{</a:t>
            </a:r>
          </a:p>
          <a:p>
            <a:pPr lvl="1" eaLnBrk="1" hangingPunct="1"/>
            <a:r>
              <a:rPr lang="en-US" altLang="zh-CN" sz="1600" b="1" dirty="0">
                <a:solidFill>
                  <a:srgbClr val="000000"/>
                </a:solidFill>
              </a:rPr>
              <a:t>  public:</a:t>
            </a:r>
          </a:p>
          <a:p>
            <a:pPr lvl="1" eaLnBrk="1" hangingPunct="1"/>
            <a:r>
              <a:rPr lang="en-US" altLang="zh-CN" sz="1600" b="1" dirty="0">
                <a:solidFill>
                  <a:srgbClr val="000000"/>
                </a:solidFill>
              </a:rPr>
              <a:t>      </a:t>
            </a:r>
            <a:r>
              <a:rPr lang="en-US" altLang="zh-CN" sz="1600" b="1" dirty="0">
                <a:solidFill>
                  <a:srgbClr val="0000DA"/>
                </a:solidFill>
              </a:rPr>
              <a:t>// </a:t>
            </a:r>
            <a:r>
              <a:rPr lang="en-US" altLang="zh-CN" sz="1600" dirty="0">
                <a:solidFill>
                  <a:srgbClr val="0000DA"/>
                </a:solidFill>
              </a:rPr>
              <a:t>Add any constructors and methods for key data.</a:t>
            </a:r>
            <a:r>
              <a:rPr lang="zh-CN" altLang="en-US" sz="1600" b="1" dirty="0">
                <a:solidFill>
                  <a:srgbClr val="FF0000"/>
                </a:solidFill>
              </a:rPr>
              <a:t>构造函数及方法</a:t>
            </a:r>
          </a:p>
          <a:p>
            <a:pPr lvl="1" eaLnBrk="1" hangingPunct="1"/>
            <a:r>
              <a:rPr lang="zh-CN" altLang="en-US" sz="1600" b="1" dirty="0">
                <a:solidFill>
                  <a:srgbClr val="000000"/>
                </a:solidFill>
              </a:rPr>
              <a:t>  </a:t>
            </a:r>
            <a:r>
              <a:rPr lang="en-US" altLang="zh-CN" sz="1600" b="1" dirty="0">
                <a:solidFill>
                  <a:srgbClr val="000000"/>
                </a:solidFill>
              </a:rPr>
              <a:t>private:</a:t>
            </a:r>
          </a:p>
          <a:p>
            <a:pPr lvl="1" eaLnBrk="1" hangingPunct="1"/>
            <a:r>
              <a:rPr lang="en-US" altLang="zh-CN" sz="1600" b="1" dirty="0">
                <a:solidFill>
                  <a:srgbClr val="000000"/>
                </a:solidFill>
              </a:rPr>
              <a:t>   </a:t>
            </a:r>
            <a:r>
              <a:rPr lang="en-US" altLang="zh-CN" sz="1600" b="1" dirty="0">
                <a:solidFill>
                  <a:srgbClr val="0000DA"/>
                </a:solidFill>
              </a:rPr>
              <a:t>// </a:t>
            </a:r>
            <a:r>
              <a:rPr lang="en-US" altLang="zh-CN" sz="1600" dirty="0">
                <a:solidFill>
                  <a:srgbClr val="0000DA"/>
                </a:solidFill>
              </a:rPr>
              <a:t>Add declaration of key data members here.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key</a:t>
            </a:r>
            <a:r>
              <a:rPr lang="zh-CN" altLang="en-US" sz="1600" b="1" dirty="0">
                <a:solidFill>
                  <a:srgbClr val="FF0000"/>
                </a:solidFill>
              </a:rPr>
              <a:t>类的数据成员声明</a:t>
            </a:r>
          </a:p>
          <a:p>
            <a:pPr lvl="1" eaLnBrk="1" hangingPunct="1"/>
            <a:r>
              <a:rPr lang="zh-CN" altLang="en-US" sz="1600" dirty="0">
                <a:solidFill>
                  <a:srgbClr val="000000"/>
                </a:solidFill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</a:rPr>
              <a:t>}</a:t>
            </a:r>
            <a:r>
              <a:rPr lang="en-US" altLang="zh-CN" sz="1600" b="1" dirty="0">
                <a:solidFill>
                  <a:srgbClr val="000000"/>
                </a:solidFill>
              </a:rPr>
              <a:t>;</a:t>
            </a:r>
            <a:endParaRPr kumimoji="0" lang="en-US" altLang="zh-CN" sz="16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05000" y="4211811"/>
            <a:ext cx="5760640" cy="20621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00"/>
                </a:solidFill>
              </a:rPr>
              <a:t>// </a:t>
            </a:r>
            <a:r>
              <a:rPr lang="en-US" altLang="zh-CN" sz="1600">
                <a:solidFill>
                  <a:srgbClr val="0000DA"/>
                </a:solidFill>
              </a:rPr>
              <a:t>Declare overloaded comparison operators for keys</a:t>
            </a:r>
            <a:r>
              <a:rPr lang="en-US" altLang="zh-CN" sz="1600">
                <a:solidFill>
                  <a:srgbClr val="000000"/>
                </a:solidFill>
              </a:rPr>
              <a:t>:</a:t>
            </a:r>
          </a:p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//</a:t>
            </a:r>
            <a:r>
              <a:rPr lang="zh-CN" altLang="en-US" sz="1600" b="1">
                <a:solidFill>
                  <a:srgbClr val="FF0000"/>
                </a:solidFill>
              </a:rPr>
              <a:t>声明</a:t>
            </a:r>
            <a:r>
              <a:rPr lang="en-US" altLang="zh-CN" sz="1600" b="1">
                <a:solidFill>
                  <a:srgbClr val="FF0000"/>
                </a:solidFill>
              </a:rPr>
              <a:t>key</a:t>
            </a:r>
            <a:r>
              <a:rPr lang="zh-CN" altLang="en-US" sz="1600" b="1">
                <a:solidFill>
                  <a:srgbClr val="FF0000"/>
                </a:solidFill>
              </a:rPr>
              <a:t>类的操作符重载函数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</a:rPr>
              <a:t>bool operator </a:t>
            </a:r>
            <a:r>
              <a:rPr lang="en-US" altLang="zh-CN" sz="1600">
                <a:solidFill>
                  <a:srgbClr val="000000"/>
                </a:solidFill>
              </a:rPr>
              <a:t>== (</a:t>
            </a:r>
            <a:r>
              <a:rPr lang="en-US" altLang="zh-CN" sz="1600" b="1">
                <a:solidFill>
                  <a:srgbClr val="000000"/>
                </a:solidFill>
              </a:rPr>
              <a:t>const </a:t>
            </a:r>
            <a:r>
              <a:rPr lang="en-US" altLang="zh-CN" sz="1600">
                <a:solidFill>
                  <a:srgbClr val="000000"/>
                </a:solidFill>
              </a:rPr>
              <a:t>Key &amp;x</a:t>
            </a:r>
            <a:r>
              <a:rPr lang="en-US" altLang="zh-CN" sz="1600" b="1">
                <a:solidFill>
                  <a:srgbClr val="000000"/>
                </a:solidFill>
              </a:rPr>
              <a:t>, const </a:t>
            </a:r>
            <a:r>
              <a:rPr lang="en-US" altLang="zh-CN" sz="1600">
                <a:solidFill>
                  <a:srgbClr val="000000"/>
                </a:solidFill>
              </a:rPr>
              <a:t>Key &amp;y)</a:t>
            </a:r>
            <a:r>
              <a:rPr lang="en-US" altLang="zh-CN" sz="1600" b="1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</a:rPr>
              <a:t>bool operator </a:t>
            </a:r>
            <a:r>
              <a:rPr lang="en-US" altLang="zh-CN" sz="1600">
                <a:solidFill>
                  <a:srgbClr val="000000"/>
                </a:solidFill>
              </a:rPr>
              <a:t>&gt; (</a:t>
            </a:r>
            <a:r>
              <a:rPr lang="en-US" altLang="zh-CN" sz="1600" b="1">
                <a:solidFill>
                  <a:srgbClr val="000000"/>
                </a:solidFill>
              </a:rPr>
              <a:t>const </a:t>
            </a:r>
            <a:r>
              <a:rPr lang="en-US" altLang="zh-CN" sz="1600">
                <a:solidFill>
                  <a:srgbClr val="000000"/>
                </a:solidFill>
              </a:rPr>
              <a:t>Key &amp;x</a:t>
            </a:r>
            <a:r>
              <a:rPr lang="en-US" altLang="zh-CN" sz="1600" b="1">
                <a:solidFill>
                  <a:srgbClr val="000000"/>
                </a:solidFill>
              </a:rPr>
              <a:t>, const </a:t>
            </a:r>
            <a:r>
              <a:rPr lang="en-US" altLang="zh-CN" sz="1600">
                <a:solidFill>
                  <a:srgbClr val="000000"/>
                </a:solidFill>
              </a:rPr>
              <a:t>Key &amp;y)</a:t>
            </a:r>
            <a:r>
              <a:rPr lang="en-US" altLang="zh-CN" sz="1600" b="1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</a:rPr>
              <a:t>bool operator </a:t>
            </a:r>
            <a:r>
              <a:rPr lang="en-US" altLang="zh-CN" sz="1600">
                <a:solidFill>
                  <a:srgbClr val="000000"/>
                </a:solidFill>
              </a:rPr>
              <a:t>&lt; (</a:t>
            </a:r>
            <a:r>
              <a:rPr lang="en-US" altLang="zh-CN" sz="1600" b="1">
                <a:solidFill>
                  <a:srgbClr val="000000"/>
                </a:solidFill>
              </a:rPr>
              <a:t>const </a:t>
            </a:r>
            <a:r>
              <a:rPr lang="en-US" altLang="zh-CN" sz="1600">
                <a:solidFill>
                  <a:srgbClr val="000000"/>
                </a:solidFill>
              </a:rPr>
              <a:t>Key &amp;x</a:t>
            </a:r>
            <a:r>
              <a:rPr lang="en-US" altLang="zh-CN" sz="1600" b="1">
                <a:solidFill>
                  <a:srgbClr val="000000"/>
                </a:solidFill>
              </a:rPr>
              <a:t>, const </a:t>
            </a:r>
            <a:r>
              <a:rPr lang="en-US" altLang="zh-CN" sz="1600">
                <a:solidFill>
                  <a:srgbClr val="000000"/>
                </a:solidFill>
              </a:rPr>
              <a:t>Key &amp;y)</a:t>
            </a:r>
            <a:r>
              <a:rPr lang="en-US" altLang="zh-CN" sz="1600" b="1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</a:rPr>
              <a:t>bool operator </a:t>
            </a:r>
            <a:r>
              <a:rPr lang="en-US" altLang="zh-CN" sz="1600">
                <a:solidFill>
                  <a:srgbClr val="000000"/>
                </a:solidFill>
              </a:rPr>
              <a:t>&gt;= (</a:t>
            </a:r>
            <a:r>
              <a:rPr lang="en-US" altLang="zh-CN" sz="1600" b="1">
                <a:solidFill>
                  <a:srgbClr val="000000"/>
                </a:solidFill>
              </a:rPr>
              <a:t>const </a:t>
            </a:r>
            <a:r>
              <a:rPr lang="en-US" altLang="zh-CN" sz="1600">
                <a:solidFill>
                  <a:srgbClr val="000000"/>
                </a:solidFill>
              </a:rPr>
              <a:t>Key &amp;x</a:t>
            </a:r>
            <a:r>
              <a:rPr lang="en-US" altLang="zh-CN" sz="1600" b="1">
                <a:solidFill>
                  <a:srgbClr val="000000"/>
                </a:solidFill>
              </a:rPr>
              <a:t>, const </a:t>
            </a:r>
            <a:r>
              <a:rPr lang="en-US" altLang="zh-CN" sz="1600">
                <a:solidFill>
                  <a:srgbClr val="000000"/>
                </a:solidFill>
              </a:rPr>
              <a:t>Key &amp;y)</a:t>
            </a:r>
            <a:r>
              <a:rPr lang="en-US" altLang="zh-CN" sz="1600" b="1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</a:rPr>
              <a:t>bool operator </a:t>
            </a:r>
            <a:r>
              <a:rPr lang="en-US" altLang="zh-CN" sz="1600">
                <a:solidFill>
                  <a:srgbClr val="000000"/>
                </a:solidFill>
              </a:rPr>
              <a:t>&lt;= (</a:t>
            </a:r>
            <a:r>
              <a:rPr lang="en-US" altLang="zh-CN" sz="1600" b="1">
                <a:solidFill>
                  <a:srgbClr val="000000"/>
                </a:solidFill>
              </a:rPr>
              <a:t>const </a:t>
            </a:r>
            <a:r>
              <a:rPr lang="en-US" altLang="zh-CN" sz="1600">
                <a:solidFill>
                  <a:srgbClr val="000000"/>
                </a:solidFill>
              </a:rPr>
              <a:t>Key &amp;x</a:t>
            </a:r>
            <a:r>
              <a:rPr lang="en-US" altLang="zh-CN" sz="1600" b="1">
                <a:solidFill>
                  <a:srgbClr val="000000"/>
                </a:solidFill>
              </a:rPr>
              <a:t>, const </a:t>
            </a:r>
            <a:r>
              <a:rPr lang="en-US" altLang="zh-CN" sz="1600">
                <a:solidFill>
                  <a:srgbClr val="000000"/>
                </a:solidFill>
              </a:rPr>
              <a:t>Key &amp;y)</a:t>
            </a:r>
            <a:r>
              <a:rPr lang="en-US" altLang="zh-CN" sz="1600" b="1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</a:rPr>
              <a:t>bool operator </a:t>
            </a:r>
            <a:r>
              <a:rPr lang="en-US" altLang="zh-CN" sz="1600">
                <a:solidFill>
                  <a:srgbClr val="000000"/>
                </a:solidFill>
              </a:rPr>
              <a:t>!= (</a:t>
            </a:r>
            <a:r>
              <a:rPr lang="en-US" altLang="zh-CN" sz="1600" b="1">
                <a:solidFill>
                  <a:srgbClr val="000000"/>
                </a:solidFill>
              </a:rPr>
              <a:t>const </a:t>
            </a:r>
            <a:r>
              <a:rPr lang="en-US" altLang="zh-CN" sz="1600">
                <a:solidFill>
                  <a:srgbClr val="000000"/>
                </a:solidFill>
              </a:rPr>
              <a:t>Key &amp;x</a:t>
            </a:r>
            <a:r>
              <a:rPr lang="en-US" altLang="zh-CN" sz="1600" b="1">
                <a:solidFill>
                  <a:srgbClr val="000000"/>
                </a:solidFill>
              </a:rPr>
              <a:t>, const </a:t>
            </a:r>
            <a:r>
              <a:rPr lang="en-US" altLang="zh-CN" sz="1600">
                <a:solidFill>
                  <a:srgbClr val="000000"/>
                </a:solidFill>
              </a:rPr>
              <a:t>Key &amp;y)</a:t>
            </a:r>
            <a:r>
              <a:rPr lang="en-US" altLang="zh-CN" sz="1600" b="1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213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识别相等的</a:t>
            </a:r>
            <a:r>
              <a:rPr lang="zh-CN" altLang="en-US" dirty="0"/>
              <a:t>折半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的比较树：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08" y="2420888"/>
            <a:ext cx="5754216" cy="335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8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识别相等的</a:t>
            </a:r>
            <a:r>
              <a:rPr lang="zh-CN" altLang="en-US" dirty="0"/>
              <a:t>折半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的比较树：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7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420888"/>
            <a:ext cx="2848610" cy="1755140"/>
          </a:xfrm>
          <a:prstGeom prst="rect">
            <a:avLst/>
          </a:prstGeom>
        </p:spPr>
      </p:pic>
      <p:pic>
        <p:nvPicPr>
          <p:cNvPr id="9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7" y="3141134"/>
            <a:ext cx="5267960" cy="202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1115616" y="4273351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n=5</a:t>
            </a:r>
            <a:r>
              <a:rPr lang="zh-CN" altLang="en-US" sz="1400" dirty="0" smtClean="0"/>
              <a:t>的折半查找比较树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796136" y="5209455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n=10</a:t>
            </a:r>
            <a:r>
              <a:rPr lang="zh-CN" altLang="en-US" sz="1400" dirty="0" smtClean="0"/>
              <a:t>的折半查找比较树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157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识别相等的</a:t>
            </a:r>
            <a:r>
              <a:rPr lang="zh-CN" altLang="en-US" dirty="0"/>
              <a:t>折半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的比较树：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9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552728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691680" y="4797152"/>
            <a:ext cx="5995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0" lang="zh-CN" altLang="en-US" sz="1800" dirty="0" smtClean="0"/>
              <a:t>成功时平均</a:t>
            </a:r>
            <a:r>
              <a:rPr kumimoji="0" lang="zh-CN" altLang="en-US" sz="1800" dirty="0"/>
              <a:t>比较次数：</a:t>
            </a:r>
            <a:r>
              <a:rPr kumimoji="0" lang="en-US" altLang="zh-CN" sz="1800" dirty="0"/>
              <a:t>2*(19/10+1)-1=4.8</a:t>
            </a:r>
            <a:r>
              <a:rPr kumimoji="0" lang="zh-CN" altLang="en-US" sz="1800" dirty="0"/>
              <a:t>；</a:t>
            </a:r>
            <a:endParaRPr kumimoji="0" lang="en-US" altLang="zh-CN" sz="18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dirty="0"/>
              <a:t>	</a:t>
            </a:r>
            <a:r>
              <a:rPr kumimoji="0" lang="zh-CN" altLang="en-US" sz="1800" dirty="0"/>
              <a:t>或</a:t>
            </a:r>
            <a:r>
              <a:rPr kumimoji="0" lang="zh-CN" altLang="en-US" sz="1800" dirty="0">
                <a:sym typeface="Wingdings" panose="05000000000000000000" pitchFamily="2" charset="2"/>
              </a:rPr>
              <a:t>（</a:t>
            </a:r>
            <a:r>
              <a:rPr kumimoji="0" lang="en-US" altLang="zh-CN" sz="1800" dirty="0">
                <a:sym typeface="Wingdings" panose="05000000000000000000" pitchFamily="2" charset="2"/>
              </a:rPr>
              <a:t>2+2*2*2+2*4*3+2*3*4-10</a:t>
            </a:r>
            <a:r>
              <a:rPr kumimoji="0" lang="zh-CN" altLang="en-US" sz="1800" dirty="0">
                <a:sym typeface="Wingdings" panose="05000000000000000000" pitchFamily="2" charset="2"/>
              </a:rPr>
              <a:t>）</a:t>
            </a:r>
            <a:r>
              <a:rPr kumimoji="0" lang="en-US" altLang="zh-CN" sz="1800" dirty="0">
                <a:sym typeface="Wingdings" panose="05000000000000000000" pitchFamily="2" charset="2"/>
              </a:rPr>
              <a:t>/10=4.8</a:t>
            </a:r>
            <a:r>
              <a:rPr kumimoji="0" lang="zh-CN" altLang="en-US" sz="1800" dirty="0">
                <a:sym typeface="Wingdings" panose="05000000000000000000" pitchFamily="2" charset="2"/>
              </a:rPr>
              <a:t>；</a:t>
            </a:r>
            <a:endParaRPr kumimoji="0" lang="en-US" altLang="zh-CN" sz="1800" dirty="0">
              <a:sym typeface="Wingdings" panose="05000000000000000000" pitchFamily="2" charset="2"/>
            </a:endParaRPr>
          </a:p>
          <a:p>
            <a:pPr marL="285750" indent="-28575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0" lang="zh-CN" altLang="en-US" sz="1800" dirty="0" smtClean="0">
                <a:sym typeface="Wingdings" panose="05000000000000000000" pitchFamily="2" charset="2"/>
              </a:rPr>
              <a:t>不</a:t>
            </a:r>
            <a:r>
              <a:rPr kumimoji="0" lang="zh-CN" altLang="en-US" sz="1800" dirty="0">
                <a:sym typeface="Wingdings" panose="05000000000000000000" pitchFamily="2" charset="2"/>
              </a:rPr>
              <a:t>成功</a:t>
            </a:r>
            <a:r>
              <a:rPr kumimoji="0" lang="zh-CN" altLang="en-US" sz="1800" dirty="0" smtClean="0">
                <a:sym typeface="Wingdings" panose="05000000000000000000" pitchFamily="2" charset="2"/>
              </a:rPr>
              <a:t>时平均</a:t>
            </a:r>
            <a:r>
              <a:rPr kumimoji="0" lang="zh-CN" altLang="en-US" sz="1800" dirty="0">
                <a:sym typeface="Wingdings" panose="05000000000000000000" pitchFamily="2" charset="2"/>
              </a:rPr>
              <a:t>比较次数：</a:t>
            </a:r>
            <a:r>
              <a:rPr kumimoji="0" lang="en-US" altLang="zh-CN" sz="1800" dirty="0">
                <a:sym typeface="Wingdings" panose="05000000000000000000" pitchFamily="2" charset="2"/>
              </a:rPr>
              <a:t>(5*3*2+6*4*2)/11=78/11</a:t>
            </a:r>
          </a:p>
        </p:txBody>
      </p:sp>
    </p:spTree>
    <p:extLst>
      <p:ext uri="{BB962C8B-B14F-4D97-AF65-F5344CB8AC3E}">
        <p14:creationId xmlns:p14="http://schemas.microsoft.com/office/powerpoint/2010/main" val="52097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查找算法的性能分析：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2-tree</a:t>
            </a:r>
            <a:r>
              <a:rPr lang="zh-CN" altLang="en-US" dirty="0" smtClean="0"/>
              <a:t>：一颗树，除了叶节点外，所有其他节点均有两个孩子节点。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折半查找的比较树都是</a:t>
            </a:r>
            <a:r>
              <a:rPr lang="en-US" altLang="zh-CN" dirty="0" smtClean="0"/>
              <a:t>2-tree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09612"/>
            <a:ext cx="6851104" cy="28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83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229" y="2132856"/>
            <a:ext cx="8058150" cy="4276278"/>
          </a:xfrm>
        </p:spPr>
        <p:txBody>
          <a:bodyPr/>
          <a:lstStyle/>
          <a:p>
            <a:r>
              <a:rPr lang="zh-CN" altLang="en-US" sz="2400" dirty="0" smtClean="0"/>
              <a:t>查找算法的性能分析：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不</a:t>
            </a:r>
            <a:r>
              <a:rPr lang="zh-CN" altLang="zh-CN" sz="2000" dirty="0" smtClean="0"/>
              <a:t>识别</a:t>
            </a:r>
            <a:r>
              <a:rPr lang="zh-CN" altLang="zh-CN" sz="2000" dirty="0"/>
              <a:t>相等的</a:t>
            </a:r>
            <a:r>
              <a:rPr lang="zh-CN" altLang="en-US" sz="2000" dirty="0"/>
              <a:t>折半</a:t>
            </a:r>
            <a:r>
              <a:rPr lang="zh-CN" altLang="zh-CN" sz="2000" dirty="0" smtClean="0"/>
              <a:t>查找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每次与中间元素比较后将原查找表分成两个子表</a:t>
            </a:r>
            <a:r>
              <a:rPr lang="en-US" altLang="zh-CN" sz="1800" dirty="0" smtClean="0"/>
              <a:t>L1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L2</a:t>
            </a:r>
            <a:r>
              <a:rPr lang="zh-CN" altLang="en-US" sz="1800" dirty="0" smtClean="0"/>
              <a:t>，设</a:t>
            </a:r>
            <a:r>
              <a:rPr lang="en-US" altLang="zh-CN" sz="1800" dirty="0" smtClean="0"/>
              <a:t>L1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L2</a:t>
            </a:r>
            <a:r>
              <a:rPr lang="zh-CN" altLang="en-US" sz="1800" dirty="0" smtClean="0"/>
              <a:t>对应</a:t>
            </a:r>
            <a:r>
              <a:rPr lang="zh-CN" altLang="en-US" sz="1800" dirty="0"/>
              <a:t>的比较</a:t>
            </a:r>
            <a:r>
              <a:rPr lang="zh-CN" altLang="en-US" sz="1800" dirty="0" smtClean="0"/>
              <a:t>树分别为</a:t>
            </a:r>
            <a:r>
              <a:rPr lang="en-US" altLang="zh-CN" sz="1800" dirty="0" smtClean="0"/>
              <a:t>T1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T2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L1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L2</a:t>
            </a:r>
            <a:r>
              <a:rPr lang="zh-CN" altLang="en-US" sz="1800" dirty="0" smtClean="0"/>
              <a:t>这两个子表的长度最多相差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，因此</a:t>
            </a:r>
            <a:r>
              <a:rPr lang="en-US" altLang="zh-CN" sz="1800" dirty="0" smtClean="0"/>
              <a:t>T1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T2</a:t>
            </a:r>
            <a:r>
              <a:rPr lang="zh-CN" altLang="en-US" sz="1800" dirty="0" smtClean="0"/>
              <a:t>的</a:t>
            </a:r>
            <a:r>
              <a:rPr lang="zh-CN" altLang="en-US" sz="1800" dirty="0" smtClean="0">
                <a:solidFill>
                  <a:srgbClr val="FF0000"/>
                </a:solidFill>
              </a:rPr>
              <a:t>所有叶节点在相邻的两层上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1800" dirty="0" smtClean="0"/>
              <a:t>For binary_search_1</a:t>
            </a:r>
            <a:r>
              <a:rPr lang="en-US" altLang="zh-CN" sz="1800" dirty="0"/>
              <a:t>,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both successful and unsuccessful searches terminate at levels, and so there are exactly </a:t>
            </a:r>
            <a:r>
              <a:rPr lang="en-US" altLang="zh-CN" sz="1800" b="1" i="1" dirty="0"/>
              <a:t>2n</a:t>
            </a:r>
            <a:r>
              <a:rPr lang="en-US" altLang="zh-CN" sz="1800" dirty="0"/>
              <a:t> leaves </a:t>
            </a:r>
            <a:r>
              <a:rPr lang="en-US" altLang="zh-CN" sz="1800" dirty="0" smtClean="0"/>
              <a:t>altogether——</a:t>
            </a:r>
            <a:r>
              <a:rPr lang="zh-CN" altLang="en-US" sz="1800" dirty="0" smtClean="0">
                <a:solidFill>
                  <a:srgbClr val="FF0000"/>
                </a:solidFill>
              </a:rPr>
              <a:t>比较树有</a:t>
            </a:r>
            <a:r>
              <a:rPr lang="en-US" altLang="zh-CN" sz="1800" dirty="0" smtClean="0">
                <a:solidFill>
                  <a:srgbClr val="FF0000"/>
                </a:solidFill>
              </a:rPr>
              <a:t>2n</a:t>
            </a:r>
            <a:r>
              <a:rPr lang="zh-CN" altLang="en-US" sz="1800" dirty="0" smtClean="0">
                <a:solidFill>
                  <a:srgbClr val="FF0000"/>
                </a:solidFill>
              </a:rPr>
              <a:t>个叶节点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1800" dirty="0" smtClean="0"/>
              <a:t>根据定理</a:t>
            </a:r>
            <a:r>
              <a:rPr lang="en-US" altLang="zh-CN" sz="1800" dirty="0" smtClean="0"/>
              <a:t>7.2</a:t>
            </a:r>
            <a:r>
              <a:rPr lang="zh-CN" altLang="en-US" sz="1800" dirty="0" smtClean="0"/>
              <a:t>，树高度至少</a:t>
            </a:r>
            <a:r>
              <a:rPr lang="en-US" altLang="zh-CN" sz="1800" dirty="0" smtClean="0"/>
              <a:t>lg2n+1=lgn+2</a:t>
            </a:r>
          </a:p>
          <a:p>
            <a:pPr lvl="2"/>
            <a:r>
              <a:rPr lang="zh-CN" altLang="en-US" sz="1800" dirty="0" smtClean="0"/>
              <a:t>比较次数：</a:t>
            </a:r>
            <a:r>
              <a:rPr lang="zh-CN" altLang="en-US" sz="1800" dirty="0"/>
              <a:t>最</a:t>
            </a:r>
            <a:r>
              <a:rPr lang="zh-CN" altLang="en-US" sz="1800" dirty="0" smtClean="0"/>
              <a:t>差为树的高度</a:t>
            </a:r>
            <a:r>
              <a:rPr lang="en-US" altLang="zh-CN" sz="1800" dirty="0" smtClean="0"/>
              <a:t>-1=lgn+1</a:t>
            </a:r>
            <a:r>
              <a:rPr lang="zh-CN" altLang="en-US" sz="1800" dirty="0" smtClean="0"/>
              <a:t>，最好是倒数第二层，比较次数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lgn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结论：</a:t>
            </a:r>
            <a:r>
              <a:rPr lang="en-US" altLang="zh-CN" sz="1800" dirty="0" smtClean="0"/>
              <a:t>binary_search1</a:t>
            </a:r>
            <a:r>
              <a:rPr lang="zh-CN" altLang="zh-CN" sz="1800" dirty="0"/>
              <a:t>算法的时间效率为</a:t>
            </a:r>
            <a:r>
              <a:rPr lang="en-US" altLang="zh-CN" sz="1800" dirty="0"/>
              <a:t>O(</a:t>
            </a:r>
            <a:r>
              <a:rPr lang="en-US" altLang="zh-CN" sz="1800" dirty="0" err="1"/>
              <a:t>lgn</a:t>
            </a:r>
            <a:r>
              <a:rPr lang="en-US" altLang="zh-CN" sz="1800" dirty="0"/>
              <a:t>)</a:t>
            </a:r>
            <a:endParaRPr lang="en-US" altLang="zh-CN" sz="1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65758"/>
            <a:ext cx="4038379" cy="243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66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229" y="2132856"/>
            <a:ext cx="8093296" cy="4276278"/>
          </a:xfrm>
        </p:spPr>
        <p:txBody>
          <a:bodyPr/>
          <a:lstStyle/>
          <a:p>
            <a:r>
              <a:rPr lang="zh-CN" altLang="en-US" sz="2400" dirty="0" smtClean="0"/>
              <a:t>查找算法的性能分析：</a:t>
            </a:r>
            <a:endParaRPr lang="en-US" altLang="zh-CN" sz="2400" dirty="0" smtClean="0"/>
          </a:p>
          <a:p>
            <a:pPr lvl="1"/>
            <a:r>
              <a:rPr lang="zh-CN" altLang="zh-CN" sz="2000" dirty="0" smtClean="0"/>
              <a:t>识别</a:t>
            </a:r>
            <a:r>
              <a:rPr lang="zh-CN" altLang="zh-CN" sz="2000" dirty="0"/>
              <a:t>相等的</a:t>
            </a:r>
            <a:r>
              <a:rPr lang="zh-CN" altLang="en-US" sz="2000" dirty="0"/>
              <a:t>折半</a:t>
            </a:r>
            <a:r>
              <a:rPr lang="zh-CN" altLang="zh-CN" sz="2000" dirty="0" smtClean="0"/>
              <a:t>查找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2"/>
            <a:r>
              <a:rPr lang="zh-CN" altLang="zh-CN" sz="1600" dirty="0"/>
              <a:t>这</a:t>
            </a:r>
            <a:r>
              <a:rPr lang="zh-CN" altLang="zh-CN" sz="1600" dirty="0" smtClean="0"/>
              <a:t>棵</a:t>
            </a:r>
            <a:r>
              <a:rPr lang="zh-CN" altLang="en-US" sz="1600" dirty="0"/>
              <a:t>比较</a:t>
            </a:r>
            <a:r>
              <a:rPr lang="zh-CN" altLang="zh-CN" sz="1600" dirty="0" smtClean="0"/>
              <a:t>树</a:t>
            </a:r>
            <a:r>
              <a:rPr lang="zh-CN" altLang="zh-CN" sz="1600" dirty="0"/>
              <a:t>的高度仍与</a:t>
            </a:r>
            <a:r>
              <a:rPr lang="en-US" altLang="zh-CN" sz="1600" dirty="0" err="1"/>
              <a:t>lgn</a:t>
            </a:r>
            <a:r>
              <a:rPr lang="zh-CN" altLang="zh-CN" sz="1600" dirty="0"/>
              <a:t>成正比，因此，</a:t>
            </a:r>
            <a:r>
              <a:rPr lang="en-US" altLang="zh-CN" sz="1600" dirty="0"/>
              <a:t>binary_search2</a:t>
            </a:r>
            <a:r>
              <a:rPr lang="zh-CN" altLang="zh-CN" sz="1600" dirty="0"/>
              <a:t>算法的时间效率也为</a:t>
            </a:r>
            <a:r>
              <a:rPr lang="en-US" altLang="zh-CN" sz="1600" dirty="0"/>
              <a:t>O(</a:t>
            </a:r>
            <a:r>
              <a:rPr lang="en-US" altLang="zh-CN" sz="1600" dirty="0" err="1"/>
              <a:t>lgn</a:t>
            </a:r>
            <a:r>
              <a:rPr lang="en-US" altLang="zh-CN" sz="1600" dirty="0"/>
              <a:t>)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lvl="2"/>
            <a:r>
              <a:rPr lang="zh-CN" altLang="zh-CN" sz="1600" dirty="0" smtClean="0"/>
              <a:t>虽然</a:t>
            </a:r>
            <a:r>
              <a:rPr lang="zh-CN" altLang="zh-CN" sz="1600" dirty="0"/>
              <a:t>这棵树略矮于</a:t>
            </a:r>
            <a:r>
              <a:rPr lang="en-US" altLang="zh-CN" sz="1600" dirty="0"/>
              <a:t>binary_search1</a:t>
            </a:r>
            <a:r>
              <a:rPr lang="zh-CN" altLang="zh-CN" sz="1600" dirty="0"/>
              <a:t>的比较树，但由于在每个结点处要比较</a:t>
            </a:r>
            <a:r>
              <a:rPr lang="en-US" altLang="zh-CN" sz="1600" dirty="0"/>
              <a:t>2</a:t>
            </a:r>
            <a:r>
              <a:rPr lang="zh-CN" altLang="zh-CN" sz="1600" dirty="0"/>
              <a:t>次，其算法效率比第一个算法要差。</a:t>
            </a:r>
          </a:p>
          <a:p>
            <a:pPr lvl="2"/>
            <a:endParaRPr lang="en-US" altLang="zh-CN" sz="1600" dirty="0" smtClean="0"/>
          </a:p>
          <a:p>
            <a:pPr lvl="2"/>
            <a:endParaRPr lang="en-US" altLang="zh-CN" sz="1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9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24128" y="1025788"/>
            <a:ext cx="2848610" cy="1755140"/>
          </a:xfrm>
          <a:prstGeom prst="rect">
            <a:avLst/>
          </a:prstGeom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4313004"/>
            <a:ext cx="6345821" cy="11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3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613" y="1619250"/>
            <a:ext cx="8058150" cy="1665734"/>
          </a:xfrm>
        </p:spPr>
        <p:txBody>
          <a:bodyPr/>
          <a:lstStyle/>
          <a:p>
            <a:r>
              <a:rPr lang="zh-CN" altLang="en-US" dirty="0" smtClean="0"/>
              <a:t>思考：</a:t>
            </a:r>
            <a:endParaRPr lang="en-US" altLang="zh-CN" dirty="0" smtClean="0"/>
          </a:p>
          <a:p>
            <a:pPr lvl="1"/>
            <a:r>
              <a:rPr lang="en-US" altLang="zh-CN" dirty="0"/>
              <a:t>binary_search1</a:t>
            </a:r>
            <a:r>
              <a:rPr lang="zh-CN" altLang="zh-CN" dirty="0"/>
              <a:t>和</a:t>
            </a:r>
            <a:r>
              <a:rPr lang="en-US" altLang="zh-CN" dirty="0"/>
              <a:t>binary_search2</a:t>
            </a:r>
            <a:r>
              <a:rPr lang="zh-CN" altLang="zh-CN" dirty="0"/>
              <a:t>这两个二分查找算法能否在有序的链表下进行</a:t>
            </a:r>
            <a:r>
              <a:rPr lang="zh-CN" altLang="zh-CN" dirty="0" smtClean="0"/>
              <a:t>？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3474874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不断地调用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retrieve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方法获得中间位置的元素，在链表下这个操作效率是线性阶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O(n)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的，也即一次调用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retrieve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方法就跟顺序查找本身的效率同数量级了。因此链表下做二分查找效率是非常低下的，不值得尝试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。而在顺序表下是根据位序直接读写的，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retrieve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方法是常量阶性能。因此高效率的二分查找算法，必然是在有序顺序表下进行的。这也是二分查找的前提。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60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折半与顺序查找算法的比较：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39552" y="2427704"/>
          <a:ext cx="8101211" cy="34495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0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0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查找方法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存储结构要求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时间效率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优缺点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查找原理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顺序查找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顺序结构或链式结构的线性表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较大时，查找比较耗时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从线性表的一端开始，将目标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target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依次与每个记录进行比较，直至找到一个与目标关键字相同的记录，或者直到表的另一端都没有找到为止。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tx1"/>
                          </a:solidFill>
                          <a:effectLst/>
                        </a:rPr>
                        <a:t>二分查找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顺序存储结构、元素已有序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tx1"/>
                          </a:solidFill>
                          <a:effectLst/>
                        </a:rPr>
                        <a:t>O(lgn)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需要事先保持记录有序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在一个有序顺序表下，将目标关键字与表的中间记录去比较，根据大小关系不断缩小被查区间。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3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查找的相关概念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613" y="1484784"/>
            <a:ext cx="8058150" cy="3897982"/>
          </a:xfrm>
        </p:spPr>
        <p:txBody>
          <a:bodyPr/>
          <a:lstStyle/>
          <a:p>
            <a:r>
              <a:rPr lang="zh-CN" altLang="en-US" sz="2400" dirty="0" smtClean="0"/>
              <a:t>查找（排序）中的记录需要满足的</a:t>
            </a:r>
            <a:r>
              <a:rPr lang="zh-CN" altLang="en-US" sz="2400" dirty="0"/>
              <a:t>基本</a:t>
            </a:r>
            <a:r>
              <a:rPr lang="zh-CN" altLang="en-US" sz="2400" dirty="0" smtClean="0"/>
              <a:t>条件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中设计自己的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Record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99592" y="2636912"/>
            <a:ext cx="7488956" cy="23083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DA"/>
                </a:solidFill>
              </a:rPr>
              <a:t>// </a:t>
            </a:r>
            <a:r>
              <a:rPr lang="en-US" altLang="zh-CN" sz="1800">
                <a:solidFill>
                  <a:srgbClr val="0000DA"/>
                </a:solidFill>
              </a:rPr>
              <a:t>Definition of a Record class: </a:t>
            </a:r>
          </a:p>
          <a:p>
            <a:pPr eaLnBrk="1" hangingPunct="1"/>
            <a:r>
              <a:rPr lang="en-US" altLang="zh-CN" sz="1800" b="1">
                <a:solidFill>
                  <a:srgbClr val="000000"/>
                </a:solidFill>
              </a:rPr>
              <a:t>class </a:t>
            </a:r>
            <a:r>
              <a:rPr lang="en-US" altLang="zh-CN" sz="1800">
                <a:solidFill>
                  <a:srgbClr val="000000"/>
                </a:solidFill>
              </a:rPr>
              <a:t>Record{</a:t>
            </a:r>
          </a:p>
          <a:p>
            <a:pPr eaLnBrk="1" hangingPunct="1"/>
            <a:r>
              <a:rPr lang="en-US" altLang="zh-CN" sz="1800" b="1">
                <a:solidFill>
                  <a:srgbClr val="000000"/>
                </a:solidFill>
              </a:rPr>
              <a:t>public:</a:t>
            </a:r>
          </a:p>
          <a:p>
            <a:pPr eaLnBrk="1" hangingPunct="1"/>
            <a:r>
              <a:rPr lang="en-US" altLang="zh-CN" sz="1800" b="1">
                <a:solidFill>
                  <a:srgbClr val="000000"/>
                </a:solidFill>
              </a:rPr>
              <a:t>	operator </a:t>
            </a:r>
            <a:r>
              <a:rPr lang="en-US" altLang="zh-CN" sz="1800">
                <a:solidFill>
                  <a:srgbClr val="000000"/>
                </a:solidFill>
              </a:rPr>
              <a:t>Key( )</a:t>
            </a:r>
            <a:r>
              <a:rPr lang="en-US" altLang="zh-CN" sz="1800" b="1">
                <a:solidFill>
                  <a:srgbClr val="000000"/>
                </a:solidFill>
              </a:rPr>
              <a:t>; </a:t>
            </a:r>
            <a:r>
              <a:rPr lang="en-US" altLang="zh-CN" sz="1800" b="1">
                <a:solidFill>
                  <a:srgbClr val="0000DA"/>
                </a:solidFill>
              </a:rPr>
              <a:t>//</a:t>
            </a:r>
            <a:r>
              <a:rPr lang="en-US" altLang="zh-CN" sz="1800">
                <a:solidFill>
                  <a:srgbClr val="0000DA"/>
                </a:solidFill>
              </a:rPr>
              <a:t>implicit conversion from Record to Key .</a:t>
            </a:r>
          </a:p>
          <a:p>
            <a:pPr eaLnBrk="1" hangingPunct="1"/>
            <a:r>
              <a:rPr lang="en-US" altLang="zh-CN" sz="1800" b="1">
                <a:solidFill>
                  <a:srgbClr val="0000DA"/>
                </a:solidFill>
              </a:rPr>
              <a:t>            // </a:t>
            </a:r>
            <a:r>
              <a:rPr lang="en-US" altLang="zh-CN" sz="1800">
                <a:solidFill>
                  <a:srgbClr val="0000DA"/>
                </a:solidFill>
              </a:rPr>
              <a:t>Add any constructors and methods for Record objects.</a:t>
            </a:r>
          </a:p>
          <a:p>
            <a:pPr eaLnBrk="1" hangingPunct="1"/>
            <a:r>
              <a:rPr lang="en-US" altLang="zh-CN" sz="1800" b="1">
                <a:solidFill>
                  <a:srgbClr val="000000"/>
                </a:solidFill>
              </a:rPr>
              <a:t>private:</a:t>
            </a:r>
          </a:p>
          <a:p>
            <a:pPr eaLnBrk="1" hangingPunct="1"/>
            <a:r>
              <a:rPr lang="en-US" altLang="zh-CN" sz="1800" b="1">
                <a:solidFill>
                  <a:srgbClr val="0000DA"/>
                </a:solidFill>
              </a:rPr>
              <a:t>	// </a:t>
            </a:r>
            <a:r>
              <a:rPr lang="en-US" altLang="zh-CN" sz="1800">
                <a:solidFill>
                  <a:srgbClr val="0000DA"/>
                </a:solidFill>
              </a:rPr>
              <a:t>Add data components.</a:t>
            </a:r>
          </a:p>
          <a:p>
            <a:pPr eaLnBrk="1" hangingPunct="1"/>
            <a:r>
              <a:rPr lang="en-US" altLang="zh-CN" sz="1800">
                <a:solidFill>
                  <a:srgbClr val="0000DA"/>
                </a:solidFill>
              </a:rPr>
              <a:t>}</a:t>
            </a:r>
            <a:r>
              <a:rPr lang="en-US" altLang="zh-CN" sz="1800" b="1">
                <a:solidFill>
                  <a:srgbClr val="0000DA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45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查找相关的概念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613" y="1619250"/>
            <a:ext cx="7877819" cy="3321918"/>
          </a:xfrm>
        </p:spPr>
        <p:txBody>
          <a:bodyPr/>
          <a:lstStyle/>
          <a:p>
            <a:r>
              <a:rPr lang="zh-CN" altLang="en-US" dirty="0" smtClean="0"/>
              <a:t>内</a:t>
            </a:r>
            <a:r>
              <a:rPr lang="en-US" altLang="zh-CN" dirty="0" smtClean="0"/>
              <a:t>/</a:t>
            </a:r>
            <a:r>
              <a:rPr lang="zh-CN" altLang="en-US" dirty="0" smtClean="0"/>
              <a:t>外部查找：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内部查找：</a:t>
            </a:r>
            <a:r>
              <a:rPr lang="zh-CN" altLang="zh-CN" dirty="0" smtClean="0"/>
              <a:t>所有</a:t>
            </a:r>
            <a:r>
              <a:rPr lang="zh-CN" altLang="zh-CN" dirty="0"/>
              <a:t>记录都存放在内存中的</a:t>
            </a:r>
            <a:r>
              <a:rPr lang="zh-CN" altLang="zh-CN" dirty="0" smtClean="0"/>
              <a:t>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外部查找：指</a:t>
            </a:r>
            <a:r>
              <a:rPr lang="zh-CN" altLang="en-US" dirty="0"/>
              <a:t>在辅助设备空间进行数据查找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</a:t>
            </a:r>
            <a:r>
              <a:rPr lang="zh-CN" altLang="en-US" dirty="0"/>
              <a:t>在计算机</a:t>
            </a:r>
            <a:r>
              <a:rPr lang="zh-CN" altLang="en-US" dirty="0" smtClean="0"/>
              <a:t>中内存的</a:t>
            </a:r>
            <a:r>
              <a:rPr lang="zh-CN" altLang="en-US" dirty="0"/>
              <a:t>大小是有限的， 如果要查找的数据量太大，无法全部加载到内存中，必须借助辅助存储设备的空间再进行</a:t>
            </a:r>
            <a:r>
              <a:rPr lang="zh-CN" altLang="en-US" dirty="0" smtClean="0"/>
              <a:t>查</a:t>
            </a:r>
            <a:endParaRPr lang="en-US" altLang="zh-CN" dirty="0" smtClean="0"/>
          </a:p>
          <a:p>
            <a:pPr lvl="2"/>
            <a:r>
              <a:rPr lang="zh-CN" altLang="en-US" dirty="0"/>
              <a:t>为了提高计算机处理的效率，处理更多的进程，我们一般只加载一部分数据，需要的再到辅存中查找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9872" y="4965536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</a:rPr>
              <a:t>本章只关注内部查找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7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查找相关的概念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19250"/>
            <a:ext cx="7877819" cy="3321918"/>
          </a:xfrm>
        </p:spPr>
        <p:txBody>
          <a:bodyPr/>
          <a:lstStyle/>
          <a:p>
            <a:r>
              <a:rPr lang="zh-CN" altLang="en-US" dirty="0" smtClean="0"/>
              <a:t>内部查找的分类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403648" y="6509612"/>
            <a:ext cx="5408240" cy="34796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11960" y="1268760"/>
            <a:ext cx="241362" cy="2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00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00628"/>
              </p:ext>
            </p:extLst>
          </p:nvPr>
        </p:nvGraphicFramePr>
        <p:xfrm>
          <a:off x="3923928" y="1497851"/>
          <a:ext cx="4824536" cy="4739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3" imgW="3302000" imgH="3619500" progId="Equation.3">
                  <p:embed/>
                </p:oleObj>
              </mc:Choice>
              <mc:Fallback>
                <p:oleObj name="公式" r:id="rId3" imgW="3302000" imgH="3619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497851"/>
                        <a:ext cx="4824536" cy="473946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12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613" y="1619250"/>
            <a:ext cx="8058150" cy="3249910"/>
          </a:xfrm>
        </p:spPr>
        <p:txBody>
          <a:bodyPr/>
          <a:lstStyle/>
          <a:p>
            <a:r>
              <a:rPr lang="zh-CN" altLang="en-US" dirty="0" smtClean="0"/>
              <a:t>查找算法的评价</a:t>
            </a:r>
            <a:endParaRPr lang="en-US" altLang="zh-CN" dirty="0" smtClean="0"/>
          </a:p>
          <a:p>
            <a:pPr lvl="1"/>
            <a:r>
              <a:rPr lang="zh-CN" altLang="zh-CN" dirty="0"/>
              <a:t>时间复杂</a:t>
            </a:r>
            <a:r>
              <a:rPr lang="zh-CN" altLang="zh-CN" dirty="0" smtClean="0"/>
              <a:t>度</a:t>
            </a:r>
            <a:endParaRPr lang="en-US" altLang="zh-CN" dirty="0" smtClean="0"/>
          </a:p>
          <a:p>
            <a:pPr lvl="1"/>
            <a:r>
              <a:rPr lang="zh-CN" altLang="zh-CN" dirty="0"/>
              <a:t>平均查找长度</a:t>
            </a:r>
            <a:r>
              <a:rPr lang="en-US" altLang="zh-CN" dirty="0" smtClean="0"/>
              <a:t>ASL</a:t>
            </a:r>
          </a:p>
          <a:p>
            <a:pPr lvl="2"/>
            <a:r>
              <a:rPr lang="zh-CN" altLang="en-US" dirty="0" smtClean="0"/>
              <a:t>本章介绍基于比较的查找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，其</a:t>
            </a:r>
            <a:r>
              <a:rPr lang="zh-CN" altLang="zh-CN" dirty="0" smtClean="0"/>
              <a:t>基本操作</a:t>
            </a:r>
            <a:r>
              <a:rPr lang="zh-CN" altLang="en-US" dirty="0" smtClean="0"/>
              <a:t>是</a:t>
            </a:r>
            <a:r>
              <a:rPr lang="zh-CN" altLang="zh-CN" dirty="0" smtClean="0"/>
              <a:t>目标</a:t>
            </a:r>
            <a:r>
              <a:rPr lang="zh-CN" altLang="zh-CN" dirty="0"/>
              <a:t>关键字与表中各记录的关键字</a:t>
            </a:r>
            <a:r>
              <a:rPr lang="zh-CN" altLang="zh-CN" dirty="0" smtClean="0"/>
              <a:t>的比较</a:t>
            </a:r>
            <a:endParaRPr lang="zh-CN" altLang="zh-CN" dirty="0"/>
          </a:p>
          <a:p>
            <a:pPr lvl="2"/>
            <a:r>
              <a:rPr lang="en-US" altLang="zh-CN" dirty="0" smtClean="0"/>
              <a:t>ASL</a:t>
            </a:r>
            <a:r>
              <a:rPr lang="zh-CN" altLang="zh-CN" dirty="0"/>
              <a:t>（</a:t>
            </a:r>
            <a:r>
              <a:rPr lang="en-US" altLang="zh-CN" dirty="0"/>
              <a:t>Average Search Length</a:t>
            </a:r>
            <a:r>
              <a:rPr lang="zh-CN" altLang="zh-CN" dirty="0" smtClean="0"/>
              <a:t>）</a:t>
            </a:r>
            <a:r>
              <a:rPr lang="zh-CN" altLang="en-US" dirty="0" smtClean="0"/>
              <a:t>是指</a:t>
            </a:r>
            <a:r>
              <a:rPr lang="zh-CN" altLang="zh-CN" dirty="0" smtClean="0"/>
              <a:t>：</a:t>
            </a:r>
            <a:r>
              <a:rPr lang="zh-CN" altLang="zh-CN" dirty="0"/>
              <a:t>平均情况下一次查找所需进行的关键字比较次数。</a:t>
            </a:r>
            <a:r>
              <a:rPr lang="en-US" altLang="zh-CN" dirty="0"/>
              <a:t>ASL</a:t>
            </a:r>
            <a:r>
              <a:rPr lang="zh-CN" altLang="zh-CN" dirty="0"/>
              <a:t>越小，表明查找的效率越</a:t>
            </a:r>
            <a:r>
              <a:rPr lang="zh-CN" altLang="zh-CN" dirty="0" smtClean="0"/>
              <a:t>高</a:t>
            </a:r>
            <a:r>
              <a:rPr lang="zh-CN" altLang="en-US" dirty="0" smtClean="0"/>
              <a:t>。计算公式为：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143790"/>
              </p:ext>
            </p:extLst>
          </p:nvPr>
        </p:nvGraphicFramePr>
        <p:xfrm>
          <a:off x="4674790" y="4391682"/>
          <a:ext cx="10493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3" imgW="1028520" imgH="431640" progId="Equation.3">
                  <p:embed/>
                </p:oleObj>
              </mc:Choice>
              <mc:Fallback>
                <p:oleObj name="公式" r:id="rId3" imgW="102852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790" y="4391682"/>
                        <a:ext cx="1049338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267743" y="4941168"/>
            <a:ext cx="6373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查找表中共有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个记录，编号为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至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Pi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是指查找第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号元素的概率，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Ci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是指在查找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号元素时共进行的关键字的比较</a:t>
            </a:r>
            <a:r>
              <a:rPr lang="zh-CN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次数</a:t>
            </a:r>
            <a:endParaRPr lang="en-US" altLang="zh-CN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通常区分成查找成功和查找失败两种情况展开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49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0000FF"/>
      </a:folHlink>
    </a:clrScheme>
    <a:fontScheme name="自定义设计方案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rgbClr val="0099FF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rgbClr val="0099FF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5223</Words>
  <Application>Microsoft Office PowerPoint</Application>
  <PresentationFormat>全屏显示(4:3)</PresentationFormat>
  <Paragraphs>739</Paragraphs>
  <Slides>57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74" baseType="lpstr">
      <vt:lpstr>Monotype Sorts</vt:lpstr>
      <vt:lpstr>ncr</vt:lpstr>
      <vt:lpstr>黑体</vt:lpstr>
      <vt:lpstr>隶书</vt:lpstr>
      <vt:lpstr>宋体</vt:lpstr>
      <vt:lpstr>文鼎中隶简</vt:lpstr>
      <vt:lpstr>Arial</vt:lpstr>
      <vt:lpstr>Calibri</vt:lpstr>
      <vt:lpstr>Comic Sans MS</vt:lpstr>
      <vt:lpstr>Franklin Gothic Medium</vt:lpstr>
      <vt:lpstr>Georgia</vt:lpstr>
      <vt:lpstr>Times New Roman</vt:lpstr>
      <vt:lpstr>Wingdings</vt:lpstr>
      <vt:lpstr>自定义设计方案</vt:lpstr>
      <vt:lpstr>公式</vt:lpstr>
      <vt:lpstr>剪辑</vt:lpstr>
      <vt:lpstr>文档</vt:lpstr>
      <vt:lpstr>查找的相关概念</vt:lpstr>
      <vt:lpstr>查找的相关概念</vt:lpstr>
      <vt:lpstr>查找的相关概念</vt:lpstr>
      <vt:lpstr>查找的相关概念</vt:lpstr>
      <vt:lpstr>查找的相关概念</vt:lpstr>
      <vt:lpstr>查找的相关概念</vt:lpstr>
      <vt:lpstr>查找相关的概念</vt:lpstr>
      <vt:lpstr>查找相关的概念</vt:lpstr>
      <vt:lpstr>查找相关概念</vt:lpstr>
      <vt:lpstr>查找相关概念</vt:lpstr>
      <vt:lpstr>查找相关概念</vt:lpstr>
      <vt:lpstr>查找相关概念</vt:lpstr>
      <vt:lpstr>顺序查找</vt:lpstr>
      <vt:lpstr>顺序查找</vt:lpstr>
      <vt:lpstr>顺序查找</vt:lpstr>
      <vt:lpstr>顺序查找</vt:lpstr>
      <vt:lpstr>顺序查找</vt:lpstr>
      <vt:lpstr>顺序查找</vt:lpstr>
      <vt:lpstr>顺序查找</vt:lpstr>
      <vt:lpstr>顺序查找</vt:lpstr>
      <vt:lpstr>顺序查找</vt:lpstr>
      <vt:lpstr>折半（二分）查找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  <vt:lpstr>折半查找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融合文档信息的机器翻译 自动评价研究</dc:title>
  <dc:creator>番茄花园</dc:creator>
  <cp:lastModifiedBy>微软用户</cp:lastModifiedBy>
  <cp:revision>391</cp:revision>
  <dcterms:created xsi:type="dcterms:W3CDTF">2013-05-22T04:46:00Z</dcterms:created>
  <dcterms:modified xsi:type="dcterms:W3CDTF">2022-10-08T07:15:06Z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