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CC0B-5688-49C4-BB1D-065C7B5E5FFF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E0FC-E116-4CD6-8085-E15D3A01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9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CC0B-5688-49C4-BB1D-065C7B5E5FFF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E0FC-E116-4CD6-8085-E15D3A01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1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CC0B-5688-49C4-BB1D-065C7B5E5FFF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E0FC-E116-4CD6-8085-E15D3A01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4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CC0B-5688-49C4-BB1D-065C7B5E5FFF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E0FC-E116-4CD6-8085-E15D3A01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CC0B-5688-49C4-BB1D-065C7B5E5FFF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E0FC-E116-4CD6-8085-E15D3A01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5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CC0B-5688-49C4-BB1D-065C7B5E5FFF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E0FC-E116-4CD6-8085-E15D3A01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CC0B-5688-49C4-BB1D-065C7B5E5FFF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E0FC-E116-4CD6-8085-E15D3A01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9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CC0B-5688-49C4-BB1D-065C7B5E5FFF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E0FC-E116-4CD6-8085-E15D3A01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6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CC0B-5688-49C4-BB1D-065C7B5E5FFF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E0FC-E116-4CD6-8085-E15D3A01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CC0B-5688-49C4-BB1D-065C7B5E5FFF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E0FC-E116-4CD6-8085-E15D3A01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1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CC0B-5688-49C4-BB1D-065C7B5E5FFF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E0FC-E116-4CD6-8085-E15D3A01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CC0B-5688-49C4-BB1D-065C7B5E5FFF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E0FC-E116-4CD6-8085-E15D3A01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30303" y="616594"/>
            <a:ext cx="106652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对于下图所示无向网：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）用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Prim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算法构造最小生成树，要求给出求解过程。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）用</a:t>
            </a:r>
            <a:r>
              <a:rPr kumimoji="0" lang="en-US" altLang="zh-CN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Kruskal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算法构造最小生成树，要求给出求解过程。</a:t>
            </a:r>
            <a:endParaRPr kumimoji="0" lang="zh-CN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图片 9" descr="L0M%WBW{LIY~TQ6VCF~8E5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25" y="2564296"/>
            <a:ext cx="3959751" cy="216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30303" y="28492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6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043486" y="1325391"/>
                <a:ext cx="83210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>
                    <a:cs typeface="Times New Roman" panose="02020603050405020304" pitchFamily="18" charset="0"/>
                  </a:rPr>
                  <a:t>设计一个算法，求出无向无权连通图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dirty="0">
                    <a:cs typeface="Times New Roman" panose="02020603050405020304" pitchFamily="18" charset="0"/>
                  </a:rPr>
                  <a:t>中，距离顶点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dirty="0">
                    <a:cs typeface="Times New Roman" panose="02020603050405020304" pitchFamily="18" charset="0"/>
                  </a:rPr>
                  <a:t>的最短路径长度为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k</a:t>
                </a:r>
                <a:r>
                  <a:rPr lang="zh-CN" altLang="zh-CN" sz="2800" dirty="0">
                    <a:cs typeface="Times New Roman" panose="02020603050405020304" pitchFamily="18" charset="0"/>
                  </a:rPr>
                  <a:t>的所有顶点，路径长度以边数为单位计算，图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G</a:t>
                </a:r>
                <a:r>
                  <a:rPr lang="zh-CN" altLang="zh-CN" sz="2800" dirty="0">
                    <a:cs typeface="Times New Roman" panose="02020603050405020304" pitchFamily="18" charset="0"/>
                  </a:rPr>
                  <a:t>采用邻接表存储。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86" y="1325391"/>
                <a:ext cx="8321040" cy="1384995"/>
              </a:xfrm>
              <a:prstGeom prst="rect">
                <a:avLst/>
              </a:prstGeom>
              <a:blipFill>
                <a:blip r:embed="rId2"/>
                <a:stretch>
                  <a:fillRect l="-1465" t="-4386" r="-293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3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86" y="330766"/>
            <a:ext cx="39306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39514"/>
              </p:ext>
            </p:extLst>
          </p:nvPr>
        </p:nvGraphicFramePr>
        <p:xfrm>
          <a:off x="833282" y="2896063"/>
          <a:ext cx="10429737" cy="3291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59034">
                  <a:extLst>
                    <a:ext uri="{9D8B030D-6E8A-4147-A177-3AD203B41FA5}">
                      <a16:colId xmlns:a16="http://schemas.microsoft.com/office/drawing/2014/main" val="1760231381"/>
                    </a:ext>
                  </a:extLst>
                </a:gridCol>
                <a:gridCol w="559034">
                  <a:extLst>
                    <a:ext uri="{9D8B030D-6E8A-4147-A177-3AD203B41FA5}">
                      <a16:colId xmlns:a16="http://schemas.microsoft.com/office/drawing/2014/main" val="2093896087"/>
                    </a:ext>
                  </a:extLst>
                </a:gridCol>
                <a:gridCol w="559034">
                  <a:extLst>
                    <a:ext uri="{9D8B030D-6E8A-4147-A177-3AD203B41FA5}">
                      <a16:colId xmlns:a16="http://schemas.microsoft.com/office/drawing/2014/main" val="1612853682"/>
                    </a:ext>
                  </a:extLst>
                </a:gridCol>
                <a:gridCol w="559034">
                  <a:extLst>
                    <a:ext uri="{9D8B030D-6E8A-4147-A177-3AD203B41FA5}">
                      <a16:colId xmlns:a16="http://schemas.microsoft.com/office/drawing/2014/main" val="460120397"/>
                    </a:ext>
                  </a:extLst>
                </a:gridCol>
                <a:gridCol w="477681">
                  <a:extLst>
                    <a:ext uri="{9D8B030D-6E8A-4147-A177-3AD203B41FA5}">
                      <a16:colId xmlns:a16="http://schemas.microsoft.com/office/drawing/2014/main" val="110889730"/>
                    </a:ext>
                  </a:extLst>
                </a:gridCol>
                <a:gridCol w="559034">
                  <a:extLst>
                    <a:ext uri="{9D8B030D-6E8A-4147-A177-3AD203B41FA5}">
                      <a16:colId xmlns:a16="http://schemas.microsoft.com/office/drawing/2014/main" val="1783772707"/>
                    </a:ext>
                  </a:extLst>
                </a:gridCol>
                <a:gridCol w="559034">
                  <a:extLst>
                    <a:ext uri="{9D8B030D-6E8A-4147-A177-3AD203B41FA5}">
                      <a16:colId xmlns:a16="http://schemas.microsoft.com/office/drawing/2014/main" val="3889342624"/>
                    </a:ext>
                  </a:extLst>
                </a:gridCol>
                <a:gridCol w="559034">
                  <a:extLst>
                    <a:ext uri="{9D8B030D-6E8A-4147-A177-3AD203B41FA5}">
                      <a16:colId xmlns:a16="http://schemas.microsoft.com/office/drawing/2014/main" val="2614244934"/>
                    </a:ext>
                  </a:extLst>
                </a:gridCol>
                <a:gridCol w="559034">
                  <a:extLst>
                    <a:ext uri="{9D8B030D-6E8A-4147-A177-3AD203B41FA5}">
                      <a16:colId xmlns:a16="http://schemas.microsoft.com/office/drawing/2014/main" val="3218516971"/>
                    </a:ext>
                  </a:extLst>
                </a:gridCol>
                <a:gridCol w="559034">
                  <a:extLst>
                    <a:ext uri="{9D8B030D-6E8A-4147-A177-3AD203B41FA5}">
                      <a16:colId xmlns:a16="http://schemas.microsoft.com/office/drawing/2014/main" val="1367946314"/>
                    </a:ext>
                  </a:extLst>
                </a:gridCol>
                <a:gridCol w="2736763">
                  <a:extLst>
                    <a:ext uri="{9D8B030D-6E8A-4147-A177-3AD203B41FA5}">
                      <a16:colId xmlns:a16="http://schemas.microsoft.com/office/drawing/2014/main" val="2452857257"/>
                    </a:ext>
                  </a:extLst>
                </a:gridCol>
                <a:gridCol w="1038802">
                  <a:extLst>
                    <a:ext uri="{9D8B030D-6E8A-4147-A177-3AD203B41FA5}">
                      <a16:colId xmlns:a16="http://schemas.microsoft.com/office/drawing/2014/main" val="2127933201"/>
                    </a:ext>
                  </a:extLst>
                </a:gridCol>
                <a:gridCol w="1145185">
                  <a:extLst>
                    <a:ext uri="{9D8B030D-6E8A-4147-A177-3AD203B41FA5}">
                      <a16:colId xmlns:a16="http://schemas.microsoft.com/office/drawing/2014/main" val="1442789115"/>
                    </a:ext>
                  </a:extLst>
                </a:gridCol>
              </a:tblGrid>
              <a:tr h="9730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步骤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选择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Distance[i]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最短路径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集合</a:t>
                      </a:r>
                      <a:r>
                        <a:rPr lang="en-US" sz="1200">
                          <a:effectLst/>
                        </a:rPr>
                        <a:t>s={A}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最短路径长度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500310"/>
                  </a:ext>
                </a:extLst>
              </a:tr>
              <a:tr h="97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C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G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X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85845"/>
                  </a:ext>
                </a:extLst>
              </a:tr>
              <a:tr h="194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A-&gt;B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461310"/>
                  </a:ext>
                </a:extLst>
              </a:tr>
              <a:tr h="194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A-&gt;B-&gt;D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4178848"/>
                  </a:ext>
                </a:extLst>
              </a:tr>
              <a:tr h="194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A-&gt;B-&gt;E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04298"/>
                  </a:ext>
                </a:extLst>
              </a:tr>
              <a:tr h="194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A-&gt;C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543646"/>
                  </a:ext>
                </a:extLst>
              </a:tr>
              <a:tr h="194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A-&gt;B-&gt;E -&gt;G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402528"/>
                  </a:ext>
                </a:extLst>
              </a:tr>
              <a:tr h="194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G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A-&gt;B-&gt;E -&gt;G -&gt;F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889092"/>
                  </a:ext>
                </a:extLst>
              </a:tr>
              <a:tr h="194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A-&gt;B-&gt;E -&gt;X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7693069"/>
                  </a:ext>
                </a:extLst>
              </a:tr>
              <a:tr h="194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zh-CN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A-&gt;B-&gt;E -&gt;G -&gt;F -&gt;H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03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59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287</Words>
  <Application>Microsoft Office PowerPoint</Application>
  <PresentationFormat>宽屏</PresentationFormat>
  <Paragraphs>148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4</cp:revision>
  <dcterms:created xsi:type="dcterms:W3CDTF">2021-12-13T09:03:06Z</dcterms:created>
  <dcterms:modified xsi:type="dcterms:W3CDTF">2022-12-07T02:01:27Z</dcterms:modified>
</cp:coreProperties>
</file>