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1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88" y="5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4"/>
          <p:cNvSpPr>
            <a:spLocks noChangeArrowheads="1"/>
          </p:cNvSpPr>
          <p:nvPr/>
        </p:nvSpPr>
        <p:spPr bwMode="auto">
          <a:xfrm>
            <a:off x="1774825" y="2312761"/>
            <a:ext cx="806608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133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</a:pPr>
            <a:r>
              <a:rPr lang="zh-CN" altLang="en-US" sz="2800" dirty="0"/>
              <a:t>画排序的过程，计算其中的比较次数</a:t>
            </a:r>
            <a:endParaRPr lang="en-US" altLang="zh-CN" sz="2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设待排序数据的关键字为（</a:t>
            </a:r>
            <a:r>
              <a:rPr lang="en-US" altLang="zh-CN" sz="2800" dirty="0"/>
              <a:t>3  26  67  35  9  -6  43  82  10  54</a:t>
            </a:r>
            <a:r>
              <a:rPr lang="zh-CN" altLang="en-US" sz="2800" dirty="0"/>
              <a:t>）以第一元素为枢轴元素进行快速排序（按关键字值递增顺序），画出一趟排序过程的示意图，并给出一趟分割后的结果。 </a:t>
            </a:r>
          </a:p>
        </p:txBody>
      </p:sp>
    </p:spTree>
    <p:extLst>
      <p:ext uri="{BB962C8B-B14F-4D97-AF65-F5344CB8AC3E}">
        <p14:creationId xmlns:p14="http://schemas.microsoft.com/office/powerpoint/2010/main" val="232730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4"/>
          <p:cNvSpPr>
            <a:spLocks noChangeArrowheads="1"/>
          </p:cNvSpPr>
          <p:nvPr/>
        </p:nvSpPr>
        <p:spPr bwMode="auto">
          <a:xfrm>
            <a:off x="1992314" y="1628776"/>
            <a:ext cx="799147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Tx/>
              <a:buSzTx/>
            </a:pPr>
            <a:r>
              <a:rPr lang="zh-CN" altLang="en-US" dirty="0"/>
              <a:t>堆的判断及调整</a:t>
            </a:r>
            <a:endParaRPr lang="en-US" altLang="zh-CN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/>
              <a:t>判断以下序列是否是大顶堆</a:t>
            </a:r>
            <a:r>
              <a:rPr lang="en-US" altLang="zh-CN" dirty="0"/>
              <a:t>? </a:t>
            </a:r>
            <a:r>
              <a:rPr lang="zh-CN" altLang="en-US" dirty="0"/>
              <a:t>如果不是</a:t>
            </a:r>
            <a:r>
              <a:rPr lang="en-US" altLang="zh-CN" dirty="0"/>
              <a:t>, </a:t>
            </a:r>
            <a:r>
              <a:rPr lang="zh-CN" altLang="en-US" dirty="0"/>
              <a:t>将它调整为大顶堆。画出输出堆顶元素后重新调整成的大顶堆。</a:t>
            </a:r>
            <a:endParaRPr lang="en-US" altLang="zh-CN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/>
              <a:t>（</a:t>
            </a:r>
            <a:r>
              <a:rPr lang="en-US" altLang="zh-CN" dirty="0"/>
              <a:t>510</a:t>
            </a:r>
            <a:r>
              <a:rPr lang="zh-CN" altLang="en-US" dirty="0"/>
              <a:t>，</a:t>
            </a:r>
            <a:r>
              <a:rPr lang="en-US" altLang="zh-CN" dirty="0"/>
              <a:t>80</a:t>
            </a:r>
            <a:r>
              <a:rPr lang="zh-CN" altLang="en-US" dirty="0"/>
              <a:t>，</a:t>
            </a:r>
            <a:r>
              <a:rPr lang="en-US" altLang="zh-CN" dirty="0"/>
              <a:t>495</a:t>
            </a:r>
            <a:r>
              <a:rPr lang="zh-CN" altLang="en-US" dirty="0"/>
              <a:t>，</a:t>
            </a:r>
            <a:r>
              <a:rPr lang="en-US" altLang="zh-CN" dirty="0"/>
              <a:t>67</a:t>
            </a:r>
            <a:r>
              <a:rPr lang="zh-CN" altLang="en-US" dirty="0"/>
              <a:t>，</a:t>
            </a:r>
            <a:r>
              <a:rPr lang="en-US" altLang="zh-CN" dirty="0"/>
              <a:t>785</a:t>
            </a:r>
            <a:r>
              <a:rPr lang="zh-CN" altLang="en-US" dirty="0"/>
              <a:t>，</a:t>
            </a:r>
            <a:r>
              <a:rPr lang="en-US" altLang="zh-CN" dirty="0"/>
              <a:t>170</a:t>
            </a:r>
            <a:r>
              <a:rPr lang="zh-CN" altLang="en-US" dirty="0"/>
              <a:t>，</a:t>
            </a:r>
            <a:r>
              <a:rPr lang="en-US" altLang="zh-CN" dirty="0"/>
              <a:t>987</a:t>
            </a:r>
            <a:r>
              <a:rPr lang="zh-CN" altLang="en-US" dirty="0"/>
              <a:t>，</a:t>
            </a:r>
            <a:r>
              <a:rPr lang="en-US" altLang="zh-CN" dirty="0"/>
              <a:t>265</a:t>
            </a:r>
            <a:r>
              <a:rPr lang="zh-CN" altLang="en-US" dirty="0"/>
              <a:t>，</a:t>
            </a:r>
            <a:r>
              <a:rPr lang="en-US" altLang="zh-CN" dirty="0"/>
              <a:t>658</a:t>
            </a:r>
            <a:r>
              <a:rPr lang="zh-CN" altLang="en-US" dirty="0"/>
              <a:t>，</a:t>
            </a:r>
            <a:r>
              <a:rPr lang="en-US" altLang="zh-CN" dirty="0"/>
              <a:t>425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382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20857" y="1588519"/>
            <a:ext cx="101757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画出</a:t>
            </a:r>
            <a:r>
              <a:rPr lang="en-US" altLang="zh-CN" sz="32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n=9</a:t>
            </a:r>
            <a:r>
              <a:rPr lang="zh-CN" altLang="zh-CN" sz="32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时</a:t>
            </a:r>
            <a:r>
              <a:rPr lang="zh-CN" altLang="zh-CN" sz="3200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sz="32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二分查找</a:t>
            </a:r>
            <a:r>
              <a:rPr lang="en-US" altLang="zh-CN" sz="32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zh-CN" sz="32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和二分查找</a:t>
            </a:r>
            <a:r>
              <a:rPr lang="en-US" altLang="zh-CN" sz="32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2(</a:t>
            </a:r>
            <a:r>
              <a:rPr lang="zh-CN" altLang="en-US" sz="32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忽略相等与否</a:t>
            </a:r>
            <a:r>
              <a:rPr lang="en-US" altLang="zh-CN" sz="32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zh-CN" altLang="zh-CN" sz="32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的比较树，并计算成功和失败时的评价比较查找长度。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8449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D44E099-FC66-4167-A593-8F6FBB5EE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7171E04-FEC4-4208-A619-A786E423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3DE8019-884E-41C9-A54C-AC668CA526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62C1647-5880-4037-8FCE-16E1F646C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91082BE-FDAA-4A80-88B6-C5F5AD0C2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59FE918-3CB9-43E6-8025-22A9C21C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E30464D7-34FF-42C8-8686-C3A865E90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07281894-7888-434B-BC17-FB67B4879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CDF6636-2EE5-4477-B1E7-136C9B4F3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A01C238-0F7D-4DF5-A879-329020008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A10B8D3-BE6D-40AB-BA54-12C4758E5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CD8C1DF-88C2-4F11-AA23-36D5B5BD3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AF01696-99FF-4093-938A-38D0C7223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29FAB3C-6A93-4306-8525-B9FC787B1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8838005D-B3A9-4E56-9BFB-3DD99E4BB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6450237E-A2DE-4BA3-AF9F-06399E5CF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A643E849-3FBA-4248-B0DF-9D6737E23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231C0782-59AA-4C4F-8B86-85102F701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E19975F5-4F93-41BF-9A6D-1E6CFDFF1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AE6458FC-D3D9-469F-A8FB-0431BD156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90B9693F-2248-4DB8-A528-52C13C636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1CC5E15-09A8-41A0-930D-434F7D8D6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B5566C56-67EC-43D7-A3D2-3CCBEDAFC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CF74AC36-5E17-4D3B-A93B-1645741EB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39818481-D2FB-4507-B11D-8C6342ACF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E996F5F0-3979-44D1-9AE3-1251DA5D2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05C469C2-FE8F-491E-9139-7E7F8BB38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6538C979-F14E-4C6B-BE04-38CC5D7C1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AE7E35B-D9A9-4963-B236-6A9A3A05B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AE7ECD9-6B32-4943-BDE6-98F83E45C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C57C1E-EE6F-46AA-AE45-A9073E559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矩形 1"/>
          <p:cNvSpPr/>
          <p:nvPr/>
        </p:nvSpPr>
        <p:spPr>
          <a:xfrm>
            <a:off x="540279" y="1795849"/>
            <a:ext cx="3778870" cy="31148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250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有</a:t>
            </a:r>
            <a:r>
              <a:rPr lang="en-US" altLang="zh-CN" sz="250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n</a:t>
            </a:r>
            <a:r>
              <a:rPr lang="zh-CN" altLang="en-US" sz="250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个记录存储在带头结点的双向链表中，现用双向起泡排序法对其按非降序进行排序，请写出这种排序算法。（注：双向起泡排序即相邻两趟排序向相反方向起泡）。</a:t>
            </a:r>
            <a:endParaRPr lang="en-US" altLang="zh-CN" sz="2500">
              <a:solidFill>
                <a:srgbClr val="FE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F497D3-6988-15FD-6252-32EFACAECD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66"/>
          <a:stretch/>
        </p:blipFill>
        <p:spPr>
          <a:xfrm>
            <a:off x="4639732" y="10"/>
            <a:ext cx="3788327" cy="6857990"/>
          </a:xfrm>
          <a:prstGeom prst="rect">
            <a:avLst/>
          </a:prstGeom>
        </p:spPr>
      </p:pic>
      <p:sp>
        <p:nvSpPr>
          <p:cNvPr id="49" name="Freeform 5">
            <a:extLst>
              <a:ext uri="{FF2B5EF4-FFF2-40B4-BE49-F238E27FC236}">
                <a16:creationId xmlns:a16="http://schemas.microsoft.com/office/drawing/2014/main" id="{4064D3F3-30A9-422E-9E54-0D81A025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72CAF1-AA08-C668-40D9-C6688CE83F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5370"/>
          <a:stretch/>
        </p:blipFill>
        <p:spPr>
          <a:xfrm>
            <a:off x="8428058" y="-2"/>
            <a:ext cx="3768513" cy="685800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F6B13D4-91C2-4535-99B8-0191C73E7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20438" y="0"/>
            <a:ext cx="0" cy="6857694"/>
          </a:xfrm>
          <a:prstGeom prst="line">
            <a:avLst/>
          </a:prstGeom>
          <a:ln w="50800" cap="flat">
            <a:solidFill>
              <a:schemeClr val="bg2">
                <a:lumMod val="1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83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1738184" y="284164"/>
            <a:ext cx="9259330" cy="15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lnSpc>
                <a:spcPct val="125000"/>
              </a:lnSpc>
              <a:spcBef>
                <a:spcPct val="0"/>
              </a:spcBef>
              <a:buClrTx/>
              <a:buSzTx/>
            </a:pPr>
            <a:r>
              <a:rPr kumimoji="1" lang="en-US" altLang="zh-CN" sz="2800" b="1" dirty="0">
                <a:solidFill>
                  <a:srgbClr val="A50021"/>
                </a:solidFill>
                <a:latin typeface="Comic Sans MS" panose="030F0702030302020204" pitchFamily="66" charset="0"/>
                <a:ea typeface="楷体_GB2312" pitchFamily="49" charset="-122"/>
              </a:rPr>
              <a:t>Hashing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A50021"/>
                </a:solidFill>
                <a:latin typeface="Comic Sans MS" panose="030F0702030302020204" pitchFamily="66" charset="0"/>
                <a:ea typeface="楷体_GB2312" pitchFamily="49" charset="-122"/>
              </a:rPr>
              <a:t>Example:</a:t>
            </a:r>
            <a:r>
              <a:rPr kumimoji="1" lang="en-US" altLang="zh-CN" sz="2400" dirty="0">
                <a:solidFill>
                  <a:srgbClr val="A50021"/>
                </a:solidFill>
                <a:latin typeface="Comic Sans MS" panose="030F0702030302020204" pitchFamily="66" charset="0"/>
                <a:ea typeface="楷体_GB2312" pitchFamily="49" charset="-122"/>
              </a:rPr>
              <a:t>  we have the records as below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A50021"/>
                </a:solidFill>
                <a:latin typeface="Comic Sans MS" panose="030F0702030302020204" pitchFamily="66" charset="0"/>
                <a:ea typeface="楷体_GB2312" pitchFamily="49" charset="-122"/>
              </a:rPr>
              <a:t>        { 19, 01, 23, 14, 55, 68, 11, 82, 36 }</a:t>
            </a:r>
            <a:endParaRPr kumimoji="1" lang="en-US" altLang="zh-CN" sz="2400" dirty="0">
              <a:latin typeface="Comic Sans MS" panose="030F0702030302020204" pitchFamily="66" charset="0"/>
              <a:ea typeface="楷体_GB2312" pitchFamily="49" charset="-122"/>
            </a:endParaRPr>
          </a:p>
        </p:txBody>
      </p:sp>
      <p:sp>
        <p:nvSpPr>
          <p:cNvPr id="205829" name="Text Box 5"/>
          <p:cNvSpPr txBox="1">
            <a:spLocks noChangeArrowheads="1"/>
          </p:cNvSpPr>
          <p:nvPr/>
        </p:nvSpPr>
        <p:spPr bwMode="auto">
          <a:xfrm>
            <a:off x="1773237" y="1741542"/>
            <a:ext cx="956202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A50021"/>
                </a:solidFill>
                <a:latin typeface="Comic Sans MS" panose="030F0702030302020204" pitchFamily="66" charset="0"/>
                <a:ea typeface="楷体_GB2312" pitchFamily="49" charset="-122"/>
              </a:rPr>
              <a:t>The hash function is  H(key) = key MOD 11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A50021"/>
                </a:solidFill>
                <a:latin typeface="Comic Sans MS" panose="030F0702030302020204" pitchFamily="66" charset="0"/>
                <a:ea typeface="楷体_GB2312" pitchFamily="49" charset="-122"/>
              </a:rPr>
              <a:t>And the table has length  11</a:t>
            </a:r>
            <a:endParaRPr kumimoji="1" lang="en-US" altLang="zh-CN" sz="2400" dirty="0">
              <a:latin typeface="Comic Sans MS" panose="030F0702030302020204" pitchFamily="66" charset="0"/>
              <a:ea typeface="楷体_GB2312" pitchFamily="49" charset="-122"/>
            </a:endParaRPr>
          </a:p>
        </p:txBody>
      </p:sp>
      <p:graphicFrame>
        <p:nvGraphicFramePr>
          <p:cNvPr id="205830" name="Object 6"/>
          <p:cNvGraphicFramePr>
            <a:graphicFrameLocks noChangeAspect="1"/>
          </p:cNvGraphicFramePr>
          <p:nvPr/>
        </p:nvGraphicFramePr>
        <p:xfrm>
          <a:off x="2293939" y="3208339"/>
          <a:ext cx="7953375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5962644" imgH="714420" progId="Word.Document.8">
                  <p:embed/>
                </p:oleObj>
              </mc:Choice>
              <mc:Fallback>
                <p:oleObj name="文档" r:id="rId2" imgW="5962644" imgH="7144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9" y="3208339"/>
                        <a:ext cx="7953375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895526"/>
              </p:ext>
            </p:extLst>
          </p:nvPr>
        </p:nvGraphicFramePr>
        <p:xfrm>
          <a:off x="2206625" y="4744995"/>
          <a:ext cx="8040688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4" imgW="5962644" imgH="714420" progId="Word.Document.8">
                  <p:embed/>
                </p:oleObj>
              </mc:Choice>
              <mc:Fallback>
                <p:oleObj name="文档" r:id="rId4" imgW="5962644" imgH="7144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4744995"/>
                        <a:ext cx="8040688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8153401" y="3482976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A50021"/>
                </a:solidFill>
                <a:latin typeface="Comic Sans MS" panose="030F0702030302020204" pitchFamily="66" charset="0"/>
              </a:rPr>
              <a:t>19</a:t>
            </a:r>
            <a:endParaRPr kumimoji="1" lang="en-US" altLang="zh-CN" sz="2800">
              <a:latin typeface="Comic Sans MS" panose="030F0702030302020204" pitchFamily="66" charset="0"/>
            </a:endParaRPr>
          </a:p>
        </p:txBody>
      </p:sp>
      <p:sp>
        <p:nvSpPr>
          <p:cNvPr id="205833" name="Text Box 9"/>
          <p:cNvSpPr txBox="1">
            <a:spLocks noChangeArrowheads="1"/>
          </p:cNvSpPr>
          <p:nvPr/>
        </p:nvSpPr>
        <p:spPr bwMode="auto">
          <a:xfrm>
            <a:off x="3048001" y="3482976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A50021"/>
                </a:solidFill>
                <a:latin typeface="Comic Sans MS" panose="030F0702030302020204" pitchFamily="66" charset="0"/>
              </a:rPr>
              <a:t>01</a:t>
            </a:r>
            <a:endParaRPr kumimoji="1" lang="en-US" altLang="zh-CN" sz="2800">
              <a:latin typeface="Comic Sans MS" panose="030F0702030302020204" pitchFamily="66" charset="0"/>
            </a:endParaRPr>
          </a:p>
        </p:txBody>
      </p:sp>
      <p:sp>
        <p:nvSpPr>
          <p:cNvPr id="205834" name="Text Box 10"/>
          <p:cNvSpPr txBox="1">
            <a:spLocks noChangeArrowheads="1"/>
          </p:cNvSpPr>
          <p:nvPr/>
        </p:nvSpPr>
        <p:spPr bwMode="auto">
          <a:xfrm>
            <a:off x="3829051" y="3482976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3333FF"/>
                </a:solidFill>
                <a:latin typeface="Comic Sans MS" panose="030F0702030302020204" pitchFamily="66" charset="0"/>
              </a:rPr>
              <a:t>23</a:t>
            </a:r>
            <a:endParaRPr kumimoji="1" lang="en-US" altLang="zh-CN" sz="2800">
              <a:latin typeface="Comic Sans MS" panose="030F0702030302020204" pitchFamily="66" charset="0"/>
            </a:endParaRPr>
          </a:p>
        </p:txBody>
      </p:sp>
      <p:sp>
        <p:nvSpPr>
          <p:cNvPr id="205835" name="Text Box 11"/>
          <p:cNvSpPr txBox="1">
            <a:spLocks noChangeArrowheads="1"/>
          </p:cNvSpPr>
          <p:nvPr/>
        </p:nvSpPr>
        <p:spPr bwMode="auto">
          <a:xfrm>
            <a:off x="4514851" y="3482976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A50021"/>
                </a:solidFill>
                <a:latin typeface="Comic Sans MS" panose="030F0702030302020204" pitchFamily="66" charset="0"/>
              </a:rPr>
              <a:t>14</a:t>
            </a:r>
            <a:endParaRPr kumimoji="1" lang="en-US" altLang="zh-CN" sz="2800">
              <a:latin typeface="Comic Sans MS" panose="030F0702030302020204" pitchFamily="66" charset="0"/>
            </a:endParaRPr>
          </a:p>
        </p:txBody>
      </p:sp>
      <p:sp>
        <p:nvSpPr>
          <p:cNvPr id="205836" name="Text Box 12"/>
          <p:cNvSpPr txBox="1">
            <a:spLocks noChangeArrowheads="1"/>
          </p:cNvSpPr>
          <p:nvPr/>
        </p:nvSpPr>
        <p:spPr bwMode="auto">
          <a:xfrm>
            <a:off x="2381251" y="3482976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A50021"/>
                </a:solidFill>
                <a:latin typeface="Comic Sans MS" panose="030F0702030302020204" pitchFamily="66" charset="0"/>
              </a:rPr>
              <a:t>55</a:t>
            </a:r>
            <a:endParaRPr kumimoji="1" lang="en-US" altLang="zh-CN" sz="2800">
              <a:latin typeface="Comic Sans MS" panose="030F0702030302020204" pitchFamily="66" charset="0"/>
            </a:endParaRPr>
          </a:p>
        </p:txBody>
      </p:sp>
      <p:sp>
        <p:nvSpPr>
          <p:cNvPr id="205837" name="Text Box 13"/>
          <p:cNvSpPr txBox="1">
            <a:spLocks noChangeArrowheads="1"/>
          </p:cNvSpPr>
          <p:nvPr/>
        </p:nvSpPr>
        <p:spPr bwMode="auto">
          <a:xfrm>
            <a:off x="5257801" y="3482976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FF00FF"/>
                </a:solidFill>
                <a:latin typeface="Comic Sans MS" panose="030F0702030302020204" pitchFamily="66" charset="0"/>
              </a:rPr>
              <a:t>68</a:t>
            </a:r>
            <a:endParaRPr kumimoji="1" lang="en-US" altLang="zh-CN" sz="2800">
              <a:latin typeface="Comic Sans MS" panose="030F0702030302020204" pitchFamily="66" charset="0"/>
            </a:endParaRPr>
          </a:p>
        </p:txBody>
      </p:sp>
      <p:sp>
        <p:nvSpPr>
          <p:cNvPr id="205838" name="Text Box 14"/>
          <p:cNvSpPr txBox="1">
            <a:spLocks noChangeArrowheads="1"/>
          </p:cNvSpPr>
          <p:nvPr/>
        </p:nvSpPr>
        <p:spPr bwMode="auto">
          <a:xfrm>
            <a:off x="8096251" y="5074207"/>
            <a:ext cx="619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A50021"/>
                </a:solidFill>
                <a:latin typeface="Comic Sans MS" panose="030F0702030302020204" pitchFamily="66" charset="0"/>
              </a:rPr>
              <a:t>19</a:t>
            </a:r>
            <a:endParaRPr kumimoji="1" lang="en-US" altLang="zh-CN" sz="2800">
              <a:latin typeface="Comic Sans MS" panose="030F0702030302020204" pitchFamily="66" charset="0"/>
            </a:endParaRPr>
          </a:p>
        </p:txBody>
      </p:sp>
      <p:sp>
        <p:nvSpPr>
          <p:cNvPr id="205839" name="Text Box 15"/>
          <p:cNvSpPr txBox="1">
            <a:spLocks noChangeArrowheads="1"/>
          </p:cNvSpPr>
          <p:nvPr/>
        </p:nvSpPr>
        <p:spPr bwMode="auto">
          <a:xfrm>
            <a:off x="2990851" y="5074207"/>
            <a:ext cx="619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A50021"/>
                </a:solidFill>
                <a:latin typeface="Comic Sans MS" panose="030F0702030302020204" pitchFamily="66" charset="0"/>
              </a:rPr>
              <a:t>01</a:t>
            </a:r>
            <a:endParaRPr kumimoji="1" lang="en-US" altLang="zh-CN" sz="2800">
              <a:latin typeface="Comic Sans MS" panose="030F0702030302020204" pitchFamily="66" charset="0"/>
            </a:endParaRPr>
          </a:p>
        </p:txBody>
      </p:sp>
      <p:sp>
        <p:nvSpPr>
          <p:cNvPr id="205840" name="Text Box 16"/>
          <p:cNvSpPr txBox="1">
            <a:spLocks noChangeArrowheads="1"/>
          </p:cNvSpPr>
          <p:nvPr/>
        </p:nvSpPr>
        <p:spPr bwMode="auto">
          <a:xfrm>
            <a:off x="3752851" y="5074207"/>
            <a:ext cx="619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3333FF"/>
                </a:solidFill>
                <a:latin typeface="Comic Sans MS" panose="030F0702030302020204" pitchFamily="66" charset="0"/>
              </a:rPr>
              <a:t>23</a:t>
            </a:r>
            <a:endParaRPr kumimoji="1" lang="en-US" altLang="zh-CN" sz="2800">
              <a:latin typeface="Comic Sans MS" panose="030F0702030302020204" pitchFamily="66" charset="0"/>
            </a:endParaRPr>
          </a:p>
        </p:txBody>
      </p:sp>
      <p:sp>
        <p:nvSpPr>
          <p:cNvPr id="205841" name="Text Box 17"/>
          <p:cNvSpPr txBox="1">
            <a:spLocks noChangeArrowheads="1"/>
          </p:cNvSpPr>
          <p:nvPr/>
        </p:nvSpPr>
        <p:spPr bwMode="auto">
          <a:xfrm>
            <a:off x="4419601" y="5074207"/>
            <a:ext cx="619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A50021"/>
                </a:solidFill>
                <a:latin typeface="Comic Sans MS" panose="030F0702030302020204" pitchFamily="66" charset="0"/>
              </a:rPr>
              <a:t>14</a:t>
            </a:r>
            <a:endParaRPr kumimoji="1" lang="en-US" altLang="zh-CN" sz="2800">
              <a:latin typeface="Comic Sans MS" panose="030F0702030302020204" pitchFamily="66" charset="0"/>
            </a:endParaRPr>
          </a:p>
        </p:txBody>
      </p:sp>
      <p:sp>
        <p:nvSpPr>
          <p:cNvPr id="205842" name="Text Box 18"/>
          <p:cNvSpPr txBox="1">
            <a:spLocks noChangeArrowheads="1"/>
          </p:cNvSpPr>
          <p:nvPr/>
        </p:nvSpPr>
        <p:spPr bwMode="auto">
          <a:xfrm>
            <a:off x="6629401" y="5074207"/>
            <a:ext cx="619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FF00FF"/>
                </a:solidFill>
                <a:latin typeface="Comic Sans MS" panose="030F0702030302020204" pitchFamily="66" charset="0"/>
              </a:rPr>
              <a:t>68</a:t>
            </a:r>
            <a:endParaRPr kumimoji="1" lang="en-US" altLang="zh-CN" sz="2800">
              <a:latin typeface="Comic Sans MS" panose="030F0702030302020204" pitchFamily="66" charset="0"/>
            </a:endParaRPr>
          </a:p>
        </p:txBody>
      </p:sp>
      <p:sp>
        <p:nvSpPr>
          <p:cNvPr id="205843" name="Rectangle 19"/>
          <p:cNvSpPr>
            <a:spLocks noChangeArrowheads="1"/>
          </p:cNvSpPr>
          <p:nvPr/>
        </p:nvSpPr>
        <p:spPr bwMode="auto">
          <a:xfrm>
            <a:off x="1905001" y="2679746"/>
            <a:ext cx="2555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latin typeface="Comic Sans MS" panose="030F0702030302020204" pitchFamily="66" charset="0"/>
                <a:ea typeface="楷体_GB2312" pitchFamily="49" charset="-122"/>
              </a:rPr>
              <a:t>Linear probing</a:t>
            </a:r>
            <a:endParaRPr kumimoji="1" lang="en-US" altLang="zh-CN" sz="2800" b="1" dirty="0">
              <a:latin typeface="Comic Sans MS" panose="030F0702030302020204" pitchFamily="66" charset="0"/>
              <a:ea typeface="楷体_GB2312" pitchFamily="49" charset="-122"/>
            </a:endParaRPr>
          </a:p>
        </p:txBody>
      </p:sp>
      <p:sp>
        <p:nvSpPr>
          <p:cNvPr id="205844" name="Rectangle 20"/>
          <p:cNvSpPr>
            <a:spLocks noChangeArrowheads="1"/>
          </p:cNvSpPr>
          <p:nvPr/>
        </p:nvSpPr>
        <p:spPr bwMode="auto">
          <a:xfrm>
            <a:off x="1920233" y="4440902"/>
            <a:ext cx="3217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chemeClr val="accent2"/>
                </a:solidFill>
                <a:latin typeface="Comic Sans MS" panose="030F0702030302020204" pitchFamily="66" charset="0"/>
                <a:ea typeface="楷体_GB2312" pitchFamily="49" charset="-122"/>
              </a:rPr>
              <a:t>Quadratic probing</a:t>
            </a:r>
            <a:endParaRPr kumimoji="1" lang="en-US" altLang="zh-CN" sz="2800" b="1" dirty="0">
              <a:solidFill>
                <a:schemeClr val="accent2"/>
              </a:solidFill>
              <a:latin typeface="Comic Sans MS" panose="030F0702030302020204" pitchFamily="66" charset="0"/>
              <a:ea typeface="楷体_GB2312" pitchFamily="49" charset="-122"/>
            </a:endParaRPr>
          </a:p>
        </p:txBody>
      </p:sp>
      <p:sp>
        <p:nvSpPr>
          <p:cNvPr id="205845" name="Text Box 21"/>
          <p:cNvSpPr txBox="1">
            <a:spLocks noChangeArrowheads="1"/>
          </p:cNvSpPr>
          <p:nvPr/>
        </p:nvSpPr>
        <p:spPr bwMode="auto">
          <a:xfrm>
            <a:off x="5962651" y="3482976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6600"/>
                </a:solidFill>
                <a:latin typeface="Comic Sans MS" panose="030F0702030302020204" pitchFamily="66" charset="0"/>
              </a:rPr>
              <a:t>11</a:t>
            </a:r>
            <a:endParaRPr kumimoji="1" lang="en-US" altLang="zh-CN" sz="2800">
              <a:latin typeface="Comic Sans MS" panose="030F0702030302020204" pitchFamily="66" charset="0"/>
            </a:endParaRPr>
          </a:p>
        </p:txBody>
      </p:sp>
      <p:sp>
        <p:nvSpPr>
          <p:cNvPr id="205846" name="Text Box 22"/>
          <p:cNvSpPr txBox="1">
            <a:spLocks noChangeArrowheads="1"/>
          </p:cNvSpPr>
          <p:nvPr/>
        </p:nvSpPr>
        <p:spPr bwMode="auto">
          <a:xfrm>
            <a:off x="6648451" y="3482976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3333FF"/>
                </a:solidFill>
                <a:latin typeface="Comic Sans MS" panose="030F0702030302020204" pitchFamily="66" charset="0"/>
              </a:rPr>
              <a:t>82</a:t>
            </a:r>
            <a:endParaRPr kumimoji="1" lang="en-US" altLang="zh-CN" sz="2800">
              <a:latin typeface="Comic Sans MS" panose="030F0702030302020204" pitchFamily="66" charset="0"/>
            </a:endParaRPr>
          </a:p>
        </p:txBody>
      </p:sp>
      <p:sp>
        <p:nvSpPr>
          <p:cNvPr id="205847" name="Text Box 23"/>
          <p:cNvSpPr txBox="1">
            <a:spLocks noChangeArrowheads="1"/>
          </p:cNvSpPr>
          <p:nvPr/>
        </p:nvSpPr>
        <p:spPr bwMode="auto">
          <a:xfrm>
            <a:off x="7410451" y="3482976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Comic Sans MS" panose="030F0702030302020204" pitchFamily="66" charset="0"/>
              </a:rPr>
              <a:t>36</a:t>
            </a:r>
            <a:endParaRPr kumimoji="1" lang="en-US" altLang="zh-CN" sz="2800">
              <a:latin typeface="Comic Sans MS" panose="030F0702030302020204" pitchFamily="66" charset="0"/>
            </a:endParaRPr>
          </a:p>
        </p:txBody>
      </p:sp>
      <p:sp>
        <p:nvSpPr>
          <p:cNvPr id="205848" name="Text Box 24"/>
          <p:cNvSpPr txBox="1">
            <a:spLocks noChangeArrowheads="1"/>
          </p:cNvSpPr>
          <p:nvPr/>
        </p:nvSpPr>
        <p:spPr bwMode="auto">
          <a:xfrm>
            <a:off x="2286001" y="5044045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A50021"/>
                </a:solidFill>
                <a:latin typeface="Comic Sans MS" panose="030F0702030302020204" pitchFamily="66" charset="0"/>
              </a:rPr>
              <a:t>55</a:t>
            </a:r>
            <a:endParaRPr kumimoji="1" lang="en-US" altLang="zh-CN" sz="2800">
              <a:latin typeface="Comic Sans MS" panose="030F0702030302020204" pitchFamily="66" charset="0"/>
            </a:endParaRPr>
          </a:p>
        </p:txBody>
      </p:sp>
      <p:sp>
        <p:nvSpPr>
          <p:cNvPr id="205849" name="Text Box 25"/>
          <p:cNvSpPr txBox="1">
            <a:spLocks noChangeArrowheads="1"/>
          </p:cNvSpPr>
          <p:nvPr/>
        </p:nvSpPr>
        <p:spPr bwMode="auto">
          <a:xfrm>
            <a:off x="5159376" y="5063095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6600"/>
                </a:solidFill>
                <a:latin typeface="Comic Sans MS" panose="030F0702030302020204" pitchFamily="66" charset="0"/>
              </a:rPr>
              <a:t>11</a:t>
            </a:r>
            <a:endParaRPr kumimoji="1" lang="en-US" altLang="zh-CN" sz="2800">
              <a:latin typeface="Comic Sans MS" panose="030F0702030302020204" pitchFamily="66" charset="0"/>
            </a:endParaRPr>
          </a:p>
        </p:txBody>
      </p:sp>
      <p:sp>
        <p:nvSpPr>
          <p:cNvPr id="205850" name="Text Box 26"/>
          <p:cNvSpPr txBox="1">
            <a:spLocks noChangeArrowheads="1"/>
          </p:cNvSpPr>
          <p:nvPr/>
        </p:nvSpPr>
        <p:spPr bwMode="auto">
          <a:xfrm>
            <a:off x="5886451" y="5074207"/>
            <a:ext cx="619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A50021"/>
                </a:solidFill>
                <a:latin typeface="Comic Sans MS" panose="030F0702030302020204" pitchFamily="66" charset="0"/>
              </a:rPr>
              <a:t>82</a:t>
            </a:r>
            <a:endParaRPr kumimoji="1" lang="en-US" altLang="zh-CN" sz="2800">
              <a:latin typeface="Comic Sans MS" panose="030F0702030302020204" pitchFamily="66" charset="0"/>
            </a:endParaRPr>
          </a:p>
        </p:txBody>
      </p:sp>
      <p:sp>
        <p:nvSpPr>
          <p:cNvPr id="205851" name="Text Box 27"/>
          <p:cNvSpPr txBox="1">
            <a:spLocks noChangeArrowheads="1"/>
          </p:cNvSpPr>
          <p:nvPr/>
        </p:nvSpPr>
        <p:spPr bwMode="auto">
          <a:xfrm>
            <a:off x="7391400" y="5080557"/>
            <a:ext cx="649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Comic Sans MS" panose="030F0702030302020204" pitchFamily="66" charset="0"/>
              </a:rPr>
              <a:t>36</a:t>
            </a:r>
            <a:endParaRPr kumimoji="1" lang="en-US" altLang="zh-CN" sz="2800">
              <a:latin typeface="Comic Sans MS" panose="030F0702030302020204" pitchFamily="66" charset="0"/>
            </a:endParaRPr>
          </a:p>
        </p:txBody>
      </p:sp>
      <p:sp>
        <p:nvSpPr>
          <p:cNvPr id="205852" name="Text Box 28"/>
          <p:cNvSpPr txBox="1">
            <a:spLocks noChangeArrowheads="1"/>
          </p:cNvSpPr>
          <p:nvPr/>
        </p:nvSpPr>
        <p:spPr bwMode="auto">
          <a:xfrm>
            <a:off x="2457450" y="3959226"/>
            <a:ext cx="6167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A50021"/>
                </a:solidFill>
                <a:latin typeface="Comic Sans MS" panose="030F0702030302020204" pitchFamily="66" charset="0"/>
              </a:rPr>
              <a:t>1      1     2     1     3     6     2    5     1</a:t>
            </a:r>
            <a:endParaRPr kumimoji="1" lang="en-US" altLang="zh-CN" sz="2800">
              <a:latin typeface="Comic Sans MS" panose="030F0702030302020204" pitchFamily="66" charset="0"/>
            </a:endParaRP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2305051" y="5512358"/>
            <a:ext cx="61690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A50021"/>
                </a:solidFill>
                <a:latin typeface="Comic Sans MS" panose="030F0702030302020204" pitchFamily="66" charset="0"/>
              </a:rPr>
              <a:t>1      1     2     1     3     1     3     3    1</a:t>
            </a:r>
            <a:endParaRPr kumimoji="1" lang="en-US" altLang="zh-CN" sz="2800">
              <a:latin typeface="Comic Sans MS" panose="030F0702030302020204" pitchFamily="66" charset="0"/>
            </a:endParaRPr>
          </a:p>
        </p:txBody>
      </p: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2063751" y="6001309"/>
            <a:ext cx="20649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chemeClr val="accent2"/>
                </a:solidFill>
                <a:latin typeface="Comic Sans MS" panose="030F0702030302020204" pitchFamily="66" charset="0"/>
                <a:ea typeface="楷体_GB2312" pitchFamily="49" charset="-122"/>
              </a:rPr>
              <a:t>Chaining……</a:t>
            </a:r>
          </a:p>
        </p:txBody>
      </p:sp>
    </p:spTree>
    <p:extLst>
      <p:ext uri="{BB962C8B-B14F-4D97-AF65-F5344CB8AC3E}">
        <p14:creationId xmlns:p14="http://schemas.microsoft.com/office/powerpoint/2010/main" val="187074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0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05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0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0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0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05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05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0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0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0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20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0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20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0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 autoUpdateAnimBg="0"/>
      <p:bldP spid="205829" grpId="0" autoUpdateAnimBg="0"/>
      <p:bldP spid="205832" grpId="0" autoUpdateAnimBg="0"/>
      <p:bldP spid="205833" grpId="0" autoUpdateAnimBg="0"/>
      <p:bldP spid="205834" grpId="0" autoUpdateAnimBg="0"/>
      <p:bldP spid="205835" grpId="0" autoUpdateAnimBg="0"/>
      <p:bldP spid="205836" grpId="0" autoUpdateAnimBg="0"/>
      <p:bldP spid="205837" grpId="0" autoUpdateAnimBg="0"/>
      <p:bldP spid="205838" grpId="0" autoUpdateAnimBg="0"/>
      <p:bldP spid="205839" grpId="0" autoUpdateAnimBg="0"/>
      <p:bldP spid="205840" grpId="0" autoUpdateAnimBg="0"/>
      <p:bldP spid="205841" grpId="0" autoUpdateAnimBg="0"/>
      <p:bldP spid="205842" grpId="0" autoUpdateAnimBg="0"/>
      <p:bldP spid="205843" grpId="0" autoUpdateAnimBg="0"/>
      <p:bldP spid="205844" grpId="0" autoUpdateAnimBg="0"/>
      <p:bldP spid="205845" grpId="0" autoUpdateAnimBg="0"/>
      <p:bldP spid="205846" grpId="0" autoUpdateAnimBg="0"/>
      <p:bldP spid="205847" grpId="0" autoUpdateAnimBg="0"/>
      <p:bldP spid="205848" grpId="0" autoUpdateAnimBg="0"/>
      <p:bldP spid="205849" grpId="0" autoUpdateAnimBg="0"/>
      <p:bldP spid="205850" grpId="0" autoUpdateAnimBg="0"/>
      <p:bldP spid="205851" grpId="0" autoUpdateAnimBg="0"/>
      <p:bldP spid="205852" grpId="0" autoUpdateAnimBg="0"/>
      <p:bldP spid="29" grpId="0" autoUpdateAnimBg="0"/>
      <p:bldP spid="28" grpId="0" autoUpdateAnimBg="0"/>
    </p:bld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116</TotalTime>
  <Words>301</Words>
  <Application>Microsoft Office PowerPoint</Application>
  <PresentationFormat>宽屏</PresentationFormat>
  <Paragraphs>35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Calibri</vt:lpstr>
      <vt:lpstr>Century Gothic</vt:lpstr>
      <vt:lpstr>Comic Sans MS</vt:lpstr>
      <vt:lpstr>Wingdings</vt:lpstr>
      <vt:lpstr>Wingdings 3</vt:lpstr>
      <vt:lpstr>丝状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zhao peng</cp:lastModifiedBy>
  <cp:revision>11</cp:revision>
  <dcterms:created xsi:type="dcterms:W3CDTF">2016-01-05T02:05:19Z</dcterms:created>
  <dcterms:modified xsi:type="dcterms:W3CDTF">2022-12-29T08:43:00Z</dcterms:modified>
</cp:coreProperties>
</file>