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75" r:id="rId3"/>
    <p:sldId id="276" r:id="rId4"/>
    <p:sldId id="270" r:id="rId5"/>
    <p:sldId id="271" r:id="rId6"/>
    <p:sldId id="272" r:id="rId7"/>
    <p:sldId id="273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477795"/>
            <a:ext cx="8229600" cy="61536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600" dirty="0" smtClean="0"/>
              <a:t>二叉树相关的算法</a:t>
            </a:r>
            <a:endParaRPr lang="en-US" altLang="zh-CN" sz="3600" dirty="0" smtClean="0"/>
          </a:p>
          <a:p>
            <a:r>
              <a:rPr lang="zh-CN" altLang="en-US" dirty="0" smtClean="0"/>
              <a:t>以两个序列创建二叉链表</a:t>
            </a:r>
          </a:p>
          <a:p>
            <a:r>
              <a:rPr lang="zh-CN" altLang="en-US" dirty="0" smtClean="0"/>
              <a:t>统计度为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的结点数</a:t>
            </a:r>
          </a:p>
          <a:p>
            <a:r>
              <a:rPr lang="zh-CN" altLang="en-US" dirty="0" smtClean="0"/>
              <a:t>统计度为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的结点数</a:t>
            </a:r>
          </a:p>
          <a:p>
            <a:r>
              <a:rPr lang="zh-CN" altLang="en-US" dirty="0" smtClean="0"/>
              <a:t>统计二叉树的宽度</a:t>
            </a:r>
            <a:endParaRPr lang="en-US" altLang="zh-CN" dirty="0" smtClean="0"/>
          </a:p>
          <a:p>
            <a:r>
              <a:rPr lang="zh-CN" altLang="en-US" dirty="0"/>
              <a:t>写出二叉树结点计数的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>
                <a:latin typeface="Times New Roman" panose="02020603050405020304" pitchFamily="18" charset="0"/>
              </a:rPr>
              <a:t>统计二叉树高度的</a:t>
            </a:r>
            <a:r>
              <a:rPr lang="zh-CN" altLang="en-US" dirty="0" smtClean="0">
                <a:latin typeface="Times New Roman" panose="02020603050405020304" pitchFamily="18" charset="0"/>
              </a:rPr>
              <a:t>算法</a:t>
            </a:r>
            <a:endParaRPr lang="zh-CN" altLang="en-US" dirty="0" smtClean="0"/>
          </a:p>
          <a:p>
            <a:r>
              <a:rPr lang="zh-CN" altLang="en-US" dirty="0" smtClean="0"/>
              <a:t>计算二叉树中指定结点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所在层次</a:t>
            </a:r>
          </a:p>
          <a:p>
            <a:r>
              <a:rPr lang="zh-CN" altLang="en-US" dirty="0" smtClean="0"/>
              <a:t>计算二叉树中最大（小）元素值</a:t>
            </a:r>
            <a:endParaRPr lang="en-US" altLang="zh-CN" dirty="0" smtClean="0"/>
          </a:p>
          <a:p>
            <a:r>
              <a:rPr lang="zh-CN" altLang="en-US" dirty="0" smtClean="0"/>
              <a:t>二叉树中结点的清空</a:t>
            </a:r>
          </a:p>
          <a:p>
            <a:r>
              <a:rPr lang="zh-CN" altLang="en-US" dirty="0" smtClean="0"/>
              <a:t>删除度为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的结点数</a:t>
            </a:r>
            <a:endParaRPr lang="en-US" altLang="zh-CN" dirty="0" smtClean="0"/>
          </a:p>
          <a:p>
            <a:r>
              <a:rPr lang="zh-CN" altLang="en-US" dirty="0" smtClean="0"/>
              <a:t>删除叶子结点</a:t>
            </a:r>
          </a:p>
          <a:p>
            <a:r>
              <a:rPr lang="zh-CN" altLang="en-US" dirty="0"/>
              <a:t>拷贝构造函数</a:t>
            </a:r>
          </a:p>
          <a:p>
            <a:r>
              <a:rPr lang="zh-CN" altLang="en-US" dirty="0" smtClean="0"/>
              <a:t>判别</a:t>
            </a:r>
            <a:r>
              <a:rPr lang="zh-CN" altLang="en-US" dirty="0"/>
              <a:t>是否为二叉查找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所有结点的左右子树交换的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算法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层次顺序遍历二叉树的算法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1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9275" y="352747"/>
            <a:ext cx="9360819" cy="6325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template &lt;class Entry&gt;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Binary_tree</a:t>
            </a:r>
            <a:r>
              <a:rPr lang="en-US" altLang="zh-CN" b="1" dirty="0"/>
              <a:t>&lt;Entry&gt;::</a:t>
            </a:r>
            <a:r>
              <a:rPr lang="en-US" altLang="zh-CN" b="1" dirty="0" err="1"/>
              <a:t>countonechild</a:t>
            </a:r>
            <a:r>
              <a:rPr lang="en-US" altLang="zh-CN" b="1" dirty="0" smtClean="0"/>
              <a:t>(){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return </a:t>
            </a:r>
            <a:r>
              <a:rPr lang="en-US" altLang="zh-CN" b="1" dirty="0" err="1"/>
              <a:t>recursive_countonechild</a:t>
            </a:r>
            <a:r>
              <a:rPr lang="en-US" altLang="zh-CN" b="1" dirty="0"/>
              <a:t>(root);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template &lt;class Entry&gt;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Binary_tree</a:t>
            </a:r>
            <a:r>
              <a:rPr lang="en-US" altLang="zh-CN" b="1" dirty="0"/>
              <a:t>&lt;Entry&gt;::</a:t>
            </a:r>
            <a:r>
              <a:rPr lang="en-US" altLang="zh-CN" b="1" dirty="0" err="1"/>
              <a:t>recursive_countonechild</a:t>
            </a:r>
            <a:r>
              <a:rPr lang="en-US" altLang="zh-CN" b="1" dirty="0"/>
              <a:t> (</a:t>
            </a:r>
            <a:r>
              <a:rPr lang="en-US" altLang="zh-CN" b="1" dirty="0" err="1"/>
              <a:t>Binary_node</a:t>
            </a:r>
            <a:r>
              <a:rPr lang="en-US" altLang="zh-CN" b="1" dirty="0"/>
              <a:t>&lt;Entry&gt; *</a:t>
            </a:r>
            <a:r>
              <a:rPr lang="en-US" altLang="zh-CN" b="1" dirty="0" err="1"/>
              <a:t>sub_root</a:t>
            </a:r>
            <a:r>
              <a:rPr lang="en-US" altLang="zh-CN" b="1" dirty="0" smtClean="0"/>
              <a:t>){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l,r</a:t>
            </a:r>
            <a:r>
              <a:rPr lang="en-US" altLang="zh-CN" b="1" dirty="0"/>
              <a:t>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if(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==NULL) return 0;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l=</a:t>
            </a:r>
            <a:r>
              <a:rPr lang="en-US" altLang="zh-CN" b="1" dirty="0" err="1"/>
              <a:t>recursive_countonechild</a:t>
            </a:r>
            <a:r>
              <a:rPr lang="en-US" altLang="zh-CN" b="1" dirty="0"/>
              <a:t>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-&gt;left);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r=</a:t>
            </a:r>
            <a:r>
              <a:rPr lang="en-US" altLang="zh-CN" b="1" dirty="0" err="1"/>
              <a:t>recursive_countonechild</a:t>
            </a:r>
            <a:r>
              <a:rPr lang="en-US" altLang="zh-CN" b="1" dirty="0"/>
              <a:t>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-&gt;right);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if ((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-&gt;left!=NULL &amp;&amp; 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-&gt;right==NULL) || 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-&gt;left==NULL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&amp;</a:t>
            </a:r>
            <a:r>
              <a:rPr lang="en-US" altLang="zh-CN" b="1" dirty="0"/>
              <a:t>&amp; 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-&gt;right!=NULL))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	return l+r+1;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else 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	return </a:t>
            </a:r>
            <a:r>
              <a:rPr lang="en-US" altLang="zh-CN" b="1" dirty="0" err="1"/>
              <a:t>l+r</a:t>
            </a:r>
            <a:r>
              <a:rPr lang="en-US" altLang="zh-CN" b="1" dirty="0"/>
              <a:t>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}</a:t>
            </a:r>
            <a:endParaRPr lang="zh-CN" altLang="zh-CN" b="1" dirty="0"/>
          </a:p>
          <a:p>
            <a:pPr marL="0" indent="0">
              <a:buNone/>
            </a:pP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13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9275" y="352747"/>
            <a:ext cx="9360819" cy="632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template&lt;class Entry&gt;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Binary_tree</a:t>
            </a:r>
            <a:r>
              <a:rPr lang="en-US" altLang="zh-CN" b="1" dirty="0"/>
              <a:t>&lt;Entry&gt;:: </a:t>
            </a:r>
            <a:r>
              <a:rPr lang="en-US" altLang="zh-CN" b="1" dirty="0" err="1"/>
              <a:t>findmax</a:t>
            </a:r>
            <a:r>
              <a:rPr lang="en-US" altLang="zh-CN" b="1" dirty="0"/>
              <a:t>(Entry &amp;max</a:t>
            </a:r>
            <a:r>
              <a:rPr lang="en-US" altLang="zh-CN" b="1" dirty="0" smtClean="0"/>
              <a:t>){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recursive_findmax</a:t>
            </a:r>
            <a:r>
              <a:rPr lang="en-US" altLang="zh-CN" b="1" dirty="0"/>
              <a:t>(</a:t>
            </a:r>
            <a:r>
              <a:rPr lang="en-US" altLang="zh-CN" b="1" dirty="0" err="1"/>
              <a:t>root,max</a:t>
            </a:r>
            <a:r>
              <a:rPr lang="en-US" altLang="zh-CN" b="1" dirty="0"/>
              <a:t>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template&lt;class Entry&gt;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Binary_tree</a:t>
            </a:r>
            <a:r>
              <a:rPr lang="en-US" altLang="zh-CN" b="1" dirty="0"/>
              <a:t>&lt;Entry&gt;::</a:t>
            </a:r>
            <a:r>
              <a:rPr lang="en-US" altLang="zh-CN" b="1" dirty="0" err="1"/>
              <a:t>recursive_findmax</a:t>
            </a:r>
            <a:r>
              <a:rPr lang="en-US" altLang="zh-CN" b="1" dirty="0"/>
              <a:t>(</a:t>
            </a:r>
            <a:r>
              <a:rPr lang="en-US" altLang="zh-CN" b="1" dirty="0" err="1"/>
              <a:t>Binary_node</a:t>
            </a:r>
            <a:r>
              <a:rPr lang="en-US" altLang="zh-CN" b="1" dirty="0"/>
              <a:t>&lt;Entry&gt;* </a:t>
            </a:r>
            <a:r>
              <a:rPr lang="en-US" altLang="zh-CN" b="1" dirty="0" err="1"/>
              <a:t>sub_root,Entry</a:t>
            </a:r>
            <a:r>
              <a:rPr lang="en-US" altLang="zh-CN" b="1" dirty="0"/>
              <a:t> &amp;max</a:t>
            </a:r>
            <a:r>
              <a:rPr lang="en-US" altLang="zh-CN" b="1" dirty="0" smtClean="0"/>
              <a:t>){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if</a:t>
            </a:r>
            <a:r>
              <a:rPr lang="en-US" altLang="zh-CN" b="1" dirty="0"/>
              <a:t>(</a:t>
            </a:r>
            <a:r>
              <a:rPr lang="en-US" altLang="zh-CN" b="1" dirty="0" err="1"/>
              <a:t>subTree</a:t>
            </a:r>
            <a:r>
              <a:rPr lang="en-US" altLang="zh-CN" b="1" dirty="0"/>
              <a:t>!=NULL</a:t>
            </a:r>
            <a:r>
              <a:rPr lang="en-US" altLang="zh-CN" b="1" dirty="0" smtClean="0"/>
              <a:t>){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smtClean="0"/>
              <a:t>	    	if </a:t>
            </a:r>
            <a:r>
              <a:rPr lang="en-US" altLang="zh-CN" b="1" dirty="0"/>
              <a:t>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-&gt;data&gt;max) max= 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-&gt;data;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en-US" altLang="zh-CN" b="1" dirty="0" err="1" smtClean="0"/>
              <a:t>recursive_findmax</a:t>
            </a:r>
            <a:r>
              <a:rPr lang="en-US" altLang="zh-CN" b="1" dirty="0"/>
              <a:t>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</a:t>
            </a:r>
            <a:r>
              <a:rPr lang="en-US" altLang="zh-CN" b="1" dirty="0" err="1"/>
              <a:t>left,max</a:t>
            </a:r>
            <a:r>
              <a:rPr lang="en-US" altLang="zh-CN" b="1" dirty="0"/>
              <a:t>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en-US" altLang="zh-CN" b="1" dirty="0" err="1" smtClean="0"/>
              <a:t>recursive_findmax</a:t>
            </a:r>
            <a:r>
              <a:rPr lang="en-US" altLang="zh-CN" b="1" dirty="0"/>
              <a:t>(</a:t>
            </a:r>
            <a:r>
              <a:rPr lang="en-US" altLang="zh-CN" b="1" dirty="0" err="1"/>
              <a:t>sub_root</a:t>
            </a:r>
            <a:r>
              <a:rPr lang="en-US" altLang="zh-CN" b="1" dirty="0"/>
              <a:t> -&gt;</a:t>
            </a:r>
            <a:r>
              <a:rPr lang="en-US" altLang="zh-CN" b="1" dirty="0" err="1"/>
              <a:t>right,max</a:t>
            </a:r>
            <a:r>
              <a:rPr lang="en-US" altLang="zh-CN" b="1" dirty="0"/>
              <a:t>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}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47434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2286000" y="685801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画出三个结点的树和二叉树的所有不同形态。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2362200" y="1447801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解：树（两种）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2209800" y="3756026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二叉树（</a:t>
            </a:r>
            <a:r>
              <a:rPr kumimoji="1" lang="en-US" altLang="zh-CN">
                <a:latin typeface="Times New Roman" panose="02020603050405020304" pitchFamily="18" charset="0"/>
              </a:rPr>
              <a:t>5</a:t>
            </a:r>
            <a:r>
              <a:rPr kumimoji="1" lang="zh-CN" altLang="en-US">
                <a:latin typeface="Times New Roman" panose="02020603050405020304" pitchFamily="18" charset="0"/>
              </a:rPr>
              <a:t>种）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14801" y="2209801"/>
            <a:ext cx="1427163" cy="1122363"/>
            <a:chOff x="1632" y="1392"/>
            <a:chExt cx="899" cy="707"/>
          </a:xfrm>
        </p:grpSpPr>
        <p:sp>
          <p:nvSpPr>
            <p:cNvPr id="85034" name="Line 6"/>
            <p:cNvSpPr>
              <a:spLocks noChangeShapeType="1"/>
            </p:cNvSpPr>
            <p:nvPr/>
          </p:nvSpPr>
          <p:spPr bwMode="auto">
            <a:xfrm flipH="1">
              <a:off x="1776" y="158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Oval 7"/>
            <p:cNvSpPr>
              <a:spLocks noChangeArrowheads="1"/>
            </p:cNvSpPr>
            <p:nvPr/>
          </p:nvSpPr>
          <p:spPr bwMode="auto">
            <a:xfrm>
              <a:off x="1920" y="139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36" name="Oval 8"/>
            <p:cNvSpPr>
              <a:spLocks noChangeArrowheads="1"/>
            </p:cNvSpPr>
            <p:nvPr/>
          </p:nvSpPr>
          <p:spPr bwMode="auto">
            <a:xfrm>
              <a:off x="1632" y="18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37" name="Oval 9"/>
            <p:cNvSpPr>
              <a:spLocks noChangeArrowheads="1"/>
            </p:cNvSpPr>
            <p:nvPr/>
          </p:nvSpPr>
          <p:spPr bwMode="auto">
            <a:xfrm>
              <a:off x="2304" y="18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38" name="Line 10"/>
            <p:cNvSpPr>
              <a:spLocks noChangeShapeType="1"/>
            </p:cNvSpPr>
            <p:nvPr/>
          </p:nvSpPr>
          <p:spPr bwMode="auto">
            <a:xfrm>
              <a:off x="2112" y="158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43775" y="1524001"/>
            <a:ext cx="388938" cy="2112963"/>
            <a:chOff x="3666" y="960"/>
            <a:chExt cx="245" cy="1331"/>
          </a:xfrm>
        </p:grpSpPr>
        <p:sp>
          <p:nvSpPr>
            <p:cNvPr id="85029" name="Line 12"/>
            <p:cNvSpPr>
              <a:spLocks noChangeShapeType="1"/>
            </p:cNvSpPr>
            <p:nvPr/>
          </p:nvSpPr>
          <p:spPr bwMode="auto">
            <a:xfrm flipH="1">
              <a:off x="379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0" name="Oval 13"/>
            <p:cNvSpPr>
              <a:spLocks noChangeArrowheads="1"/>
            </p:cNvSpPr>
            <p:nvPr/>
          </p:nvSpPr>
          <p:spPr bwMode="auto">
            <a:xfrm>
              <a:off x="3666" y="206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31" name="Line 14"/>
            <p:cNvSpPr>
              <a:spLocks noChangeShapeType="1"/>
            </p:cNvSpPr>
            <p:nvPr/>
          </p:nvSpPr>
          <p:spPr bwMode="auto">
            <a:xfrm>
              <a:off x="3792" y="110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Oval 15"/>
            <p:cNvSpPr>
              <a:spLocks noChangeArrowheads="1"/>
            </p:cNvSpPr>
            <p:nvPr/>
          </p:nvSpPr>
          <p:spPr bwMode="auto">
            <a:xfrm>
              <a:off x="3684" y="147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33" name="Oval 16"/>
            <p:cNvSpPr>
              <a:spLocks noChangeArrowheads="1"/>
            </p:cNvSpPr>
            <p:nvPr/>
          </p:nvSpPr>
          <p:spPr bwMode="auto">
            <a:xfrm>
              <a:off x="3678" y="96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390776" y="4724401"/>
            <a:ext cx="1427163" cy="1122363"/>
            <a:chOff x="546" y="2976"/>
            <a:chExt cx="899" cy="707"/>
          </a:xfrm>
        </p:grpSpPr>
        <p:sp>
          <p:nvSpPr>
            <p:cNvPr id="85024" name="Line 18"/>
            <p:cNvSpPr>
              <a:spLocks noChangeShapeType="1"/>
            </p:cNvSpPr>
            <p:nvPr/>
          </p:nvSpPr>
          <p:spPr bwMode="auto">
            <a:xfrm flipH="1">
              <a:off x="690" y="316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Oval 19"/>
            <p:cNvSpPr>
              <a:spLocks noChangeArrowheads="1"/>
            </p:cNvSpPr>
            <p:nvPr/>
          </p:nvSpPr>
          <p:spPr bwMode="auto">
            <a:xfrm>
              <a:off x="834" y="297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26" name="Oval 20"/>
            <p:cNvSpPr>
              <a:spLocks noChangeArrowheads="1"/>
            </p:cNvSpPr>
            <p:nvPr/>
          </p:nvSpPr>
          <p:spPr bwMode="auto">
            <a:xfrm>
              <a:off x="546" y="345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27" name="Oval 21"/>
            <p:cNvSpPr>
              <a:spLocks noChangeArrowheads="1"/>
            </p:cNvSpPr>
            <p:nvPr/>
          </p:nvSpPr>
          <p:spPr bwMode="auto">
            <a:xfrm>
              <a:off x="1218" y="345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28" name="Line 22"/>
            <p:cNvSpPr>
              <a:spLocks noChangeShapeType="1"/>
            </p:cNvSpPr>
            <p:nvPr/>
          </p:nvSpPr>
          <p:spPr bwMode="auto">
            <a:xfrm>
              <a:off x="1026" y="31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191001" y="4211638"/>
            <a:ext cx="1579563" cy="2036762"/>
            <a:chOff x="1680" y="2653"/>
            <a:chExt cx="995" cy="1283"/>
          </a:xfrm>
        </p:grpSpPr>
        <p:sp>
          <p:nvSpPr>
            <p:cNvPr id="85019" name="Line 24"/>
            <p:cNvSpPr>
              <a:spLocks noChangeShapeType="1"/>
            </p:cNvSpPr>
            <p:nvPr/>
          </p:nvSpPr>
          <p:spPr bwMode="auto">
            <a:xfrm flipH="1">
              <a:off x="1824" y="3334"/>
              <a:ext cx="348" cy="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Oval 25"/>
            <p:cNvSpPr>
              <a:spLocks noChangeArrowheads="1"/>
            </p:cNvSpPr>
            <p:nvPr/>
          </p:nvSpPr>
          <p:spPr bwMode="auto">
            <a:xfrm>
              <a:off x="1680" y="370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21" name="Line 26"/>
            <p:cNvSpPr>
              <a:spLocks noChangeShapeType="1"/>
            </p:cNvSpPr>
            <p:nvPr/>
          </p:nvSpPr>
          <p:spPr bwMode="auto">
            <a:xfrm flipH="1">
              <a:off x="2208" y="2797"/>
              <a:ext cx="35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Oval 27"/>
            <p:cNvSpPr>
              <a:spLocks noChangeArrowheads="1"/>
            </p:cNvSpPr>
            <p:nvPr/>
          </p:nvSpPr>
          <p:spPr bwMode="auto">
            <a:xfrm>
              <a:off x="2064" y="318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23" name="Oval 28"/>
            <p:cNvSpPr>
              <a:spLocks noChangeArrowheads="1"/>
            </p:cNvSpPr>
            <p:nvPr/>
          </p:nvSpPr>
          <p:spPr bwMode="auto">
            <a:xfrm>
              <a:off x="2448" y="265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019801" y="4191001"/>
            <a:ext cx="969963" cy="2036763"/>
            <a:chOff x="2832" y="2640"/>
            <a:chExt cx="611" cy="1283"/>
          </a:xfrm>
        </p:grpSpPr>
        <p:sp>
          <p:nvSpPr>
            <p:cNvPr id="85014" name="Line 30"/>
            <p:cNvSpPr>
              <a:spLocks noChangeShapeType="1"/>
            </p:cNvSpPr>
            <p:nvPr/>
          </p:nvSpPr>
          <p:spPr bwMode="auto">
            <a:xfrm>
              <a:off x="2940" y="3321"/>
              <a:ext cx="324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Oval 31"/>
            <p:cNvSpPr>
              <a:spLocks noChangeArrowheads="1"/>
            </p:cNvSpPr>
            <p:nvPr/>
          </p:nvSpPr>
          <p:spPr bwMode="auto">
            <a:xfrm>
              <a:off x="3168" y="369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16" name="Line 32"/>
            <p:cNvSpPr>
              <a:spLocks noChangeShapeType="1"/>
            </p:cNvSpPr>
            <p:nvPr/>
          </p:nvSpPr>
          <p:spPr bwMode="auto">
            <a:xfrm flipH="1">
              <a:off x="2976" y="2784"/>
              <a:ext cx="35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Oval 33"/>
            <p:cNvSpPr>
              <a:spLocks noChangeArrowheads="1"/>
            </p:cNvSpPr>
            <p:nvPr/>
          </p:nvSpPr>
          <p:spPr bwMode="auto">
            <a:xfrm>
              <a:off x="2832" y="316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18" name="Oval 34"/>
            <p:cNvSpPr>
              <a:spLocks noChangeArrowheads="1"/>
            </p:cNvSpPr>
            <p:nvPr/>
          </p:nvSpPr>
          <p:spPr bwMode="auto">
            <a:xfrm>
              <a:off x="3216" y="264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8686801" y="4267201"/>
            <a:ext cx="1579563" cy="2112963"/>
            <a:chOff x="4512" y="2688"/>
            <a:chExt cx="995" cy="1331"/>
          </a:xfrm>
        </p:grpSpPr>
        <p:sp>
          <p:nvSpPr>
            <p:cNvPr id="85009" name="Line 36"/>
            <p:cNvSpPr>
              <a:spLocks noChangeShapeType="1"/>
            </p:cNvSpPr>
            <p:nvPr/>
          </p:nvSpPr>
          <p:spPr bwMode="auto">
            <a:xfrm>
              <a:off x="5040" y="3456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0" name="Oval 37"/>
            <p:cNvSpPr>
              <a:spLocks noChangeArrowheads="1"/>
            </p:cNvSpPr>
            <p:nvPr/>
          </p:nvSpPr>
          <p:spPr bwMode="auto">
            <a:xfrm>
              <a:off x="5280" y="379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11" name="Line 38"/>
            <p:cNvSpPr>
              <a:spLocks noChangeShapeType="1"/>
            </p:cNvSpPr>
            <p:nvPr/>
          </p:nvSpPr>
          <p:spPr bwMode="auto">
            <a:xfrm>
              <a:off x="4626" y="2832"/>
              <a:ext cx="31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Oval 39"/>
            <p:cNvSpPr>
              <a:spLocks noChangeArrowheads="1"/>
            </p:cNvSpPr>
            <p:nvPr/>
          </p:nvSpPr>
          <p:spPr bwMode="auto">
            <a:xfrm>
              <a:off x="4848" y="326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13" name="Oval 40"/>
            <p:cNvSpPr>
              <a:spLocks noChangeArrowheads="1"/>
            </p:cNvSpPr>
            <p:nvPr/>
          </p:nvSpPr>
          <p:spPr bwMode="auto">
            <a:xfrm>
              <a:off x="4512" y="268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7467601" y="4191001"/>
            <a:ext cx="969963" cy="2036763"/>
            <a:chOff x="3744" y="2640"/>
            <a:chExt cx="611" cy="1283"/>
          </a:xfrm>
        </p:grpSpPr>
        <p:sp>
          <p:nvSpPr>
            <p:cNvPr id="85004" name="Line 42"/>
            <p:cNvSpPr>
              <a:spLocks noChangeShapeType="1"/>
            </p:cNvSpPr>
            <p:nvPr/>
          </p:nvSpPr>
          <p:spPr bwMode="auto">
            <a:xfrm flipH="1">
              <a:off x="3936" y="3408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5" name="Oval 43"/>
            <p:cNvSpPr>
              <a:spLocks noChangeArrowheads="1"/>
            </p:cNvSpPr>
            <p:nvPr/>
          </p:nvSpPr>
          <p:spPr bwMode="auto">
            <a:xfrm>
              <a:off x="3744" y="369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06" name="Line 44"/>
            <p:cNvSpPr>
              <a:spLocks noChangeShapeType="1"/>
            </p:cNvSpPr>
            <p:nvPr/>
          </p:nvSpPr>
          <p:spPr bwMode="auto">
            <a:xfrm>
              <a:off x="3906" y="2784"/>
              <a:ext cx="31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Oval 45"/>
            <p:cNvSpPr>
              <a:spLocks noChangeArrowheads="1"/>
            </p:cNvSpPr>
            <p:nvPr/>
          </p:nvSpPr>
          <p:spPr bwMode="auto">
            <a:xfrm>
              <a:off x="4128" y="321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5008" name="Oval 46"/>
            <p:cNvSpPr>
              <a:spLocks noChangeArrowheads="1"/>
            </p:cNvSpPr>
            <p:nvPr/>
          </p:nvSpPr>
          <p:spPr bwMode="auto">
            <a:xfrm>
              <a:off x="3792" y="264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6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utoUpdateAnimBg="0"/>
      <p:bldP spid="201731" grpId="0" autoUpdateAnimBg="0"/>
      <p:bldP spid="2017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286000" y="685800"/>
            <a:ext cx="8001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已知</a:t>
            </a:r>
            <a:r>
              <a:rPr kumimoji="1" lang="zh-CN" altLang="en-US" dirty="0">
                <a:latin typeface="Times New Roman" panose="02020603050405020304" pitchFamily="18" charset="0"/>
              </a:rPr>
              <a:t>一棵度为</a:t>
            </a:r>
            <a:r>
              <a:rPr kumimoji="1" lang="en-US" altLang="zh-CN" dirty="0">
                <a:latin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</a:rPr>
              <a:t>的树中有</a:t>
            </a:r>
            <a:r>
              <a:rPr kumimoji="1" lang="en-US" altLang="zh-CN" dirty="0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</a:rPr>
              <a:t>个度为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</a:rPr>
              <a:t>的结点， </a:t>
            </a:r>
            <a:r>
              <a:rPr kumimoji="1" lang="en-US" altLang="zh-CN" dirty="0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</a:rPr>
              <a:t>个度为</a:t>
            </a:r>
            <a:r>
              <a:rPr kumimoji="1" lang="en-US" altLang="zh-CN" dirty="0"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</a:rPr>
              <a:t>的结点，</a:t>
            </a:r>
            <a:r>
              <a:rPr kumimoji="1" lang="en-US" altLang="zh-CN" dirty="0">
                <a:latin typeface="VW媩$婫`婡p瑙" charset="-122"/>
              </a:rPr>
              <a:t>……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</a:rPr>
              <a:t>个度为</a:t>
            </a:r>
            <a:r>
              <a:rPr kumimoji="1" lang="en-US" altLang="zh-CN" dirty="0">
                <a:latin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</a:rPr>
              <a:t>的结点，问该树中有多少片叶子？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362200" y="22098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解：叶子即度为</a:t>
            </a:r>
            <a:r>
              <a:rPr kumimoji="1" lang="en-US" altLang="zh-CN"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</a:rPr>
              <a:t>的结点，设有</a:t>
            </a: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</a:rPr>
              <a:t>个，并设该结点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总数为</a:t>
            </a: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zh-CN" altLang="en-US">
                <a:latin typeface="Times New Roman" panose="02020603050405020304" pitchFamily="18" charset="0"/>
              </a:rPr>
              <a:t>，则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971800"/>
            <a:ext cx="4643438" cy="762000"/>
            <a:chOff x="912" y="1872"/>
            <a:chExt cx="2925" cy="480"/>
          </a:xfrm>
        </p:grpSpPr>
        <p:graphicFrame>
          <p:nvGraphicFramePr>
            <p:cNvPr id="86029" name="Object 5"/>
            <p:cNvGraphicFramePr>
              <a:graphicFrameLocks noChangeAspect="1"/>
            </p:cNvGraphicFramePr>
            <p:nvPr/>
          </p:nvGraphicFramePr>
          <p:xfrm>
            <a:off x="3456" y="1872"/>
            <a:ext cx="38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Equation" r:id="rId3" imgW="342751" imgH="431613" progId="Equation.3">
                    <p:embed/>
                  </p:oleObj>
                </mc:Choice>
                <mc:Fallback>
                  <p:oleObj name="Equation" r:id="rId3" imgW="342751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72"/>
                          <a:ext cx="38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0" name="Rectangle 6"/>
            <p:cNvSpPr>
              <a:spLocks noChangeArrowheads="1"/>
            </p:cNvSpPr>
            <p:nvPr/>
          </p:nvSpPr>
          <p:spPr bwMode="auto">
            <a:xfrm>
              <a:off x="912" y="1920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n=n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>
                  <a:latin typeface="Times New Roman" panose="02020603050405020304" pitchFamily="18" charset="0"/>
                </a:rPr>
                <a:t>+n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</a:rPr>
                <a:t>+n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  <a:r>
                <a:rPr kumimoji="1" lang="en-US" altLang="zh-CN">
                  <a:latin typeface="VW媩$婫`婡p瑙" charset="-122"/>
                </a:rPr>
                <a:t>……</a:t>
              </a:r>
              <a:r>
                <a:rPr kumimoji="1" lang="en-US" altLang="zh-CN">
                  <a:latin typeface="Times New Roman" panose="02020603050405020304" pitchFamily="18" charset="0"/>
                </a:rPr>
                <a:t>+n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m </a:t>
              </a:r>
              <a:r>
                <a:rPr kumimoji="1" lang="en-US" altLang="zh-CN">
                  <a:latin typeface="Times New Roman" panose="02020603050405020304" pitchFamily="18" charset="0"/>
                </a:rPr>
                <a:t>=n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0 </a:t>
              </a:r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2362200" y="3657600"/>
            <a:ext cx="7924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度为</a:t>
            </a: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</a:rPr>
              <a:t>的结点有</a:t>
            </a: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</a:rPr>
              <a:t>个子结点，除根结点不是任何结点的子结点外，其它结点都是且仅是某一个结点的子结点，所以：</a:t>
            </a:r>
          </a:p>
        </p:txBody>
      </p:sp>
      <p:graphicFrame>
        <p:nvGraphicFramePr>
          <p:cNvPr id="86022" name="Object 8"/>
          <p:cNvGraphicFramePr>
            <a:graphicFrameLocks noChangeAspect="1"/>
          </p:cNvGraphicFramePr>
          <p:nvPr/>
        </p:nvGraphicFramePr>
        <p:xfrm>
          <a:off x="7319964" y="4797425"/>
          <a:ext cx="873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495085" imgH="431613" progId="Equation.3">
                  <p:embed/>
                </p:oleObj>
              </mc:Choice>
              <mc:Fallback>
                <p:oleObj name="Equation" r:id="rId5" imgW="49508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4797425"/>
                        <a:ext cx="873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9"/>
          <p:cNvSpPr>
            <a:spLocks noChangeArrowheads="1"/>
          </p:cNvSpPr>
          <p:nvPr/>
        </p:nvSpPr>
        <p:spPr bwMode="auto">
          <a:xfrm>
            <a:off x="2782888" y="4941888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n=n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+2</a:t>
            </a:r>
            <a:r>
              <a:rPr kumimoji="1" lang="en-US" altLang="zh-CN">
                <a:latin typeface="VW媩$婫`婡p瑙" charset="-122"/>
              </a:rPr>
              <a:t>·</a:t>
            </a: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</a:rPr>
              <a:t>+</a:t>
            </a:r>
            <a:r>
              <a:rPr kumimoji="1" lang="en-US" altLang="zh-CN">
                <a:latin typeface="VW媩$婫`婡p瑙" charset="-122"/>
              </a:rPr>
              <a:t>……</a:t>
            </a:r>
            <a:r>
              <a:rPr kumimoji="1" lang="en-US" altLang="zh-CN">
                <a:latin typeface="Times New Roman" panose="02020603050405020304" pitchFamily="18" charset="0"/>
              </a:rPr>
              <a:t>+m</a:t>
            </a:r>
            <a:r>
              <a:rPr kumimoji="1" lang="en-US" altLang="zh-CN">
                <a:latin typeface="VW媩$婫`婡p瑙" charset="-122"/>
              </a:rPr>
              <a:t>·</a:t>
            </a: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</a:rPr>
              <a:t>+1=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              </a:t>
            </a:r>
            <a:r>
              <a:rPr kumimoji="1" lang="en-US" altLang="zh-CN">
                <a:latin typeface="Times New Roman" panose="02020603050405020304" pitchFamily="18" charset="0"/>
              </a:rPr>
              <a:t>+1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38500" y="5715000"/>
            <a:ext cx="5524500" cy="762000"/>
            <a:chOff x="528" y="3600"/>
            <a:chExt cx="3480" cy="480"/>
          </a:xfrm>
        </p:grpSpPr>
        <p:graphicFrame>
          <p:nvGraphicFramePr>
            <p:cNvPr id="86025" name="Object 11"/>
            <p:cNvGraphicFramePr>
              <a:graphicFrameLocks noChangeAspect="1"/>
            </p:cNvGraphicFramePr>
            <p:nvPr/>
          </p:nvGraphicFramePr>
          <p:xfrm>
            <a:off x="3120" y="3600"/>
            <a:ext cx="88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7" imgW="799753" imgH="431613" progId="Equation.3">
                    <p:embed/>
                  </p:oleObj>
                </mc:Choice>
                <mc:Fallback>
                  <p:oleObj name="Equation" r:id="rId7" imgW="799753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600"/>
                          <a:ext cx="88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12"/>
            <p:cNvGraphicFramePr>
              <a:graphicFrameLocks noChangeAspect="1"/>
            </p:cNvGraphicFramePr>
            <p:nvPr/>
          </p:nvGraphicFramePr>
          <p:xfrm>
            <a:off x="2352" y="3600"/>
            <a:ext cx="38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9" imgW="342751" imgH="431613" progId="Equation.3">
                    <p:embed/>
                  </p:oleObj>
                </mc:Choice>
                <mc:Fallback>
                  <p:oleObj name="Equation" r:id="rId9" imgW="342751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600"/>
                          <a:ext cx="38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Object 13"/>
            <p:cNvGraphicFramePr>
              <a:graphicFrameLocks noChangeAspect="1"/>
            </p:cNvGraphicFramePr>
            <p:nvPr/>
          </p:nvGraphicFramePr>
          <p:xfrm>
            <a:off x="1488" y="3600"/>
            <a:ext cx="55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10" imgW="495085" imgH="431613" progId="Equation.3">
                    <p:embed/>
                  </p:oleObj>
                </mc:Choice>
                <mc:Fallback>
                  <p:oleObj name="Equation" r:id="rId10" imgW="495085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00"/>
                          <a:ext cx="55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8" name="Rectangle 14"/>
            <p:cNvSpPr>
              <a:spLocks noChangeArrowheads="1"/>
            </p:cNvSpPr>
            <p:nvPr/>
          </p:nvSpPr>
          <p:spPr bwMode="auto">
            <a:xfrm>
              <a:off x="528" y="3669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则： </a:t>
              </a: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0 </a:t>
              </a:r>
              <a:r>
                <a:rPr kumimoji="1" lang="en-US" altLang="zh-CN">
                  <a:latin typeface="Times New Roman" panose="02020603050405020304" pitchFamily="18" charset="0"/>
                </a:rPr>
                <a:t>=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                </a:t>
              </a:r>
              <a:r>
                <a:rPr kumimoji="1" lang="en-US" altLang="zh-CN">
                  <a:latin typeface="Times New Roman" panose="02020603050405020304" pitchFamily="18" charset="0"/>
                </a:rPr>
                <a:t>+1-       =1+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4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286000" y="685801"/>
            <a:ext cx="80010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找出</a:t>
            </a:r>
            <a:r>
              <a:rPr kumimoji="1" lang="zh-CN" altLang="en-US" dirty="0">
                <a:latin typeface="Times New Roman" panose="02020603050405020304" pitchFamily="18" charset="0"/>
              </a:rPr>
              <a:t>分别满足下面条件的所有二叉树（非空形态）：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（</a:t>
            </a:r>
            <a:r>
              <a:rPr kumimoji="1" lang="en-US" altLang="zh-CN" dirty="0">
                <a:latin typeface="Times New Roman" panose="02020603050405020304" pitchFamily="18" charset="0"/>
              </a:rPr>
              <a:t>a)</a:t>
            </a:r>
            <a:r>
              <a:rPr kumimoji="1" lang="zh-CN" altLang="en-US" dirty="0">
                <a:latin typeface="Times New Roman" panose="02020603050405020304" pitchFamily="18" charset="0"/>
              </a:rPr>
              <a:t>前序序列和中序序列相同；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zh-CN" altLang="en-US" dirty="0">
                <a:latin typeface="Times New Roman" panose="02020603050405020304" pitchFamily="18" charset="0"/>
              </a:rPr>
              <a:t>左单枝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(b)</a:t>
            </a:r>
            <a:r>
              <a:rPr kumimoji="1" lang="zh-CN" altLang="en-US" dirty="0">
                <a:latin typeface="Times New Roman" panose="02020603050405020304" pitchFamily="18" charset="0"/>
              </a:rPr>
              <a:t>中序序列和后序序列相同；（右单枝）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</a:rPr>
              <a:t>(c)</a:t>
            </a:r>
            <a:r>
              <a:rPr kumimoji="1" lang="zh-CN" altLang="en-US" dirty="0">
                <a:latin typeface="Times New Roman" panose="02020603050405020304" pitchFamily="18" charset="0"/>
              </a:rPr>
              <a:t>前序序列和后序序列相同；（只有根结点）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</a:rPr>
              <a:t>(d)</a:t>
            </a:r>
            <a:r>
              <a:rPr kumimoji="1" lang="zh-CN" altLang="en-US" dirty="0">
                <a:latin typeface="Times New Roman" panose="02020603050405020304" pitchFamily="18" charset="0"/>
              </a:rPr>
              <a:t>前序序列、中序序列和后序序列都相同。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（只有根结点）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3886201"/>
            <a:ext cx="1874838" cy="2424113"/>
            <a:chOff x="864" y="2448"/>
            <a:chExt cx="1181" cy="1527"/>
          </a:xfrm>
        </p:grpSpPr>
        <p:grpSp>
          <p:nvGrpSpPr>
            <p:cNvPr id="87058" name="Group 4"/>
            <p:cNvGrpSpPr>
              <a:grpSpLocks/>
            </p:cNvGrpSpPr>
            <p:nvPr/>
          </p:nvGrpSpPr>
          <p:grpSpPr bwMode="auto">
            <a:xfrm>
              <a:off x="864" y="2448"/>
              <a:ext cx="1181" cy="1469"/>
              <a:chOff x="864" y="2448"/>
              <a:chExt cx="1181" cy="1469"/>
            </a:xfrm>
          </p:grpSpPr>
          <p:sp>
            <p:nvSpPr>
              <p:cNvPr id="87060" name="Oval 5"/>
              <p:cNvSpPr>
                <a:spLocks noChangeArrowheads="1"/>
              </p:cNvSpPr>
              <p:nvPr/>
            </p:nvSpPr>
            <p:spPr bwMode="auto">
              <a:xfrm>
                <a:off x="864" y="2448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DA"/>
                  </a:buClr>
                  <a:buSzPct val="75000"/>
                  <a:buFont typeface="Wingdings" panose="05000000000000000000" pitchFamily="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o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DA"/>
                  </a:buClr>
                  <a:buSzPct val="65000"/>
                  <a:buFont typeface="Wingdings" panose="05000000000000000000" pitchFamily="2" charset="2"/>
                  <a:buChar char="m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1" name="Line 6"/>
              <p:cNvSpPr>
                <a:spLocks noChangeShapeType="1"/>
              </p:cNvSpPr>
              <p:nvPr/>
            </p:nvSpPr>
            <p:spPr bwMode="auto">
              <a:xfrm>
                <a:off x="1104" y="273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Oval 7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DA"/>
                  </a:buClr>
                  <a:buSzPct val="75000"/>
                  <a:buFont typeface="Wingdings" panose="05000000000000000000" pitchFamily="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o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DA"/>
                  </a:buClr>
                  <a:buSzPct val="65000"/>
                  <a:buFont typeface="Wingdings" panose="05000000000000000000" pitchFamily="2" charset="2"/>
                  <a:buChar char="m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3" name="Line 8"/>
              <p:cNvSpPr>
                <a:spLocks noChangeShapeType="1"/>
              </p:cNvSpPr>
              <p:nvPr/>
            </p:nvSpPr>
            <p:spPr bwMode="auto">
              <a:xfrm>
                <a:off x="1536" y="3312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Oval 9"/>
              <p:cNvSpPr>
                <a:spLocks noChangeArrowheads="1"/>
              </p:cNvSpPr>
              <p:nvPr/>
            </p:nvSpPr>
            <p:spPr bwMode="auto">
              <a:xfrm>
                <a:off x="1728" y="360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DA"/>
                  </a:buClr>
                  <a:buSzPct val="75000"/>
                  <a:buFont typeface="Wingdings" panose="05000000000000000000" pitchFamily="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o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DA"/>
                  </a:buClr>
                  <a:buSzPct val="65000"/>
                  <a:buFont typeface="Wingdings" panose="05000000000000000000" pitchFamily="2" charset="2"/>
                  <a:buChar char="m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7059" name="Rectangle 10"/>
            <p:cNvSpPr>
              <a:spLocks noChangeArrowheads="1"/>
            </p:cNvSpPr>
            <p:nvPr/>
          </p:nvSpPr>
          <p:spPr bwMode="auto">
            <a:xfrm>
              <a:off x="1056" y="3648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86400" y="3733801"/>
            <a:ext cx="1417638" cy="2576513"/>
            <a:chOff x="2496" y="2352"/>
            <a:chExt cx="893" cy="1623"/>
          </a:xfrm>
        </p:grpSpPr>
        <p:grpSp>
          <p:nvGrpSpPr>
            <p:cNvPr id="87051" name="Group 12"/>
            <p:cNvGrpSpPr>
              <a:grpSpLocks/>
            </p:cNvGrpSpPr>
            <p:nvPr/>
          </p:nvGrpSpPr>
          <p:grpSpPr bwMode="auto">
            <a:xfrm>
              <a:off x="2496" y="2352"/>
              <a:ext cx="893" cy="1517"/>
              <a:chOff x="2496" y="2352"/>
              <a:chExt cx="893" cy="1517"/>
            </a:xfrm>
          </p:grpSpPr>
          <p:sp>
            <p:nvSpPr>
              <p:cNvPr id="87053" name="Line 13"/>
              <p:cNvSpPr>
                <a:spLocks noChangeShapeType="1"/>
              </p:cNvSpPr>
              <p:nvPr/>
            </p:nvSpPr>
            <p:spPr bwMode="auto">
              <a:xfrm flipH="1">
                <a:off x="2976" y="2640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Oval 14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DA"/>
                  </a:buClr>
                  <a:buSzPct val="75000"/>
                  <a:buFont typeface="Wingdings" panose="05000000000000000000" pitchFamily="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o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DA"/>
                  </a:buClr>
                  <a:buSzPct val="65000"/>
                  <a:buFont typeface="Wingdings" panose="05000000000000000000" pitchFamily="2" charset="2"/>
                  <a:buChar char="m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55" name="Line 15"/>
              <p:cNvSpPr>
                <a:spLocks noChangeShapeType="1"/>
              </p:cNvSpPr>
              <p:nvPr/>
            </p:nvSpPr>
            <p:spPr bwMode="auto">
              <a:xfrm flipH="1">
                <a:off x="2688" y="3216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Oval 16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DA"/>
                  </a:buClr>
                  <a:buSzPct val="75000"/>
                  <a:buFont typeface="Wingdings" panose="05000000000000000000" pitchFamily="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o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DA"/>
                  </a:buClr>
                  <a:buSzPct val="65000"/>
                  <a:buFont typeface="Wingdings" panose="05000000000000000000" pitchFamily="2" charset="2"/>
                  <a:buChar char="m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57" name="Oval 17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DA"/>
                  </a:buClr>
                  <a:buSzPct val="75000"/>
                  <a:buFont typeface="Wingdings" panose="05000000000000000000" pitchFamily="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o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DA"/>
                  </a:buClr>
                  <a:buSzPct val="65000"/>
                  <a:buFont typeface="Wingdings" panose="05000000000000000000" pitchFamily="2" charset="2"/>
                  <a:buChar char="m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7052" name="Rectangle 18"/>
            <p:cNvSpPr>
              <a:spLocks noChangeArrowheads="1"/>
            </p:cNvSpPr>
            <p:nvPr/>
          </p:nvSpPr>
          <p:spPr bwMode="auto">
            <a:xfrm>
              <a:off x="2832" y="3648"/>
              <a:ext cx="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467600" y="4572001"/>
            <a:ext cx="731838" cy="1662113"/>
            <a:chOff x="3744" y="2880"/>
            <a:chExt cx="461" cy="1047"/>
          </a:xfrm>
        </p:grpSpPr>
        <p:sp>
          <p:nvSpPr>
            <p:cNvPr id="87049" name="Oval 20"/>
            <p:cNvSpPr>
              <a:spLocks noChangeArrowheads="1"/>
            </p:cNvSpPr>
            <p:nvPr/>
          </p:nvSpPr>
          <p:spPr bwMode="auto">
            <a:xfrm>
              <a:off x="3888" y="2880"/>
              <a:ext cx="317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7050" name="Rectangle 21"/>
            <p:cNvSpPr>
              <a:spLocks noChangeArrowheads="1"/>
            </p:cNvSpPr>
            <p:nvPr/>
          </p:nvSpPr>
          <p:spPr bwMode="auto">
            <a:xfrm>
              <a:off x="3744" y="3600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(c)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9067800" y="4572001"/>
            <a:ext cx="655638" cy="1662113"/>
            <a:chOff x="4752" y="2880"/>
            <a:chExt cx="413" cy="1047"/>
          </a:xfrm>
        </p:grpSpPr>
        <p:sp>
          <p:nvSpPr>
            <p:cNvPr id="87047" name="Oval 23"/>
            <p:cNvSpPr>
              <a:spLocks noChangeArrowheads="1"/>
            </p:cNvSpPr>
            <p:nvPr/>
          </p:nvSpPr>
          <p:spPr bwMode="auto">
            <a:xfrm>
              <a:off x="4848" y="2880"/>
              <a:ext cx="317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87048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DA"/>
                </a:buClr>
                <a:buSzPct val="75000"/>
                <a:buFont typeface="Wingdings" panose="05000000000000000000" pitchFamily="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DA"/>
                </a:buClr>
                <a:buSzPct val="65000"/>
                <a:buFont typeface="Wingdings" panose="05000000000000000000" pitchFamily="2" charset="2"/>
                <a:buChar char="m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0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2047103" y="928816"/>
            <a:ext cx="8153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0000DA"/>
              </a:buClr>
              <a:buSzPct val="75000"/>
              <a:buFont typeface="Wingdings" panose="05000000000000000000" pitchFamily="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已知</a:t>
            </a:r>
            <a:r>
              <a:rPr kumimoji="1" lang="zh-CN" altLang="en-US" dirty="0">
                <a:latin typeface="Times New Roman" panose="02020603050405020304" pitchFamily="18" charset="0"/>
              </a:rPr>
              <a:t>一棵二叉树的中序序列和后序序列分别为</a:t>
            </a:r>
            <a:r>
              <a:rPr kumimoji="1" lang="en-US" altLang="zh-CN" dirty="0">
                <a:latin typeface="Times New Roman" panose="02020603050405020304" pitchFamily="18" charset="0"/>
              </a:rPr>
              <a:t>BDCEAFHG</a:t>
            </a:r>
            <a:r>
              <a:rPr kumimoji="1" lang="zh-CN" altLang="en-US" dirty="0">
                <a:latin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</a:rPr>
              <a:t>DECBHGFA</a:t>
            </a:r>
            <a:r>
              <a:rPr kumimoji="1" lang="zh-CN" altLang="en-US" dirty="0">
                <a:latin typeface="Times New Roman" panose="02020603050405020304" pitchFamily="18" charset="0"/>
              </a:rPr>
              <a:t>，画出这棵二叉树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。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已知二叉查找树的前序或后续，画出该二叉查找树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二叉树、树和森林直接的相互转换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根据给定的权重画出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Huffman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树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algn="just" font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二叉查找树的创建、查找和删除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63386" y="909666"/>
            <a:ext cx="853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写出算法完全翻转一棵二叉树，如下图。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9" y="2631354"/>
            <a:ext cx="6702984" cy="22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40869" y="27647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323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591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VW媩$婫`婡p瑙</vt:lpstr>
      <vt:lpstr>等线</vt:lpstr>
      <vt:lpstr>宋体</vt:lpstr>
      <vt:lpstr>幼圆</vt:lpstr>
      <vt:lpstr>Arial</vt:lpstr>
      <vt:lpstr>Century Gothic</vt:lpstr>
      <vt:lpstr>Times New Roman</vt:lpstr>
      <vt:lpstr>Wingdings</vt:lpstr>
      <vt:lpstr>Wingdings 3</vt:lpstr>
      <vt:lpstr>丝状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微软用户</cp:lastModifiedBy>
  <cp:revision>11</cp:revision>
  <dcterms:created xsi:type="dcterms:W3CDTF">2016-01-05T02:05:19Z</dcterms:created>
  <dcterms:modified xsi:type="dcterms:W3CDTF">2022-12-07T01:50:11Z</dcterms:modified>
</cp:coreProperties>
</file>