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70" r:id="rId3"/>
    <p:sldId id="271" r:id="rId4"/>
    <p:sldId id="282" r:id="rId5"/>
    <p:sldId id="285" r:id="rId6"/>
    <p:sldId id="286" r:id="rId7"/>
    <p:sldId id="287" r:id="rId8"/>
    <p:sldId id="288" r:id="rId9"/>
    <p:sldId id="291" r:id="rId10"/>
    <p:sldId id="292" r:id="rId11"/>
    <p:sldId id="293" r:id="rId12"/>
    <p:sldId id="295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2" r:id="rId43"/>
    <p:sldId id="353" r:id="rId44"/>
    <p:sldId id="354" r:id="rId45"/>
    <p:sldId id="355" r:id="rId46"/>
    <p:sldId id="356" r:id="rId47"/>
    <p:sldId id="358" r:id="rId48"/>
    <p:sldId id="359" r:id="rId49"/>
    <p:sldId id="360" r:id="rId50"/>
    <p:sldId id="361" r:id="rId51"/>
    <p:sldId id="362" r:id="rId52"/>
    <p:sldId id="363" r:id="rId53"/>
    <p:sldId id="364" r:id="rId54"/>
    <p:sldId id="365" r:id="rId55"/>
    <p:sldId id="366" r:id="rId56"/>
    <p:sldId id="367" r:id="rId57"/>
    <p:sldId id="368" r:id="rId58"/>
    <p:sldId id="369" r:id="rId59"/>
    <p:sldId id="370" r:id="rId60"/>
    <p:sldId id="371" r:id="rId61"/>
    <p:sldId id="372" r:id="rId62"/>
    <p:sldId id="373" r:id="rId6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2D2D"/>
    <a:srgbClr val="507D7D"/>
    <a:srgbClr val="5A327D"/>
    <a:srgbClr val="404040"/>
    <a:srgbClr val="0066CC"/>
    <a:srgbClr val="B4B4C8"/>
    <a:srgbClr val="A0A0B4"/>
    <a:srgbClr val="CF9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65" autoAdjust="0"/>
  </p:normalViewPr>
  <p:slideViewPr>
    <p:cSldViewPr snapToGrid="0">
      <p:cViewPr varScale="1">
        <p:scale>
          <a:sx n="152" d="100"/>
          <a:sy n="152" d="100"/>
        </p:scale>
        <p:origin x="536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6E849A6-C7F2-486D-B425-F625FCF4CB7C}" type="datetimeFigureOut">
              <a:rPr lang="zh-CN" altLang="en-US"/>
              <a:pPr>
                <a:defRPr/>
              </a:pPr>
              <a:t>2021/9/8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34D34D3-A868-47B1-9313-311CF58ABF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EC94B9-D528-4092-B752-113F18CA431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90DEE0-12BC-4D67-B0C7-11A66BE9D15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3EABC1-E6C4-4C38-846F-B79A0317863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2301EF-5892-4E93-BE74-ADA45F328A0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923330-770A-4461-9906-1BFC4E640AB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08E28-F96B-4D47-B745-CC77EE5E1683}" type="datetimeFigureOut">
              <a:rPr lang="zh-CN" altLang="en-US"/>
              <a:pPr>
                <a:defRPr/>
              </a:pPr>
              <a:t>2021/9/8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6AFF0-8480-46B6-8645-AE40664B7D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08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774DE-02F9-4218-B40A-DCBFCBA92068}" type="datetimeFigureOut">
              <a:rPr lang="zh-CN" altLang="en-US"/>
              <a:pPr>
                <a:defRPr/>
              </a:pPr>
              <a:t>2021/9/8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33676-EBDF-4118-9320-1A6ED899B3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4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4F81C-AB63-47C2-994A-5C9A34751A85}" type="datetimeFigureOut">
              <a:rPr lang="zh-CN" altLang="en-US"/>
              <a:pPr>
                <a:defRPr/>
              </a:pPr>
              <a:t>2021/9/8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C01DE-28CC-4306-B2D3-BB257232D4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8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0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319088" y="368300"/>
            <a:ext cx="11520487" cy="575945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8"/>
          <p:cNvGrpSpPr>
            <a:grpSpLocks/>
          </p:cNvGrpSpPr>
          <p:nvPr userDrawn="1"/>
        </p:nvGrpSpPr>
        <p:grpSpPr bwMode="auto">
          <a:xfrm>
            <a:off x="11696700" y="1949450"/>
            <a:ext cx="252413" cy="2640013"/>
            <a:chOff x="11697188" y="1703270"/>
            <a:chExt cx="252000" cy="2639889"/>
          </a:xfrm>
        </p:grpSpPr>
        <p:sp>
          <p:nvSpPr>
            <p:cNvPr id="7" name="Rounded Rectangle 7"/>
            <p:cNvSpPr/>
            <p:nvPr userDrawn="1"/>
          </p:nvSpPr>
          <p:spPr>
            <a:xfrm>
              <a:off x="11697188" y="1703270"/>
              <a:ext cx="252000" cy="2639889"/>
            </a:xfrm>
            <a:prstGeom prst="roundRect">
              <a:avLst/>
            </a:prstGeom>
            <a:solidFill>
              <a:srgbClr val="5A32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TextBox 10"/>
            <p:cNvSpPr txBox="1">
              <a:spLocks noChangeArrowheads="1"/>
            </p:cNvSpPr>
            <p:nvPr userDrawn="1"/>
          </p:nvSpPr>
          <p:spPr bwMode="auto">
            <a:xfrm>
              <a:off x="11765891" y="1776592"/>
              <a:ext cx="153888" cy="2566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数据结构（从概念到实现）  清华大学出版社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B8ABD-EDE3-405B-BD9A-CEA9BC16E684}" type="datetimeFigureOut">
              <a:rPr lang="zh-CN" altLang="en-US"/>
              <a:pPr>
                <a:defRPr/>
              </a:pPr>
              <a:t>2021/9/8</a:t>
            </a:fld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EB149-272C-4975-9C30-3A09604409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5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F04F-78F6-49DE-98CC-D181068B4573}" type="datetimeFigureOut">
              <a:rPr lang="zh-CN" altLang="en-US"/>
              <a:pPr>
                <a:defRPr/>
              </a:pPr>
              <a:t>2021/9/8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6CF89-87B0-47C2-AA00-D2188F0D2F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6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DBFA6-5533-4A56-AE22-DE1C96CAB67B}" type="datetimeFigureOut">
              <a:rPr lang="zh-CN" altLang="en-US"/>
              <a:pPr>
                <a:defRPr/>
              </a:pPr>
              <a:t>2021/9/8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B8204-E430-4383-B985-EFF11AE23C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25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8548D-B948-46FF-A3E3-9F77C572191A}" type="datetimeFigureOut">
              <a:rPr lang="zh-CN" altLang="en-US"/>
              <a:pPr>
                <a:defRPr/>
              </a:pPr>
              <a:t>2021/9/8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6ECD8-9E1E-4554-92B7-A735DEC77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96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B72F5-2AC5-4EFC-905C-AB3AC5DB1B8B}" type="datetimeFigureOut">
              <a:rPr lang="zh-CN" altLang="en-US"/>
              <a:pPr>
                <a:defRPr/>
              </a:pPr>
              <a:t>2021/9/8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74C52-4CF1-4D1F-8980-6ADB4149CA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6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F7904-EED1-45DC-8FC1-273175FBDD69}" type="datetimeFigureOut">
              <a:rPr lang="zh-CN" altLang="en-US"/>
              <a:pPr>
                <a:defRPr/>
              </a:pPr>
              <a:t>2021/9/8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F55AE-CAC3-4281-AA60-02AB6E7B28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1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8C10A-2788-4522-850B-993F3E4279CE}" type="datetimeFigureOut">
              <a:rPr lang="zh-CN" altLang="en-US"/>
              <a:pPr>
                <a:defRPr/>
              </a:pPr>
              <a:t>2021/9/8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D0361-EA2B-488B-A831-ABF99F2F0E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74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32AD3-1E0F-4B78-B286-B053E7E95791}" type="datetimeFigureOut">
              <a:rPr lang="zh-CN" altLang="en-US"/>
              <a:pPr>
                <a:defRPr/>
              </a:pPr>
              <a:t>2021/9/8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A5D86-D924-48AD-BF23-A19FC500D0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1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056C6D4-38D3-486B-88C8-367D3A2145AA}" type="datetimeFigureOut">
              <a:rPr lang="zh-CN" altLang="en-US"/>
              <a:pPr>
                <a:defRPr/>
              </a:pPr>
              <a:t>2021/9/8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CD1E5E-2DDC-4006-AA88-AF27A385FA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9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2730500"/>
            <a:ext cx="8666162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2339975" y="1998663"/>
            <a:ext cx="7670800" cy="1344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862263" y="2403475"/>
            <a:ext cx="67548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第一章 </a:t>
            </a:r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绪  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447925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2317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的作用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8" name="矩形 38"/>
          <p:cNvSpPr>
            <a:spLocks noChangeArrowheads="1"/>
          </p:cNvSpPr>
          <p:nvPr/>
        </p:nvSpPr>
        <p:spPr bwMode="auto">
          <a:xfrm>
            <a:off x="608013" y="825500"/>
            <a:ext cx="109934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n-US" altLang="zh-CN" sz="2400" b="1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zh-CN" sz="2400" b="1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数组循环左移问题</a:t>
            </a:r>
            <a:r>
              <a:rPr lang="en-US" altLang="zh-CN" sz="2400" b="1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将一个具有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个元素的数组向左循环移动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个位置</a:t>
            </a:r>
            <a:endParaRPr lang="zh-CN" altLang="en-US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54"/>
          <p:cNvGrpSpPr>
            <a:grpSpLocks/>
          </p:cNvGrpSpPr>
          <p:nvPr/>
        </p:nvGrpSpPr>
        <p:grpSpPr bwMode="auto">
          <a:xfrm>
            <a:off x="415925" y="1466850"/>
            <a:ext cx="11185525" cy="541338"/>
            <a:chOff x="446882" y="5353390"/>
            <a:chExt cx="11185044" cy="541174"/>
          </a:xfrm>
        </p:grpSpPr>
        <p:sp>
          <p:nvSpPr>
            <p:cNvPr id="36878" name="矩形 55"/>
            <p:cNvSpPr>
              <a:spLocks noChangeArrowheads="1"/>
            </p:cNvSpPr>
            <p:nvPr/>
          </p:nvSpPr>
          <p:spPr bwMode="auto">
            <a:xfrm>
              <a:off x="1080127" y="5353390"/>
              <a:ext cx="10551799" cy="54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500"/>
                </a:lnSpc>
              </a:pP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有许多应用会调用这个问题的算法，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因此，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要求有较高的时间性能和空间性能</a:t>
              </a:r>
              <a:endPara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109"/>
            <p:cNvGrpSpPr/>
            <p:nvPr/>
          </p:nvGrpSpPr>
          <p:grpSpPr>
            <a:xfrm>
              <a:off x="446882" y="5407977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5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36870" name="组合 34"/>
          <p:cNvGrpSpPr>
            <a:grpSpLocks/>
          </p:cNvGrpSpPr>
          <p:nvPr/>
        </p:nvGrpSpPr>
        <p:grpSpPr bwMode="auto">
          <a:xfrm>
            <a:off x="609600" y="2341563"/>
            <a:ext cx="10804525" cy="938212"/>
            <a:chOff x="685414" y="832396"/>
            <a:chExt cx="10805545" cy="938719"/>
          </a:xfrm>
        </p:grpSpPr>
        <p:sp>
          <p:nvSpPr>
            <p:cNvPr id="36876" name="矩形 35"/>
            <p:cNvSpPr>
              <a:spLocks noChangeArrowheads="1"/>
            </p:cNvSpPr>
            <p:nvPr/>
          </p:nvSpPr>
          <p:spPr bwMode="auto">
            <a:xfrm>
              <a:off x="1145486" y="832396"/>
              <a:ext cx="10345473" cy="938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  <a:spcAft>
                  <a:spcPts val="600"/>
                </a:spcAft>
              </a:pPr>
              <a:r>
                <a:rPr lang="zh-CN" altLang="zh-CN" sz="280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解法</a:t>
              </a:r>
              <a:r>
                <a:rPr lang="en-US" altLang="zh-CN" sz="280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2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</a:pP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先设计一个函数将数组向左循环移动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1 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个位置，然后再调用该算法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 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0" name="Group 82"/>
            <p:cNvGrpSpPr/>
            <p:nvPr/>
          </p:nvGrpSpPr>
          <p:grpSpPr>
            <a:xfrm>
              <a:off x="685414" y="849074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41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5" name="Group 1061"/>
          <p:cNvGrpSpPr/>
          <p:nvPr/>
        </p:nvGrpSpPr>
        <p:grpSpPr bwMode="auto">
          <a:xfrm>
            <a:off x="2361129" y="4249802"/>
            <a:ext cx="6337300" cy="540000"/>
            <a:chOff x="383" y="1833"/>
            <a:chExt cx="3992" cy="456"/>
          </a:xfrm>
          <a:noFill/>
        </p:grpSpPr>
        <p:sp>
          <p:nvSpPr>
            <p:cNvPr id="46" name="Rectangle 1036"/>
            <p:cNvSpPr>
              <a:spLocks noChangeArrowheads="1"/>
            </p:cNvSpPr>
            <p:nvPr/>
          </p:nvSpPr>
          <p:spPr bwMode="auto">
            <a:xfrm>
              <a:off x="383" y="1833"/>
              <a:ext cx="3992" cy="453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Line 1042"/>
            <p:cNvSpPr>
              <a:spLocks noChangeShapeType="1"/>
            </p:cNvSpPr>
            <p:nvPr/>
          </p:nvSpPr>
          <p:spPr bwMode="auto">
            <a:xfrm>
              <a:off x="1552" y="1836"/>
              <a:ext cx="0" cy="453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2362200" y="4948238"/>
            <a:ext cx="6335713" cy="550862"/>
            <a:chOff x="2438400" y="3439157"/>
            <a:chExt cx="6336229" cy="551688"/>
          </a:xfrm>
        </p:grpSpPr>
        <p:sp>
          <p:nvSpPr>
            <p:cNvPr id="36874" name="Rectangle 1036"/>
            <p:cNvSpPr>
              <a:spLocks noChangeArrowheads="1"/>
            </p:cNvSpPr>
            <p:nvPr/>
          </p:nvSpPr>
          <p:spPr bwMode="auto">
            <a:xfrm>
              <a:off x="2438400" y="3450845"/>
              <a:ext cx="5924749" cy="540000"/>
            </a:xfrm>
            <a:prstGeom prst="rect">
              <a:avLst/>
            </a:prstGeom>
            <a:noFill/>
            <a:ln w="28575">
              <a:solidFill>
                <a:srgbClr val="285A3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5" name="Rectangle 1036"/>
            <p:cNvSpPr>
              <a:spLocks noChangeArrowheads="1"/>
            </p:cNvSpPr>
            <p:nvPr/>
          </p:nvSpPr>
          <p:spPr bwMode="auto">
            <a:xfrm>
              <a:off x="8419546" y="3439157"/>
              <a:ext cx="355083" cy="540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1046163" y="3265488"/>
            <a:ext cx="103457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这个算法只使用了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 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个额外的存储单元，但总共需要移动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×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次数组元素</a:t>
            </a:r>
            <a:endParaRPr lang="zh-CN" altLang="en-US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447925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2317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的作用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2" name="矩形 38"/>
          <p:cNvSpPr>
            <a:spLocks noChangeArrowheads="1"/>
          </p:cNvSpPr>
          <p:nvPr/>
        </p:nvSpPr>
        <p:spPr bwMode="auto">
          <a:xfrm>
            <a:off x="608013" y="825500"/>
            <a:ext cx="109934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n-US" altLang="zh-CN" sz="2400" b="1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zh-CN" sz="2400" b="1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数组循环左移问题</a:t>
            </a:r>
            <a:r>
              <a:rPr lang="en-US" altLang="zh-CN" sz="2400" b="1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将一个具有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个元素的数组向左循环移动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个位置</a:t>
            </a:r>
            <a:endParaRPr lang="zh-CN" altLang="en-US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54"/>
          <p:cNvGrpSpPr>
            <a:grpSpLocks/>
          </p:cNvGrpSpPr>
          <p:nvPr/>
        </p:nvGrpSpPr>
        <p:grpSpPr bwMode="auto">
          <a:xfrm>
            <a:off x="415925" y="1466850"/>
            <a:ext cx="11185525" cy="541338"/>
            <a:chOff x="446882" y="5353390"/>
            <a:chExt cx="11185044" cy="541174"/>
          </a:xfrm>
        </p:grpSpPr>
        <p:sp>
          <p:nvSpPr>
            <p:cNvPr id="37929" name="矩形 55"/>
            <p:cNvSpPr>
              <a:spLocks noChangeArrowheads="1"/>
            </p:cNvSpPr>
            <p:nvPr/>
          </p:nvSpPr>
          <p:spPr bwMode="auto">
            <a:xfrm>
              <a:off x="1080127" y="5353390"/>
              <a:ext cx="10551799" cy="54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500"/>
                </a:lnSpc>
              </a:pP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有许多应用会调用这个问题的算法，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因此，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要求有较高的时间性能和空间性能</a:t>
              </a:r>
              <a:endPara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109"/>
            <p:cNvGrpSpPr/>
            <p:nvPr/>
          </p:nvGrpSpPr>
          <p:grpSpPr>
            <a:xfrm>
              <a:off x="446882" y="5407977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5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37894" name="组合 3"/>
          <p:cNvGrpSpPr>
            <a:grpSpLocks/>
          </p:cNvGrpSpPr>
          <p:nvPr/>
        </p:nvGrpSpPr>
        <p:grpSpPr bwMode="auto">
          <a:xfrm>
            <a:off x="639763" y="2235200"/>
            <a:ext cx="10806112" cy="1660525"/>
            <a:chOff x="685414" y="832396"/>
            <a:chExt cx="10805545" cy="1661993"/>
          </a:xfrm>
        </p:grpSpPr>
        <p:sp>
          <p:nvSpPr>
            <p:cNvPr id="37927" name="矩形 39"/>
            <p:cNvSpPr>
              <a:spLocks noChangeArrowheads="1"/>
            </p:cNvSpPr>
            <p:nvPr/>
          </p:nvSpPr>
          <p:spPr bwMode="auto">
            <a:xfrm>
              <a:off x="1145486" y="832396"/>
              <a:ext cx="10345473" cy="1661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  <a:spcAft>
                  <a:spcPts val="600"/>
                </a:spcAft>
              </a:pPr>
              <a:r>
                <a:rPr lang="zh-CN" altLang="zh-CN" sz="280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解法</a:t>
              </a:r>
              <a:r>
                <a:rPr lang="en-US" altLang="zh-CN" sz="280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3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hangingPunct="1"/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将这个问题看作是把数组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AB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转换成数组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BA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代表数组的前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 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个元素，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代表数组中余下的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– </a:t>
              </a:r>
              <a:r>
                <a:rPr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个元素），先将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置逆得到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aseline="30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，再将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置逆得到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aseline="30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aseline="30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，最后将整个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aseline="30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aseline="30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置逆得到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(A</a:t>
              </a:r>
              <a:r>
                <a:rPr lang="en-US" altLang="zh-CN" sz="2400" baseline="30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aseline="30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-1)-1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BA</a:t>
              </a:r>
              <a:endPara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5" name="Group 82"/>
            <p:cNvGrpSpPr/>
            <p:nvPr/>
          </p:nvGrpSpPr>
          <p:grpSpPr>
            <a:xfrm>
              <a:off x="685414" y="849074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48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55" name="组合 1"/>
          <p:cNvGrpSpPr>
            <a:grpSpLocks/>
          </p:cNvGrpSpPr>
          <p:nvPr/>
        </p:nvGrpSpPr>
        <p:grpSpPr bwMode="auto">
          <a:xfrm>
            <a:off x="1355725" y="3986213"/>
            <a:ext cx="6337300" cy="536575"/>
            <a:chOff x="1401009" y="2584232"/>
            <a:chExt cx="6337300" cy="536446"/>
          </a:xfrm>
        </p:grpSpPr>
        <p:sp>
          <p:nvSpPr>
            <p:cNvPr id="37919" name="Rectangle 1036"/>
            <p:cNvSpPr>
              <a:spLocks noChangeArrowheads="1"/>
            </p:cNvSpPr>
            <p:nvPr/>
          </p:nvSpPr>
          <p:spPr bwMode="auto">
            <a:xfrm>
              <a:off x="1401009" y="2584232"/>
              <a:ext cx="6337300" cy="53644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20" name="Line 1042"/>
            <p:cNvSpPr>
              <a:spLocks noChangeShapeType="1"/>
            </p:cNvSpPr>
            <p:nvPr/>
          </p:nvSpPr>
          <p:spPr bwMode="auto">
            <a:xfrm>
              <a:off x="3177485" y="2584232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Line 1042"/>
            <p:cNvSpPr>
              <a:spLocks noChangeShapeType="1"/>
            </p:cNvSpPr>
            <p:nvPr/>
          </p:nvSpPr>
          <p:spPr bwMode="auto">
            <a:xfrm>
              <a:off x="2265562" y="2584232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Rectangle 1036"/>
            <p:cNvSpPr>
              <a:spLocks noChangeArrowheads="1"/>
            </p:cNvSpPr>
            <p:nvPr/>
          </p:nvSpPr>
          <p:spPr bwMode="auto">
            <a:xfrm>
              <a:off x="1659772" y="2652478"/>
              <a:ext cx="5854700" cy="376148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i="1" spc="2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        b        c        d        e        f        g</a:t>
              </a:r>
              <a:endParaRPr lang="zh-CN" altLang="en-US" sz="2800" i="1" spc="2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923" name="Line 1042"/>
            <p:cNvSpPr>
              <a:spLocks noChangeShapeType="1"/>
            </p:cNvSpPr>
            <p:nvPr/>
          </p:nvSpPr>
          <p:spPr bwMode="auto">
            <a:xfrm>
              <a:off x="4089408" y="2584232"/>
              <a:ext cx="0" cy="536446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Line 1042"/>
            <p:cNvSpPr>
              <a:spLocks noChangeShapeType="1"/>
            </p:cNvSpPr>
            <p:nvPr/>
          </p:nvSpPr>
          <p:spPr bwMode="auto">
            <a:xfrm>
              <a:off x="5001331" y="2584232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Line 1042"/>
            <p:cNvSpPr>
              <a:spLocks noChangeShapeType="1"/>
            </p:cNvSpPr>
            <p:nvPr/>
          </p:nvSpPr>
          <p:spPr bwMode="auto">
            <a:xfrm>
              <a:off x="5913254" y="2584232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Line 1042"/>
            <p:cNvSpPr>
              <a:spLocks noChangeShapeType="1"/>
            </p:cNvSpPr>
            <p:nvPr/>
          </p:nvSpPr>
          <p:spPr bwMode="auto">
            <a:xfrm>
              <a:off x="6825179" y="2584232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" name="Rectangle 1036"/>
          <p:cNvSpPr>
            <a:spLocks noChangeArrowheads="1"/>
          </p:cNvSpPr>
          <p:nvPr/>
        </p:nvSpPr>
        <p:spPr bwMode="auto">
          <a:xfrm>
            <a:off x="1630363" y="4722813"/>
            <a:ext cx="2301875" cy="377825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i="1" spc="20" dirty="0">
                <a:solidFill>
                  <a:srgbClr val="B42D2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        b        a</a:t>
            </a:r>
            <a:endParaRPr lang="zh-CN" altLang="en-US" sz="2800" b="1" i="1" spc="20" dirty="0">
              <a:solidFill>
                <a:srgbClr val="5C307D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79" name="组合 4"/>
          <p:cNvGrpSpPr>
            <a:grpSpLocks/>
          </p:cNvGrpSpPr>
          <p:nvPr/>
        </p:nvGrpSpPr>
        <p:grpSpPr bwMode="auto">
          <a:xfrm>
            <a:off x="1355725" y="4656138"/>
            <a:ext cx="6337300" cy="536575"/>
            <a:chOff x="1401009" y="3254227"/>
            <a:chExt cx="6337300" cy="536446"/>
          </a:xfrm>
        </p:grpSpPr>
        <p:sp>
          <p:nvSpPr>
            <p:cNvPr id="37912" name="Rectangle 1036"/>
            <p:cNvSpPr>
              <a:spLocks noChangeArrowheads="1"/>
            </p:cNvSpPr>
            <p:nvPr/>
          </p:nvSpPr>
          <p:spPr bwMode="auto">
            <a:xfrm>
              <a:off x="1401009" y="3254227"/>
              <a:ext cx="6337300" cy="53644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13" name="Line 1042"/>
            <p:cNvSpPr>
              <a:spLocks noChangeShapeType="1"/>
            </p:cNvSpPr>
            <p:nvPr/>
          </p:nvSpPr>
          <p:spPr bwMode="auto">
            <a:xfrm>
              <a:off x="3177485" y="3254227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4" name="Line 1042"/>
            <p:cNvSpPr>
              <a:spLocks noChangeShapeType="1"/>
            </p:cNvSpPr>
            <p:nvPr/>
          </p:nvSpPr>
          <p:spPr bwMode="auto">
            <a:xfrm>
              <a:off x="2265562" y="3254227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5" name="Line 1042"/>
            <p:cNvSpPr>
              <a:spLocks noChangeShapeType="1"/>
            </p:cNvSpPr>
            <p:nvPr/>
          </p:nvSpPr>
          <p:spPr bwMode="auto">
            <a:xfrm>
              <a:off x="4089408" y="3254227"/>
              <a:ext cx="0" cy="536446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Line 1042"/>
            <p:cNvSpPr>
              <a:spLocks noChangeShapeType="1"/>
            </p:cNvSpPr>
            <p:nvPr/>
          </p:nvSpPr>
          <p:spPr bwMode="auto">
            <a:xfrm>
              <a:off x="5001331" y="3254227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Line 1042"/>
            <p:cNvSpPr>
              <a:spLocks noChangeShapeType="1"/>
            </p:cNvSpPr>
            <p:nvPr/>
          </p:nvSpPr>
          <p:spPr bwMode="auto">
            <a:xfrm>
              <a:off x="5913254" y="3254227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Line 1042"/>
            <p:cNvSpPr>
              <a:spLocks noChangeShapeType="1"/>
            </p:cNvSpPr>
            <p:nvPr/>
          </p:nvSpPr>
          <p:spPr bwMode="auto">
            <a:xfrm>
              <a:off x="6825179" y="3254227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" name="Rectangle 1036"/>
          <p:cNvSpPr>
            <a:spLocks noChangeArrowheads="1"/>
          </p:cNvSpPr>
          <p:nvPr/>
        </p:nvSpPr>
        <p:spPr bwMode="auto">
          <a:xfrm>
            <a:off x="4300538" y="4721225"/>
            <a:ext cx="3168650" cy="376238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i="1" spc="20" dirty="0">
                <a:solidFill>
                  <a:srgbClr val="5C30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        f        e        d</a:t>
            </a:r>
            <a:endParaRPr lang="zh-CN" altLang="en-US" sz="2800" b="1" i="1" spc="20" dirty="0">
              <a:solidFill>
                <a:srgbClr val="5C307D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8" name="Rectangle 1036"/>
          <p:cNvSpPr>
            <a:spLocks noChangeArrowheads="1"/>
          </p:cNvSpPr>
          <p:nvPr/>
        </p:nvSpPr>
        <p:spPr bwMode="auto">
          <a:xfrm>
            <a:off x="1614488" y="5430838"/>
            <a:ext cx="5854700" cy="376237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i="1" spc="2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        e        f        g        a        b        c</a:t>
            </a:r>
            <a:endParaRPr lang="zh-CN" altLang="en-US" sz="2800" i="1" spc="2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89" name="组合 5"/>
          <p:cNvGrpSpPr>
            <a:grpSpLocks/>
          </p:cNvGrpSpPr>
          <p:nvPr/>
        </p:nvGrpSpPr>
        <p:grpSpPr bwMode="auto">
          <a:xfrm>
            <a:off x="1355725" y="5341938"/>
            <a:ext cx="6337300" cy="536575"/>
            <a:chOff x="1401009" y="3940027"/>
            <a:chExt cx="6337300" cy="536446"/>
          </a:xfrm>
        </p:grpSpPr>
        <p:sp>
          <p:nvSpPr>
            <p:cNvPr id="37905" name="Rectangle 1036"/>
            <p:cNvSpPr>
              <a:spLocks noChangeArrowheads="1"/>
            </p:cNvSpPr>
            <p:nvPr/>
          </p:nvSpPr>
          <p:spPr bwMode="auto">
            <a:xfrm>
              <a:off x="1401009" y="3940027"/>
              <a:ext cx="6337300" cy="53644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6" name="Line 1042"/>
            <p:cNvSpPr>
              <a:spLocks noChangeShapeType="1"/>
            </p:cNvSpPr>
            <p:nvPr/>
          </p:nvSpPr>
          <p:spPr bwMode="auto">
            <a:xfrm>
              <a:off x="3177485" y="3940027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Line 1042"/>
            <p:cNvSpPr>
              <a:spLocks noChangeShapeType="1"/>
            </p:cNvSpPr>
            <p:nvPr/>
          </p:nvSpPr>
          <p:spPr bwMode="auto">
            <a:xfrm>
              <a:off x="2265562" y="3940027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Line 1042"/>
            <p:cNvSpPr>
              <a:spLocks noChangeShapeType="1"/>
            </p:cNvSpPr>
            <p:nvPr/>
          </p:nvSpPr>
          <p:spPr bwMode="auto">
            <a:xfrm>
              <a:off x="4089408" y="3940027"/>
              <a:ext cx="0" cy="536446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Line 1042"/>
            <p:cNvSpPr>
              <a:spLocks noChangeShapeType="1"/>
            </p:cNvSpPr>
            <p:nvPr/>
          </p:nvSpPr>
          <p:spPr bwMode="auto">
            <a:xfrm>
              <a:off x="5001331" y="3940027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Line 1042"/>
            <p:cNvSpPr>
              <a:spLocks noChangeShapeType="1"/>
            </p:cNvSpPr>
            <p:nvPr/>
          </p:nvSpPr>
          <p:spPr bwMode="auto">
            <a:xfrm>
              <a:off x="5913254" y="3940027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Line 1042"/>
            <p:cNvSpPr>
              <a:spLocks noChangeShapeType="1"/>
            </p:cNvSpPr>
            <p:nvPr/>
          </p:nvSpPr>
          <p:spPr bwMode="auto">
            <a:xfrm>
              <a:off x="6825179" y="3940027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01" name="矩形 96"/>
          <p:cNvSpPr>
            <a:spLocks noChangeArrowheads="1"/>
          </p:cNvSpPr>
          <p:nvPr/>
        </p:nvSpPr>
        <p:spPr bwMode="auto">
          <a:xfrm>
            <a:off x="3001963" y="4508500"/>
            <a:ext cx="6096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8" name="组合 16"/>
          <p:cNvGrpSpPr>
            <a:grpSpLocks/>
          </p:cNvGrpSpPr>
          <p:nvPr/>
        </p:nvGrpSpPr>
        <p:grpSpPr bwMode="auto">
          <a:xfrm>
            <a:off x="8020050" y="4014788"/>
            <a:ext cx="3565525" cy="1711325"/>
            <a:chOff x="8064977" y="2306582"/>
            <a:chExt cx="3566949" cy="1711925"/>
          </a:xfrm>
        </p:grpSpPr>
        <p:sp>
          <p:nvSpPr>
            <p:cNvPr id="37903" name="矩形 98"/>
            <p:cNvSpPr>
              <a:spLocks noChangeArrowheads="1"/>
            </p:cNvSpPr>
            <p:nvPr/>
          </p:nvSpPr>
          <p:spPr bwMode="auto">
            <a:xfrm>
              <a:off x="8064977" y="2387291"/>
              <a:ext cx="3566949" cy="1631216"/>
            </a:xfrm>
            <a:prstGeom prst="rect">
              <a:avLst/>
            </a:prstGeom>
            <a:noFill/>
            <a:ln w="9525">
              <a:solidFill>
                <a:srgbClr val="6E6EAA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4000"/>
                </a:lnSpc>
              </a:pP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总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共交换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  <a:p>
              <a:pPr eaLnBrk="1" hangingPunct="1">
                <a:lnSpc>
                  <a:spcPts val="4000"/>
                </a:lnSpc>
              </a:pP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次数组元素，只使用了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1 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个用来交换的临时单元</a:t>
              </a:r>
              <a:endPara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7904" name="对象 99"/>
            <p:cNvGraphicFramePr>
              <a:graphicFrameLocks noChangeAspect="1"/>
            </p:cNvGraphicFramePr>
            <p:nvPr/>
          </p:nvGraphicFramePr>
          <p:xfrm>
            <a:off x="9494520" y="2306582"/>
            <a:ext cx="1985006" cy="746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6" name="公式" r:id="rId3" imgW="24993600" imgH="9448800" progId="">
                    <p:embed/>
                  </p:oleObj>
                </mc:Choice>
                <mc:Fallback>
                  <p:oleObj name="公式" r:id="rId3" imgW="24993600" imgH="9448800" progId="">
                    <p:embed/>
                    <p:pic>
                      <p:nvPicPr>
                        <p:cNvPr id="0" name="对象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94520" y="2306582"/>
                          <a:ext cx="1985006" cy="7468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ldLvl="0" animBg="1"/>
      <p:bldP spid="87" grpId="0" bldLvl="0" animBg="1"/>
      <p:bldP spid="8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4392613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577850" y="61913"/>
            <a:ext cx="440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数据结构和算法的作用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" name="Rectangle 11"/>
          <p:cNvSpPr/>
          <p:nvPr/>
        </p:nvSpPr>
        <p:spPr>
          <a:xfrm>
            <a:off x="747713" y="4983163"/>
            <a:ext cx="10620375" cy="1008062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对于许多实际的问题，写出一个正确的算法还不够，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如果这个算法在</a:t>
            </a:r>
            <a:r>
              <a:rPr lang="zh-CN" altLang="zh-CN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规模较大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的数据集上运行，</a:t>
            </a:r>
            <a:r>
              <a:rPr lang="zh-CN" altLang="zh-CN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运行效率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就成为一个重要的问题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38175" y="3194050"/>
            <a:ext cx="5567363" cy="461963"/>
            <a:chOff x="638167" y="3499082"/>
            <a:chExt cx="5567552" cy="461665"/>
          </a:xfrm>
        </p:grpSpPr>
        <p:sp>
          <p:nvSpPr>
            <p:cNvPr id="47161" name="矩形 1"/>
            <p:cNvSpPr>
              <a:spLocks noChangeArrowheads="1"/>
            </p:cNvSpPr>
            <p:nvPr/>
          </p:nvSpPr>
          <p:spPr bwMode="auto">
            <a:xfrm>
              <a:off x="1130958" y="3499082"/>
              <a:ext cx="507476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对问题抽象出不同的数据模型</a:t>
              </a:r>
            </a:p>
          </p:txBody>
        </p:sp>
        <p:sp>
          <p:nvSpPr>
            <p:cNvPr id="47162" name="Freeform 84"/>
            <p:cNvSpPr>
              <a:spLocks/>
            </p:cNvSpPr>
            <p:nvPr/>
          </p:nvSpPr>
          <p:spPr bwMode="auto">
            <a:xfrm>
              <a:off x="638167" y="3560042"/>
              <a:ext cx="432000" cy="360000"/>
            </a:xfrm>
            <a:custGeom>
              <a:avLst/>
              <a:gdLst>
                <a:gd name="T0" fmla="*/ 384950 w 202"/>
                <a:gd name="T1" fmla="*/ 33684 h 171"/>
                <a:gd name="T2" fmla="*/ 299406 w 202"/>
                <a:gd name="T3" fmla="*/ 0 h 171"/>
                <a:gd name="T4" fmla="*/ 213861 w 202"/>
                <a:gd name="T5" fmla="*/ 33684 h 171"/>
                <a:gd name="T6" fmla="*/ 109069 w 202"/>
                <a:gd name="T7" fmla="*/ 138947 h 171"/>
                <a:gd name="T8" fmla="*/ 36356 w 202"/>
                <a:gd name="T9" fmla="*/ 210526 h 171"/>
                <a:gd name="T10" fmla="*/ 36356 w 202"/>
                <a:gd name="T11" fmla="*/ 334737 h 171"/>
                <a:gd name="T12" fmla="*/ 98376 w 202"/>
                <a:gd name="T13" fmla="*/ 360000 h 171"/>
                <a:gd name="T14" fmla="*/ 162535 w 202"/>
                <a:gd name="T15" fmla="*/ 332632 h 171"/>
                <a:gd name="T16" fmla="*/ 295129 w 202"/>
                <a:gd name="T17" fmla="*/ 202105 h 171"/>
                <a:gd name="T18" fmla="*/ 295129 w 202"/>
                <a:gd name="T19" fmla="*/ 202105 h 171"/>
                <a:gd name="T20" fmla="*/ 342178 w 202"/>
                <a:gd name="T21" fmla="*/ 157895 h 171"/>
                <a:gd name="T22" fmla="*/ 359287 w 202"/>
                <a:gd name="T23" fmla="*/ 113684 h 171"/>
                <a:gd name="T24" fmla="*/ 342178 w 202"/>
                <a:gd name="T25" fmla="*/ 69474 h 171"/>
                <a:gd name="T26" fmla="*/ 252356 w 202"/>
                <a:gd name="T27" fmla="*/ 71579 h 171"/>
                <a:gd name="T28" fmla="*/ 91960 w 202"/>
                <a:gd name="T29" fmla="*/ 229474 h 171"/>
                <a:gd name="T30" fmla="*/ 91960 w 202"/>
                <a:gd name="T31" fmla="*/ 246316 h 171"/>
                <a:gd name="T32" fmla="*/ 100515 w 202"/>
                <a:gd name="T33" fmla="*/ 250526 h 171"/>
                <a:gd name="T34" fmla="*/ 109069 w 202"/>
                <a:gd name="T35" fmla="*/ 246316 h 171"/>
                <a:gd name="T36" fmla="*/ 271604 w 202"/>
                <a:gd name="T37" fmla="*/ 88421 h 171"/>
                <a:gd name="T38" fmla="*/ 325069 w 202"/>
                <a:gd name="T39" fmla="*/ 86316 h 171"/>
                <a:gd name="T40" fmla="*/ 335762 w 202"/>
                <a:gd name="T41" fmla="*/ 113684 h 171"/>
                <a:gd name="T42" fmla="*/ 322931 w 202"/>
                <a:gd name="T43" fmla="*/ 141053 h 171"/>
                <a:gd name="T44" fmla="*/ 275881 w 202"/>
                <a:gd name="T45" fmla="*/ 187368 h 171"/>
                <a:gd name="T46" fmla="*/ 275881 w 202"/>
                <a:gd name="T47" fmla="*/ 187368 h 171"/>
                <a:gd name="T48" fmla="*/ 145426 w 202"/>
                <a:gd name="T49" fmla="*/ 315789 h 171"/>
                <a:gd name="T50" fmla="*/ 53465 w 202"/>
                <a:gd name="T51" fmla="*/ 317895 h 171"/>
                <a:gd name="T52" fmla="*/ 53465 w 202"/>
                <a:gd name="T53" fmla="*/ 227368 h 171"/>
                <a:gd name="T54" fmla="*/ 62020 w 202"/>
                <a:gd name="T55" fmla="*/ 218947 h 171"/>
                <a:gd name="T56" fmla="*/ 62020 w 202"/>
                <a:gd name="T57" fmla="*/ 218947 h 171"/>
                <a:gd name="T58" fmla="*/ 233109 w 202"/>
                <a:gd name="T59" fmla="*/ 52632 h 171"/>
                <a:gd name="T60" fmla="*/ 299406 w 202"/>
                <a:gd name="T61" fmla="*/ 23158 h 171"/>
                <a:gd name="T62" fmla="*/ 367842 w 202"/>
                <a:gd name="T63" fmla="*/ 50526 h 171"/>
                <a:gd name="T64" fmla="*/ 367842 w 202"/>
                <a:gd name="T65" fmla="*/ 185263 h 171"/>
                <a:gd name="T66" fmla="*/ 226693 w 202"/>
                <a:gd name="T67" fmla="*/ 322105 h 171"/>
                <a:gd name="T68" fmla="*/ 226693 w 202"/>
                <a:gd name="T69" fmla="*/ 338947 h 171"/>
                <a:gd name="T70" fmla="*/ 235248 w 202"/>
                <a:gd name="T71" fmla="*/ 343158 h 171"/>
                <a:gd name="T72" fmla="*/ 245941 w 202"/>
                <a:gd name="T73" fmla="*/ 338947 h 171"/>
                <a:gd name="T74" fmla="*/ 384950 w 202"/>
                <a:gd name="T75" fmla="*/ 202105 h 171"/>
                <a:gd name="T76" fmla="*/ 384950 w 202"/>
                <a:gd name="T77" fmla="*/ 33684 h 1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11" name="组合 52"/>
          <p:cNvGrpSpPr>
            <a:grpSpLocks/>
          </p:cNvGrpSpPr>
          <p:nvPr/>
        </p:nvGrpSpPr>
        <p:grpSpPr bwMode="auto">
          <a:xfrm>
            <a:off x="1649413" y="930275"/>
            <a:ext cx="7939087" cy="2090738"/>
            <a:chOff x="761365" y="2750504"/>
            <a:chExt cx="7940041" cy="2090096"/>
          </a:xfrm>
        </p:grpSpPr>
        <p:grpSp>
          <p:nvGrpSpPr>
            <p:cNvPr id="47124" name="Group 5"/>
            <p:cNvGrpSpPr>
              <a:grpSpLocks/>
            </p:cNvGrpSpPr>
            <p:nvPr/>
          </p:nvGrpSpPr>
          <p:grpSpPr bwMode="auto">
            <a:xfrm>
              <a:off x="761365" y="2750504"/>
              <a:ext cx="3244850" cy="393700"/>
              <a:chOff x="276" y="2337"/>
              <a:chExt cx="2044" cy="248"/>
            </a:xfrm>
          </p:grpSpPr>
          <p:sp>
            <p:nvSpPr>
              <p:cNvPr id="47158" name="Text Box 6"/>
              <p:cNvSpPr txBox="1">
                <a:spLocks noChangeArrowheads="1"/>
              </p:cNvSpPr>
              <p:nvPr/>
            </p:nvSpPr>
            <p:spPr bwMode="auto">
              <a:xfrm>
                <a:off x="276" y="2338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问 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题</a:t>
                </a:r>
              </a:p>
            </p:txBody>
          </p:sp>
          <p:sp>
            <p:nvSpPr>
              <p:cNvPr id="47159" name="Text Box 9"/>
              <p:cNvSpPr txBox="1">
                <a:spLocks noChangeArrowheads="1"/>
              </p:cNvSpPr>
              <p:nvPr/>
            </p:nvSpPr>
            <p:spPr bwMode="auto">
              <a:xfrm>
                <a:off x="1753" y="2337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想  法</a:t>
                </a:r>
              </a:p>
            </p:txBody>
          </p:sp>
          <p:sp>
            <p:nvSpPr>
              <p:cNvPr id="47160" name="AutoShape 10"/>
              <p:cNvSpPr>
                <a:spLocks noChangeArrowheads="1"/>
              </p:cNvSpPr>
              <p:nvPr/>
            </p:nvSpPr>
            <p:spPr bwMode="auto">
              <a:xfrm>
                <a:off x="889" y="2418"/>
                <a:ext cx="821" cy="107"/>
              </a:xfrm>
              <a:prstGeom prst="rightArrow">
                <a:avLst>
                  <a:gd name="adj1" fmla="val 50000"/>
                  <a:gd name="adj2" fmla="val 191822"/>
                </a:avLst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47125" name="Group 13"/>
            <p:cNvGrpSpPr>
              <a:grpSpLocks/>
            </p:cNvGrpSpPr>
            <p:nvPr/>
          </p:nvGrpSpPr>
          <p:grpSpPr bwMode="auto">
            <a:xfrm>
              <a:off x="1193165" y="3168015"/>
              <a:ext cx="2182813" cy="1646238"/>
              <a:chOff x="548" y="2600"/>
              <a:chExt cx="1375" cy="1037"/>
            </a:xfrm>
          </p:grpSpPr>
          <p:sp>
            <p:nvSpPr>
              <p:cNvPr id="47150" name="Text Box 14"/>
              <p:cNvSpPr txBox="1">
                <a:spLocks noChangeArrowheads="1"/>
              </p:cNvSpPr>
              <p:nvPr/>
            </p:nvSpPr>
            <p:spPr bwMode="auto">
              <a:xfrm>
                <a:off x="948" y="3009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rgbClr val="B42D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抽象模型</a:t>
                </a:r>
              </a:p>
            </p:txBody>
          </p:sp>
          <p:sp>
            <p:nvSpPr>
              <p:cNvPr id="47151" name="Line 15"/>
              <p:cNvSpPr>
                <a:spLocks noChangeShapeType="1"/>
              </p:cNvSpPr>
              <p:nvPr/>
            </p:nvSpPr>
            <p:spPr bwMode="auto">
              <a:xfrm flipH="1">
                <a:off x="548" y="2600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7152" name="Text Box 16"/>
              <p:cNvSpPr txBox="1">
                <a:spLocks noChangeArrowheads="1"/>
              </p:cNvSpPr>
              <p:nvPr/>
            </p:nvSpPr>
            <p:spPr bwMode="auto">
              <a:xfrm>
                <a:off x="948" y="3390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rgbClr val="B42D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基本思路</a:t>
                </a:r>
              </a:p>
            </p:txBody>
          </p:sp>
          <p:sp>
            <p:nvSpPr>
              <p:cNvPr id="47153" name="Line 17"/>
              <p:cNvSpPr>
                <a:spLocks noChangeShapeType="1"/>
              </p:cNvSpPr>
              <p:nvPr/>
            </p:nvSpPr>
            <p:spPr bwMode="auto">
              <a:xfrm>
                <a:off x="557" y="312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7154" name="Line 18"/>
              <p:cNvSpPr>
                <a:spLocks noChangeShapeType="1"/>
              </p:cNvSpPr>
              <p:nvPr/>
            </p:nvSpPr>
            <p:spPr bwMode="auto">
              <a:xfrm>
                <a:off x="557" y="351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7155" name="Line 19"/>
              <p:cNvSpPr>
                <a:spLocks noChangeShapeType="1"/>
              </p:cNvSpPr>
              <p:nvPr/>
            </p:nvSpPr>
            <p:spPr bwMode="auto">
              <a:xfrm flipH="1" flipV="1">
                <a:off x="1923" y="2608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7156" name="Line 20"/>
              <p:cNvSpPr>
                <a:spLocks noChangeShapeType="1"/>
              </p:cNvSpPr>
              <p:nvPr/>
            </p:nvSpPr>
            <p:spPr bwMode="auto">
              <a:xfrm>
                <a:off x="1682" y="3139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7157" name="Line 21"/>
              <p:cNvSpPr>
                <a:spLocks noChangeShapeType="1"/>
              </p:cNvSpPr>
              <p:nvPr/>
            </p:nvSpPr>
            <p:spPr bwMode="auto">
              <a:xfrm>
                <a:off x="1691" y="3529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47126" name="Group 5"/>
            <p:cNvGrpSpPr>
              <a:grpSpLocks/>
            </p:cNvGrpSpPr>
            <p:nvPr/>
          </p:nvGrpSpPr>
          <p:grpSpPr bwMode="auto">
            <a:xfrm>
              <a:off x="4134963" y="2791142"/>
              <a:ext cx="2303462" cy="392113"/>
              <a:chOff x="2377" y="2336"/>
              <a:chExt cx="1451" cy="247"/>
            </a:xfrm>
          </p:grpSpPr>
          <p:sp>
            <p:nvSpPr>
              <p:cNvPr id="47148" name="Text Box 7"/>
              <p:cNvSpPr txBox="1">
                <a:spLocks noChangeArrowheads="1"/>
              </p:cNvSpPr>
              <p:nvPr/>
            </p:nvSpPr>
            <p:spPr bwMode="auto">
              <a:xfrm>
                <a:off x="3261" y="2336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算 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法</a:t>
                </a:r>
              </a:p>
            </p:txBody>
          </p:sp>
          <p:sp>
            <p:nvSpPr>
              <p:cNvPr id="47149" name="AutoShape 11"/>
              <p:cNvSpPr>
                <a:spLocks noChangeArrowheads="1"/>
              </p:cNvSpPr>
              <p:nvPr/>
            </p:nvSpPr>
            <p:spPr bwMode="auto">
              <a:xfrm>
                <a:off x="2377" y="2418"/>
                <a:ext cx="822" cy="107"/>
              </a:xfrm>
              <a:prstGeom prst="rightArrow">
                <a:avLst>
                  <a:gd name="adj1" fmla="val 50000"/>
                  <a:gd name="adj2" fmla="val 192056"/>
                </a:avLst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127" name="Group 22"/>
            <p:cNvGrpSpPr>
              <a:grpSpLocks/>
            </p:cNvGrpSpPr>
            <p:nvPr/>
          </p:nvGrpSpPr>
          <p:grpSpPr bwMode="auto">
            <a:xfrm>
              <a:off x="3793649" y="3210237"/>
              <a:ext cx="2012950" cy="1630363"/>
              <a:chOff x="2162" y="2600"/>
              <a:chExt cx="1268" cy="1027"/>
            </a:xfrm>
          </p:grpSpPr>
          <p:sp>
            <p:nvSpPr>
              <p:cNvPr id="47141" name="Text Box 23"/>
              <p:cNvSpPr txBox="1">
                <a:spLocks noChangeArrowheads="1"/>
              </p:cNvSpPr>
              <p:nvPr/>
            </p:nvSpPr>
            <p:spPr bwMode="auto">
              <a:xfrm>
                <a:off x="2455" y="2999"/>
                <a:ext cx="731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rgbClr val="B42D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数据表示</a:t>
                </a:r>
              </a:p>
            </p:txBody>
          </p:sp>
          <p:sp>
            <p:nvSpPr>
              <p:cNvPr id="47142" name="Line 24"/>
              <p:cNvSpPr>
                <a:spLocks noChangeShapeType="1"/>
              </p:cNvSpPr>
              <p:nvPr/>
            </p:nvSpPr>
            <p:spPr bwMode="auto">
              <a:xfrm flipH="1">
                <a:off x="2162" y="2600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47143" name="Text Box 25"/>
              <p:cNvSpPr txBox="1">
                <a:spLocks noChangeArrowheads="1"/>
              </p:cNvSpPr>
              <p:nvPr/>
            </p:nvSpPr>
            <p:spPr bwMode="auto">
              <a:xfrm>
                <a:off x="2455" y="3380"/>
                <a:ext cx="731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rgbClr val="B42D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数据处理</a:t>
                </a:r>
              </a:p>
            </p:txBody>
          </p:sp>
          <p:sp>
            <p:nvSpPr>
              <p:cNvPr id="47144" name="Line 26"/>
              <p:cNvSpPr>
                <a:spLocks noChangeShapeType="1"/>
              </p:cNvSpPr>
              <p:nvPr/>
            </p:nvSpPr>
            <p:spPr bwMode="auto">
              <a:xfrm>
                <a:off x="2171" y="3112"/>
                <a:ext cx="277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47145" name="Line 27"/>
              <p:cNvSpPr>
                <a:spLocks noChangeShapeType="1"/>
              </p:cNvSpPr>
              <p:nvPr/>
            </p:nvSpPr>
            <p:spPr bwMode="auto">
              <a:xfrm>
                <a:off x="2171" y="3502"/>
                <a:ext cx="268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47146" name="Line 29"/>
              <p:cNvSpPr>
                <a:spLocks noChangeShapeType="1"/>
              </p:cNvSpPr>
              <p:nvPr/>
            </p:nvSpPr>
            <p:spPr bwMode="auto">
              <a:xfrm>
                <a:off x="3189" y="3129"/>
                <a:ext cx="233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47147" name="Line 30"/>
              <p:cNvSpPr>
                <a:spLocks noChangeShapeType="1"/>
              </p:cNvSpPr>
              <p:nvPr/>
            </p:nvSpPr>
            <p:spPr bwMode="auto">
              <a:xfrm>
                <a:off x="3199" y="3519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</p:grpSp>
        <p:sp>
          <p:nvSpPr>
            <p:cNvPr id="47128" name="Line 19"/>
            <p:cNvSpPr>
              <a:spLocks noChangeShapeType="1"/>
            </p:cNvSpPr>
            <p:nvPr/>
          </p:nvSpPr>
          <p:spPr bwMode="auto">
            <a:xfrm flipH="1" flipV="1">
              <a:off x="5784058" y="3221985"/>
              <a:ext cx="0" cy="1447800"/>
            </a:xfrm>
            <a:prstGeom prst="line">
              <a:avLst/>
            </a:prstGeom>
            <a:noFill/>
            <a:ln w="28575">
              <a:solidFill>
                <a:srgbClr val="6E6EAA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47129" name="Group 5"/>
            <p:cNvGrpSpPr>
              <a:grpSpLocks/>
            </p:cNvGrpSpPr>
            <p:nvPr/>
          </p:nvGrpSpPr>
          <p:grpSpPr bwMode="auto">
            <a:xfrm>
              <a:off x="6520747" y="2829877"/>
              <a:ext cx="2180659" cy="392113"/>
              <a:chOff x="3877" y="2337"/>
              <a:chExt cx="1453" cy="247"/>
            </a:xfrm>
          </p:grpSpPr>
          <p:sp>
            <p:nvSpPr>
              <p:cNvPr id="47139" name="Text Box 8"/>
              <p:cNvSpPr txBox="1">
                <a:spLocks noChangeArrowheads="1"/>
              </p:cNvSpPr>
              <p:nvPr/>
            </p:nvSpPr>
            <p:spPr bwMode="auto">
              <a:xfrm>
                <a:off x="4763" y="2337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程 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序</a:t>
                </a:r>
              </a:p>
            </p:txBody>
          </p:sp>
          <p:sp>
            <p:nvSpPr>
              <p:cNvPr id="47140" name="AutoShape 12"/>
              <p:cNvSpPr>
                <a:spLocks noChangeArrowheads="1"/>
              </p:cNvSpPr>
              <p:nvPr/>
            </p:nvSpPr>
            <p:spPr bwMode="auto">
              <a:xfrm>
                <a:off x="3877" y="2418"/>
                <a:ext cx="821" cy="107"/>
              </a:xfrm>
              <a:prstGeom prst="rightArrow">
                <a:avLst>
                  <a:gd name="adj1" fmla="val 50000"/>
                  <a:gd name="adj2" fmla="val 191822"/>
                </a:avLst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130" name="Group 31"/>
            <p:cNvGrpSpPr>
              <a:grpSpLocks/>
            </p:cNvGrpSpPr>
            <p:nvPr/>
          </p:nvGrpSpPr>
          <p:grpSpPr bwMode="auto">
            <a:xfrm>
              <a:off x="6301105" y="3247385"/>
              <a:ext cx="1998663" cy="1582738"/>
              <a:chOff x="3705" y="2226"/>
              <a:chExt cx="1259" cy="997"/>
            </a:xfrm>
          </p:grpSpPr>
          <p:sp>
            <p:nvSpPr>
              <p:cNvPr id="47132" name="Text Box 32"/>
              <p:cNvSpPr txBox="1">
                <a:spLocks noChangeArrowheads="1"/>
              </p:cNvSpPr>
              <p:nvPr/>
            </p:nvSpPr>
            <p:spPr bwMode="auto">
              <a:xfrm>
                <a:off x="3990" y="2621"/>
                <a:ext cx="730" cy="248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程序语言</a:t>
                </a:r>
              </a:p>
            </p:txBody>
          </p:sp>
          <p:sp>
            <p:nvSpPr>
              <p:cNvPr id="47133" name="Line 33"/>
              <p:cNvSpPr>
                <a:spLocks noChangeShapeType="1"/>
              </p:cNvSpPr>
              <p:nvPr/>
            </p:nvSpPr>
            <p:spPr bwMode="auto">
              <a:xfrm flipH="1">
                <a:off x="3706" y="2226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47134" name="Line 34"/>
              <p:cNvSpPr>
                <a:spLocks noChangeShapeType="1"/>
              </p:cNvSpPr>
              <p:nvPr/>
            </p:nvSpPr>
            <p:spPr bwMode="auto">
              <a:xfrm>
                <a:off x="3714" y="3118"/>
                <a:ext cx="269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47135" name="Line 36"/>
              <p:cNvSpPr>
                <a:spLocks noChangeShapeType="1"/>
              </p:cNvSpPr>
              <p:nvPr/>
            </p:nvSpPr>
            <p:spPr bwMode="auto">
              <a:xfrm>
                <a:off x="4731" y="3135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47136" name="Text Box 37"/>
              <p:cNvSpPr txBox="1">
                <a:spLocks noChangeArrowheads="1"/>
              </p:cNvSpPr>
              <p:nvPr/>
            </p:nvSpPr>
            <p:spPr bwMode="auto">
              <a:xfrm>
                <a:off x="3999" y="2976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编程环境</a:t>
                </a:r>
              </a:p>
            </p:txBody>
          </p:sp>
          <p:sp>
            <p:nvSpPr>
              <p:cNvPr id="47137" name="Line 38"/>
              <p:cNvSpPr>
                <a:spLocks noChangeShapeType="1"/>
              </p:cNvSpPr>
              <p:nvPr/>
            </p:nvSpPr>
            <p:spPr bwMode="auto">
              <a:xfrm>
                <a:off x="3705" y="2734"/>
                <a:ext cx="277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47138" name="Line 39"/>
              <p:cNvSpPr>
                <a:spLocks noChangeShapeType="1"/>
              </p:cNvSpPr>
              <p:nvPr/>
            </p:nvSpPr>
            <p:spPr bwMode="auto">
              <a:xfrm>
                <a:off x="4733" y="2744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</p:grpSp>
        <p:sp>
          <p:nvSpPr>
            <p:cNvPr id="47131" name="Line 19"/>
            <p:cNvSpPr>
              <a:spLocks noChangeShapeType="1"/>
            </p:cNvSpPr>
            <p:nvPr/>
          </p:nvSpPr>
          <p:spPr bwMode="auto">
            <a:xfrm flipH="1" flipV="1">
              <a:off x="8313738" y="3258498"/>
              <a:ext cx="0" cy="1447800"/>
            </a:xfrm>
            <a:prstGeom prst="line">
              <a:avLst/>
            </a:prstGeom>
            <a:noFill/>
            <a:ln w="28575">
              <a:solidFill>
                <a:srgbClr val="6E6EAA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638175" y="4302125"/>
            <a:ext cx="5297488" cy="461963"/>
            <a:chOff x="638167" y="4134102"/>
            <a:chExt cx="5297393" cy="461665"/>
          </a:xfrm>
        </p:grpSpPr>
        <p:sp>
          <p:nvSpPr>
            <p:cNvPr id="47122" name="Freeform 84"/>
            <p:cNvSpPr>
              <a:spLocks/>
            </p:cNvSpPr>
            <p:nvPr/>
          </p:nvSpPr>
          <p:spPr bwMode="auto">
            <a:xfrm>
              <a:off x="638167" y="4169992"/>
              <a:ext cx="432000" cy="360000"/>
            </a:xfrm>
            <a:custGeom>
              <a:avLst/>
              <a:gdLst>
                <a:gd name="T0" fmla="*/ 384950 w 202"/>
                <a:gd name="T1" fmla="*/ 33684 h 171"/>
                <a:gd name="T2" fmla="*/ 299406 w 202"/>
                <a:gd name="T3" fmla="*/ 0 h 171"/>
                <a:gd name="T4" fmla="*/ 213861 w 202"/>
                <a:gd name="T5" fmla="*/ 33684 h 171"/>
                <a:gd name="T6" fmla="*/ 109069 w 202"/>
                <a:gd name="T7" fmla="*/ 138947 h 171"/>
                <a:gd name="T8" fmla="*/ 36356 w 202"/>
                <a:gd name="T9" fmla="*/ 210526 h 171"/>
                <a:gd name="T10" fmla="*/ 36356 w 202"/>
                <a:gd name="T11" fmla="*/ 334737 h 171"/>
                <a:gd name="T12" fmla="*/ 98376 w 202"/>
                <a:gd name="T13" fmla="*/ 360000 h 171"/>
                <a:gd name="T14" fmla="*/ 162535 w 202"/>
                <a:gd name="T15" fmla="*/ 332632 h 171"/>
                <a:gd name="T16" fmla="*/ 295129 w 202"/>
                <a:gd name="T17" fmla="*/ 202105 h 171"/>
                <a:gd name="T18" fmla="*/ 295129 w 202"/>
                <a:gd name="T19" fmla="*/ 202105 h 171"/>
                <a:gd name="T20" fmla="*/ 342178 w 202"/>
                <a:gd name="T21" fmla="*/ 157895 h 171"/>
                <a:gd name="T22" fmla="*/ 359287 w 202"/>
                <a:gd name="T23" fmla="*/ 113684 h 171"/>
                <a:gd name="T24" fmla="*/ 342178 w 202"/>
                <a:gd name="T25" fmla="*/ 69474 h 171"/>
                <a:gd name="T26" fmla="*/ 252356 w 202"/>
                <a:gd name="T27" fmla="*/ 71579 h 171"/>
                <a:gd name="T28" fmla="*/ 91960 w 202"/>
                <a:gd name="T29" fmla="*/ 229474 h 171"/>
                <a:gd name="T30" fmla="*/ 91960 w 202"/>
                <a:gd name="T31" fmla="*/ 246316 h 171"/>
                <a:gd name="T32" fmla="*/ 100515 w 202"/>
                <a:gd name="T33" fmla="*/ 250526 h 171"/>
                <a:gd name="T34" fmla="*/ 109069 w 202"/>
                <a:gd name="T35" fmla="*/ 246316 h 171"/>
                <a:gd name="T36" fmla="*/ 271604 w 202"/>
                <a:gd name="T37" fmla="*/ 88421 h 171"/>
                <a:gd name="T38" fmla="*/ 325069 w 202"/>
                <a:gd name="T39" fmla="*/ 86316 h 171"/>
                <a:gd name="T40" fmla="*/ 335762 w 202"/>
                <a:gd name="T41" fmla="*/ 113684 h 171"/>
                <a:gd name="T42" fmla="*/ 322931 w 202"/>
                <a:gd name="T43" fmla="*/ 141053 h 171"/>
                <a:gd name="T44" fmla="*/ 275881 w 202"/>
                <a:gd name="T45" fmla="*/ 187368 h 171"/>
                <a:gd name="T46" fmla="*/ 275881 w 202"/>
                <a:gd name="T47" fmla="*/ 187368 h 171"/>
                <a:gd name="T48" fmla="*/ 145426 w 202"/>
                <a:gd name="T49" fmla="*/ 315789 h 171"/>
                <a:gd name="T50" fmla="*/ 53465 w 202"/>
                <a:gd name="T51" fmla="*/ 317895 h 171"/>
                <a:gd name="T52" fmla="*/ 53465 w 202"/>
                <a:gd name="T53" fmla="*/ 227368 h 171"/>
                <a:gd name="T54" fmla="*/ 62020 w 202"/>
                <a:gd name="T55" fmla="*/ 218947 h 171"/>
                <a:gd name="T56" fmla="*/ 62020 w 202"/>
                <a:gd name="T57" fmla="*/ 218947 h 171"/>
                <a:gd name="T58" fmla="*/ 233109 w 202"/>
                <a:gd name="T59" fmla="*/ 52632 h 171"/>
                <a:gd name="T60" fmla="*/ 299406 w 202"/>
                <a:gd name="T61" fmla="*/ 23158 h 171"/>
                <a:gd name="T62" fmla="*/ 367842 w 202"/>
                <a:gd name="T63" fmla="*/ 50526 h 171"/>
                <a:gd name="T64" fmla="*/ 367842 w 202"/>
                <a:gd name="T65" fmla="*/ 185263 h 171"/>
                <a:gd name="T66" fmla="*/ 226693 w 202"/>
                <a:gd name="T67" fmla="*/ 322105 h 171"/>
                <a:gd name="T68" fmla="*/ 226693 w 202"/>
                <a:gd name="T69" fmla="*/ 338947 h 171"/>
                <a:gd name="T70" fmla="*/ 235248 w 202"/>
                <a:gd name="T71" fmla="*/ 343158 h 171"/>
                <a:gd name="T72" fmla="*/ 245941 w 202"/>
                <a:gd name="T73" fmla="*/ 338947 h 171"/>
                <a:gd name="T74" fmla="*/ 384950 w 202"/>
                <a:gd name="T75" fmla="*/ 202105 h 171"/>
                <a:gd name="T76" fmla="*/ 384950 w 202"/>
                <a:gd name="T77" fmla="*/ 33684 h 1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矩形 119"/>
            <p:cNvSpPr>
              <a:spLocks noChangeArrowheads="1"/>
            </p:cNvSpPr>
            <p:nvPr/>
          </p:nvSpPr>
          <p:spPr bwMode="auto">
            <a:xfrm>
              <a:off x="1130958" y="4134102"/>
              <a:ext cx="48046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对不同求解方法的抽象描述</a:t>
              </a:r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5661025" y="3424238"/>
            <a:ext cx="2387600" cy="1079500"/>
            <a:chOff x="6057480" y="3728382"/>
            <a:chExt cx="2387557" cy="1080000"/>
          </a:xfrm>
        </p:grpSpPr>
        <p:sp>
          <p:nvSpPr>
            <p:cNvPr id="121" name="右大括号 120"/>
            <p:cNvSpPr/>
            <p:nvPr/>
          </p:nvSpPr>
          <p:spPr>
            <a:xfrm>
              <a:off x="6057480" y="3728382"/>
              <a:ext cx="179385" cy="1080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121" name="矩形 121"/>
            <p:cNvSpPr>
              <a:spLocks noChangeArrowheads="1"/>
            </p:cNvSpPr>
            <p:nvPr/>
          </p:nvSpPr>
          <p:spPr bwMode="auto">
            <a:xfrm>
              <a:off x="6465037" y="4024892"/>
              <a:ext cx="1980000" cy="52322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不同的算法</a:t>
              </a: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8224838" y="3735388"/>
            <a:ext cx="2346325" cy="523875"/>
            <a:chOff x="8575987" y="3842012"/>
            <a:chExt cx="2345279" cy="523220"/>
          </a:xfrm>
        </p:grpSpPr>
        <p:sp>
          <p:nvSpPr>
            <p:cNvPr id="123" name="右箭头 122"/>
            <p:cNvSpPr/>
            <p:nvPr/>
          </p:nvSpPr>
          <p:spPr>
            <a:xfrm>
              <a:off x="8575987" y="3951412"/>
              <a:ext cx="576005" cy="323445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119" name="矩形 123"/>
            <p:cNvSpPr>
              <a:spLocks noChangeArrowheads="1"/>
            </p:cNvSpPr>
            <p:nvPr/>
          </p:nvSpPr>
          <p:spPr bwMode="auto">
            <a:xfrm>
              <a:off x="9301266" y="3842012"/>
              <a:ext cx="1620000" cy="52322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效率不同</a:t>
              </a:r>
            </a:p>
          </p:txBody>
        </p:sp>
      </p:grpSp>
      <p:grpSp>
        <p:nvGrpSpPr>
          <p:cNvPr id="71" name="组合 70"/>
          <p:cNvGrpSpPr>
            <a:grpSpLocks/>
          </p:cNvGrpSpPr>
          <p:nvPr/>
        </p:nvGrpSpPr>
        <p:grpSpPr bwMode="auto">
          <a:xfrm>
            <a:off x="638175" y="3756025"/>
            <a:ext cx="5503863" cy="461963"/>
            <a:chOff x="638167" y="4134102"/>
            <a:chExt cx="5503553" cy="461665"/>
          </a:xfrm>
        </p:grpSpPr>
        <p:sp>
          <p:nvSpPr>
            <p:cNvPr id="47116" name="Freeform 84"/>
            <p:cNvSpPr>
              <a:spLocks/>
            </p:cNvSpPr>
            <p:nvPr/>
          </p:nvSpPr>
          <p:spPr bwMode="auto">
            <a:xfrm>
              <a:off x="638167" y="4169992"/>
              <a:ext cx="432000" cy="360000"/>
            </a:xfrm>
            <a:custGeom>
              <a:avLst/>
              <a:gdLst>
                <a:gd name="T0" fmla="*/ 384950 w 202"/>
                <a:gd name="T1" fmla="*/ 33684 h 171"/>
                <a:gd name="T2" fmla="*/ 299406 w 202"/>
                <a:gd name="T3" fmla="*/ 0 h 171"/>
                <a:gd name="T4" fmla="*/ 213861 w 202"/>
                <a:gd name="T5" fmla="*/ 33684 h 171"/>
                <a:gd name="T6" fmla="*/ 109069 w 202"/>
                <a:gd name="T7" fmla="*/ 138947 h 171"/>
                <a:gd name="T8" fmla="*/ 36356 w 202"/>
                <a:gd name="T9" fmla="*/ 210526 h 171"/>
                <a:gd name="T10" fmla="*/ 36356 w 202"/>
                <a:gd name="T11" fmla="*/ 334737 h 171"/>
                <a:gd name="T12" fmla="*/ 98376 w 202"/>
                <a:gd name="T13" fmla="*/ 360000 h 171"/>
                <a:gd name="T14" fmla="*/ 162535 w 202"/>
                <a:gd name="T15" fmla="*/ 332632 h 171"/>
                <a:gd name="T16" fmla="*/ 295129 w 202"/>
                <a:gd name="T17" fmla="*/ 202105 h 171"/>
                <a:gd name="T18" fmla="*/ 295129 w 202"/>
                <a:gd name="T19" fmla="*/ 202105 h 171"/>
                <a:gd name="T20" fmla="*/ 342178 w 202"/>
                <a:gd name="T21" fmla="*/ 157895 h 171"/>
                <a:gd name="T22" fmla="*/ 359287 w 202"/>
                <a:gd name="T23" fmla="*/ 113684 h 171"/>
                <a:gd name="T24" fmla="*/ 342178 w 202"/>
                <a:gd name="T25" fmla="*/ 69474 h 171"/>
                <a:gd name="T26" fmla="*/ 252356 w 202"/>
                <a:gd name="T27" fmla="*/ 71579 h 171"/>
                <a:gd name="T28" fmla="*/ 91960 w 202"/>
                <a:gd name="T29" fmla="*/ 229474 h 171"/>
                <a:gd name="T30" fmla="*/ 91960 w 202"/>
                <a:gd name="T31" fmla="*/ 246316 h 171"/>
                <a:gd name="T32" fmla="*/ 100515 w 202"/>
                <a:gd name="T33" fmla="*/ 250526 h 171"/>
                <a:gd name="T34" fmla="*/ 109069 w 202"/>
                <a:gd name="T35" fmla="*/ 246316 h 171"/>
                <a:gd name="T36" fmla="*/ 271604 w 202"/>
                <a:gd name="T37" fmla="*/ 88421 h 171"/>
                <a:gd name="T38" fmla="*/ 325069 w 202"/>
                <a:gd name="T39" fmla="*/ 86316 h 171"/>
                <a:gd name="T40" fmla="*/ 335762 w 202"/>
                <a:gd name="T41" fmla="*/ 113684 h 171"/>
                <a:gd name="T42" fmla="*/ 322931 w 202"/>
                <a:gd name="T43" fmla="*/ 141053 h 171"/>
                <a:gd name="T44" fmla="*/ 275881 w 202"/>
                <a:gd name="T45" fmla="*/ 187368 h 171"/>
                <a:gd name="T46" fmla="*/ 275881 w 202"/>
                <a:gd name="T47" fmla="*/ 187368 h 171"/>
                <a:gd name="T48" fmla="*/ 145426 w 202"/>
                <a:gd name="T49" fmla="*/ 315789 h 171"/>
                <a:gd name="T50" fmla="*/ 53465 w 202"/>
                <a:gd name="T51" fmla="*/ 317895 h 171"/>
                <a:gd name="T52" fmla="*/ 53465 w 202"/>
                <a:gd name="T53" fmla="*/ 227368 h 171"/>
                <a:gd name="T54" fmla="*/ 62020 w 202"/>
                <a:gd name="T55" fmla="*/ 218947 h 171"/>
                <a:gd name="T56" fmla="*/ 62020 w 202"/>
                <a:gd name="T57" fmla="*/ 218947 h 171"/>
                <a:gd name="T58" fmla="*/ 233109 w 202"/>
                <a:gd name="T59" fmla="*/ 52632 h 171"/>
                <a:gd name="T60" fmla="*/ 299406 w 202"/>
                <a:gd name="T61" fmla="*/ 23158 h 171"/>
                <a:gd name="T62" fmla="*/ 367842 w 202"/>
                <a:gd name="T63" fmla="*/ 50526 h 171"/>
                <a:gd name="T64" fmla="*/ 367842 w 202"/>
                <a:gd name="T65" fmla="*/ 185263 h 171"/>
                <a:gd name="T66" fmla="*/ 226693 w 202"/>
                <a:gd name="T67" fmla="*/ 322105 h 171"/>
                <a:gd name="T68" fmla="*/ 226693 w 202"/>
                <a:gd name="T69" fmla="*/ 338947 h 171"/>
                <a:gd name="T70" fmla="*/ 235248 w 202"/>
                <a:gd name="T71" fmla="*/ 343158 h 171"/>
                <a:gd name="T72" fmla="*/ 245941 w 202"/>
                <a:gd name="T73" fmla="*/ 338947 h 171"/>
                <a:gd name="T74" fmla="*/ 384950 w 202"/>
                <a:gd name="T75" fmla="*/ 202105 h 171"/>
                <a:gd name="T76" fmla="*/ 384950 w 202"/>
                <a:gd name="T77" fmla="*/ 33684 h 1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矩形 72"/>
            <p:cNvSpPr>
              <a:spLocks noChangeArrowheads="1"/>
            </p:cNvSpPr>
            <p:nvPr/>
          </p:nvSpPr>
          <p:spPr bwMode="auto">
            <a:xfrm>
              <a:off x="1130958" y="4134102"/>
              <a:ext cx="50107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数据模型的不同表示（存储）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5219700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51689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逻辑结构和存储结构的关系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644525" y="898525"/>
            <a:ext cx="6824663" cy="695325"/>
            <a:chOff x="564170" y="1839072"/>
            <a:chExt cx="6825791" cy="694690"/>
          </a:xfrm>
        </p:grpSpPr>
        <p:sp>
          <p:nvSpPr>
            <p:cNvPr id="67642" name="Rectangle 5"/>
            <p:cNvSpPr txBox="1">
              <a:spLocks noChangeArrowheads="1"/>
            </p:cNvSpPr>
            <p:nvPr/>
          </p:nvSpPr>
          <p:spPr bwMode="auto">
            <a:xfrm>
              <a:off x="1097280" y="1839072"/>
              <a:ext cx="6292681" cy="694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数据的逻辑结构是</a:t>
              </a:r>
              <a:r>
                <a:rPr lang="zh-CN" altLang="en-US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用户视图</a:t>
              </a:r>
              <a:r>
                <a:rPr lang="zh-CN" altLang="en-US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面向问题</a:t>
              </a:r>
              <a:endPara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643" name="Freeform 84"/>
            <p:cNvSpPr>
              <a:spLocks/>
            </p:cNvSpPr>
            <p:nvPr/>
          </p:nvSpPr>
          <p:spPr bwMode="auto">
            <a:xfrm>
              <a:off x="564170" y="1886472"/>
              <a:ext cx="468000" cy="432000"/>
            </a:xfrm>
            <a:custGeom>
              <a:avLst/>
              <a:gdLst>
                <a:gd name="T0" fmla="*/ 417030 w 202"/>
                <a:gd name="T1" fmla="*/ 40421 h 171"/>
                <a:gd name="T2" fmla="*/ 324356 w 202"/>
                <a:gd name="T3" fmla="*/ 0 h 171"/>
                <a:gd name="T4" fmla="*/ 231683 w 202"/>
                <a:gd name="T5" fmla="*/ 40421 h 171"/>
                <a:gd name="T6" fmla="*/ 118158 w 202"/>
                <a:gd name="T7" fmla="*/ 166737 h 171"/>
                <a:gd name="T8" fmla="*/ 39386 w 202"/>
                <a:gd name="T9" fmla="*/ 252632 h 171"/>
                <a:gd name="T10" fmla="*/ 39386 w 202"/>
                <a:gd name="T11" fmla="*/ 401684 h 171"/>
                <a:gd name="T12" fmla="*/ 106574 w 202"/>
                <a:gd name="T13" fmla="*/ 432000 h 171"/>
                <a:gd name="T14" fmla="*/ 176079 w 202"/>
                <a:gd name="T15" fmla="*/ 399158 h 171"/>
                <a:gd name="T16" fmla="*/ 319723 w 202"/>
                <a:gd name="T17" fmla="*/ 242526 h 171"/>
                <a:gd name="T18" fmla="*/ 319723 w 202"/>
                <a:gd name="T19" fmla="*/ 242526 h 171"/>
                <a:gd name="T20" fmla="*/ 370693 w 202"/>
                <a:gd name="T21" fmla="*/ 189474 h 171"/>
                <a:gd name="T22" fmla="*/ 389228 w 202"/>
                <a:gd name="T23" fmla="*/ 136421 h 171"/>
                <a:gd name="T24" fmla="*/ 370693 w 202"/>
                <a:gd name="T25" fmla="*/ 83368 h 171"/>
                <a:gd name="T26" fmla="*/ 273386 w 202"/>
                <a:gd name="T27" fmla="*/ 85895 h 171"/>
                <a:gd name="T28" fmla="*/ 99624 w 202"/>
                <a:gd name="T29" fmla="*/ 275368 h 171"/>
                <a:gd name="T30" fmla="*/ 99624 w 202"/>
                <a:gd name="T31" fmla="*/ 295579 h 171"/>
                <a:gd name="T32" fmla="*/ 108891 w 202"/>
                <a:gd name="T33" fmla="*/ 300632 h 171"/>
                <a:gd name="T34" fmla="*/ 118158 w 202"/>
                <a:gd name="T35" fmla="*/ 295579 h 171"/>
                <a:gd name="T36" fmla="*/ 294238 w 202"/>
                <a:gd name="T37" fmla="*/ 106105 h 171"/>
                <a:gd name="T38" fmla="*/ 352158 w 202"/>
                <a:gd name="T39" fmla="*/ 103579 h 171"/>
                <a:gd name="T40" fmla="*/ 363743 w 202"/>
                <a:gd name="T41" fmla="*/ 136421 h 171"/>
                <a:gd name="T42" fmla="*/ 349842 w 202"/>
                <a:gd name="T43" fmla="*/ 169263 h 171"/>
                <a:gd name="T44" fmla="*/ 298871 w 202"/>
                <a:gd name="T45" fmla="*/ 224842 h 171"/>
                <a:gd name="T46" fmla="*/ 298871 w 202"/>
                <a:gd name="T47" fmla="*/ 224842 h 171"/>
                <a:gd name="T48" fmla="*/ 157545 w 202"/>
                <a:gd name="T49" fmla="*/ 378947 h 171"/>
                <a:gd name="T50" fmla="*/ 57921 w 202"/>
                <a:gd name="T51" fmla="*/ 381474 h 171"/>
                <a:gd name="T52" fmla="*/ 57921 w 202"/>
                <a:gd name="T53" fmla="*/ 272842 h 171"/>
                <a:gd name="T54" fmla="*/ 67188 w 202"/>
                <a:gd name="T55" fmla="*/ 262737 h 171"/>
                <a:gd name="T56" fmla="*/ 67188 w 202"/>
                <a:gd name="T57" fmla="*/ 262737 h 171"/>
                <a:gd name="T58" fmla="*/ 252535 w 202"/>
                <a:gd name="T59" fmla="*/ 63158 h 171"/>
                <a:gd name="T60" fmla="*/ 324356 w 202"/>
                <a:gd name="T61" fmla="*/ 27789 h 171"/>
                <a:gd name="T62" fmla="*/ 398495 w 202"/>
                <a:gd name="T63" fmla="*/ 60632 h 171"/>
                <a:gd name="T64" fmla="*/ 398495 w 202"/>
                <a:gd name="T65" fmla="*/ 222316 h 171"/>
                <a:gd name="T66" fmla="*/ 245584 w 202"/>
                <a:gd name="T67" fmla="*/ 386526 h 171"/>
                <a:gd name="T68" fmla="*/ 245584 w 202"/>
                <a:gd name="T69" fmla="*/ 406737 h 171"/>
                <a:gd name="T70" fmla="*/ 254851 w 202"/>
                <a:gd name="T71" fmla="*/ 411789 h 171"/>
                <a:gd name="T72" fmla="*/ 266436 w 202"/>
                <a:gd name="T73" fmla="*/ 406737 h 171"/>
                <a:gd name="T74" fmla="*/ 417030 w 202"/>
                <a:gd name="T75" fmla="*/ 242526 h 171"/>
                <a:gd name="T76" fmla="*/ 417030 w 202"/>
                <a:gd name="T77" fmla="*/ 40421 h 1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644525" y="1520825"/>
            <a:ext cx="7127875" cy="695325"/>
            <a:chOff x="564170" y="1839072"/>
            <a:chExt cx="7128209" cy="694690"/>
          </a:xfrm>
        </p:grpSpPr>
        <p:sp>
          <p:nvSpPr>
            <p:cNvPr id="67640" name="Rectangle 5"/>
            <p:cNvSpPr txBox="1">
              <a:spLocks noChangeArrowheads="1"/>
            </p:cNvSpPr>
            <p:nvPr/>
          </p:nvSpPr>
          <p:spPr bwMode="auto">
            <a:xfrm>
              <a:off x="1097280" y="1839072"/>
              <a:ext cx="6595099" cy="694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数据的存储结构是</a:t>
              </a:r>
              <a:r>
                <a:rPr lang="zh-CN" altLang="en-US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实现视图</a:t>
              </a:r>
              <a:r>
                <a:rPr lang="zh-CN" altLang="en-US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面向计算机</a:t>
              </a:r>
              <a:r>
                <a:rPr lang="zh-CN" altLang="en-US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67641" name="Freeform 84"/>
            <p:cNvSpPr>
              <a:spLocks/>
            </p:cNvSpPr>
            <p:nvPr/>
          </p:nvSpPr>
          <p:spPr bwMode="auto">
            <a:xfrm>
              <a:off x="564170" y="1886472"/>
              <a:ext cx="468000" cy="432000"/>
            </a:xfrm>
            <a:custGeom>
              <a:avLst/>
              <a:gdLst>
                <a:gd name="T0" fmla="*/ 417030 w 202"/>
                <a:gd name="T1" fmla="*/ 40421 h 171"/>
                <a:gd name="T2" fmla="*/ 324356 w 202"/>
                <a:gd name="T3" fmla="*/ 0 h 171"/>
                <a:gd name="T4" fmla="*/ 231683 w 202"/>
                <a:gd name="T5" fmla="*/ 40421 h 171"/>
                <a:gd name="T6" fmla="*/ 118158 w 202"/>
                <a:gd name="T7" fmla="*/ 166737 h 171"/>
                <a:gd name="T8" fmla="*/ 39386 w 202"/>
                <a:gd name="T9" fmla="*/ 252632 h 171"/>
                <a:gd name="T10" fmla="*/ 39386 w 202"/>
                <a:gd name="T11" fmla="*/ 401684 h 171"/>
                <a:gd name="T12" fmla="*/ 106574 w 202"/>
                <a:gd name="T13" fmla="*/ 432000 h 171"/>
                <a:gd name="T14" fmla="*/ 176079 w 202"/>
                <a:gd name="T15" fmla="*/ 399158 h 171"/>
                <a:gd name="T16" fmla="*/ 319723 w 202"/>
                <a:gd name="T17" fmla="*/ 242526 h 171"/>
                <a:gd name="T18" fmla="*/ 319723 w 202"/>
                <a:gd name="T19" fmla="*/ 242526 h 171"/>
                <a:gd name="T20" fmla="*/ 370693 w 202"/>
                <a:gd name="T21" fmla="*/ 189474 h 171"/>
                <a:gd name="T22" fmla="*/ 389228 w 202"/>
                <a:gd name="T23" fmla="*/ 136421 h 171"/>
                <a:gd name="T24" fmla="*/ 370693 w 202"/>
                <a:gd name="T25" fmla="*/ 83368 h 171"/>
                <a:gd name="T26" fmla="*/ 273386 w 202"/>
                <a:gd name="T27" fmla="*/ 85895 h 171"/>
                <a:gd name="T28" fmla="*/ 99624 w 202"/>
                <a:gd name="T29" fmla="*/ 275368 h 171"/>
                <a:gd name="T30" fmla="*/ 99624 w 202"/>
                <a:gd name="T31" fmla="*/ 295579 h 171"/>
                <a:gd name="T32" fmla="*/ 108891 w 202"/>
                <a:gd name="T33" fmla="*/ 300632 h 171"/>
                <a:gd name="T34" fmla="*/ 118158 w 202"/>
                <a:gd name="T35" fmla="*/ 295579 h 171"/>
                <a:gd name="T36" fmla="*/ 294238 w 202"/>
                <a:gd name="T37" fmla="*/ 106105 h 171"/>
                <a:gd name="T38" fmla="*/ 352158 w 202"/>
                <a:gd name="T39" fmla="*/ 103579 h 171"/>
                <a:gd name="T40" fmla="*/ 363743 w 202"/>
                <a:gd name="T41" fmla="*/ 136421 h 171"/>
                <a:gd name="T42" fmla="*/ 349842 w 202"/>
                <a:gd name="T43" fmla="*/ 169263 h 171"/>
                <a:gd name="T44" fmla="*/ 298871 w 202"/>
                <a:gd name="T45" fmla="*/ 224842 h 171"/>
                <a:gd name="T46" fmla="*/ 298871 w 202"/>
                <a:gd name="T47" fmla="*/ 224842 h 171"/>
                <a:gd name="T48" fmla="*/ 157545 w 202"/>
                <a:gd name="T49" fmla="*/ 378947 h 171"/>
                <a:gd name="T50" fmla="*/ 57921 w 202"/>
                <a:gd name="T51" fmla="*/ 381474 h 171"/>
                <a:gd name="T52" fmla="*/ 57921 w 202"/>
                <a:gd name="T53" fmla="*/ 272842 h 171"/>
                <a:gd name="T54" fmla="*/ 67188 w 202"/>
                <a:gd name="T55" fmla="*/ 262737 h 171"/>
                <a:gd name="T56" fmla="*/ 67188 w 202"/>
                <a:gd name="T57" fmla="*/ 262737 h 171"/>
                <a:gd name="T58" fmla="*/ 252535 w 202"/>
                <a:gd name="T59" fmla="*/ 63158 h 171"/>
                <a:gd name="T60" fmla="*/ 324356 w 202"/>
                <a:gd name="T61" fmla="*/ 27789 h 171"/>
                <a:gd name="T62" fmla="*/ 398495 w 202"/>
                <a:gd name="T63" fmla="*/ 60632 h 171"/>
                <a:gd name="T64" fmla="*/ 398495 w 202"/>
                <a:gd name="T65" fmla="*/ 222316 h 171"/>
                <a:gd name="T66" fmla="*/ 245584 w 202"/>
                <a:gd name="T67" fmla="*/ 386526 h 171"/>
                <a:gd name="T68" fmla="*/ 245584 w 202"/>
                <a:gd name="T69" fmla="*/ 406737 h 171"/>
                <a:gd name="T70" fmla="*/ 254851 w 202"/>
                <a:gd name="T71" fmla="*/ 411789 h 171"/>
                <a:gd name="T72" fmla="*/ 266436 w 202"/>
                <a:gd name="T73" fmla="*/ 406737 h 171"/>
                <a:gd name="T74" fmla="*/ 417030 w 202"/>
                <a:gd name="T75" fmla="*/ 242526 h 171"/>
                <a:gd name="T76" fmla="*/ 417030 w 202"/>
                <a:gd name="T77" fmla="*/ 40421 h 1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590" name="组合 25"/>
          <p:cNvGrpSpPr>
            <a:grpSpLocks/>
          </p:cNvGrpSpPr>
          <p:nvPr/>
        </p:nvGrpSpPr>
        <p:grpSpPr bwMode="auto">
          <a:xfrm>
            <a:off x="1792288" y="3695700"/>
            <a:ext cx="7940675" cy="2335213"/>
            <a:chOff x="761365" y="2496521"/>
            <a:chExt cx="7940041" cy="2335191"/>
          </a:xfrm>
        </p:grpSpPr>
        <p:grpSp>
          <p:nvGrpSpPr>
            <p:cNvPr id="67603" name="Group 5"/>
            <p:cNvGrpSpPr>
              <a:grpSpLocks/>
            </p:cNvGrpSpPr>
            <p:nvPr/>
          </p:nvGrpSpPr>
          <p:grpSpPr bwMode="auto">
            <a:xfrm>
              <a:off x="761365" y="2496521"/>
              <a:ext cx="3244850" cy="393700"/>
              <a:chOff x="276" y="2177"/>
              <a:chExt cx="2044" cy="248"/>
            </a:xfrm>
          </p:grpSpPr>
          <p:sp>
            <p:nvSpPr>
              <p:cNvPr id="67637" name="Text Box 6"/>
              <p:cNvSpPr txBox="1">
                <a:spLocks noChangeArrowheads="1"/>
              </p:cNvSpPr>
              <p:nvPr/>
            </p:nvSpPr>
            <p:spPr bwMode="auto">
              <a:xfrm>
                <a:off x="276" y="2178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问 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题</a:t>
                </a:r>
              </a:p>
            </p:txBody>
          </p:sp>
          <p:sp>
            <p:nvSpPr>
              <p:cNvPr id="67638" name="Text Box 9"/>
              <p:cNvSpPr txBox="1">
                <a:spLocks noChangeArrowheads="1"/>
              </p:cNvSpPr>
              <p:nvPr/>
            </p:nvSpPr>
            <p:spPr bwMode="auto">
              <a:xfrm>
                <a:off x="1753" y="2177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想  法</a:t>
                </a:r>
              </a:p>
            </p:txBody>
          </p:sp>
          <p:sp>
            <p:nvSpPr>
              <p:cNvPr id="67639" name="AutoShape 10"/>
              <p:cNvSpPr>
                <a:spLocks noChangeArrowheads="1"/>
              </p:cNvSpPr>
              <p:nvPr/>
            </p:nvSpPr>
            <p:spPr bwMode="auto">
              <a:xfrm>
                <a:off x="889" y="2258"/>
                <a:ext cx="821" cy="107"/>
              </a:xfrm>
              <a:prstGeom prst="rightArrow">
                <a:avLst>
                  <a:gd name="adj1" fmla="val 50000"/>
                  <a:gd name="adj2" fmla="val 191822"/>
                </a:avLst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67604" name="Group 13"/>
            <p:cNvGrpSpPr>
              <a:grpSpLocks/>
            </p:cNvGrpSpPr>
            <p:nvPr/>
          </p:nvGrpSpPr>
          <p:grpSpPr bwMode="auto">
            <a:xfrm>
              <a:off x="1193165" y="2898140"/>
              <a:ext cx="2182813" cy="1916113"/>
              <a:chOff x="548" y="2430"/>
              <a:chExt cx="1375" cy="1207"/>
            </a:xfrm>
          </p:grpSpPr>
          <p:sp>
            <p:nvSpPr>
              <p:cNvPr id="67629" name="Text Box 14"/>
              <p:cNvSpPr txBox="1">
                <a:spLocks noChangeArrowheads="1"/>
              </p:cNvSpPr>
              <p:nvPr/>
            </p:nvSpPr>
            <p:spPr bwMode="auto">
              <a:xfrm>
                <a:off x="948" y="3009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抽象模型</a:t>
                </a:r>
              </a:p>
            </p:txBody>
          </p:sp>
          <p:sp>
            <p:nvSpPr>
              <p:cNvPr id="67630" name="Line 15"/>
              <p:cNvSpPr>
                <a:spLocks noChangeShapeType="1"/>
              </p:cNvSpPr>
              <p:nvPr/>
            </p:nvSpPr>
            <p:spPr bwMode="auto">
              <a:xfrm flipH="1">
                <a:off x="548" y="2430"/>
                <a:ext cx="0" cy="1089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7631" name="Text Box 16"/>
              <p:cNvSpPr txBox="1">
                <a:spLocks noChangeArrowheads="1"/>
              </p:cNvSpPr>
              <p:nvPr/>
            </p:nvSpPr>
            <p:spPr bwMode="auto">
              <a:xfrm>
                <a:off x="948" y="3390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基本思路</a:t>
                </a:r>
              </a:p>
            </p:txBody>
          </p:sp>
          <p:sp>
            <p:nvSpPr>
              <p:cNvPr id="67632" name="Line 17"/>
              <p:cNvSpPr>
                <a:spLocks noChangeShapeType="1"/>
              </p:cNvSpPr>
              <p:nvPr/>
            </p:nvSpPr>
            <p:spPr bwMode="auto">
              <a:xfrm>
                <a:off x="557" y="312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7633" name="Line 18"/>
              <p:cNvSpPr>
                <a:spLocks noChangeShapeType="1"/>
              </p:cNvSpPr>
              <p:nvPr/>
            </p:nvSpPr>
            <p:spPr bwMode="auto">
              <a:xfrm>
                <a:off x="557" y="351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7634" name="Line 19"/>
              <p:cNvSpPr>
                <a:spLocks noChangeShapeType="1"/>
              </p:cNvSpPr>
              <p:nvPr/>
            </p:nvSpPr>
            <p:spPr bwMode="auto">
              <a:xfrm flipH="1" flipV="1">
                <a:off x="1923" y="2438"/>
                <a:ext cx="0" cy="1089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7635" name="Line 20"/>
              <p:cNvSpPr>
                <a:spLocks noChangeShapeType="1"/>
              </p:cNvSpPr>
              <p:nvPr/>
            </p:nvSpPr>
            <p:spPr bwMode="auto">
              <a:xfrm>
                <a:off x="1682" y="3139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7636" name="Line 21"/>
              <p:cNvSpPr>
                <a:spLocks noChangeShapeType="1"/>
              </p:cNvSpPr>
              <p:nvPr/>
            </p:nvSpPr>
            <p:spPr bwMode="auto">
              <a:xfrm>
                <a:off x="1691" y="3529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67605" name="Group 5"/>
            <p:cNvGrpSpPr>
              <a:grpSpLocks/>
            </p:cNvGrpSpPr>
            <p:nvPr/>
          </p:nvGrpSpPr>
          <p:grpSpPr bwMode="auto">
            <a:xfrm>
              <a:off x="4134963" y="2537142"/>
              <a:ext cx="2303462" cy="392113"/>
              <a:chOff x="2377" y="2176"/>
              <a:chExt cx="1451" cy="247"/>
            </a:xfrm>
          </p:grpSpPr>
          <p:sp>
            <p:nvSpPr>
              <p:cNvPr id="67627" name="Text Box 7"/>
              <p:cNvSpPr txBox="1">
                <a:spLocks noChangeArrowheads="1"/>
              </p:cNvSpPr>
              <p:nvPr/>
            </p:nvSpPr>
            <p:spPr bwMode="auto">
              <a:xfrm>
                <a:off x="3261" y="2176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算 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法</a:t>
                </a:r>
              </a:p>
            </p:txBody>
          </p:sp>
          <p:sp>
            <p:nvSpPr>
              <p:cNvPr id="67628" name="AutoShape 11"/>
              <p:cNvSpPr>
                <a:spLocks noChangeArrowheads="1"/>
              </p:cNvSpPr>
              <p:nvPr/>
            </p:nvSpPr>
            <p:spPr bwMode="auto">
              <a:xfrm>
                <a:off x="2377" y="2248"/>
                <a:ext cx="822" cy="107"/>
              </a:xfrm>
              <a:prstGeom prst="rightArrow">
                <a:avLst>
                  <a:gd name="adj1" fmla="val 50000"/>
                  <a:gd name="adj2" fmla="val 192056"/>
                </a:avLst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606" name="Group 22"/>
            <p:cNvGrpSpPr>
              <a:grpSpLocks/>
            </p:cNvGrpSpPr>
            <p:nvPr/>
          </p:nvGrpSpPr>
          <p:grpSpPr bwMode="auto">
            <a:xfrm>
              <a:off x="3793649" y="2940363"/>
              <a:ext cx="2012950" cy="1885951"/>
              <a:chOff x="2162" y="2430"/>
              <a:chExt cx="1268" cy="1188"/>
            </a:xfrm>
          </p:grpSpPr>
          <p:sp>
            <p:nvSpPr>
              <p:cNvPr id="67620" name="Text Box 23"/>
              <p:cNvSpPr txBox="1">
                <a:spLocks noChangeArrowheads="1"/>
              </p:cNvSpPr>
              <p:nvPr/>
            </p:nvSpPr>
            <p:spPr bwMode="auto">
              <a:xfrm>
                <a:off x="2455" y="3009"/>
                <a:ext cx="731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数据表示</a:t>
                </a:r>
              </a:p>
            </p:txBody>
          </p:sp>
          <p:sp>
            <p:nvSpPr>
              <p:cNvPr id="67621" name="Line 24"/>
              <p:cNvSpPr>
                <a:spLocks noChangeShapeType="1"/>
              </p:cNvSpPr>
              <p:nvPr/>
            </p:nvSpPr>
            <p:spPr bwMode="auto">
              <a:xfrm flipH="1">
                <a:off x="2162" y="2430"/>
                <a:ext cx="0" cy="1089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67622" name="Text Box 25"/>
              <p:cNvSpPr txBox="1">
                <a:spLocks noChangeArrowheads="1"/>
              </p:cNvSpPr>
              <p:nvPr/>
            </p:nvSpPr>
            <p:spPr bwMode="auto">
              <a:xfrm>
                <a:off x="2455" y="3371"/>
                <a:ext cx="731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数据处理</a:t>
                </a:r>
              </a:p>
            </p:txBody>
          </p:sp>
          <p:sp>
            <p:nvSpPr>
              <p:cNvPr id="67623" name="Line 26"/>
              <p:cNvSpPr>
                <a:spLocks noChangeShapeType="1"/>
              </p:cNvSpPr>
              <p:nvPr/>
            </p:nvSpPr>
            <p:spPr bwMode="auto">
              <a:xfrm>
                <a:off x="2171" y="3122"/>
                <a:ext cx="277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67624" name="Line 27"/>
              <p:cNvSpPr>
                <a:spLocks noChangeShapeType="1"/>
              </p:cNvSpPr>
              <p:nvPr/>
            </p:nvSpPr>
            <p:spPr bwMode="auto">
              <a:xfrm>
                <a:off x="2171" y="3512"/>
                <a:ext cx="268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67625" name="Line 29"/>
              <p:cNvSpPr>
                <a:spLocks noChangeShapeType="1"/>
              </p:cNvSpPr>
              <p:nvPr/>
            </p:nvSpPr>
            <p:spPr bwMode="auto">
              <a:xfrm>
                <a:off x="3189" y="3139"/>
                <a:ext cx="233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67626" name="Line 30"/>
              <p:cNvSpPr>
                <a:spLocks noChangeShapeType="1"/>
              </p:cNvSpPr>
              <p:nvPr/>
            </p:nvSpPr>
            <p:spPr bwMode="auto">
              <a:xfrm>
                <a:off x="3199" y="3529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</p:grpSp>
        <p:sp>
          <p:nvSpPr>
            <p:cNvPr id="67607" name="Line 19"/>
            <p:cNvSpPr>
              <a:spLocks noChangeShapeType="1"/>
            </p:cNvSpPr>
            <p:nvPr/>
          </p:nvSpPr>
          <p:spPr bwMode="auto">
            <a:xfrm flipH="1" flipV="1">
              <a:off x="5784058" y="2962905"/>
              <a:ext cx="0" cy="1728000"/>
            </a:xfrm>
            <a:prstGeom prst="line">
              <a:avLst/>
            </a:prstGeom>
            <a:noFill/>
            <a:ln w="28575">
              <a:solidFill>
                <a:srgbClr val="6E6EAA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67608" name="Group 5"/>
            <p:cNvGrpSpPr>
              <a:grpSpLocks/>
            </p:cNvGrpSpPr>
            <p:nvPr/>
          </p:nvGrpSpPr>
          <p:grpSpPr bwMode="auto">
            <a:xfrm>
              <a:off x="6520747" y="2575877"/>
              <a:ext cx="2180659" cy="392113"/>
              <a:chOff x="3877" y="2177"/>
              <a:chExt cx="1453" cy="247"/>
            </a:xfrm>
          </p:grpSpPr>
          <p:sp>
            <p:nvSpPr>
              <p:cNvPr id="67618" name="Text Box 8"/>
              <p:cNvSpPr txBox="1">
                <a:spLocks noChangeArrowheads="1"/>
              </p:cNvSpPr>
              <p:nvPr/>
            </p:nvSpPr>
            <p:spPr bwMode="auto">
              <a:xfrm>
                <a:off x="4763" y="2177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程 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序</a:t>
                </a:r>
              </a:p>
            </p:txBody>
          </p:sp>
          <p:sp>
            <p:nvSpPr>
              <p:cNvPr id="67619" name="AutoShape 12"/>
              <p:cNvSpPr>
                <a:spLocks noChangeArrowheads="1"/>
              </p:cNvSpPr>
              <p:nvPr/>
            </p:nvSpPr>
            <p:spPr bwMode="auto">
              <a:xfrm>
                <a:off x="3877" y="2258"/>
                <a:ext cx="821" cy="107"/>
              </a:xfrm>
              <a:prstGeom prst="rightArrow">
                <a:avLst>
                  <a:gd name="adj1" fmla="val 50000"/>
                  <a:gd name="adj2" fmla="val 191822"/>
                </a:avLst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609" name="Group 31"/>
            <p:cNvGrpSpPr>
              <a:grpSpLocks/>
            </p:cNvGrpSpPr>
            <p:nvPr/>
          </p:nvGrpSpPr>
          <p:grpSpPr bwMode="auto">
            <a:xfrm>
              <a:off x="6301105" y="2977511"/>
              <a:ext cx="2014538" cy="1854201"/>
              <a:chOff x="3705" y="2056"/>
              <a:chExt cx="1269" cy="1168"/>
            </a:xfrm>
          </p:grpSpPr>
          <p:sp>
            <p:nvSpPr>
              <p:cNvPr id="67611" name="Text Box 32"/>
              <p:cNvSpPr txBox="1">
                <a:spLocks noChangeArrowheads="1"/>
              </p:cNvSpPr>
              <p:nvPr/>
            </p:nvSpPr>
            <p:spPr bwMode="auto">
              <a:xfrm>
                <a:off x="3990" y="2631"/>
                <a:ext cx="730" cy="248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程序语言</a:t>
                </a:r>
              </a:p>
            </p:txBody>
          </p:sp>
          <p:sp>
            <p:nvSpPr>
              <p:cNvPr id="67612" name="Line 33"/>
              <p:cNvSpPr>
                <a:spLocks noChangeShapeType="1"/>
              </p:cNvSpPr>
              <p:nvPr/>
            </p:nvSpPr>
            <p:spPr bwMode="auto">
              <a:xfrm flipH="1">
                <a:off x="3706" y="2056"/>
                <a:ext cx="0" cy="1089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67613" name="Line 34"/>
              <p:cNvSpPr>
                <a:spLocks noChangeShapeType="1"/>
              </p:cNvSpPr>
              <p:nvPr/>
            </p:nvSpPr>
            <p:spPr bwMode="auto">
              <a:xfrm>
                <a:off x="3714" y="3138"/>
                <a:ext cx="269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67614" name="Line 36"/>
              <p:cNvSpPr>
                <a:spLocks noChangeShapeType="1"/>
              </p:cNvSpPr>
              <p:nvPr/>
            </p:nvSpPr>
            <p:spPr bwMode="auto">
              <a:xfrm>
                <a:off x="4741" y="3155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67615" name="Text Box 37"/>
              <p:cNvSpPr txBox="1">
                <a:spLocks noChangeArrowheads="1"/>
              </p:cNvSpPr>
              <p:nvPr/>
            </p:nvSpPr>
            <p:spPr bwMode="auto">
              <a:xfrm>
                <a:off x="3999" y="2977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编程环境</a:t>
                </a:r>
              </a:p>
            </p:txBody>
          </p:sp>
          <p:sp>
            <p:nvSpPr>
              <p:cNvPr id="67616" name="Line 38"/>
              <p:cNvSpPr>
                <a:spLocks noChangeShapeType="1"/>
              </p:cNvSpPr>
              <p:nvPr/>
            </p:nvSpPr>
            <p:spPr bwMode="auto">
              <a:xfrm>
                <a:off x="3705" y="2754"/>
                <a:ext cx="277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67617" name="Line 39"/>
              <p:cNvSpPr>
                <a:spLocks noChangeShapeType="1"/>
              </p:cNvSpPr>
              <p:nvPr/>
            </p:nvSpPr>
            <p:spPr bwMode="auto">
              <a:xfrm>
                <a:off x="4743" y="2754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</p:grpSp>
        <p:sp>
          <p:nvSpPr>
            <p:cNvPr id="67610" name="Line 19"/>
            <p:cNvSpPr>
              <a:spLocks noChangeShapeType="1"/>
            </p:cNvSpPr>
            <p:nvPr/>
          </p:nvSpPr>
          <p:spPr bwMode="auto">
            <a:xfrm flipH="1" flipV="1">
              <a:off x="8328978" y="2999418"/>
              <a:ext cx="0" cy="1728000"/>
            </a:xfrm>
            <a:prstGeom prst="line">
              <a:avLst/>
            </a:prstGeom>
            <a:noFill/>
            <a:ln w="28575">
              <a:solidFill>
                <a:srgbClr val="6E6EAA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3" name="圆角矩形标注 72"/>
          <p:cNvSpPr>
            <a:spLocks noChangeArrowheads="1"/>
          </p:cNvSpPr>
          <p:nvPr/>
        </p:nvSpPr>
        <p:spPr bwMode="auto">
          <a:xfrm>
            <a:off x="2590800" y="4183063"/>
            <a:ext cx="1485900" cy="503237"/>
          </a:xfrm>
          <a:prstGeom prst="wedgeRoundRectCallout">
            <a:avLst>
              <a:gd name="adj1" fmla="val -250"/>
              <a:gd name="adj2" fmla="val 105245"/>
              <a:gd name="adj3" fmla="val 16667"/>
            </a:avLst>
          </a:prstGeom>
          <a:noFill/>
          <a:ln w="44450" algn="ctr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</a:t>
            </a:r>
          </a:p>
        </p:txBody>
      </p:sp>
      <p:sp>
        <p:nvSpPr>
          <p:cNvPr id="76" name="圆角矩形标注 75"/>
          <p:cNvSpPr>
            <a:spLocks noChangeArrowheads="1"/>
          </p:cNvSpPr>
          <p:nvPr/>
        </p:nvSpPr>
        <p:spPr bwMode="auto">
          <a:xfrm>
            <a:off x="5081588" y="4229100"/>
            <a:ext cx="1485900" cy="503238"/>
          </a:xfrm>
          <a:prstGeom prst="wedgeRoundRectCallout">
            <a:avLst>
              <a:gd name="adj1" fmla="val -250"/>
              <a:gd name="adj2" fmla="val 105245"/>
              <a:gd name="adj3" fmla="val 16667"/>
            </a:avLst>
          </a:prstGeom>
          <a:noFill/>
          <a:ln w="44450" algn="ctr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</a:t>
            </a:r>
          </a:p>
        </p:txBody>
      </p:sp>
      <p:sp>
        <p:nvSpPr>
          <p:cNvPr id="77" name="圆角矩形标注 76"/>
          <p:cNvSpPr>
            <a:spLocks noChangeArrowheads="1"/>
          </p:cNvSpPr>
          <p:nvPr/>
        </p:nvSpPr>
        <p:spPr bwMode="auto">
          <a:xfrm>
            <a:off x="7604125" y="4275138"/>
            <a:ext cx="1485900" cy="503237"/>
          </a:xfrm>
          <a:prstGeom prst="wedgeRoundRectCallout">
            <a:avLst>
              <a:gd name="adj1" fmla="val -250"/>
              <a:gd name="adj2" fmla="val 105245"/>
              <a:gd name="adj3" fmla="val 16667"/>
            </a:avLst>
          </a:prstGeom>
          <a:noFill/>
          <a:ln w="44450" algn="ctr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047750" y="2293938"/>
            <a:ext cx="9726613" cy="1044575"/>
            <a:chOff x="742879" y="2294166"/>
            <a:chExt cx="9726842" cy="1044000"/>
          </a:xfrm>
        </p:grpSpPr>
        <p:sp>
          <p:nvSpPr>
            <p:cNvPr id="75" name="Rectangle 11"/>
            <p:cNvSpPr/>
            <p:nvPr/>
          </p:nvSpPr>
          <p:spPr>
            <a:xfrm>
              <a:off x="1469971" y="2294166"/>
              <a:ext cx="8999750" cy="1044000"/>
            </a:xfrm>
            <a:prstGeom prst="rect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ts val="3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一种数据的逻辑结构可以采用多种存储结构来实现，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lnSpc>
                  <a:spcPts val="3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采用不同的存储结构，其数据处理的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效率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往往是不同的</a:t>
              </a:r>
            </a:p>
          </p:txBody>
        </p:sp>
        <p:grpSp>
          <p:nvGrpSpPr>
            <p:cNvPr id="78" name="Group 70"/>
            <p:cNvGrpSpPr/>
            <p:nvPr/>
          </p:nvGrpSpPr>
          <p:grpSpPr>
            <a:xfrm>
              <a:off x="742879" y="2545082"/>
              <a:ext cx="546100" cy="547688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79" name="Freeform 104"/>
              <p:cNvSpPr/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105"/>
              <p:cNvSpPr/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106"/>
              <p:cNvSpPr/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107"/>
              <p:cNvSpPr/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108"/>
              <p:cNvSpPr/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109"/>
              <p:cNvSpPr/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104"/>
              <p:cNvSpPr/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731125" y="960438"/>
            <a:ext cx="3802063" cy="509587"/>
            <a:chOff x="7730984" y="960656"/>
            <a:chExt cx="3802838" cy="509345"/>
          </a:xfrm>
        </p:grpSpPr>
        <p:sp>
          <p:nvSpPr>
            <p:cNvPr id="87" name="右箭头 86"/>
            <p:cNvSpPr/>
            <p:nvPr/>
          </p:nvSpPr>
          <p:spPr>
            <a:xfrm>
              <a:off x="7730984" y="1054274"/>
              <a:ext cx="576380" cy="323696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7600" name="Rectangle 5"/>
            <p:cNvSpPr txBox="1">
              <a:spLocks noChangeArrowheads="1"/>
            </p:cNvSpPr>
            <p:nvPr/>
          </p:nvSpPr>
          <p:spPr bwMode="auto">
            <a:xfrm>
              <a:off x="8434654" y="960656"/>
              <a:ext cx="3099168" cy="509345"/>
            </a:xfrm>
            <a:prstGeom prst="rect">
              <a:avLst/>
            </a:prstGeom>
            <a:noFill/>
            <a:ln w="952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数据本身的构成方式</a:t>
              </a: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731125" y="1582738"/>
            <a:ext cx="4033838" cy="509587"/>
            <a:chOff x="7730984" y="1582533"/>
            <a:chExt cx="4034295" cy="509345"/>
          </a:xfrm>
        </p:grpSpPr>
        <p:sp>
          <p:nvSpPr>
            <p:cNvPr id="89" name="右箭头 88"/>
            <p:cNvSpPr/>
            <p:nvPr/>
          </p:nvSpPr>
          <p:spPr>
            <a:xfrm>
              <a:off x="7730984" y="1676151"/>
              <a:ext cx="576328" cy="323696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7598" name="Rectangle 5"/>
            <p:cNvSpPr txBox="1">
              <a:spLocks noChangeArrowheads="1"/>
            </p:cNvSpPr>
            <p:nvPr/>
          </p:nvSpPr>
          <p:spPr bwMode="auto">
            <a:xfrm>
              <a:off x="8434654" y="1582533"/>
              <a:ext cx="3330625" cy="509345"/>
            </a:xfrm>
            <a:prstGeom prst="rect">
              <a:avLst/>
            </a:prstGeom>
            <a:noFill/>
            <a:ln w="952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数据在内存的存储表示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0525" y="3900488"/>
            <a:ext cx="6569075" cy="725487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3381375" y="4011613"/>
            <a:ext cx="5657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1-2-2    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抽象数据类型</a:t>
            </a:r>
          </a:p>
        </p:txBody>
      </p:sp>
      <p:pic>
        <p:nvPicPr>
          <p:cNvPr id="69636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2730500"/>
            <a:ext cx="8666162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79485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6" name="Group 40"/>
          <p:cNvGrpSpPr/>
          <p:nvPr/>
        </p:nvGrpSpPr>
        <p:grpSpPr>
          <a:xfrm>
            <a:off x="1964746" y="276907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64746" y="37474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3" y="1728788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什么是数据类型？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3" y="2703513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什么是抽象？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709863" y="3678238"/>
            <a:ext cx="52752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5" y="101600"/>
            <a:ext cx="1997075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538" y="46038"/>
            <a:ext cx="17399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 nodeType="clickPar">
                      <p:stCondLst>
                        <p:cond delay="0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4" grpId="0" bldLvl="0" animBg="1"/>
      <p:bldP spid="35" grpId="0" bldLvl="0" animBg="1"/>
      <p:bldP spid="3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808288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29225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数据类型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819150" y="957263"/>
            <a:ext cx="7197725" cy="522287"/>
            <a:chOff x="1826091" y="4148024"/>
            <a:chExt cx="7197526" cy="523220"/>
          </a:xfrm>
        </p:grpSpPr>
        <p:sp>
          <p:nvSpPr>
            <p:cNvPr id="7169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什么是数据类型呢？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785813" y="3906838"/>
            <a:ext cx="11158537" cy="609600"/>
            <a:chOff x="651937" y="5387316"/>
            <a:chExt cx="11158599" cy="609398"/>
          </a:xfrm>
        </p:grpSpPr>
        <p:sp>
          <p:nvSpPr>
            <p:cNvPr id="71697" name="Rectangle 13"/>
            <p:cNvSpPr>
              <a:spLocks noChangeArrowheads="1"/>
            </p:cNvSpPr>
            <p:nvPr/>
          </p:nvSpPr>
          <p:spPr bwMode="auto">
            <a:xfrm>
              <a:off x="1130975" y="5387316"/>
              <a:ext cx="10679561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80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：一组</a:t>
              </a:r>
              <a:r>
                <a:rPr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的集合以及定义于这个值集上的一组</a:t>
              </a:r>
              <a:r>
                <a:rPr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endPara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21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809625" y="1914525"/>
            <a:ext cx="2463800" cy="523875"/>
            <a:chOff x="809614" y="1915049"/>
            <a:chExt cx="2463927" cy="523220"/>
          </a:xfrm>
        </p:grpSpPr>
        <p:sp>
          <p:nvSpPr>
            <p:cNvPr id="71695" name="Text Box 11"/>
            <p:cNvSpPr txBox="1">
              <a:spLocks noChangeArrowheads="1"/>
            </p:cNvSpPr>
            <p:nvPr/>
          </p:nvSpPr>
          <p:spPr bwMode="auto">
            <a:xfrm>
              <a:off x="1368582" y="1915049"/>
              <a:ext cx="19049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a, b;            </a:t>
              </a:r>
            </a:p>
          </p:txBody>
        </p:sp>
        <p:grpSp>
          <p:nvGrpSpPr>
            <p:cNvPr id="28" name="Group 31"/>
            <p:cNvGrpSpPr/>
            <p:nvPr/>
          </p:nvGrpSpPr>
          <p:grpSpPr>
            <a:xfrm>
              <a:off x="809614" y="1980645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95338" y="2781300"/>
            <a:ext cx="10177462" cy="523875"/>
            <a:chOff x="795100" y="2781577"/>
            <a:chExt cx="10177700" cy="523220"/>
          </a:xfrm>
        </p:grpSpPr>
        <p:grpSp>
          <p:nvGrpSpPr>
            <p:cNvPr id="71691" name="组合 45"/>
            <p:cNvGrpSpPr>
              <a:grpSpLocks/>
            </p:cNvGrpSpPr>
            <p:nvPr/>
          </p:nvGrpSpPr>
          <p:grpSpPr bwMode="auto">
            <a:xfrm>
              <a:off x="795100" y="2781577"/>
              <a:ext cx="10177700" cy="523220"/>
              <a:chOff x="1826091" y="4148024"/>
              <a:chExt cx="10177700" cy="523220"/>
            </a:xfrm>
          </p:grpSpPr>
          <p:sp>
            <p:nvSpPr>
              <p:cNvPr id="71693" name="Text Box 11"/>
              <p:cNvSpPr txBox="1">
                <a:spLocks noChangeArrowheads="1"/>
              </p:cNvSpPr>
              <p:nvPr/>
            </p:nvSpPr>
            <p:spPr bwMode="auto">
              <a:xfrm>
                <a:off x="2385059" y="4148024"/>
                <a:ext cx="961873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float x, y;                 x =  1234567.123;  x = x % y;</a:t>
                </a:r>
                <a:endPara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8" name="Group 31"/>
              <p:cNvGrpSpPr/>
              <p:nvPr/>
            </p:nvGrpSpPr>
            <p:grpSpPr>
              <a:xfrm>
                <a:off x="1826091" y="4213620"/>
                <a:ext cx="465732" cy="432000"/>
                <a:chOff x="8686801" y="2019300"/>
                <a:chExt cx="528638" cy="565150"/>
              </a:xfrm>
              <a:solidFill>
                <a:srgbClr val="5A327D"/>
              </a:solidFill>
            </p:grpSpPr>
            <p:sp>
              <p:nvSpPr>
                <p:cNvPr id="49" name="Freeform 32"/>
                <p:cNvSpPr/>
                <p:nvPr/>
              </p:nvSpPr>
              <p:spPr bwMode="auto">
                <a:xfrm>
                  <a:off x="8785226" y="2501900"/>
                  <a:ext cx="331788" cy="82550"/>
                </a:xfrm>
                <a:custGeom>
                  <a:avLst/>
                  <a:gdLst>
                    <a:gd name="T0" fmla="*/ 121 w 122"/>
                    <a:gd name="T1" fmla="*/ 24 h 30"/>
                    <a:gd name="T2" fmla="*/ 107 w 122"/>
                    <a:gd name="T3" fmla="*/ 2 h 30"/>
                    <a:gd name="T4" fmla="*/ 104 w 122"/>
                    <a:gd name="T5" fmla="*/ 0 h 30"/>
                    <a:gd name="T6" fmla="*/ 62 w 122"/>
                    <a:gd name="T7" fmla="*/ 0 h 30"/>
                    <a:gd name="T8" fmla="*/ 60 w 122"/>
                    <a:gd name="T9" fmla="*/ 0 h 30"/>
                    <a:gd name="T10" fmla="*/ 18 w 122"/>
                    <a:gd name="T11" fmla="*/ 0 h 30"/>
                    <a:gd name="T12" fmla="*/ 15 w 122"/>
                    <a:gd name="T13" fmla="*/ 2 h 30"/>
                    <a:gd name="T14" fmla="*/ 1 w 122"/>
                    <a:gd name="T15" fmla="*/ 24 h 30"/>
                    <a:gd name="T16" fmla="*/ 2 w 122"/>
                    <a:gd name="T17" fmla="*/ 29 h 30"/>
                    <a:gd name="T18" fmla="*/ 4 w 122"/>
                    <a:gd name="T19" fmla="*/ 30 h 30"/>
                    <a:gd name="T20" fmla="*/ 8 w 122"/>
                    <a:gd name="T21" fmla="*/ 28 h 30"/>
                    <a:gd name="T22" fmla="*/ 20 w 122"/>
                    <a:gd name="T23" fmla="*/ 8 h 30"/>
                    <a:gd name="T24" fmla="*/ 60 w 122"/>
                    <a:gd name="T25" fmla="*/ 8 h 30"/>
                    <a:gd name="T26" fmla="*/ 62 w 122"/>
                    <a:gd name="T27" fmla="*/ 8 h 30"/>
                    <a:gd name="T28" fmla="*/ 102 w 122"/>
                    <a:gd name="T29" fmla="*/ 8 h 30"/>
                    <a:gd name="T30" fmla="*/ 114 w 122"/>
                    <a:gd name="T31" fmla="*/ 28 h 30"/>
                    <a:gd name="T32" fmla="*/ 118 w 122"/>
                    <a:gd name="T33" fmla="*/ 30 h 30"/>
                    <a:gd name="T34" fmla="*/ 120 w 122"/>
                    <a:gd name="T35" fmla="*/ 29 h 30"/>
                    <a:gd name="T36" fmla="*/ 121 w 122"/>
                    <a:gd name="T3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2" h="30">
                      <a:moveTo>
                        <a:pt x="121" y="24"/>
                      </a:moveTo>
                      <a:cubicBezTo>
                        <a:pt x="107" y="2"/>
                        <a:pt x="107" y="2"/>
                        <a:pt x="107" y="2"/>
                      </a:cubicBezTo>
                      <a:cubicBezTo>
                        <a:pt x="106" y="1"/>
                        <a:pt x="105" y="0"/>
                        <a:pt x="104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7" y="0"/>
                        <a:pt x="15" y="1"/>
                        <a:pt x="15" y="2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0" y="26"/>
                        <a:pt x="0" y="28"/>
                        <a:pt x="2" y="29"/>
                      </a:cubicBezTo>
                      <a:cubicBezTo>
                        <a:pt x="3" y="30"/>
                        <a:pt x="3" y="30"/>
                        <a:pt x="4" y="30"/>
                      </a:cubicBezTo>
                      <a:cubicBezTo>
                        <a:pt x="6" y="30"/>
                        <a:pt x="7" y="29"/>
                        <a:pt x="8" y="2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60" y="8"/>
                        <a:pt x="60" y="8"/>
                        <a:pt x="60" y="8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102" y="8"/>
                        <a:pt x="102" y="8"/>
                        <a:pt x="102" y="8"/>
                      </a:cubicBezTo>
                      <a:cubicBezTo>
                        <a:pt x="114" y="28"/>
                        <a:pt x="114" y="28"/>
                        <a:pt x="114" y="28"/>
                      </a:cubicBezTo>
                      <a:cubicBezTo>
                        <a:pt x="115" y="29"/>
                        <a:pt x="116" y="30"/>
                        <a:pt x="118" y="30"/>
                      </a:cubicBezTo>
                      <a:cubicBezTo>
                        <a:pt x="118" y="30"/>
                        <a:pt x="119" y="30"/>
                        <a:pt x="120" y="29"/>
                      </a:cubicBezTo>
                      <a:cubicBezTo>
                        <a:pt x="122" y="28"/>
                        <a:pt x="122" y="26"/>
                        <a:pt x="1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Freeform 33"/>
                <p:cNvSpPr/>
                <p:nvPr/>
              </p:nvSpPr>
              <p:spPr bwMode="auto">
                <a:xfrm>
                  <a:off x="8686801" y="2019300"/>
                  <a:ext cx="165100" cy="149225"/>
                </a:xfrm>
                <a:custGeom>
                  <a:avLst/>
                  <a:gdLst>
                    <a:gd name="T0" fmla="*/ 33 w 61"/>
                    <a:gd name="T1" fmla="*/ 0 h 55"/>
                    <a:gd name="T2" fmla="*/ 0 w 61"/>
                    <a:gd name="T3" fmla="*/ 33 h 55"/>
                    <a:gd name="T4" fmla="*/ 7 w 61"/>
                    <a:gd name="T5" fmla="*/ 54 h 55"/>
                    <a:gd name="T6" fmla="*/ 10 w 61"/>
                    <a:gd name="T7" fmla="*/ 55 h 55"/>
                    <a:gd name="T8" fmla="*/ 13 w 61"/>
                    <a:gd name="T9" fmla="*/ 55 h 55"/>
                    <a:gd name="T10" fmla="*/ 59 w 61"/>
                    <a:gd name="T11" fmla="*/ 19 h 55"/>
                    <a:gd name="T12" fmla="*/ 60 w 61"/>
                    <a:gd name="T13" fmla="*/ 13 h 55"/>
                    <a:gd name="T14" fmla="*/ 33 w 61"/>
                    <a:gd name="T15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55">
                      <a:moveTo>
                        <a:pt x="33" y="0"/>
                      </a:moveTo>
                      <a:cubicBezTo>
                        <a:pt x="15" y="0"/>
                        <a:pt x="0" y="15"/>
                        <a:pt x="0" y="33"/>
                      </a:cubicBezTo>
                      <a:cubicBezTo>
                        <a:pt x="0" y="41"/>
                        <a:pt x="2" y="48"/>
                        <a:pt x="7" y="54"/>
                      </a:cubicBezTo>
                      <a:cubicBezTo>
                        <a:pt x="8" y="55"/>
                        <a:pt x="9" y="55"/>
                        <a:pt x="10" y="55"/>
                      </a:cubicBezTo>
                      <a:cubicBezTo>
                        <a:pt x="11" y="55"/>
                        <a:pt x="12" y="55"/>
                        <a:pt x="13" y="55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1" y="17"/>
                        <a:pt x="61" y="15"/>
                        <a:pt x="60" y="13"/>
                      </a:cubicBezTo>
                      <a:cubicBezTo>
                        <a:pt x="54" y="5"/>
                        <a:pt x="44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Freeform 34"/>
                <p:cNvSpPr/>
                <p:nvPr/>
              </p:nvSpPr>
              <p:spPr bwMode="auto">
                <a:xfrm>
                  <a:off x="9048751" y="2019300"/>
                  <a:ext cx="166688" cy="149225"/>
                </a:xfrm>
                <a:custGeom>
                  <a:avLst/>
                  <a:gdLst>
                    <a:gd name="T0" fmla="*/ 28 w 61"/>
                    <a:gd name="T1" fmla="*/ 0 h 55"/>
                    <a:gd name="T2" fmla="*/ 1 w 61"/>
                    <a:gd name="T3" fmla="*/ 13 h 55"/>
                    <a:gd name="T4" fmla="*/ 2 w 61"/>
                    <a:gd name="T5" fmla="*/ 19 h 55"/>
                    <a:gd name="T6" fmla="*/ 48 w 61"/>
                    <a:gd name="T7" fmla="*/ 55 h 55"/>
                    <a:gd name="T8" fmla="*/ 51 w 61"/>
                    <a:gd name="T9" fmla="*/ 55 h 55"/>
                    <a:gd name="T10" fmla="*/ 54 w 61"/>
                    <a:gd name="T11" fmla="*/ 54 h 55"/>
                    <a:gd name="T12" fmla="*/ 61 w 61"/>
                    <a:gd name="T13" fmla="*/ 33 h 55"/>
                    <a:gd name="T14" fmla="*/ 28 w 61"/>
                    <a:gd name="T15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55">
                      <a:moveTo>
                        <a:pt x="28" y="0"/>
                      </a:moveTo>
                      <a:cubicBezTo>
                        <a:pt x="17" y="0"/>
                        <a:pt x="7" y="5"/>
                        <a:pt x="1" y="13"/>
                      </a:cubicBezTo>
                      <a:cubicBezTo>
                        <a:pt x="0" y="15"/>
                        <a:pt x="0" y="17"/>
                        <a:pt x="2" y="19"/>
                      </a:cubicBezTo>
                      <a:cubicBezTo>
                        <a:pt x="48" y="55"/>
                        <a:pt x="48" y="55"/>
                        <a:pt x="48" y="55"/>
                      </a:cubicBezTo>
                      <a:cubicBezTo>
                        <a:pt x="49" y="55"/>
                        <a:pt x="50" y="55"/>
                        <a:pt x="51" y="55"/>
                      </a:cubicBezTo>
                      <a:cubicBezTo>
                        <a:pt x="52" y="55"/>
                        <a:pt x="53" y="55"/>
                        <a:pt x="54" y="54"/>
                      </a:cubicBezTo>
                      <a:cubicBezTo>
                        <a:pt x="58" y="48"/>
                        <a:pt x="61" y="41"/>
                        <a:pt x="61" y="33"/>
                      </a:cubicBezTo>
                      <a:cubicBezTo>
                        <a:pt x="61" y="15"/>
                        <a:pt x="46" y="0"/>
                        <a:pt x="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Freeform 223"/>
                <p:cNvSpPr>
                  <a:spLocks noEditPoints="1"/>
                </p:cNvSpPr>
                <p:nvPr/>
              </p:nvSpPr>
              <p:spPr bwMode="auto">
                <a:xfrm>
                  <a:off x="8743951" y="2073275"/>
                  <a:ext cx="411163" cy="414338"/>
                </a:xfrm>
                <a:custGeom>
                  <a:avLst/>
                  <a:gdLst>
                    <a:gd name="T0" fmla="*/ 76 w 151"/>
                    <a:gd name="T1" fmla="*/ 0 h 152"/>
                    <a:gd name="T2" fmla="*/ 0 w 151"/>
                    <a:gd name="T3" fmla="*/ 76 h 152"/>
                    <a:gd name="T4" fmla="*/ 76 w 151"/>
                    <a:gd name="T5" fmla="*/ 152 h 152"/>
                    <a:gd name="T6" fmla="*/ 151 w 151"/>
                    <a:gd name="T7" fmla="*/ 76 h 152"/>
                    <a:gd name="T8" fmla="*/ 76 w 151"/>
                    <a:gd name="T9" fmla="*/ 0 h 152"/>
                    <a:gd name="T10" fmla="*/ 104 w 151"/>
                    <a:gd name="T11" fmla="*/ 82 h 152"/>
                    <a:gd name="T12" fmla="*/ 77 w 151"/>
                    <a:gd name="T13" fmla="*/ 82 h 152"/>
                    <a:gd name="T14" fmla="*/ 71 w 151"/>
                    <a:gd name="T15" fmla="*/ 76 h 152"/>
                    <a:gd name="T16" fmla="*/ 71 w 151"/>
                    <a:gd name="T17" fmla="*/ 24 h 152"/>
                    <a:gd name="T18" fmla="*/ 77 w 151"/>
                    <a:gd name="T19" fmla="*/ 18 h 152"/>
                    <a:gd name="T20" fmla="*/ 83 w 151"/>
                    <a:gd name="T21" fmla="*/ 24 h 152"/>
                    <a:gd name="T22" fmla="*/ 83 w 151"/>
                    <a:gd name="T23" fmla="*/ 70 h 152"/>
                    <a:gd name="T24" fmla="*/ 104 w 151"/>
                    <a:gd name="T25" fmla="*/ 70 h 152"/>
                    <a:gd name="T26" fmla="*/ 110 w 151"/>
                    <a:gd name="T27" fmla="*/ 76 h 152"/>
                    <a:gd name="T28" fmla="*/ 104 w 151"/>
                    <a:gd name="T29" fmla="*/ 8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1" h="152">
                      <a:moveTo>
                        <a:pt x="76" y="0"/>
                      </a:moveTo>
                      <a:cubicBezTo>
                        <a:pt x="34" y="0"/>
                        <a:pt x="0" y="34"/>
                        <a:pt x="0" y="76"/>
                      </a:cubicBezTo>
                      <a:cubicBezTo>
                        <a:pt x="0" y="118"/>
                        <a:pt x="34" y="152"/>
                        <a:pt x="76" y="152"/>
                      </a:cubicBezTo>
                      <a:cubicBezTo>
                        <a:pt x="118" y="152"/>
                        <a:pt x="151" y="118"/>
                        <a:pt x="151" y="76"/>
                      </a:cubicBezTo>
                      <a:cubicBezTo>
                        <a:pt x="151" y="34"/>
                        <a:pt x="118" y="0"/>
                        <a:pt x="76" y="0"/>
                      </a:cubicBezTo>
                      <a:close/>
                      <a:moveTo>
                        <a:pt x="104" y="82"/>
                      </a:moveTo>
                      <a:cubicBezTo>
                        <a:pt x="77" y="82"/>
                        <a:pt x="77" y="82"/>
                        <a:pt x="77" y="82"/>
                      </a:cubicBezTo>
                      <a:cubicBezTo>
                        <a:pt x="73" y="82"/>
                        <a:pt x="71" y="79"/>
                        <a:pt x="71" y="76"/>
                      </a:cubicBezTo>
                      <a:cubicBezTo>
                        <a:pt x="71" y="24"/>
                        <a:pt x="71" y="24"/>
                        <a:pt x="71" y="24"/>
                      </a:cubicBezTo>
                      <a:cubicBezTo>
                        <a:pt x="71" y="21"/>
                        <a:pt x="73" y="18"/>
                        <a:pt x="77" y="18"/>
                      </a:cubicBezTo>
                      <a:cubicBezTo>
                        <a:pt x="80" y="18"/>
                        <a:pt x="83" y="21"/>
                        <a:pt x="83" y="24"/>
                      </a:cubicBezTo>
                      <a:cubicBezTo>
                        <a:pt x="83" y="70"/>
                        <a:pt x="83" y="70"/>
                        <a:pt x="83" y="70"/>
                      </a:cubicBezTo>
                      <a:cubicBezTo>
                        <a:pt x="104" y="70"/>
                        <a:pt x="104" y="70"/>
                        <a:pt x="104" y="70"/>
                      </a:cubicBezTo>
                      <a:cubicBezTo>
                        <a:pt x="107" y="70"/>
                        <a:pt x="110" y="72"/>
                        <a:pt x="110" y="76"/>
                      </a:cubicBezTo>
                      <a:cubicBezTo>
                        <a:pt x="110" y="79"/>
                        <a:pt x="107" y="82"/>
                        <a:pt x="104" y="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3" name="右箭头 52"/>
            <p:cNvSpPr/>
            <p:nvPr/>
          </p:nvSpPr>
          <p:spPr>
            <a:xfrm>
              <a:off x="3273245" y="2898905"/>
              <a:ext cx="576276" cy="325031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273425" y="1914525"/>
            <a:ext cx="7132638" cy="523875"/>
            <a:chOff x="3273541" y="1915049"/>
            <a:chExt cx="7133204" cy="523220"/>
          </a:xfrm>
        </p:grpSpPr>
        <p:sp>
          <p:nvSpPr>
            <p:cNvPr id="45" name="右箭头 44"/>
            <p:cNvSpPr/>
            <p:nvPr/>
          </p:nvSpPr>
          <p:spPr>
            <a:xfrm>
              <a:off x="3273541" y="2027621"/>
              <a:ext cx="576309" cy="32503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690" name="Text Box 11"/>
            <p:cNvSpPr txBox="1">
              <a:spLocks noChangeArrowheads="1"/>
            </p:cNvSpPr>
            <p:nvPr/>
          </p:nvSpPr>
          <p:spPr bwMode="auto">
            <a:xfrm>
              <a:off x="4242413" y="1915049"/>
              <a:ext cx="61643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= 10000000000000; a = a % b;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016125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19018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理解抽象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8"/>
          <a:stretch>
            <a:fillRect/>
          </a:stretch>
        </p:blipFill>
        <p:spPr bwMode="auto">
          <a:xfrm>
            <a:off x="1617663" y="1544638"/>
            <a:ext cx="3557587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1603375" y="1544638"/>
            <a:ext cx="971550" cy="539750"/>
          </a:xfrm>
          <a:prstGeom prst="rect">
            <a:avLst/>
          </a:prstGeom>
          <a:noFill/>
          <a:ln w="6350">
            <a:solidFill>
              <a:srgbClr val="6E6EA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7" t="4413" r="11433" b="4727"/>
          <a:stretch>
            <a:fillRect/>
          </a:stretch>
        </p:blipFill>
        <p:spPr bwMode="auto">
          <a:xfrm>
            <a:off x="6503988" y="1544638"/>
            <a:ext cx="361315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6502400" y="1544638"/>
            <a:ext cx="971550" cy="539750"/>
          </a:xfrm>
          <a:prstGeom prst="rect">
            <a:avLst/>
          </a:prstGeom>
          <a:noFill/>
          <a:ln w="6350">
            <a:solidFill>
              <a:srgbClr val="6E6EA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</a:p>
        </p:txBody>
      </p:sp>
      <p:grpSp>
        <p:nvGrpSpPr>
          <p:cNvPr id="67" name="组合 66"/>
          <p:cNvGrpSpPr>
            <a:grpSpLocks/>
          </p:cNvGrpSpPr>
          <p:nvPr/>
        </p:nvGrpSpPr>
        <p:grpSpPr bwMode="auto">
          <a:xfrm>
            <a:off x="823913" y="858838"/>
            <a:ext cx="8823325" cy="609600"/>
            <a:chOff x="651937" y="5387316"/>
            <a:chExt cx="8823045" cy="609398"/>
          </a:xfrm>
        </p:grpSpPr>
        <p:sp>
          <p:nvSpPr>
            <p:cNvPr id="72727" name="Rectangle 13"/>
            <p:cNvSpPr>
              <a:spLocks noChangeArrowheads="1"/>
            </p:cNvSpPr>
            <p:nvPr/>
          </p:nvSpPr>
          <p:spPr bwMode="auto">
            <a:xfrm>
              <a:off x="1130975" y="5387316"/>
              <a:ext cx="8344007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280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r>
                <a:rPr kumimoji="1"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：抽出问题本质的特征而忽略非本质的细节</a:t>
              </a:r>
              <a:endPara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70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509713" y="5010150"/>
            <a:ext cx="3894137" cy="990600"/>
            <a:chOff x="1375136" y="3007732"/>
            <a:chExt cx="3893541" cy="990015"/>
          </a:xfrm>
        </p:grpSpPr>
        <p:sp>
          <p:nvSpPr>
            <p:cNvPr id="72724" name="TextBox 15"/>
            <p:cNvSpPr txBox="1">
              <a:spLocks noChangeArrowheads="1"/>
            </p:cNvSpPr>
            <p:nvPr/>
          </p:nvSpPr>
          <p:spPr bwMode="auto">
            <a:xfrm>
              <a:off x="1375136" y="3007732"/>
              <a:ext cx="1697501" cy="990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500"/>
                </a:lnSpc>
              </a:pP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+ 1 = 2</a:t>
              </a:r>
            </a:p>
            <a:p>
              <a:pPr eaLnBrk="1" hangingPunct="1">
                <a:lnSpc>
                  <a:spcPts val="3500"/>
                </a:lnSpc>
              </a:pP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2 + 3 = 5</a:t>
              </a:r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2995725" y="3356776"/>
              <a:ext cx="576175" cy="325246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/>
            </a:p>
          </p:txBody>
        </p:sp>
        <p:sp>
          <p:nvSpPr>
            <p:cNvPr id="72726" name="TextBox 17"/>
            <p:cNvSpPr txBox="1">
              <a:spLocks noChangeArrowheads="1"/>
            </p:cNvSpPr>
            <p:nvPr/>
          </p:nvSpPr>
          <p:spPr bwMode="auto">
            <a:xfrm>
              <a:off x="3737816" y="3239696"/>
              <a:ext cx="1530861" cy="54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500"/>
                </a:lnSpc>
              </a:pP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 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944563" y="4373563"/>
            <a:ext cx="4098925" cy="523875"/>
            <a:chOff x="1826091" y="4148024"/>
            <a:chExt cx="4098646" cy="523220"/>
          </a:xfrm>
        </p:grpSpPr>
        <p:sp>
          <p:nvSpPr>
            <p:cNvPr id="7272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35396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抽象的好处是什么？</a:t>
              </a:r>
            </a:p>
          </p:txBody>
        </p:sp>
        <p:grpSp>
          <p:nvGrpSpPr>
            <p:cNvPr id="2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849938" y="5287963"/>
            <a:ext cx="4440237" cy="541337"/>
            <a:chOff x="5936338" y="5172106"/>
            <a:chExt cx="4440893" cy="541174"/>
          </a:xfrm>
        </p:grpSpPr>
        <p:sp>
          <p:nvSpPr>
            <p:cNvPr id="28" name="右箭头 27"/>
            <p:cNvSpPr/>
            <p:nvPr/>
          </p:nvSpPr>
          <p:spPr>
            <a:xfrm>
              <a:off x="7805101" y="5291132"/>
              <a:ext cx="576348" cy="323752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/>
            </a:p>
          </p:txBody>
        </p:sp>
        <p:sp>
          <p:nvSpPr>
            <p:cNvPr id="72720" name="TextBox 29"/>
            <p:cNvSpPr txBox="1">
              <a:spLocks noChangeArrowheads="1"/>
            </p:cNvSpPr>
            <p:nvPr/>
          </p:nvSpPr>
          <p:spPr bwMode="auto">
            <a:xfrm>
              <a:off x="5936338" y="5172106"/>
              <a:ext cx="1727204" cy="54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500"/>
                </a:lnSpc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算术运算</a:t>
              </a:r>
            </a:p>
          </p:txBody>
        </p:sp>
        <p:sp>
          <p:nvSpPr>
            <p:cNvPr id="72721" name="TextBox 30"/>
            <p:cNvSpPr txBox="1">
              <a:spLocks noChangeArrowheads="1"/>
            </p:cNvSpPr>
            <p:nvPr/>
          </p:nvSpPr>
          <p:spPr bwMode="auto">
            <a:xfrm>
              <a:off x="8563429" y="5172106"/>
              <a:ext cx="1813802" cy="514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500"/>
                </a:lnSpc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代数运算</a:t>
              </a: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043488" y="4387850"/>
            <a:ext cx="6062662" cy="522288"/>
            <a:chOff x="5043132" y="4387447"/>
            <a:chExt cx="6062735" cy="523220"/>
          </a:xfrm>
        </p:grpSpPr>
        <p:sp>
          <p:nvSpPr>
            <p:cNvPr id="32" name="右箭头 31"/>
            <p:cNvSpPr/>
            <p:nvPr/>
          </p:nvSpPr>
          <p:spPr>
            <a:xfrm>
              <a:off x="5043132" y="4484458"/>
              <a:ext cx="576269" cy="324428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/>
            </a:p>
          </p:txBody>
        </p:sp>
        <p:sp>
          <p:nvSpPr>
            <p:cNvPr id="72718" name="Text Box 11"/>
            <p:cNvSpPr txBox="1">
              <a:spLocks noChangeArrowheads="1"/>
            </p:cNvSpPr>
            <p:nvPr/>
          </p:nvSpPr>
          <p:spPr bwMode="auto">
            <a:xfrm>
              <a:off x="5862390" y="4387447"/>
              <a:ext cx="524347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在一个更高的层次上思考问题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1"/>
          <p:cNvGrpSpPr>
            <a:grpSpLocks/>
          </p:cNvGrpSpPr>
          <p:nvPr/>
        </p:nvGrpSpPr>
        <p:grpSpPr bwMode="auto">
          <a:xfrm>
            <a:off x="819150" y="957263"/>
            <a:ext cx="7197725" cy="522287"/>
            <a:chOff x="1826091" y="4148024"/>
            <a:chExt cx="7197526" cy="523220"/>
          </a:xfrm>
        </p:grpSpPr>
        <p:sp>
          <p:nvSpPr>
            <p:cNvPr id="7375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抽象数据类型把什么</a:t>
              </a:r>
              <a:r>
                <a:rPr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掉了呢？</a:t>
              </a:r>
            </a:p>
          </p:txBody>
        </p:sp>
        <p:grpSp>
          <p:nvGrpSpPr>
            <p:cNvPr id="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823913" y="1701800"/>
            <a:ext cx="10996612" cy="566738"/>
            <a:chOff x="823975" y="1701987"/>
            <a:chExt cx="10996097" cy="566309"/>
          </a:xfrm>
        </p:grpSpPr>
        <p:sp>
          <p:nvSpPr>
            <p:cNvPr id="73750" name="矩形 2"/>
            <p:cNvSpPr>
              <a:spLocks noChangeArrowheads="1"/>
            </p:cNvSpPr>
            <p:nvPr/>
          </p:nvSpPr>
          <p:spPr bwMode="auto">
            <a:xfrm>
              <a:off x="1348654" y="1701987"/>
              <a:ext cx="10471418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en-US" sz="280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抽象数据类型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：一个</a:t>
              </a:r>
              <a:r>
                <a:rPr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数据模型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以及定义在该模型上的一组</a:t>
              </a:r>
              <a:r>
                <a:rPr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6" name="Group 67"/>
            <p:cNvGrpSpPr/>
            <p:nvPr/>
          </p:nvGrpSpPr>
          <p:grpSpPr>
            <a:xfrm>
              <a:off x="823975" y="1765422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9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9" name="Rounded Rectangle 10"/>
          <p:cNvSpPr/>
          <p:nvPr/>
        </p:nvSpPr>
        <p:spPr>
          <a:xfrm>
            <a:off x="542925" y="101600"/>
            <a:ext cx="2843213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27289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抽象数据类型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9" name="组合 178"/>
          <p:cNvGrpSpPr>
            <a:grpSpLocks/>
          </p:cNvGrpSpPr>
          <p:nvPr/>
        </p:nvGrpSpPr>
        <p:grpSpPr bwMode="auto">
          <a:xfrm>
            <a:off x="1328738" y="2781300"/>
            <a:ext cx="3244850" cy="2317750"/>
            <a:chOff x="1401016" y="2781010"/>
            <a:chExt cx="3244852" cy="2317729"/>
          </a:xfrm>
        </p:grpSpPr>
        <p:grpSp>
          <p:nvGrpSpPr>
            <p:cNvPr id="73737" name="Group 5"/>
            <p:cNvGrpSpPr>
              <a:grpSpLocks/>
            </p:cNvGrpSpPr>
            <p:nvPr/>
          </p:nvGrpSpPr>
          <p:grpSpPr bwMode="auto">
            <a:xfrm>
              <a:off x="1401016" y="2781010"/>
              <a:ext cx="3244852" cy="393701"/>
              <a:chOff x="276" y="2177"/>
              <a:chExt cx="2044" cy="248"/>
            </a:xfrm>
          </p:grpSpPr>
          <p:sp>
            <p:nvSpPr>
              <p:cNvPr id="73747" name="Text Box 6"/>
              <p:cNvSpPr txBox="1">
                <a:spLocks noChangeArrowheads="1"/>
              </p:cNvSpPr>
              <p:nvPr/>
            </p:nvSpPr>
            <p:spPr bwMode="auto">
              <a:xfrm>
                <a:off x="276" y="2178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问 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题</a:t>
                </a:r>
              </a:p>
            </p:txBody>
          </p:sp>
          <p:sp>
            <p:nvSpPr>
              <p:cNvPr id="73748" name="Text Box 9"/>
              <p:cNvSpPr txBox="1">
                <a:spLocks noChangeArrowheads="1"/>
              </p:cNvSpPr>
              <p:nvPr/>
            </p:nvSpPr>
            <p:spPr bwMode="auto">
              <a:xfrm>
                <a:off x="1753" y="2177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想  法</a:t>
                </a:r>
              </a:p>
            </p:txBody>
          </p:sp>
          <p:sp>
            <p:nvSpPr>
              <p:cNvPr id="73749" name="AutoShape 10"/>
              <p:cNvSpPr>
                <a:spLocks noChangeArrowheads="1"/>
              </p:cNvSpPr>
              <p:nvPr/>
            </p:nvSpPr>
            <p:spPr bwMode="auto">
              <a:xfrm>
                <a:off x="889" y="2258"/>
                <a:ext cx="821" cy="107"/>
              </a:xfrm>
              <a:prstGeom prst="rightArrow">
                <a:avLst>
                  <a:gd name="adj1" fmla="val 50000"/>
                  <a:gd name="adj2" fmla="val 191822"/>
                </a:avLst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73738" name="Group 13"/>
            <p:cNvGrpSpPr>
              <a:grpSpLocks/>
            </p:cNvGrpSpPr>
            <p:nvPr/>
          </p:nvGrpSpPr>
          <p:grpSpPr bwMode="auto">
            <a:xfrm>
              <a:off x="1832816" y="3182624"/>
              <a:ext cx="2182813" cy="1916115"/>
              <a:chOff x="548" y="2430"/>
              <a:chExt cx="1375" cy="1207"/>
            </a:xfrm>
          </p:grpSpPr>
          <p:sp>
            <p:nvSpPr>
              <p:cNvPr id="73739" name="Text Box 14"/>
              <p:cNvSpPr txBox="1">
                <a:spLocks noChangeArrowheads="1"/>
              </p:cNvSpPr>
              <p:nvPr/>
            </p:nvSpPr>
            <p:spPr bwMode="auto">
              <a:xfrm>
                <a:off x="948" y="3009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抽象模型</a:t>
                </a:r>
              </a:p>
            </p:txBody>
          </p:sp>
          <p:sp>
            <p:nvSpPr>
              <p:cNvPr id="73740" name="Line 15"/>
              <p:cNvSpPr>
                <a:spLocks noChangeShapeType="1"/>
              </p:cNvSpPr>
              <p:nvPr/>
            </p:nvSpPr>
            <p:spPr bwMode="auto">
              <a:xfrm flipH="1">
                <a:off x="548" y="2430"/>
                <a:ext cx="0" cy="1089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3741" name="Text Box 16"/>
              <p:cNvSpPr txBox="1">
                <a:spLocks noChangeArrowheads="1"/>
              </p:cNvSpPr>
              <p:nvPr/>
            </p:nvSpPr>
            <p:spPr bwMode="auto">
              <a:xfrm>
                <a:off x="948" y="3390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基本思路</a:t>
                </a:r>
              </a:p>
            </p:txBody>
          </p:sp>
          <p:sp>
            <p:nvSpPr>
              <p:cNvPr id="73742" name="Line 17"/>
              <p:cNvSpPr>
                <a:spLocks noChangeShapeType="1"/>
              </p:cNvSpPr>
              <p:nvPr/>
            </p:nvSpPr>
            <p:spPr bwMode="auto">
              <a:xfrm>
                <a:off x="557" y="312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3743" name="Line 18"/>
              <p:cNvSpPr>
                <a:spLocks noChangeShapeType="1"/>
              </p:cNvSpPr>
              <p:nvPr/>
            </p:nvSpPr>
            <p:spPr bwMode="auto">
              <a:xfrm>
                <a:off x="557" y="351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3744" name="Line 19"/>
              <p:cNvSpPr>
                <a:spLocks noChangeShapeType="1"/>
              </p:cNvSpPr>
              <p:nvPr/>
            </p:nvSpPr>
            <p:spPr bwMode="auto">
              <a:xfrm flipH="1" flipV="1">
                <a:off x="1923" y="2438"/>
                <a:ext cx="0" cy="1089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3745" name="Line 20"/>
              <p:cNvSpPr>
                <a:spLocks noChangeShapeType="1"/>
              </p:cNvSpPr>
              <p:nvPr/>
            </p:nvSpPr>
            <p:spPr bwMode="auto">
              <a:xfrm>
                <a:off x="1682" y="3139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3746" name="Line 21"/>
              <p:cNvSpPr>
                <a:spLocks noChangeShapeType="1"/>
              </p:cNvSpPr>
              <p:nvPr/>
            </p:nvSpPr>
            <p:spPr bwMode="auto">
              <a:xfrm>
                <a:off x="1691" y="3529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78" name="圆角矩形标注 177"/>
          <p:cNvSpPr>
            <a:spLocks noChangeArrowheads="1"/>
          </p:cNvSpPr>
          <p:nvPr/>
        </p:nvSpPr>
        <p:spPr bwMode="auto">
          <a:xfrm>
            <a:off x="2125663" y="3268663"/>
            <a:ext cx="1485900" cy="503237"/>
          </a:xfrm>
          <a:prstGeom prst="wedgeRoundRectCallout">
            <a:avLst>
              <a:gd name="adj1" fmla="val -250"/>
              <a:gd name="adj2" fmla="val 105245"/>
              <a:gd name="adj3" fmla="val 16667"/>
            </a:avLst>
          </a:prstGeom>
          <a:noFill/>
          <a:ln w="44450" algn="ctr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</a:t>
            </a:r>
          </a:p>
        </p:txBody>
      </p:sp>
      <p:sp>
        <p:nvSpPr>
          <p:cNvPr id="181" name="Rectangle 11"/>
          <p:cNvSpPr/>
          <p:nvPr/>
        </p:nvSpPr>
        <p:spPr>
          <a:xfrm>
            <a:off x="5241925" y="2781300"/>
            <a:ext cx="5992813" cy="219075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 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数据的逻辑结构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强调有哪些数据元素 ，数据元素之间满足什么逻辑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，基于数据模型有哪些基本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组合 41"/>
          <p:cNvGrpSpPr>
            <a:grpSpLocks/>
          </p:cNvGrpSpPr>
          <p:nvPr/>
        </p:nvGrpSpPr>
        <p:grpSpPr bwMode="auto">
          <a:xfrm>
            <a:off x="819150" y="957263"/>
            <a:ext cx="7197725" cy="522287"/>
            <a:chOff x="1826091" y="4148024"/>
            <a:chExt cx="7197526" cy="523220"/>
          </a:xfrm>
        </p:grpSpPr>
        <p:sp>
          <p:nvSpPr>
            <p:cNvPr id="7482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抽象数据类型把什么</a:t>
              </a:r>
              <a:r>
                <a:rPr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掉了呢？</a:t>
              </a: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74755" name="组合 3"/>
          <p:cNvGrpSpPr>
            <a:grpSpLocks/>
          </p:cNvGrpSpPr>
          <p:nvPr/>
        </p:nvGrpSpPr>
        <p:grpSpPr bwMode="auto">
          <a:xfrm>
            <a:off x="823913" y="1701800"/>
            <a:ext cx="10996612" cy="566738"/>
            <a:chOff x="823975" y="1701987"/>
            <a:chExt cx="10996097" cy="566309"/>
          </a:xfrm>
        </p:grpSpPr>
        <p:sp>
          <p:nvSpPr>
            <p:cNvPr id="74825" name="矩形 2"/>
            <p:cNvSpPr>
              <a:spLocks noChangeArrowheads="1"/>
            </p:cNvSpPr>
            <p:nvPr/>
          </p:nvSpPr>
          <p:spPr bwMode="auto">
            <a:xfrm>
              <a:off x="1348654" y="1701987"/>
              <a:ext cx="10471418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en-US" sz="280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抽象数据类型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：一个</a:t>
              </a:r>
              <a:r>
                <a:rPr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数据模型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以及定义在该模型上的一组</a:t>
              </a:r>
              <a:r>
                <a:rPr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18" name="Group 67"/>
            <p:cNvGrpSpPr/>
            <p:nvPr/>
          </p:nvGrpSpPr>
          <p:grpSpPr>
            <a:xfrm>
              <a:off x="823975" y="1765422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9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331913" y="2384425"/>
            <a:ext cx="8689975" cy="498475"/>
            <a:chOff x="780446" y="2543816"/>
            <a:chExt cx="8689128" cy="498598"/>
          </a:xfrm>
        </p:grpSpPr>
        <p:sp>
          <p:nvSpPr>
            <p:cNvPr id="74823" name="矩形 22"/>
            <p:cNvSpPr>
              <a:spLocks noChangeArrowheads="1"/>
            </p:cNvSpPr>
            <p:nvPr/>
          </p:nvSpPr>
          <p:spPr bwMode="auto">
            <a:xfrm>
              <a:off x="1320712" y="2543816"/>
              <a:ext cx="8148862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抽象数据类型</a:t>
              </a:r>
              <a:r>
                <a:rPr lang="zh-CN" altLang="en-US" sz="24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不考虑数据项</a:t>
              </a:r>
              <a:r>
                <a: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，把具体的数据类型抽象掉了</a:t>
              </a:r>
              <a:endParaRPr kumimoji="1" lang="zh-CN" altLang="en-US" sz="2400" b="1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824" name="Freeform 84"/>
            <p:cNvSpPr>
              <a:spLocks/>
            </p:cNvSpPr>
            <p:nvPr/>
          </p:nvSpPr>
          <p:spPr bwMode="auto">
            <a:xfrm>
              <a:off x="780446" y="2543816"/>
              <a:ext cx="432000" cy="360000"/>
            </a:xfrm>
            <a:custGeom>
              <a:avLst/>
              <a:gdLst>
                <a:gd name="T0" fmla="*/ 384950 w 202"/>
                <a:gd name="T1" fmla="*/ 33684 h 171"/>
                <a:gd name="T2" fmla="*/ 299406 w 202"/>
                <a:gd name="T3" fmla="*/ 0 h 171"/>
                <a:gd name="T4" fmla="*/ 213861 w 202"/>
                <a:gd name="T5" fmla="*/ 33684 h 171"/>
                <a:gd name="T6" fmla="*/ 109069 w 202"/>
                <a:gd name="T7" fmla="*/ 138947 h 171"/>
                <a:gd name="T8" fmla="*/ 36356 w 202"/>
                <a:gd name="T9" fmla="*/ 210526 h 171"/>
                <a:gd name="T10" fmla="*/ 36356 w 202"/>
                <a:gd name="T11" fmla="*/ 334737 h 171"/>
                <a:gd name="T12" fmla="*/ 98376 w 202"/>
                <a:gd name="T13" fmla="*/ 360000 h 171"/>
                <a:gd name="T14" fmla="*/ 162535 w 202"/>
                <a:gd name="T15" fmla="*/ 332632 h 171"/>
                <a:gd name="T16" fmla="*/ 295129 w 202"/>
                <a:gd name="T17" fmla="*/ 202105 h 171"/>
                <a:gd name="T18" fmla="*/ 295129 w 202"/>
                <a:gd name="T19" fmla="*/ 202105 h 171"/>
                <a:gd name="T20" fmla="*/ 342178 w 202"/>
                <a:gd name="T21" fmla="*/ 157895 h 171"/>
                <a:gd name="T22" fmla="*/ 359287 w 202"/>
                <a:gd name="T23" fmla="*/ 113684 h 171"/>
                <a:gd name="T24" fmla="*/ 342178 w 202"/>
                <a:gd name="T25" fmla="*/ 69474 h 171"/>
                <a:gd name="T26" fmla="*/ 252356 w 202"/>
                <a:gd name="T27" fmla="*/ 71579 h 171"/>
                <a:gd name="T28" fmla="*/ 91960 w 202"/>
                <a:gd name="T29" fmla="*/ 229474 h 171"/>
                <a:gd name="T30" fmla="*/ 91960 w 202"/>
                <a:gd name="T31" fmla="*/ 246316 h 171"/>
                <a:gd name="T32" fmla="*/ 100515 w 202"/>
                <a:gd name="T33" fmla="*/ 250526 h 171"/>
                <a:gd name="T34" fmla="*/ 109069 w 202"/>
                <a:gd name="T35" fmla="*/ 246316 h 171"/>
                <a:gd name="T36" fmla="*/ 271604 w 202"/>
                <a:gd name="T37" fmla="*/ 88421 h 171"/>
                <a:gd name="T38" fmla="*/ 325069 w 202"/>
                <a:gd name="T39" fmla="*/ 86316 h 171"/>
                <a:gd name="T40" fmla="*/ 335762 w 202"/>
                <a:gd name="T41" fmla="*/ 113684 h 171"/>
                <a:gd name="T42" fmla="*/ 322931 w 202"/>
                <a:gd name="T43" fmla="*/ 141053 h 171"/>
                <a:gd name="T44" fmla="*/ 275881 w 202"/>
                <a:gd name="T45" fmla="*/ 187368 h 171"/>
                <a:gd name="T46" fmla="*/ 275881 w 202"/>
                <a:gd name="T47" fmla="*/ 187368 h 171"/>
                <a:gd name="T48" fmla="*/ 145426 w 202"/>
                <a:gd name="T49" fmla="*/ 315789 h 171"/>
                <a:gd name="T50" fmla="*/ 53465 w 202"/>
                <a:gd name="T51" fmla="*/ 317895 h 171"/>
                <a:gd name="T52" fmla="*/ 53465 w 202"/>
                <a:gd name="T53" fmla="*/ 227368 h 171"/>
                <a:gd name="T54" fmla="*/ 62020 w 202"/>
                <a:gd name="T55" fmla="*/ 218947 h 171"/>
                <a:gd name="T56" fmla="*/ 62020 w 202"/>
                <a:gd name="T57" fmla="*/ 218947 h 171"/>
                <a:gd name="T58" fmla="*/ 233109 w 202"/>
                <a:gd name="T59" fmla="*/ 52632 h 171"/>
                <a:gd name="T60" fmla="*/ 299406 w 202"/>
                <a:gd name="T61" fmla="*/ 23158 h 171"/>
                <a:gd name="T62" fmla="*/ 367842 w 202"/>
                <a:gd name="T63" fmla="*/ 50526 h 171"/>
                <a:gd name="T64" fmla="*/ 367842 w 202"/>
                <a:gd name="T65" fmla="*/ 185263 h 171"/>
                <a:gd name="T66" fmla="*/ 226693 w 202"/>
                <a:gd name="T67" fmla="*/ 322105 h 171"/>
                <a:gd name="T68" fmla="*/ 226693 w 202"/>
                <a:gd name="T69" fmla="*/ 338947 h 171"/>
                <a:gd name="T70" fmla="*/ 235248 w 202"/>
                <a:gd name="T71" fmla="*/ 343158 h 171"/>
                <a:gd name="T72" fmla="*/ 245941 w 202"/>
                <a:gd name="T73" fmla="*/ 338947 h 171"/>
                <a:gd name="T74" fmla="*/ 384950 w 202"/>
                <a:gd name="T75" fmla="*/ 202105 h 171"/>
                <a:gd name="T76" fmla="*/ 384950 w 202"/>
                <a:gd name="T77" fmla="*/ 33684 h 1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Rounded Rectangle 10"/>
          <p:cNvSpPr/>
          <p:nvPr/>
        </p:nvSpPr>
        <p:spPr>
          <a:xfrm>
            <a:off x="542925" y="101600"/>
            <a:ext cx="2843213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27289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抽象数据类型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1023938" y="3719513"/>
            <a:ext cx="8201025" cy="2212975"/>
            <a:chOff x="365984" y="3495839"/>
            <a:chExt cx="8201024" cy="2608262"/>
          </a:xfrm>
        </p:grpSpPr>
        <p:sp>
          <p:nvSpPr>
            <p:cNvPr id="74773" name="Rectangle 9"/>
            <p:cNvSpPr>
              <a:spLocks noChangeArrowheads="1"/>
            </p:cNvSpPr>
            <p:nvPr/>
          </p:nvSpPr>
          <p:spPr bwMode="auto">
            <a:xfrm>
              <a:off x="424431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74774" name="Rectangle 10"/>
            <p:cNvSpPr>
              <a:spLocks noChangeArrowheads="1"/>
            </p:cNvSpPr>
            <p:nvPr/>
          </p:nvSpPr>
          <p:spPr bwMode="auto">
            <a:xfrm>
              <a:off x="365984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75" name="Rectangle 11"/>
            <p:cNvSpPr>
              <a:spLocks noChangeArrowheads="1"/>
            </p:cNvSpPr>
            <p:nvPr/>
          </p:nvSpPr>
          <p:spPr bwMode="auto">
            <a:xfrm>
              <a:off x="2162380" y="3495839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74776" name="Rectangle 12"/>
            <p:cNvSpPr>
              <a:spLocks noChangeArrowheads="1"/>
            </p:cNvSpPr>
            <p:nvPr/>
          </p:nvSpPr>
          <p:spPr bwMode="auto">
            <a:xfrm>
              <a:off x="2136586" y="3495839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77" name="Rectangle 13"/>
            <p:cNvSpPr>
              <a:spLocks noChangeArrowheads="1"/>
            </p:cNvSpPr>
            <p:nvPr/>
          </p:nvSpPr>
          <p:spPr bwMode="auto">
            <a:xfrm>
              <a:off x="3591858" y="3495839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性别</a:t>
              </a:r>
            </a:p>
          </p:txBody>
        </p:sp>
        <p:sp>
          <p:nvSpPr>
            <p:cNvPr id="74778" name="Rectangle 14"/>
            <p:cNvSpPr>
              <a:spLocks noChangeArrowheads="1"/>
            </p:cNvSpPr>
            <p:nvPr/>
          </p:nvSpPr>
          <p:spPr bwMode="auto">
            <a:xfrm>
              <a:off x="3533411" y="3495839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79" name="Rectangle 15"/>
            <p:cNvSpPr>
              <a:spLocks noChangeArrowheads="1"/>
            </p:cNvSpPr>
            <p:nvPr/>
          </p:nvSpPr>
          <p:spPr bwMode="auto">
            <a:xfrm>
              <a:off x="5017706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出生日期</a:t>
              </a:r>
            </a:p>
          </p:txBody>
        </p:sp>
        <p:sp>
          <p:nvSpPr>
            <p:cNvPr id="74780" name="Rectangle 16"/>
            <p:cNvSpPr>
              <a:spLocks noChangeArrowheads="1"/>
            </p:cNvSpPr>
            <p:nvPr/>
          </p:nvSpPr>
          <p:spPr bwMode="auto">
            <a:xfrm>
              <a:off x="4959257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81" name="Rectangle 17"/>
            <p:cNvSpPr>
              <a:spLocks noChangeArrowheads="1"/>
            </p:cNvSpPr>
            <p:nvPr/>
          </p:nvSpPr>
          <p:spPr bwMode="auto">
            <a:xfrm>
              <a:off x="6792955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籍贯</a:t>
              </a:r>
            </a:p>
          </p:txBody>
        </p:sp>
        <p:sp>
          <p:nvSpPr>
            <p:cNvPr id="74782" name="Rectangle 18"/>
            <p:cNvSpPr>
              <a:spLocks noChangeArrowheads="1"/>
            </p:cNvSpPr>
            <p:nvPr/>
          </p:nvSpPr>
          <p:spPr bwMode="auto">
            <a:xfrm>
              <a:off x="6734508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83" name="Rectangle 19"/>
            <p:cNvSpPr>
              <a:spLocks noChangeArrowheads="1"/>
            </p:cNvSpPr>
            <p:nvPr/>
          </p:nvSpPr>
          <p:spPr bwMode="auto">
            <a:xfrm>
              <a:off x="424431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</a:t>
              </a:r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001</a:t>
              </a:r>
            </a:p>
          </p:txBody>
        </p:sp>
        <p:sp>
          <p:nvSpPr>
            <p:cNvPr id="74784" name="Rectangle 20"/>
            <p:cNvSpPr>
              <a:spLocks noChangeArrowheads="1"/>
            </p:cNvSpPr>
            <p:nvPr/>
          </p:nvSpPr>
          <p:spPr bwMode="auto">
            <a:xfrm>
              <a:off x="365984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85" name="Rectangle 21"/>
            <p:cNvSpPr>
              <a:spLocks noChangeArrowheads="1"/>
            </p:cNvSpPr>
            <p:nvPr/>
          </p:nvSpPr>
          <p:spPr bwMode="auto">
            <a:xfrm>
              <a:off x="2162380" y="4017771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王  军</a:t>
              </a:r>
            </a:p>
          </p:txBody>
        </p:sp>
        <p:sp>
          <p:nvSpPr>
            <p:cNvPr id="74786" name="Rectangle 22"/>
            <p:cNvSpPr>
              <a:spLocks noChangeArrowheads="1"/>
            </p:cNvSpPr>
            <p:nvPr/>
          </p:nvSpPr>
          <p:spPr bwMode="auto">
            <a:xfrm>
              <a:off x="2136586" y="4017771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87" name="Rectangle 23"/>
            <p:cNvSpPr>
              <a:spLocks noChangeArrowheads="1"/>
            </p:cNvSpPr>
            <p:nvPr/>
          </p:nvSpPr>
          <p:spPr bwMode="auto">
            <a:xfrm>
              <a:off x="3591858" y="4017771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kumimoji="1" lang="en-US" altLang="zh-CN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88" name="Rectangle 24"/>
            <p:cNvSpPr>
              <a:spLocks noChangeArrowheads="1"/>
            </p:cNvSpPr>
            <p:nvPr/>
          </p:nvSpPr>
          <p:spPr bwMode="auto">
            <a:xfrm>
              <a:off x="3533411" y="4017771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89" name="Rectangle 25"/>
            <p:cNvSpPr>
              <a:spLocks noChangeArrowheads="1"/>
            </p:cNvSpPr>
            <p:nvPr/>
          </p:nvSpPr>
          <p:spPr bwMode="auto">
            <a:xfrm>
              <a:off x="6732802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吉林省图们市</a:t>
              </a:r>
              <a:endParaRPr kumimoji="1" lang="en-US" altLang="zh-CN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90" name="Rectangle 26"/>
            <p:cNvSpPr>
              <a:spLocks noChangeArrowheads="1"/>
            </p:cNvSpPr>
            <p:nvPr/>
          </p:nvSpPr>
          <p:spPr bwMode="auto">
            <a:xfrm>
              <a:off x="6734508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91" name="Rectangle 27"/>
            <p:cNvSpPr>
              <a:spLocks noChangeArrowheads="1"/>
            </p:cNvSpPr>
            <p:nvPr/>
          </p:nvSpPr>
          <p:spPr bwMode="auto">
            <a:xfrm>
              <a:off x="424431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15041002</a:t>
              </a:r>
              <a:endParaRPr kumimoji="1"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92" name="Rectangle 28"/>
            <p:cNvSpPr>
              <a:spLocks noChangeArrowheads="1"/>
            </p:cNvSpPr>
            <p:nvPr/>
          </p:nvSpPr>
          <p:spPr bwMode="auto">
            <a:xfrm>
              <a:off x="365984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93" name="Rectangle 29"/>
            <p:cNvSpPr>
              <a:spLocks noChangeArrowheads="1"/>
            </p:cNvSpPr>
            <p:nvPr/>
          </p:nvSpPr>
          <p:spPr bwMode="auto">
            <a:xfrm>
              <a:off x="2162380" y="4539704"/>
              <a:ext cx="139867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李  明</a:t>
              </a:r>
            </a:p>
          </p:txBody>
        </p:sp>
        <p:sp>
          <p:nvSpPr>
            <p:cNvPr id="74794" name="Rectangle 30"/>
            <p:cNvSpPr>
              <a:spLocks noChangeArrowheads="1"/>
            </p:cNvSpPr>
            <p:nvPr/>
          </p:nvSpPr>
          <p:spPr bwMode="auto">
            <a:xfrm>
              <a:off x="2136586" y="4539704"/>
              <a:ext cx="139867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95" name="Rectangle 31"/>
            <p:cNvSpPr>
              <a:spLocks noChangeArrowheads="1"/>
            </p:cNvSpPr>
            <p:nvPr/>
          </p:nvSpPr>
          <p:spPr bwMode="auto">
            <a:xfrm>
              <a:off x="3591858" y="4539704"/>
              <a:ext cx="141959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kumimoji="1" lang="en-US" altLang="zh-CN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96" name="Rectangle 32"/>
            <p:cNvSpPr>
              <a:spLocks noChangeArrowheads="1"/>
            </p:cNvSpPr>
            <p:nvPr/>
          </p:nvSpPr>
          <p:spPr bwMode="auto">
            <a:xfrm>
              <a:off x="3533411" y="4539704"/>
              <a:ext cx="141959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97" name="Rectangle 33"/>
            <p:cNvSpPr>
              <a:spLocks noChangeArrowheads="1"/>
            </p:cNvSpPr>
            <p:nvPr/>
          </p:nvSpPr>
          <p:spPr bwMode="auto">
            <a:xfrm>
              <a:off x="6747235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吉林省吉林市</a:t>
              </a:r>
              <a:endParaRPr kumimoji="1" lang="en-US" altLang="zh-CN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98" name="Rectangle 34"/>
            <p:cNvSpPr>
              <a:spLocks noChangeArrowheads="1"/>
            </p:cNvSpPr>
            <p:nvPr/>
          </p:nvSpPr>
          <p:spPr bwMode="auto">
            <a:xfrm>
              <a:off x="6734508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99" name="Rectangle 35"/>
            <p:cNvSpPr>
              <a:spLocks noChangeArrowheads="1"/>
            </p:cNvSpPr>
            <p:nvPr/>
          </p:nvSpPr>
          <p:spPr bwMode="auto">
            <a:xfrm>
              <a:off x="424431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15041003</a:t>
              </a:r>
              <a:endParaRPr kumimoji="1"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800" name="Rectangle 36"/>
            <p:cNvSpPr>
              <a:spLocks noChangeArrowheads="1"/>
            </p:cNvSpPr>
            <p:nvPr/>
          </p:nvSpPr>
          <p:spPr bwMode="auto">
            <a:xfrm>
              <a:off x="365984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801" name="Rectangle 37"/>
            <p:cNvSpPr>
              <a:spLocks noChangeArrowheads="1"/>
            </p:cNvSpPr>
            <p:nvPr/>
          </p:nvSpPr>
          <p:spPr bwMode="auto">
            <a:xfrm>
              <a:off x="2162380" y="5060236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汤晓影</a:t>
              </a:r>
            </a:p>
          </p:txBody>
        </p:sp>
        <p:sp>
          <p:nvSpPr>
            <p:cNvPr id="74802" name="Rectangle 38"/>
            <p:cNvSpPr>
              <a:spLocks noChangeArrowheads="1"/>
            </p:cNvSpPr>
            <p:nvPr/>
          </p:nvSpPr>
          <p:spPr bwMode="auto">
            <a:xfrm>
              <a:off x="2136586" y="5060236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803" name="Rectangle 39"/>
            <p:cNvSpPr>
              <a:spLocks noChangeArrowheads="1"/>
            </p:cNvSpPr>
            <p:nvPr/>
          </p:nvSpPr>
          <p:spPr bwMode="auto">
            <a:xfrm>
              <a:off x="3591858" y="5060236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女</a:t>
              </a:r>
              <a:endParaRPr kumimoji="1" lang="en-US" altLang="zh-CN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804" name="Rectangle 40"/>
            <p:cNvSpPr>
              <a:spLocks noChangeArrowheads="1"/>
            </p:cNvSpPr>
            <p:nvPr/>
          </p:nvSpPr>
          <p:spPr bwMode="auto">
            <a:xfrm>
              <a:off x="3533411" y="5060236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805" name="Rectangle 41"/>
            <p:cNvSpPr>
              <a:spLocks noChangeArrowheads="1"/>
            </p:cNvSpPr>
            <p:nvPr/>
          </p:nvSpPr>
          <p:spPr bwMode="auto">
            <a:xfrm>
              <a:off x="6731995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吉林省长春市</a:t>
              </a:r>
              <a:endParaRPr kumimoji="1" lang="en-US" altLang="zh-CN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806" name="Rectangle 42"/>
            <p:cNvSpPr>
              <a:spLocks noChangeArrowheads="1"/>
            </p:cNvSpPr>
            <p:nvPr/>
          </p:nvSpPr>
          <p:spPr bwMode="auto">
            <a:xfrm>
              <a:off x="6734508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807" name="Rectangle 43"/>
            <p:cNvSpPr>
              <a:spLocks noChangeArrowheads="1"/>
            </p:cNvSpPr>
            <p:nvPr/>
          </p:nvSpPr>
          <p:spPr bwMode="auto">
            <a:xfrm>
              <a:off x="424431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4808" name="Rectangle 44"/>
            <p:cNvSpPr>
              <a:spLocks noChangeArrowheads="1"/>
            </p:cNvSpPr>
            <p:nvPr/>
          </p:nvSpPr>
          <p:spPr bwMode="auto">
            <a:xfrm>
              <a:off x="365984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809" name="Rectangle 45"/>
            <p:cNvSpPr>
              <a:spLocks noChangeArrowheads="1"/>
            </p:cNvSpPr>
            <p:nvPr/>
          </p:nvSpPr>
          <p:spPr bwMode="auto">
            <a:xfrm>
              <a:off x="2162380" y="5582169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4810" name="Rectangle 46"/>
            <p:cNvSpPr>
              <a:spLocks noChangeArrowheads="1"/>
            </p:cNvSpPr>
            <p:nvPr/>
          </p:nvSpPr>
          <p:spPr bwMode="auto">
            <a:xfrm>
              <a:off x="2136586" y="5582169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811" name="Rectangle 47"/>
            <p:cNvSpPr>
              <a:spLocks noChangeArrowheads="1"/>
            </p:cNvSpPr>
            <p:nvPr/>
          </p:nvSpPr>
          <p:spPr bwMode="auto">
            <a:xfrm>
              <a:off x="3591858" y="5582169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4812" name="Rectangle 48"/>
            <p:cNvSpPr>
              <a:spLocks noChangeArrowheads="1"/>
            </p:cNvSpPr>
            <p:nvPr/>
          </p:nvSpPr>
          <p:spPr bwMode="auto">
            <a:xfrm>
              <a:off x="3533411" y="5582169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813" name="Rectangle 49"/>
            <p:cNvSpPr>
              <a:spLocks noChangeArrowheads="1"/>
            </p:cNvSpPr>
            <p:nvPr/>
          </p:nvSpPr>
          <p:spPr bwMode="auto">
            <a:xfrm>
              <a:off x="5017706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19970102</a:t>
              </a:r>
            </a:p>
          </p:txBody>
        </p:sp>
        <p:sp>
          <p:nvSpPr>
            <p:cNvPr id="74814" name="Rectangle 50"/>
            <p:cNvSpPr>
              <a:spLocks noChangeArrowheads="1"/>
            </p:cNvSpPr>
            <p:nvPr/>
          </p:nvSpPr>
          <p:spPr bwMode="auto">
            <a:xfrm>
              <a:off x="4959257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815" name="Rectangle 51"/>
            <p:cNvSpPr>
              <a:spLocks noChangeArrowheads="1"/>
            </p:cNvSpPr>
            <p:nvPr/>
          </p:nvSpPr>
          <p:spPr bwMode="auto">
            <a:xfrm>
              <a:off x="5017706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19980328</a:t>
              </a:r>
            </a:p>
          </p:txBody>
        </p:sp>
        <p:sp>
          <p:nvSpPr>
            <p:cNvPr id="74816" name="Rectangle 52"/>
            <p:cNvSpPr>
              <a:spLocks noChangeArrowheads="1"/>
            </p:cNvSpPr>
            <p:nvPr/>
          </p:nvSpPr>
          <p:spPr bwMode="auto">
            <a:xfrm>
              <a:off x="4959257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817" name="Rectangle 53"/>
            <p:cNvSpPr>
              <a:spLocks noChangeArrowheads="1"/>
            </p:cNvSpPr>
            <p:nvPr/>
          </p:nvSpPr>
          <p:spPr bwMode="auto">
            <a:xfrm>
              <a:off x="5017706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19971116</a:t>
              </a:r>
            </a:p>
          </p:txBody>
        </p:sp>
        <p:sp>
          <p:nvSpPr>
            <p:cNvPr id="74818" name="Rectangle 54"/>
            <p:cNvSpPr>
              <a:spLocks noChangeArrowheads="1"/>
            </p:cNvSpPr>
            <p:nvPr/>
          </p:nvSpPr>
          <p:spPr bwMode="auto">
            <a:xfrm>
              <a:off x="4959257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819" name="Rectangle 55"/>
            <p:cNvSpPr>
              <a:spLocks noChangeArrowheads="1"/>
            </p:cNvSpPr>
            <p:nvPr/>
          </p:nvSpPr>
          <p:spPr bwMode="auto">
            <a:xfrm>
              <a:off x="5017706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4820" name="Rectangle 56"/>
            <p:cNvSpPr>
              <a:spLocks noChangeArrowheads="1"/>
            </p:cNvSpPr>
            <p:nvPr/>
          </p:nvSpPr>
          <p:spPr bwMode="auto">
            <a:xfrm>
              <a:off x="4959257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821" name="Rectangle 57"/>
            <p:cNvSpPr>
              <a:spLocks noChangeArrowheads="1"/>
            </p:cNvSpPr>
            <p:nvPr/>
          </p:nvSpPr>
          <p:spPr bwMode="auto">
            <a:xfrm>
              <a:off x="6792955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4822" name="Rectangle 58"/>
            <p:cNvSpPr>
              <a:spLocks noChangeArrowheads="1"/>
            </p:cNvSpPr>
            <p:nvPr/>
          </p:nvSpPr>
          <p:spPr bwMode="auto">
            <a:xfrm>
              <a:off x="6734508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组合 89"/>
          <p:cNvGrpSpPr>
            <a:grpSpLocks/>
          </p:cNvGrpSpPr>
          <p:nvPr/>
        </p:nvGrpSpPr>
        <p:grpSpPr bwMode="auto">
          <a:xfrm>
            <a:off x="9661525" y="3736975"/>
            <a:ext cx="1228725" cy="2230438"/>
            <a:chOff x="9341489" y="3584620"/>
            <a:chExt cx="1229431" cy="2230021"/>
          </a:xfrm>
        </p:grpSpPr>
        <p:sp>
          <p:nvSpPr>
            <p:cNvPr id="91" name="右箭头 90"/>
            <p:cNvSpPr/>
            <p:nvPr/>
          </p:nvSpPr>
          <p:spPr>
            <a:xfrm>
              <a:off x="9341489" y="4559163"/>
              <a:ext cx="719551" cy="503144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anchor="ctr"/>
            <a:lstStyle/>
            <a:p>
              <a:pPr algn="ctr"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</a:p>
          </p:txBody>
        </p:sp>
        <p:grpSp>
          <p:nvGrpSpPr>
            <p:cNvPr id="74765" name="组合 91"/>
            <p:cNvGrpSpPr>
              <a:grpSpLocks/>
            </p:cNvGrpSpPr>
            <p:nvPr/>
          </p:nvGrpSpPr>
          <p:grpSpPr bwMode="auto">
            <a:xfrm>
              <a:off x="10462920" y="3584620"/>
              <a:ext cx="108000" cy="2230021"/>
              <a:chOff x="10462920" y="3584620"/>
              <a:chExt cx="108000" cy="2230021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10462908" y="3584620"/>
                <a:ext cx="108012" cy="10793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10462908" y="4027450"/>
                <a:ext cx="108012" cy="10793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10462908" y="4470279"/>
                <a:ext cx="108012" cy="10793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10462908" y="5706711"/>
                <a:ext cx="108012" cy="10793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97" name="直接连接符 96"/>
              <p:cNvCxnSpPr/>
              <p:nvPr/>
            </p:nvCxnSpPr>
            <p:spPr>
              <a:xfrm>
                <a:off x="10532798" y="3708422"/>
                <a:ext cx="0" cy="323789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>
                <a:off x="10532798" y="4146490"/>
                <a:ext cx="0" cy="323789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10532798" y="4598843"/>
                <a:ext cx="0" cy="1107868"/>
              </a:xfrm>
              <a:prstGeom prst="line">
                <a:avLst/>
              </a:prstGeom>
              <a:ln w="28575">
                <a:solidFill>
                  <a:srgbClr val="285A3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349375" y="2936875"/>
            <a:ext cx="8764588" cy="498475"/>
            <a:chOff x="732850" y="2976971"/>
            <a:chExt cx="8764843" cy="498598"/>
          </a:xfrm>
        </p:grpSpPr>
        <p:sp>
          <p:nvSpPr>
            <p:cNvPr id="74762" name="矩形 32"/>
            <p:cNvSpPr>
              <a:spLocks noChangeArrowheads="1"/>
            </p:cNvSpPr>
            <p:nvPr/>
          </p:nvSpPr>
          <p:spPr bwMode="auto">
            <a:xfrm>
              <a:off x="1270824" y="2976971"/>
              <a:ext cx="8226869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抽象数据类型只考虑数据的逻辑结构和基本操作</a:t>
              </a:r>
              <a:endParaRPr kumimoji="1" lang="zh-CN" altLang="en-US" sz="2400" b="1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763" name="Freeform 84"/>
            <p:cNvSpPr>
              <a:spLocks/>
            </p:cNvSpPr>
            <p:nvPr/>
          </p:nvSpPr>
          <p:spPr bwMode="auto">
            <a:xfrm>
              <a:off x="732850" y="3031322"/>
              <a:ext cx="432000" cy="360000"/>
            </a:xfrm>
            <a:custGeom>
              <a:avLst/>
              <a:gdLst>
                <a:gd name="T0" fmla="*/ 384950 w 202"/>
                <a:gd name="T1" fmla="*/ 33684 h 171"/>
                <a:gd name="T2" fmla="*/ 299406 w 202"/>
                <a:gd name="T3" fmla="*/ 0 h 171"/>
                <a:gd name="T4" fmla="*/ 213861 w 202"/>
                <a:gd name="T5" fmla="*/ 33684 h 171"/>
                <a:gd name="T6" fmla="*/ 109069 w 202"/>
                <a:gd name="T7" fmla="*/ 138947 h 171"/>
                <a:gd name="T8" fmla="*/ 36356 w 202"/>
                <a:gd name="T9" fmla="*/ 210526 h 171"/>
                <a:gd name="T10" fmla="*/ 36356 w 202"/>
                <a:gd name="T11" fmla="*/ 334737 h 171"/>
                <a:gd name="T12" fmla="*/ 98376 w 202"/>
                <a:gd name="T13" fmla="*/ 360000 h 171"/>
                <a:gd name="T14" fmla="*/ 162535 w 202"/>
                <a:gd name="T15" fmla="*/ 332632 h 171"/>
                <a:gd name="T16" fmla="*/ 295129 w 202"/>
                <a:gd name="T17" fmla="*/ 202105 h 171"/>
                <a:gd name="T18" fmla="*/ 295129 w 202"/>
                <a:gd name="T19" fmla="*/ 202105 h 171"/>
                <a:gd name="T20" fmla="*/ 342178 w 202"/>
                <a:gd name="T21" fmla="*/ 157895 h 171"/>
                <a:gd name="T22" fmla="*/ 359287 w 202"/>
                <a:gd name="T23" fmla="*/ 113684 h 171"/>
                <a:gd name="T24" fmla="*/ 342178 w 202"/>
                <a:gd name="T25" fmla="*/ 69474 h 171"/>
                <a:gd name="T26" fmla="*/ 252356 w 202"/>
                <a:gd name="T27" fmla="*/ 71579 h 171"/>
                <a:gd name="T28" fmla="*/ 91960 w 202"/>
                <a:gd name="T29" fmla="*/ 229474 h 171"/>
                <a:gd name="T30" fmla="*/ 91960 w 202"/>
                <a:gd name="T31" fmla="*/ 246316 h 171"/>
                <a:gd name="T32" fmla="*/ 100515 w 202"/>
                <a:gd name="T33" fmla="*/ 250526 h 171"/>
                <a:gd name="T34" fmla="*/ 109069 w 202"/>
                <a:gd name="T35" fmla="*/ 246316 h 171"/>
                <a:gd name="T36" fmla="*/ 271604 w 202"/>
                <a:gd name="T37" fmla="*/ 88421 h 171"/>
                <a:gd name="T38" fmla="*/ 325069 w 202"/>
                <a:gd name="T39" fmla="*/ 86316 h 171"/>
                <a:gd name="T40" fmla="*/ 335762 w 202"/>
                <a:gd name="T41" fmla="*/ 113684 h 171"/>
                <a:gd name="T42" fmla="*/ 322931 w 202"/>
                <a:gd name="T43" fmla="*/ 141053 h 171"/>
                <a:gd name="T44" fmla="*/ 275881 w 202"/>
                <a:gd name="T45" fmla="*/ 187368 h 171"/>
                <a:gd name="T46" fmla="*/ 275881 w 202"/>
                <a:gd name="T47" fmla="*/ 187368 h 171"/>
                <a:gd name="T48" fmla="*/ 145426 w 202"/>
                <a:gd name="T49" fmla="*/ 315789 h 171"/>
                <a:gd name="T50" fmla="*/ 53465 w 202"/>
                <a:gd name="T51" fmla="*/ 317895 h 171"/>
                <a:gd name="T52" fmla="*/ 53465 w 202"/>
                <a:gd name="T53" fmla="*/ 227368 h 171"/>
                <a:gd name="T54" fmla="*/ 62020 w 202"/>
                <a:gd name="T55" fmla="*/ 218947 h 171"/>
                <a:gd name="T56" fmla="*/ 62020 w 202"/>
                <a:gd name="T57" fmla="*/ 218947 h 171"/>
                <a:gd name="T58" fmla="*/ 233109 w 202"/>
                <a:gd name="T59" fmla="*/ 52632 h 171"/>
                <a:gd name="T60" fmla="*/ 299406 w 202"/>
                <a:gd name="T61" fmla="*/ 23158 h 171"/>
                <a:gd name="T62" fmla="*/ 367842 w 202"/>
                <a:gd name="T63" fmla="*/ 50526 h 171"/>
                <a:gd name="T64" fmla="*/ 367842 w 202"/>
                <a:gd name="T65" fmla="*/ 185263 h 171"/>
                <a:gd name="T66" fmla="*/ 226693 w 202"/>
                <a:gd name="T67" fmla="*/ 322105 h 171"/>
                <a:gd name="T68" fmla="*/ 226693 w 202"/>
                <a:gd name="T69" fmla="*/ 338947 h 171"/>
                <a:gd name="T70" fmla="*/ 235248 w 202"/>
                <a:gd name="T71" fmla="*/ 343158 h 171"/>
                <a:gd name="T72" fmla="*/ 245941 w 202"/>
                <a:gd name="T73" fmla="*/ 338947 h 171"/>
                <a:gd name="T74" fmla="*/ 384950 w 202"/>
                <a:gd name="T75" fmla="*/ 202105 h 171"/>
                <a:gd name="T76" fmla="*/ 384950 w 202"/>
                <a:gd name="T77" fmla="*/ 33684 h 1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3276600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33242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程序设计的关键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819150" y="957263"/>
            <a:ext cx="7197725" cy="522287"/>
            <a:chOff x="1826091" y="4148024"/>
            <a:chExt cx="7197526" cy="523220"/>
          </a:xfrm>
        </p:grpSpPr>
        <p:sp>
          <p:nvSpPr>
            <p:cNvPr id="824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程序设计的关键是什么？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163638" y="1714500"/>
            <a:ext cx="10891837" cy="565150"/>
            <a:chOff x="651937" y="5356836"/>
            <a:chExt cx="10892535" cy="565604"/>
          </a:xfrm>
        </p:grpSpPr>
        <p:sp>
          <p:nvSpPr>
            <p:cNvPr id="8245" name="Rectangle 13"/>
            <p:cNvSpPr>
              <a:spLocks noChangeArrowheads="1"/>
            </p:cNvSpPr>
            <p:nvPr/>
          </p:nvSpPr>
          <p:spPr bwMode="auto">
            <a:xfrm>
              <a:off x="1100496" y="5356836"/>
              <a:ext cx="10443976" cy="565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80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数据表示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：从问题抽象出</a:t>
              </a:r>
              <a:r>
                <a:rPr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数据模型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，从机外表示转换为</a:t>
              </a:r>
              <a:r>
                <a:rPr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机内表示</a:t>
              </a:r>
            </a:p>
          </p:txBody>
        </p:sp>
        <p:grpSp>
          <p:nvGrpSpPr>
            <p:cNvPr id="21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22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1163638" y="3983038"/>
            <a:ext cx="10861675" cy="565150"/>
            <a:chOff x="651937" y="5372076"/>
            <a:chExt cx="10862055" cy="565604"/>
          </a:xfrm>
        </p:grpSpPr>
        <p:sp>
          <p:nvSpPr>
            <p:cNvPr id="8243" name="Rectangle 13"/>
            <p:cNvSpPr>
              <a:spLocks noChangeArrowheads="1"/>
            </p:cNvSpPr>
            <p:nvPr/>
          </p:nvSpPr>
          <p:spPr bwMode="auto">
            <a:xfrm>
              <a:off x="1070016" y="5372076"/>
              <a:ext cx="10443976" cy="565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80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：设计</a:t>
              </a:r>
              <a:r>
                <a:rPr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，再将算法转换为程序设计语言对应的</a:t>
              </a:r>
              <a:r>
                <a:rPr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</a:p>
          </p:txBody>
        </p:sp>
        <p:grpSp>
          <p:nvGrpSpPr>
            <p:cNvPr id="39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40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930275" y="2549525"/>
            <a:ext cx="1800225" cy="1128713"/>
            <a:chOff x="1021204" y="2494895"/>
            <a:chExt cx="1800000" cy="1129785"/>
          </a:xfrm>
        </p:grpSpPr>
        <p:sp>
          <p:nvSpPr>
            <p:cNvPr id="27" name="立方体 26"/>
            <p:cNvSpPr/>
            <p:nvPr/>
          </p:nvSpPr>
          <p:spPr>
            <a:xfrm>
              <a:off x="1021204" y="2509197"/>
              <a:ext cx="1800000" cy="1115483"/>
            </a:xfrm>
            <a:prstGeom prst="cube">
              <a:avLst>
                <a:gd name="adj" fmla="val 31828"/>
              </a:avLst>
            </a:prstGeom>
            <a:solidFill>
              <a:srgbClr val="B4B4C8"/>
            </a:solidFill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41" name="TextBox 28"/>
            <p:cNvSpPr txBox="1">
              <a:spLocks noChangeArrowheads="1"/>
            </p:cNvSpPr>
            <p:nvPr/>
          </p:nvSpPr>
          <p:spPr bwMode="auto">
            <a:xfrm>
              <a:off x="1284446" y="2494895"/>
              <a:ext cx="15173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现实世界</a:t>
              </a:r>
            </a:p>
          </p:txBody>
        </p:sp>
        <p:sp>
          <p:nvSpPr>
            <p:cNvPr id="8242" name="TextBox 41"/>
            <p:cNvSpPr txBox="1">
              <a:spLocks noChangeArrowheads="1"/>
            </p:cNvSpPr>
            <p:nvPr/>
          </p:nvSpPr>
          <p:spPr bwMode="auto">
            <a:xfrm>
              <a:off x="1326005" y="3030280"/>
              <a:ext cx="900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882900" y="2549525"/>
            <a:ext cx="2646363" cy="1128713"/>
            <a:chOff x="2883359" y="2549237"/>
            <a:chExt cx="2645485" cy="1129785"/>
          </a:xfrm>
        </p:grpSpPr>
        <p:grpSp>
          <p:nvGrpSpPr>
            <p:cNvPr id="8235" name="组合 5"/>
            <p:cNvGrpSpPr>
              <a:grpSpLocks/>
            </p:cNvGrpSpPr>
            <p:nvPr/>
          </p:nvGrpSpPr>
          <p:grpSpPr bwMode="auto">
            <a:xfrm>
              <a:off x="3728844" y="2549237"/>
              <a:ext cx="1800000" cy="1129785"/>
              <a:chOff x="3141923" y="2494895"/>
              <a:chExt cx="1800000" cy="1129785"/>
            </a:xfrm>
          </p:grpSpPr>
          <p:sp>
            <p:nvSpPr>
              <p:cNvPr id="2" name="立方体 1"/>
              <p:cNvSpPr/>
              <p:nvPr/>
            </p:nvSpPr>
            <p:spPr>
              <a:xfrm>
                <a:off x="3142295" y="2509197"/>
                <a:ext cx="1799628" cy="1115483"/>
              </a:xfrm>
              <a:prstGeom prst="cube">
                <a:avLst>
                  <a:gd name="adj" fmla="val 31828"/>
                </a:avLst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38" name="TextBox 2"/>
              <p:cNvSpPr txBox="1">
                <a:spLocks noChangeArrowheads="1"/>
              </p:cNvSpPr>
              <p:nvPr/>
            </p:nvSpPr>
            <p:spPr bwMode="auto">
              <a:xfrm>
                <a:off x="3542325" y="2494895"/>
                <a:ext cx="112111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B42D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模型化</a:t>
                </a:r>
              </a:p>
            </p:txBody>
          </p:sp>
          <p:sp>
            <p:nvSpPr>
              <p:cNvPr id="8239" name="TextBox 25"/>
              <p:cNvSpPr txBox="1">
                <a:spLocks noChangeArrowheads="1"/>
              </p:cNvSpPr>
              <p:nvPr/>
            </p:nvSpPr>
            <p:spPr bwMode="auto">
              <a:xfrm>
                <a:off x="3263843" y="3030280"/>
                <a:ext cx="125023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数据模型</a:t>
                </a:r>
              </a:p>
            </p:txBody>
          </p:sp>
        </p:grpSp>
        <p:sp>
          <p:nvSpPr>
            <p:cNvPr id="50" name="右箭头 49"/>
            <p:cNvSpPr/>
            <p:nvPr/>
          </p:nvSpPr>
          <p:spPr>
            <a:xfrm>
              <a:off x="2883359" y="2832080"/>
              <a:ext cx="720486" cy="503716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anchor="ctr"/>
            <a:lstStyle/>
            <a:p>
              <a:pPr algn="ctr"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5651500" y="2543175"/>
            <a:ext cx="2692400" cy="1135063"/>
            <a:chOff x="5650764" y="2542431"/>
            <a:chExt cx="2692400" cy="1136591"/>
          </a:xfrm>
        </p:grpSpPr>
        <p:grpSp>
          <p:nvGrpSpPr>
            <p:cNvPr id="8230" name="组合 4"/>
            <p:cNvGrpSpPr>
              <a:grpSpLocks/>
            </p:cNvGrpSpPr>
            <p:nvPr/>
          </p:nvGrpSpPr>
          <p:grpSpPr bwMode="auto">
            <a:xfrm>
              <a:off x="6527924" y="2542431"/>
              <a:ext cx="1815240" cy="1136591"/>
              <a:chOff x="5196964" y="2508680"/>
              <a:chExt cx="1815240" cy="1136591"/>
            </a:xfrm>
          </p:grpSpPr>
          <p:sp>
            <p:nvSpPr>
              <p:cNvPr id="44" name="立方体 43"/>
              <p:cNvSpPr/>
              <p:nvPr/>
            </p:nvSpPr>
            <p:spPr>
              <a:xfrm>
                <a:off x="5213567" y="2522987"/>
                <a:ext cx="1798637" cy="1115925"/>
              </a:xfrm>
              <a:prstGeom prst="cube">
                <a:avLst>
                  <a:gd name="adj" fmla="val 31828"/>
                </a:avLst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33" name="TextBox 44"/>
              <p:cNvSpPr txBox="1">
                <a:spLocks noChangeArrowheads="1"/>
              </p:cNvSpPr>
              <p:nvPr/>
            </p:nvSpPr>
            <p:spPr bwMode="auto">
              <a:xfrm>
                <a:off x="5643087" y="2508680"/>
                <a:ext cx="104907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语言层</a:t>
                </a:r>
              </a:p>
            </p:txBody>
          </p:sp>
          <p:sp>
            <p:nvSpPr>
              <p:cNvPr id="8234" name="TextBox 45"/>
              <p:cNvSpPr txBox="1">
                <a:spLocks noChangeArrowheads="1"/>
              </p:cNvSpPr>
              <p:nvPr/>
            </p:nvSpPr>
            <p:spPr bwMode="auto">
              <a:xfrm>
                <a:off x="5196964" y="2937385"/>
                <a:ext cx="1495200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常量、变量</a:t>
                </a:r>
                <a:endParaRPr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hangingPunct="1"/>
                <a:r>
                  <a:rPr lang="zh-CN" altLang="en-US" sz="20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数据类型</a:t>
                </a:r>
              </a:p>
            </p:txBody>
          </p:sp>
        </p:grpSp>
        <p:sp>
          <p:nvSpPr>
            <p:cNvPr id="51" name="右箭头 50"/>
            <p:cNvSpPr/>
            <p:nvPr/>
          </p:nvSpPr>
          <p:spPr>
            <a:xfrm>
              <a:off x="5650764" y="2831745"/>
              <a:ext cx="720725" cy="503915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anchor="ctr"/>
            <a:lstStyle/>
            <a:p>
              <a:pPr algn="ctr"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</a:t>
              </a: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8434388" y="2540000"/>
            <a:ext cx="2708275" cy="1138238"/>
            <a:chOff x="8434604" y="2540615"/>
            <a:chExt cx="2707640" cy="1138407"/>
          </a:xfrm>
        </p:grpSpPr>
        <p:grpSp>
          <p:nvGrpSpPr>
            <p:cNvPr id="8225" name="组合 3"/>
            <p:cNvGrpSpPr>
              <a:grpSpLocks/>
            </p:cNvGrpSpPr>
            <p:nvPr/>
          </p:nvGrpSpPr>
          <p:grpSpPr bwMode="auto">
            <a:xfrm>
              <a:off x="9342244" y="2540615"/>
              <a:ext cx="1800000" cy="1138407"/>
              <a:chOff x="9022204" y="2567590"/>
              <a:chExt cx="1800000" cy="1138407"/>
            </a:xfrm>
          </p:grpSpPr>
          <p:sp>
            <p:nvSpPr>
              <p:cNvPr id="47" name="立方体 46"/>
              <p:cNvSpPr/>
              <p:nvPr/>
            </p:nvSpPr>
            <p:spPr>
              <a:xfrm>
                <a:off x="9022401" y="2581880"/>
                <a:ext cx="1799803" cy="1116178"/>
              </a:xfrm>
              <a:prstGeom prst="cube">
                <a:avLst>
                  <a:gd name="adj" fmla="val 31828"/>
                </a:avLst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28" name="TextBox 47"/>
              <p:cNvSpPr txBox="1">
                <a:spLocks noChangeArrowheads="1"/>
              </p:cNvSpPr>
              <p:nvPr/>
            </p:nvSpPr>
            <p:spPr bwMode="auto">
              <a:xfrm>
                <a:off x="9437847" y="2567590"/>
                <a:ext cx="107775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机器层</a:t>
                </a:r>
              </a:p>
            </p:txBody>
          </p:sp>
          <p:sp>
            <p:nvSpPr>
              <p:cNvPr id="8229" name="TextBox 48"/>
              <p:cNvSpPr txBox="1">
                <a:spLocks noChangeArrowheads="1"/>
              </p:cNvSpPr>
              <p:nvPr/>
            </p:nvSpPr>
            <p:spPr bwMode="auto">
              <a:xfrm>
                <a:off x="9022204" y="2969320"/>
                <a:ext cx="1493397" cy="736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ts val="2600"/>
                  </a:lnSpc>
                </a:pPr>
                <a:r>
                  <a:rPr lang="zh-CN" altLang="en-US" sz="200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内存</a:t>
                </a:r>
                <a:endParaRPr lang="en-US" altLang="zh-CN" sz="2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ts val="2600"/>
                  </a:lnSpc>
                </a:pPr>
                <a:r>
                  <a:rPr lang="en-US" altLang="zh-CN" sz="200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00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编码</a:t>
                </a:r>
              </a:p>
            </p:txBody>
          </p:sp>
        </p:grpSp>
        <p:sp>
          <p:nvSpPr>
            <p:cNvPr id="52" name="右箭头 51"/>
            <p:cNvSpPr/>
            <p:nvPr/>
          </p:nvSpPr>
          <p:spPr>
            <a:xfrm>
              <a:off x="8434604" y="2831171"/>
              <a:ext cx="720556" cy="5049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anchor="ctr"/>
            <a:lstStyle/>
            <a:p>
              <a:pPr algn="ctr"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翻译</a:t>
              </a:r>
            </a:p>
          </p:txBody>
        </p: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881063" y="4705350"/>
            <a:ext cx="1800225" cy="1130300"/>
            <a:chOff x="1021204" y="2494895"/>
            <a:chExt cx="1800000" cy="1129785"/>
          </a:xfrm>
        </p:grpSpPr>
        <p:sp>
          <p:nvSpPr>
            <p:cNvPr id="54" name="立方体 53"/>
            <p:cNvSpPr/>
            <p:nvPr/>
          </p:nvSpPr>
          <p:spPr>
            <a:xfrm>
              <a:off x="1021204" y="2509176"/>
              <a:ext cx="1800000" cy="1115504"/>
            </a:xfrm>
            <a:prstGeom prst="cube">
              <a:avLst>
                <a:gd name="adj" fmla="val 31828"/>
              </a:avLst>
            </a:prstGeom>
            <a:solidFill>
              <a:srgbClr val="B4B4C8"/>
            </a:solidFill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23" name="TextBox 54"/>
            <p:cNvSpPr txBox="1">
              <a:spLocks noChangeArrowheads="1"/>
            </p:cNvSpPr>
            <p:nvPr/>
          </p:nvSpPr>
          <p:spPr bwMode="auto">
            <a:xfrm>
              <a:off x="1284446" y="2494895"/>
              <a:ext cx="15173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现实世界</a:t>
              </a:r>
            </a:p>
          </p:txBody>
        </p:sp>
        <p:sp>
          <p:nvSpPr>
            <p:cNvPr id="8224" name="TextBox 55"/>
            <p:cNvSpPr txBox="1">
              <a:spLocks noChangeArrowheads="1"/>
            </p:cNvSpPr>
            <p:nvPr/>
          </p:nvSpPr>
          <p:spPr bwMode="auto">
            <a:xfrm>
              <a:off x="1326005" y="3030280"/>
              <a:ext cx="900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</a:p>
          </p:txBody>
        </p: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2835275" y="4705350"/>
            <a:ext cx="2644775" cy="1130300"/>
            <a:chOff x="2883359" y="2549237"/>
            <a:chExt cx="2645485" cy="1129785"/>
          </a:xfrm>
        </p:grpSpPr>
        <p:grpSp>
          <p:nvGrpSpPr>
            <p:cNvPr id="8217" name="组合 57"/>
            <p:cNvGrpSpPr>
              <a:grpSpLocks/>
            </p:cNvGrpSpPr>
            <p:nvPr/>
          </p:nvGrpSpPr>
          <p:grpSpPr bwMode="auto">
            <a:xfrm>
              <a:off x="3728844" y="2549237"/>
              <a:ext cx="1800000" cy="1129785"/>
              <a:chOff x="3141923" y="2494895"/>
              <a:chExt cx="1800000" cy="1129785"/>
            </a:xfrm>
          </p:grpSpPr>
          <p:sp>
            <p:nvSpPr>
              <p:cNvPr id="60" name="立方体 59"/>
              <p:cNvSpPr/>
              <p:nvPr/>
            </p:nvSpPr>
            <p:spPr>
              <a:xfrm>
                <a:off x="3141215" y="2509176"/>
                <a:ext cx="1800708" cy="1115504"/>
              </a:xfrm>
              <a:prstGeom prst="cube">
                <a:avLst>
                  <a:gd name="adj" fmla="val 31828"/>
                </a:avLst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20" name="TextBox 60"/>
              <p:cNvSpPr txBox="1">
                <a:spLocks noChangeArrowheads="1"/>
              </p:cNvSpPr>
              <p:nvPr/>
            </p:nvSpPr>
            <p:spPr bwMode="auto">
              <a:xfrm>
                <a:off x="3542325" y="2494895"/>
                <a:ext cx="112111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B42D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形式化</a:t>
                </a:r>
              </a:p>
            </p:txBody>
          </p:sp>
          <p:sp>
            <p:nvSpPr>
              <p:cNvPr id="8221" name="TextBox 61"/>
              <p:cNvSpPr txBox="1">
                <a:spLocks noChangeArrowheads="1"/>
              </p:cNvSpPr>
              <p:nvPr/>
            </p:nvSpPr>
            <p:spPr bwMode="auto">
              <a:xfrm>
                <a:off x="3492443" y="3030280"/>
                <a:ext cx="82685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</a:p>
            </p:txBody>
          </p:sp>
        </p:grpSp>
        <p:sp>
          <p:nvSpPr>
            <p:cNvPr id="59" name="右箭头 58"/>
            <p:cNvSpPr/>
            <p:nvPr/>
          </p:nvSpPr>
          <p:spPr>
            <a:xfrm>
              <a:off x="2883359" y="2831683"/>
              <a:ext cx="719331" cy="504595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anchor="ctr"/>
            <a:lstStyle/>
            <a:p>
              <a:pPr algn="ctr"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</a:p>
          </p:txBody>
        </p:sp>
      </p:grpSp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5602288" y="4699000"/>
            <a:ext cx="2692400" cy="1128713"/>
            <a:chOff x="5650764" y="2542431"/>
            <a:chExt cx="2692400" cy="1129785"/>
          </a:xfrm>
        </p:grpSpPr>
        <p:grpSp>
          <p:nvGrpSpPr>
            <p:cNvPr id="8212" name="组合 63"/>
            <p:cNvGrpSpPr>
              <a:grpSpLocks/>
            </p:cNvGrpSpPr>
            <p:nvPr/>
          </p:nvGrpSpPr>
          <p:grpSpPr bwMode="auto">
            <a:xfrm>
              <a:off x="6527924" y="2542431"/>
              <a:ext cx="1815240" cy="1129785"/>
              <a:chOff x="5196964" y="2508680"/>
              <a:chExt cx="1815240" cy="1129785"/>
            </a:xfrm>
          </p:grpSpPr>
          <p:sp>
            <p:nvSpPr>
              <p:cNvPr id="66" name="立方体 65"/>
              <p:cNvSpPr/>
              <p:nvPr/>
            </p:nvSpPr>
            <p:spPr>
              <a:xfrm>
                <a:off x="5213566" y="2522982"/>
                <a:ext cx="1798638" cy="1115483"/>
              </a:xfrm>
              <a:prstGeom prst="cube">
                <a:avLst>
                  <a:gd name="adj" fmla="val 31828"/>
                </a:avLst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15" name="TextBox 66"/>
              <p:cNvSpPr txBox="1">
                <a:spLocks noChangeArrowheads="1"/>
              </p:cNvSpPr>
              <p:nvPr/>
            </p:nvSpPr>
            <p:spPr bwMode="auto">
              <a:xfrm>
                <a:off x="5643087" y="2508680"/>
                <a:ext cx="104907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语言层</a:t>
                </a:r>
              </a:p>
            </p:txBody>
          </p:sp>
          <p:sp>
            <p:nvSpPr>
              <p:cNvPr id="8216" name="TextBox 67"/>
              <p:cNvSpPr txBox="1">
                <a:spLocks noChangeArrowheads="1"/>
              </p:cNvSpPr>
              <p:nvPr/>
            </p:nvSpPr>
            <p:spPr bwMode="auto">
              <a:xfrm>
                <a:off x="5196964" y="3074545"/>
                <a:ext cx="14952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</a:t>
                </a:r>
              </a:p>
            </p:txBody>
          </p:sp>
        </p:grpSp>
        <p:sp>
          <p:nvSpPr>
            <p:cNvPr id="65" name="右箭头 64"/>
            <p:cNvSpPr/>
            <p:nvPr/>
          </p:nvSpPr>
          <p:spPr>
            <a:xfrm>
              <a:off x="5650764" y="2831630"/>
              <a:ext cx="720725" cy="503716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anchor="ctr"/>
            <a:lstStyle/>
            <a:p>
              <a:pPr algn="ctr"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</a:t>
              </a:r>
            </a:p>
          </p:txBody>
        </p:sp>
      </p:grpSp>
      <p:grpSp>
        <p:nvGrpSpPr>
          <p:cNvPr id="69" name="组合 68"/>
          <p:cNvGrpSpPr>
            <a:grpSpLocks/>
          </p:cNvGrpSpPr>
          <p:nvPr/>
        </p:nvGrpSpPr>
        <p:grpSpPr bwMode="auto">
          <a:xfrm>
            <a:off x="8385175" y="4695825"/>
            <a:ext cx="2708275" cy="1130300"/>
            <a:chOff x="8434604" y="2540615"/>
            <a:chExt cx="2707640" cy="1129785"/>
          </a:xfrm>
        </p:grpSpPr>
        <p:grpSp>
          <p:nvGrpSpPr>
            <p:cNvPr id="8207" name="组合 69"/>
            <p:cNvGrpSpPr>
              <a:grpSpLocks/>
            </p:cNvGrpSpPr>
            <p:nvPr/>
          </p:nvGrpSpPr>
          <p:grpSpPr bwMode="auto">
            <a:xfrm>
              <a:off x="9342244" y="2540615"/>
              <a:ext cx="1800000" cy="1129785"/>
              <a:chOff x="9022204" y="2567590"/>
              <a:chExt cx="1800000" cy="1129785"/>
            </a:xfrm>
          </p:grpSpPr>
          <p:sp>
            <p:nvSpPr>
              <p:cNvPr id="72" name="立方体 71"/>
              <p:cNvSpPr/>
              <p:nvPr/>
            </p:nvSpPr>
            <p:spPr>
              <a:xfrm>
                <a:off x="9022401" y="2581871"/>
                <a:ext cx="1799803" cy="1115504"/>
              </a:xfrm>
              <a:prstGeom prst="cube">
                <a:avLst>
                  <a:gd name="adj" fmla="val 31828"/>
                </a:avLst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10" name="TextBox 72"/>
              <p:cNvSpPr txBox="1">
                <a:spLocks noChangeArrowheads="1"/>
              </p:cNvSpPr>
              <p:nvPr/>
            </p:nvSpPr>
            <p:spPr bwMode="auto">
              <a:xfrm>
                <a:off x="9437847" y="2567590"/>
                <a:ext cx="107775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机器层</a:t>
                </a:r>
              </a:p>
            </p:txBody>
          </p:sp>
          <p:sp>
            <p:nvSpPr>
              <p:cNvPr id="8211" name="TextBox 73"/>
              <p:cNvSpPr txBox="1">
                <a:spLocks noChangeArrowheads="1"/>
              </p:cNvSpPr>
              <p:nvPr/>
            </p:nvSpPr>
            <p:spPr bwMode="auto">
              <a:xfrm>
                <a:off x="9022204" y="3136960"/>
                <a:ext cx="1493397" cy="4024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ts val="2600"/>
                  </a:lnSpc>
                </a:pPr>
                <a:r>
                  <a:rPr lang="zh-CN" altLang="en-US" sz="200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机器指令</a:t>
                </a:r>
              </a:p>
            </p:txBody>
          </p:sp>
        </p:grpSp>
        <p:sp>
          <p:nvSpPr>
            <p:cNvPr id="71" name="右箭头 70"/>
            <p:cNvSpPr/>
            <p:nvPr/>
          </p:nvSpPr>
          <p:spPr>
            <a:xfrm>
              <a:off x="8434604" y="2830996"/>
              <a:ext cx="720556" cy="504595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anchor="ctr"/>
            <a:lstStyle/>
            <a:p>
              <a:pPr algn="ctr"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翻译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组合 41"/>
          <p:cNvGrpSpPr>
            <a:grpSpLocks/>
          </p:cNvGrpSpPr>
          <p:nvPr/>
        </p:nvGrpSpPr>
        <p:grpSpPr bwMode="auto">
          <a:xfrm>
            <a:off x="819150" y="957263"/>
            <a:ext cx="10080625" cy="522287"/>
            <a:chOff x="1826091" y="4148024"/>
            <a:chExt cx="10081514" cy="523220"/>
          </a:xfrm>
        </p:grpSpPr>
        <p:sp>
          <p:nvSpPr>
            <p:cNvPr id="75797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952254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如何实现抽象数据类型（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abstract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r>
                <a:rPr lang="zh-CN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简称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ADT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）呢？</a:t>
              </a: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9" name="Rounded Rectangle 10"/>
          <p:cNvSpPr/>
          <p:nvPr/>
        </p:nvSpPr>
        <p:spPr>
          <a:xfrm>
            <a:off x="542925" y="101600"/>
            <a:ext cx="2843213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27289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抽象数据类型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161338" y="1874838"/>
            <a:ext cx="3203575" cy="1247775"/>
          </a:xfrm>
          <a:prstGeom prst="rect">
            <a:avLst/>
          </a:prstGeom>
          <a:noFill/>
          <a:ln w="9525">
            <a:solidFill>
              <a:srgbClr val="507D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zh-CN" altLang="en-US" sz="20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实现层（</a:t>
            </a:r>
            <a:r>
              <a:rPr lang="en-US" altLang="zh-CN" sz="20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zh-CN" altLang="en-US" sz="20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</a:pPr>
            <a:r>
              <a: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● 自定义数据类型</a:t>
            </a:r>
            <a:endParaRPr lang="en-US" altLang="zh-CN" sz="20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</a:pPr>
            <a:r>
              <a: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● 自定义函数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8161338" y="3270250"/>
            <a:ext cx="3203575" cy="1246188"/>
            <a:chOff x="8161409" y="3269941"/>
            <a:chExt cx="3204000" cy="1246495"/>
          </a:xfrm>
        </p:grpSpPr>
        <p:sp>
          <p:nvSpPr>
            <p:cNvPr id="75794" name="TextBox 16"/>
            <p:cNvSpPr txBox="1">
              <a:spLocks noChangeArrowheads="1"/>
            </p:cNvSpPr>
            <p:nvPr/>
          </p:nvSpPr>
          <p:spPr bwMode="auto">
            <a:xfrm>
              <a:off x="8161409" y="3269941"/>
              <a:ext cx="3204000" cy="1246495"/>
            </a:xfrm>
            <a:prstGeom prst="rect">
              <a:avLst/>
            </a:prstGeom>
            <a:noFill/>
            <a:ln w="952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</a:pPr>
              <a:r>
                <a:rPr lang="zh-CN" altLang="en-US" sz="200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实现层（</a:t>
              </a:r>
              <a:r>
                <a:rPr lang="en-US" altLang="zh-CN" sz="200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C++</a:t>
              </a:r>
              <a:r>
                <a:rPr lang="zh-CN" altLang="en-US" sz="200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00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Java</a:t>
              </a:r>
              <a:r>
                <a:rPr lang="zh-CN" altLang="en-US" sz="200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00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  <a:r>
                <a:rPr lang="zh-CN" altLang="en-US" sz="200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en-US" altLang="zh-CN" sz="20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</a:pPr>
              <a:r>
                <a:rPr lang="zh-CN" altLang="en-US" sz="2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● 成员变量</a:t>
              </a:r>
              <a:endParaRPr lang="en-US" altLang="zh-CN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</a:pPr>
              <a:r>
                <a:rPr lang="zh-CN" altLang="en-US" sz="2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● 成员函数</a:t>
              </a:r>
            </a:p>
          </p:txBody>
        </p:sp>
        <p:sp>
          <p:nvSpPr>
            <p:cNvPr id="18" name="右大括号 17"/>
            <p:cNvSpPr/>
            <p:nvPr/>
          </p:nvSpPr>
          <p:spPr>
            <a:xfrm>
              <a:off x="9631629" y="3857461"/>
              <a:ext cx="142894" cy="454137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796" name="TextBox 18"/>
            <p:cNvSpPr txBox="1">
              <a:spLocks noChangeArrowheads="1"/>
            </p:cNvSpPr>
            <p:nvPr/>
          </p:nvSpPr>
          <p:spPr bwMode="auto">
            <a:xfrm>
              <a:off x="9968432" y="3842899"/>
              <a:ext cx="624115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</a:pPr>
              <a:r>
                <a:rPr lang="zh-CN" altLang="en-US" sz="2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类</a:t>
              </a: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42925" y="2501900"/>
            <a:ext cx="3214688" cy="1822450"/>
            <a:chOff x="542923" y="2501553"/>
            <a:chExt cx="3214775" cy="1822270"/>
          </a:xfrm>
        </p:grpSpPr>
        <p:sp>
          <p:nvSpPr>
            <p:cNvPr id="75792" name="TextBox 1"/>
            <p:cNvSpPr txBox="1">
              <a:spLocks noChangeArrowheads="1"/>
            </p:cNvSpPr>
            <p:nvPr/>
          </p:nvSpPr>
          <p:spPr bwMode="auto">
            <a:xfrm>
              <a:off x="638167" y="2501553"/>
              <a:ext cx="2952000" cy="1246495"/>
            </a:xfrm>
            <a:prstGeom prst="rect">
              <a:avLst/>
            </a:prstGeom>
            <a:noFill/>
            <a:ln w="952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</a:pPr>
              <a:r>
                <a:rPr lang="zh-CN" altLang="en-US" sz="200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抽象层</a:t>
              </a:r>
              <a:endParaRPr lang="en-US" altLang="zh-CN" sz="20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</a:pPr>
              <a:r>
                <a:rPr lang="zh-CN" altLang="en-US" sz="2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● 数据模型（逻辑结构）</a:t>
              </a:r>
              <a:endParaRPr lang="en-US" altLang="zh-CN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</a:pPr>
              <a:r>
                <a:rPr lang="zh-CN" altLang="en-US" sz="2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● 操作集合</a:t>
              </a:r>
            </a:p>
          </p:txBody>
        </p:sp>
        <p:sp>
          <p:nvSpPr>
            <p:cNvPr id="75793" name="TextBox 23"/>
            <p:cNvSpPr txBox="1">
              <a:spLocks noChangeArrowheads="1"/>
            </p:cNvSpPr>
            <p:nvPr/>
          </p:nvSpPr>
          <p:spPr bwMode="auto">
            <a:xfrm>
              <a:off x="542923" y="3846769"/>
              <a:ext cx="3214775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</a:pPr>
              <a:r>
                <a:rPr lang="zh-CN" altLang="en-US" sz="2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00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定义</a:t>
              </a:r>
              <a:r>
                <a:rPr lang="en-US" altLang="zh-CN" sz="2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——ADT</a:t>
              </a:r>
              <a:r>
                <a:rPr lang="zh-CN" altLang="en-US" sz="2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定义</a:t>
              </a: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3665538" y="2520950"/>
            <a:ext cx="3794125" cy="1847850"/>
            <a:chOff x="3664898" y="2521093"/>
            <a:chExt cx="3795453" cy="1847496"/>
          </a:xfrm>
        </p:grpSpPr>
        <p:sp>
          <p:nvSpPr>
            <p:cNvPr id="14" name="右箭头 13"/>
            <p:cNvSpPr/>
            <p:nvPr/>
          </p:nvSpPr>
          <p:spPr>
            <a:xfrm>
              <a:off x="3664898" y="2982967"/>
              <a:ext cx="576464" cy="323788"/>
            </a:xfrm>
            <a:prstGeom prst="rightArrow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790" name="TextBox 14"/>
            <p:cNvSpPr txBox="1">
              <a:spLocks noChangeArrowheads="1"/>
            </p:cNvSpPr>
            <p:nvPr/>
          </p:nvSpPr>
          <p:spPr bwMode="auto">
            <a:xfrm>
              <a:off x="4313468" y="2521093"/>
              <a:ext cx="2952000" cy="1246495"/>
            </a:xfrm>
            <a:prstGeom prst="rect">
              <a:avLst/>
            </a:prstGeom>
            <a:noFill/>
            <a:ln w="952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</a:pPr>
              <a:r>
                <a:rPr lang="zh-CN" altLang="en-US" sz="200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设计层</a:t>
              </a:r>
              <a:endParaRPr lang="en-US" altLang="zh-CN" sz="20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</a:pPr>
              <a:r>
                <a:rPr lang="zh-CN" altLang="en-US" sz="2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● 数据表示（存储结构）</a:t>
              </a:r>
              <a:endParaRPr lang="en-US" altLang="zh-CN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</a:pPr>
              <a:r>
                <a:rPr lang="zh-CN" altLang="en-US" sz="2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● 算法</a:t>
              </a:r>
            </a:p>
          </p:txBody>
        </p:sp>
        <p:sp>
          <p:nvSpPr>
            <p:cNvPr id="75791" name="TextBox 24"/>
            <p:cNvSpPr txBox="1">
              <a:spLocks noChangeArrowheads="1"/>
            </p:cNvSpPr>
            <p:nvPr/>
          </p:nvSpPr>
          <p:spPr bwMode="auto">
            <a:xfrm>
              <a:off x="3921590" y="3891535"/>
              <a:ext cx="3538761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</a:pPr>
              <a:r>
                <a:rPr lang="zh-CN" altLang="en-US" sz="2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00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数据结构设计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7381875" y="2601913"/>
            <a:ext cx="4164013" cy="2478087"/>
            <a:chOff x="7382407" y="2601514"/>
            <a:chExt cx="4162985" cy="2478849"/>
          </a:xfrm>
        </p:grpSpPr>
        <p:sp>
          <p:nvSpPr>
            <p:cNvPr id="20" name="右箭头 19"/>
            <p:cNvSpPr/>
            <p:nvPr/>
          </p:nvSpPr>
          <p:spPr>
            <a:xfrm rot="20214737">
              <a:off x="7382407" y="2601514"/>
              <a:ext cx="576121" cy="323950"/>
            </a:xfrm>
            <a:prstGeom prst="rightArrow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右箭头 20"/>
            <p:cNvSpPr/>
            <p:nvPr/>
          </p:nvSpPr>
          <p:spPr>
            <a:xfrm rot="1385263" flipV="1">
              <a:off x="7382407" y="3449500"/>
              <a:ext cx="576121" cy="323950"/>
            </a:xfrm>
            <a:prstGeom prst="rightArrow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788" name="TextBox 25"/>
            <p:cNvSpPr txBox="1">
              <a:spLocks noChangeArrowheads="1"/>
            </p:cNvSpPr>
            <p:nvPr/>
          </p:nvSpPr>
          <p:spPr bwMode="auto">
            <a:xfrm>
              <a:off x="7976466" y="4603309"/>
              <a:ext cx="356892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</a:pPr>
              <a:r>
                <a:rPr lang="zh-CN" altLang="en-US" sz="2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00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</a:t>
              </a:r>
              <a:r>
                <a:rPr lang="en-US" altLang="zh-CN" sz="2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程序语言实现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819150" y="957263"/>
            <a:ext cx="7197725" cy="522287"/>
            <a:chOff x="1826091" y="4148024"/>
            <a:chExt cx="7197526" cy="523220"/>
          </a:xfrm>
        </p:grpSpPr>
        <p:sp>
          <p:nvSpPr>
            <p:cNvPr id="76814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如何定义抽象数据类型呢？</a:t>
              </a: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9" name="Rounded Rectangle 10"/>
          <p:cNvSpPr/>
          <p:nvPr/>
        </p:nvSpPr>
        <p:spPr>
          <a:xfrm>
            <a:off x="542925" y="101600"/>
            <a:ext cx="2843213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27289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抽象数据类型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276350" y="1658938"/>
            <a:ext cx="7940675" cy="448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n-US" altLang="zh-CN" sz="22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ADT</a:t>
            </a:r>
            <a:r>
              <a:rPr lang="en-US" altLang="zh-CN" sz="22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抽象数据类型名</a:t>
            </a:r>
          </a:p>
          <a:p>
            <a:pPr algn="just">
              <a:lnSpc>
                <a:spcPts val="2500"/>
              </a:lnSpc>
            </a:pPr>
            <a:endParaRPr lang="en-US" altLang="zh-CN" sz="220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</a:pPr>
            <a:r>
              <a:rPr lang="zh-CN" altLang="en-US" sz="22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数据元素之间逻辑关系的定义</a:t>
            </a:r>
          </a:p>
          <a:p>
            <a:pPr algn="just">
              <a:lnSpc>
                <a:spcPts val="2500"/>
              </a:lnSpc>
            </a:pPr>
            <a:endParaRPr lang="en-US" altLang="zh-CN" sz="220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</a:pPr>
            <a:r>
              <a:rPr lang="en-US" altLang="zh-CN" sz="22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endParaRPr lang="zh-CN" altLang="en-US" sz="220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</a:pPr>
            <a:r>
              <a:rPr lang="zh-CN" altLang="en-US" sz="22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输入：执行此操作所需要的输入</a:t>
            </a:r>
          </a:p>
          <a:p>
            <a:pPr algn="just">
              <a:lnSpc>
                <a:spcPts val="2500"/>
              </a:lnSpc>
            </a:pPr>
            <a:r>
              <a: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功能：该操作将完成的功能</a:t>
            </a:r>
          </a:p>
          <a:p>
            <a:pPr algn="just">
              <a:lnSpc>
                <a:spcPts val="2500"/>
              </a:lnSpc>
            </a:pPr>
            <a:r>
              <a: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输出：执行该操作后产生的输出</a:t>
            </a:r>
          </a:p>
          <a:p>
            <a:pPr algn="just">
              <a:lnSpc>
                <a:spcPts val="2500"/>
              </a:lnSpc>
            </a:pPr>
            <a:r>
              <a:rPr lang="zh-CN" altLang="en-US" sz="22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endParaRPr lang="zh-CN" altLang="en-US" sz="220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</a:pPr>
            <a:r>
              <a:rPr lang="zh-CN" altLang="en-US" sz="22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……</a:t>
            </a:r>
          </a:p>
          <a:p>
            <a:pPr algn="just">
              <a:lnSpc>
                <a:spcPts val="2500"/>
              </a:lnSpc>
            </a:pPr>
            <a:r>
              <a:rPr lang="zh-CN" altLang="en-US" sz="22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</a:p>
          <a:p>
            <a:pPr algn="just">
              <a:lnSpc>
                <a:spcPts val="2500"/>
              </a:lnSpc>
            </a:pPr>
            <a:r>
              <a:rPr lang="zh-CN" altLang="en-US" sz="22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endParaRPr lang="en-US" altLang="zh-CN" sz="2200" i="1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</a:pPr>
            <a:r>
              <a:rPr lang="zh-CN" altLang="en-US" sz="22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……</a:t>
            </a:r>
            <a:endParaRPr lang="en-US" altLang="zh-CN" sz="22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500"/>
              </a:lnSpc>
            </a:pPr>
            <a:r>
              <a:rPr lang="en-US" altLang="zh-CN" sz="22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endADT</a:t>
            </a:r>
            <a:r>
              <a:rPr lang="en-US" altLang="zh-CN" sz="22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2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203325" y="1893888"/>
            <a:ext cx="14525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DataModel</a:t>
            </a:r>
            <a:endParaRPr lang="zh-CN" altLang="en-US" sz="2200"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203325" y="2519363"/>
            <a:ext cx="13128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Operation</a:t>
            </a:r>
            <a:endParaRPr lang="zh-CN" altLang="en-US" sz="2200"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484313" y="2890838"/>
            <a:ext cx="9604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 1</a:t>
            </a:r>
            <a:endParaRPr lang="zh-CN" altLang="en-US" sz="2200"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84313" y="4230688"/>
            <a:ext cx="9604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 2</a:t>
            </a:r>
            <a:endParaRPr lang="zh-CN" altLang="en-US" sz="2200"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84313" y="5116513"/>
            <a:ext cx="9604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 </a:t>
            </a:r>
            <a:r>
              <a:rPr lang="en-US" altLang="zh-CN" sz="2200" i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2200"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5868988" y="3322638"/>
            <a:ext cx="3662362" cy="827087"/>
            <a:chOff x="5868688" y="3322337"/>
            <a:chExt cx="3662079" cy="828000"/>
          </a:xfrm>
        </p:grpSpPr>
        <p:sp>
          <p:nvSpPr>
            <p:cNvPr id="18" name="右大括号 17"/>
            <p:cNvSpPr/>
            <p:nvPr/>
          </p:nvSpPr>
          <p:spPr>
            <a:xfrm>
              <a:off x="5868688" y="3322337"/>
              <a:ext cx="179373" cy="828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B42D2D"/>
                </a:solidFill>
              </a:endParaRPr>
            </a:p>
          </p:txBody>
        </p:sp>
        <p:sp>
          <p:nvSpPr>
            <p:cNvPr id="76813" name="Text Box 11"/>
            <p:cNvSpPr txBox="1">
              <a:spLocks noChangeArrowheads="1"/>
            </p:cNvSpPr>
            <p:nvPr/>
          </p:nvSpPr>
          <p:spPr bwMode="auto">
            <a:xfrm>
              <a:off x="6290767" y="3518269"/>
              <a:ext cx="3240000" cy="461665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操作接口（函数原型）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0525" y="3900488"/>
            <a:ext cx="6569075" cy="725487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3381375" y="4011613"/>
            <a:ext cx="5657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1-3-1    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算法及算法的特性</a:t>
            </a:r>
          </a:p>
        </p:txBody>
      </p:sp>
      <p:pic>
        <p:nvPicPr>
          <p:cNvPr id="77828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2730500"/>
            <a:ext cx="8666162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0"/>
          <p:cNvGrpSpPr/>
          <p:nvPr/>
        </p:nvGrpSpPr>
        <p:grpSpPr>
          <a:xfrm>
            <a:off x="1964746" y="309406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709863" y="2978150"/>
            <a:ext cx="52752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算法的特性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5" y="101600"/>
            <a:ext cx="1997075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538" y="46038"/>
            <a:ext cx="17399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Group 40"/>
          <p:cNvGrpSpPr/>
          <p:nvPr/>
        </p:nvGrpSpPr>
        <p:grpSpPr>
          <a:xfrm>
            <a:off x="1964746" y="220587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2709863" y="2116138"/>
            <a:ext cx="52752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算法的定义</a:t>
            </a:r>
          </a:p>
        </p:txBody>
      </p:sp>
      <p:grpSp>
        <p:nvGrpSpPr>
          <p:cNvPr id="42" name="Group 40"/>
          <p:cNvGrpSpPr/>
          <p:nvPr/>
        </p:nvGrpSpPr>
        <p:grpSpPr>
          <a:xfrm>
            <a:off x="1964746" y="398225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2709863" y="3886200"/>
            <a:ext cx="52752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好算法的特性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 nodeType="clickPar">
                      <p:stCondLst>
                        <p:cond delay="0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36" grpId="0"/>
      <p:bldP spid="41" grpId="0"/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484438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25019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算法的定义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122363" y="2886075"/>
            <a:ext cx="1079500" cy="792163"/>
          </a:xfrm>
          <a:prstGeom prst="rightArrow">
            <a:avLst>
              <a:gd name="adj1" fmla="val 50000"/>
              <a:gd name="adj2" fmla="val 44680"/>
            </a:avLst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  入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2305050" y="2187575"/>
            <a:ext cx="2771775" cy="2160588"/>
          </a:xfrm>
          <a:prstGeom prst="cube">
            <a:avLst>
              <a:gd name="adj" fmla="val 14477"/>
            </a:avLst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操作步骤：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………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2. ………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3. ………</a:t>
            </a:r>
            <a:endParaRPr lang="zh-CN" altLang="en-US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5157788" y="2941638"/>
            <a:ext cx="1079500" cy="790575"/>
          </a:xfrm>
          <a:prstGeom prst="rightArrow">
            <a:avLst>
              <a:gd name="adj1" fmla="val 50000"/>
              <a:gd name="adj2" fmla="val 43606"/>
            </a:avLst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  出</a:t>
            </a:r>
          </a:p>
        </p:txBody>
      </p: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730250" y="928688"/>
            <a:ext cx="10760075" cy="565150"/>
            <a:chOff x="651937" y="5387316"/>
            <a:chExt cx="10760587" cy="565604"/>
          </a:xfrm>
        </p:grpSpPr>
        <p:sp>
          <p:nvSpPr>
            <p:cNvPr id="80912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281548" cy="565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80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是对</a:t>
              </a:r>
              <a:r>
                <a:rPr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特定问题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求解步骤的一种描述，是</a:t>
              </a:r>
              <a:r>
                <a:rPr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的有限</a:t>
              </a:r>
              <a:r>
                <a:rPr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</a:t>
              </a:r>
            </a:p>
          </p:txBody>
        </p:sp>
        <p:grpSp>
          <p:nvGrpSpPr>
            <p:cNvPr id="30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31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138238" y="5059363"/>
            <a:ext cx="9031287" cy="720725"/>
            <a:chOff x="1137861" y="5059680"/>
            <a:chExt cx="9030943" cy="720000"/>
          </a:xfrm>
        </p:grpSpPr>
        <p:sp>
          <p:nvSpPr>
            <p:cNvPr id="33" name="Rectangle 11"/>
            <p:cNvSpPr/>
            <p:nvPr/>
          </p:nvSpPr>
          <p:spPr>
            <a:xfrm>
              <a:off x="1888719" y="5059680"/>
              <a:ext cx="8280085" cy="720000"/>
            </a:xfrm>
            <a:prstGeom prst="rect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算法不是问题的答案，而是解决问题的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操作步骤</a:t>
              </a:r>
              <a:endParaRPr lang="en-US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Group 70"/>
            <p:cNvGrpSpPr/>
            <p:nvPr/>
          </p:nvGrpSpPr>
          <p:grpSpPr>
            <a:xfrm>
              <a:off x="1137861" y="5140552"/>
              <a:ext cx="546100" cy="547688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15" name="Freeform 104"/>
              <p:cNvSpPr/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" name="Freeform 105"/>
              <p:cNvSpPr/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" name="Freeform 106"/>
              <p:cNvSpPr/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" name="Freeform 107"/>
              <p:cNvSpPr/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" name="Freeform 108"/>
              <p:cNvSpPr/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" name="Freeform 109"/>
              <p:cNvSpPr/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" name="Freeform 104"/>
              <p:cNvSpPr/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572250" y="1730375"/>
            <a:ext cx="4918075" cy="3030538"/>
            <a:chOff x="6572750" y="1730420"/>
            <a:chExt cx="4918210" cy="3031102"/>
          </a:xfrm>
        </p:grpSpPr>
        <p:sp>
          <p:nvSpPr>
            <p:cNvPr id="80906" name="矩形 2"/>
            <p:cNvSpPr>
              <a:spLocks noChangeArrowheads="1"/>
            </p:cNvSpPr>
            <p:nvPr/>
          </p:nvSpPr>
          <p:spPr bwMode="auto">
            <a:xfrm>
              <a:off x="6724864" y="2384012"/>
              <a:ext cx="4766096" cy="2377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1. 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柿子切块，鸡蛋加适量盐搅拌</a:t>
              </a:r>
              <a:endPara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2. 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锅里放油</a:t>
              </a:r>
              <a:endPara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3. 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把鸡蛋倒进去炒熟</a:t>
              </a:r>
              <a:endPara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4. 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加入葱花</a:t>
              </a:r>
              <a:endPara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5. 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把柿子放进去放少许盐和味精</a:t>
              </a:r>
              <a:endPara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6. 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翻炒几下出锅装盘</a:t>
              </a:r>
            </a:p>
          </p:txBody>
        </p:sp>
        <p:grpSp>
          <p:nvGrpSpPr>
            <p:cNvPr id="80907" name="组合 26"/>
            <p:cNvGrpSpPr>
              <a:grpSpLocks/>
            </p:cNvGrpSpPr>
            <p:nvPr/>
          </p:nvGrpSpPr>
          <p:grpSpPr bwMode="auto">
            <a:xfrm>
              <a:off x="6572750" y="1730420"/>
              <a:ext cx="3736364" cy="523220"/>
              <a:chOff x="497203" y="2862977"/>
              <a:chExt cx="3736364" cy="523220"/>
            </a:xfrm>
          </p:grpSpPr>
          <p:grpSp>
            <p:nvGrpSpPr>
              <p:cNvPr id="34" name="Group 109"/>
              <p:cNvGrpSpPr/>
              <p:nvPr/>
            </p:nvGrpSpPr>
            <p:grpSpPr>
              <a:xfrm>
                <a:off x="497203" y="2927400"/>
                <a:ext cx="540000" cy="432000"/>
                <a:chOff x="1501535" y="1870628"/>
                <a:chExt cx="924087" cy="714938"/>
              </a:xfrm>
              <a:solidFill>
                <a:srgbClr val="5A327D"/>
              </a:solidFill>
            </p:grpSpPr>
            <p:sp>
              <p:nvSpPr>
                <p:cNvPr id="36" name="Freeform 96"/>
                <p:cNvSpPr/>
                <p:nvPr/>
              </p:nvSpPr>
              <p:spPr bwMode="auto">
                <a:xfrm>
                  <a:off x="2034662" y="1884298"/>
                  <a:ext cx="390960" cy="701268"/>
                </a:xfrm>
                <a:custGeom>
                  <a:avLst/>
                  <a:gdLst>
                    <a:gd name="T0" fmla="*/ 286 w 286"/>
                    <a:gd name="T1" fmla="*/ 0 h 513"/>
                    <a:gd name="T2" fmla="*/ 108 w 286"/>
                    <a:gd name="T3" fmla="*/ 513 h 513"/>
                    <a:gd name="T4" fmla="*/ 0 w 286"/>
                    <a:gd name="T5" fmla="*/ 373 h 513"/>
                    <a:gd name="T6" fmla="*/ 286 w 286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513">
                      <a:moveTo>
                        <a:pt x="286" y="0"/>
                      </a:moveTo>
                      <a:lnTo>
                        <a:pt x="108" y="513"/>
                      </a:lnTo>
                      <a:lnTo>
                        <a:pt x="0" y="373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9" name="Freeform 97"/>
                <p:cNvSpPr/>
                <p:nvPr/>
              </p:nvSpPr>
              <p:spPr bwMode="auto">
                <a:xfrm>
                  <a:off x="1795438" y="1870628"/>
                  <a:ext cx="613780" cy="511255"/>
                </a:xfrm>
                <a:custGeom>
                  <a:avLst/>
                  <a:gdLst>
                    <a:gd name="T0" fmla="*/ 449 w 449"/>
                    <a:gd name="T1" fmla="*/ 0 h 374"/>
                    <a:gd name="T2" fmla="*/ 163 w 449"/>
                    <a:gd name="T3" fmla="*/ 374 h 374"/>
                    <a:gd name="T4" fmla="*/ 0 w 449"/>
                    <a:gd name="T5" fmla="*/ 308 h 374"/>
                    <a:gd name="T6" fmla="*/ 449 w 449"/>
                    <a:gd name="T7" fmla="*/ 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9" h="374">
                      <a:moveTo>
                        <a:pt x="449" y="0"/>
                      </a:moveTo>
                      <a:lnTo>
                        <a:pt x="163" y="374"/>
                      </a:lnTo>
                      <a:lnTo>
                        <a:pt x="0" y="308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0" name="Freeform 98"/>
                <p:cNvSpPr/>
                <p:nvPr/>
              </p:nvSpPr>
              <p:spPr bwMode="auto">
                <a:xfrm>
                  <a:off x="1989551" y="2420159"/>
                  <a:ext cx="28707" cy="56047"/>
                </a:xfrm>
                <a:custGeom>
                  <a:avLst/>
                  <a:gdLst>
                    <a:gd name="T0" fmla="*/ 5 w 9"/>
                    <a:gd name="T1" fmla="*/ 0 h 17"/>
                    <a:gd name="T2" fmla="*/ 8 w 9"/>
                    <a:gd name="T3" fmla="*/ 4 h 17"/>
                    <a:gd name="T4" fmla="*/ 7 w 9"/>
                    <a:gd name="T5" fmla="*/ 14 h 17"/>
                    <a:gd name="T6" fmla="*/ 3 w 9"/>
                    <a:gd name="T7" fmla="*/ 17 h 17"/>
                    <a:gd name="T8" fmla="*/ 0 w 9"/>
                    <a:gd name="T9" fmla="*/ 13 h 17"/>
                    <a:gd name="T10" fmla="*/ 0 w 9"/>
                    <a:gd name="T11" fmla="*/ 13 h 17"/>
                    <a:gd name="T12" fmla="*/ 1 w 9"/>
                    <a:gd name="T13" fmla="*/ 3 h 17"/>
                    <a:gd name="T14" fmla="*/ 5 w 9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7">
                      <a:moveTo>
                        <a:pt x="5" y="0"/>
                      </a:moveTo>
                      <a:cubicBezTo>
                        <a:pt x="7" y="0"/>
                        <a:pt x="9" y="2"/>
                        <a:pt x="8" y="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1" y="17"/>
                        <a:pt x="0" y="15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1" name="Freeform 99"/>
                <p:cNvSpPr/>
                <p:nvPr/>
              </p:nvSpPr>
              <p:spPr bwMode="auto">
                <a:xfrm>
                  <a:off x="1947175" y="2491243"/>
                  <a:ext cx="51946" cy="46478"/>
                </a:xfrm>
                <a:custGeom>
                  <a:avLst/>
                  <a:gdLst>
                    <a:gd name="T0" fmla="*/ 15 w 16"/>
                    <a:gd name="T1" fmla="*/ 2 h 14"/>
                    <a:gd name="T2" fmla="*/ 14 w 16"/>
                    <a:gd name="T3" fmla="*/ 7 h 14"/>
                    <a:gd name="T4" fmla="*/ 6 w 16"/>
                    <a:gd name="T5" fmla="*/ 13 h 14"/>
                    <a:gd name="T6" fmla="*/ 1 w 16"/>
                    <a:gd name="T7" fmla="*/ 12 h 14"/>
                    <a:gd name="T8" fmla="*/ 0 w 16"/>
                    <a:gd name="T9" fmla="*/ 10 h 14"/>
                    <a:gd name="T10" fmla="*/ 2 w 16"/>
                    <a:gd name="T11" fmla="*/ 7 h 14"/>
                    <a:gd name="T12" fmla="*/ 9 w 16"/>
                    <a:gd name="T13" fmla="*/ 1 h 14"/>
                    <a:gd name="T14" fmla="*/ 15 w 16"/>
                    <a:gd name="T15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2"/>
                      </a:moveTo>
                      <a:cubicBezTo>
                        <a:pt x="16" y="4"/>
                        <a:pt x="16" y="6"/>
                        <a:pt x="14" y="7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2" y="14"/>
                        <a:pt x="1" y="12"/>
                      </a:cubicBez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1" y="0"/>
                        <a:pt x="13" y="1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2" name="Freeform 100"/>
                <p:cNvSpPr/>
                <p:nvPr/>
              </p:nvSpPr>
              <p:spPr bwMode="auto">
                <a:xfrm>
                  <a:off x="1881559" y="2524050"/>
                  <a:ext cx="58781" cy="28707"/>
                </a:xfrm>
                <a:custGeom>
                  <a:avLst/>
                  <a:gdLst>
                    <a:gd name="T0" fmla="*/ 14 w 18"/>
                    <a:gd name="T1" fmla="*/ 1 h 9"/>
                    <a:gd name="T2" fmla="*/ 17 w 18"/>
                    <a:gd name="T3" fmla="*/ 5 h 9"/>
                    <a:gd name="T4" fmla="*/ 13 w 18"/>
                    <a:gd name="T5" fmla="*/ 9 h 9"/>
                    <a:gd name="T6" fmla="*/ 4 w 18"/>
                    <a:gd name="T7" fmla="*/ 8 h 9"/>
                    <a:gd name="T8" fmla="*/ 0 w 18"/>
                    <a:gd name="T9" fmla="*/ 3 h 9"/>
                    <a:gd name="T10" fmla="*/ 4 w 18"/>
                    <a:gd name="T11" fmla="*/ 0 h 9"/>
                    <a:gd name="T12" fmla="*/ 4 w 18"/>
                    <a:gd name="T13" fmla="*/ 0 h 9"/>
                    <a:gd name="T14" fmla="*/ 14 w 18"/>
                    <a:gd name="T1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9">
                      <a:moveTo>
                        <a:pt x="14" y="1"/>
                      </a:moveTo>
                      <a:cubicBezTo>
                        <a:pt x="16" y="1"/>
                        <a:pt x="18" y="3"/>
                        <a:pt x="17" y="5"/>
                      </a:cubicBezTo>
                      <a:cubicBezTo>
                        <a:pt x="17" y="7"/>
                        <a:pt x="15" y="9"/>
                        <a:pt x="1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0" y="6"/>
                        <a:pt x="0" y="3"/>
                      </a:cubicBezTo>
                      <a:cubicBezTo>
                        <a:pt x="1" y="2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3" name="Freeform 101"/>
                <p:cNvSpPr/>
                <p:nvPr/>
              </p:nvSpPr>
              <p:spPr bwMode="auto">
                <a:xfrm>
                  <a:off x="1817310" y="2485775"/>
                  <a:ext cx="51946" cy="45111"/>
                </a:xfrm>
                <a:custGeom>
                  <a:avLst/>
                  <a:gdLst>
                    <a:gd name="T0" fmla="*/ 15 w 16"/>
                    <a:gd name="T1" fmla="*/ 12 h 14"/>
                    <a:gd name="T2" fmla="*/ 9 w 16"/>
                    <a:gd name="T3" fmla="*/ 13 h 14"/>
                    <a:gd name="T4" fmla="*/ 2 w 16"/>
                    <a:gd name="T5" fmla="*/ 6 h 14"/>
                    <a:gd name="T6" fmla="*/ 2 w 16"/>
                    <a:gd name="T7" fmla="*/ 1 h 14"/>
                    <a:gd name="T8" fmla="*/ 4 w 16"/>
                    <a:gd name="T9" fmla="*/ 0 h 14"/>
                    <a:gd name="T10" fmla="*/ 7 w 16"/>
                    <a:gd name="T11" fmla="*/ 1 h 14"/>
                    <a:gd name="T12" fmla="*/ 14 w 16"/>
                    <a:gd name="T13" fmla="*/ 7 h 14"/>
                    <a:gd name="T14" fmla="*/ 15 w 16"/>
                    <a:gd name="T15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12"/>
                      </a:moveTo>
                      <a:cubicBezTo>
                        <a:pt x="13" y="14"/>
                        <a:pt x="11" y="14"/>
                        <a:pt x="9" y="1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8"/>
                        <a:pt x="16" y="11"/>
                        <a:pt x="1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4" name="Freeform 102"/>
                <p:cNvSpPr/>
                <p:nvPr/>
              </p:nvSpPr>
              <p:spPr bwMode="auto">
                <a:xfrm>
                  <a:off x="1774933" y="2429728"/>
                  <a:ext cx="46478" cy="51946"/>
                </a:xfrm>
                <a:custGeom>
                  <a:avLst/>
                  <a:gdLst>
                    <a:gd name="T0" fmla="*/ 13 w 14"/>
                    <a:gd name="T1" fmla="*/ 10 h 16"/>
                    <a:gd name="T2" fmla="*/ 11 w 14"/>
                    <a:gd name="T3" fmla="*/ 15 h 16"/>
                    <a:gd name="T4" fmla="*/ 6 w 14"/>
                    <a:gd name="T5" fmla="*/ 14 h 16"/>
                    <a:gd name="T6" fmla="*/ 1 w 14"/>
                    <a:gd name="T7" fmla="*/ 5 h 16"/>
                    <a:gd name="T8" fmla="*/ 3 w 14"/>
                    <a:gd name="T9" fmla="*/ 0 h 16"/>
                    <a:gd name="T10" fmla="*/ 5 w 14"/>
                    <a:gd name="T11" fmla="*/ 0 h 16"/>
                    <a:gd name="T12" fmla="*/ 8 w 14"/>
                    <a:gd name="T13" fmla="*/ 2 h 16"/>
                    <a:gd name="T14" fmla="*/ 13 w 14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6">
                      <a:moveTo>
                        <a:pt x="13" y="10"/>
                      </a:moveTo>
                      <a:cubicBezTo>
                        <a:pt x="14" y="12"/>
                        <a:pt x="13" y="14"/>
                        <a:pt x="11" y="15"/>
                      </a:cubicBezTo>
                      <a:cubicBezTo>
                        <a:pt x="10" y="16"/>
                        <a:pt x="7" y="16"/>
                        <a:pt x="6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1" y="1"/>
                        <a:pt x="3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6" y="0"/>
                        <a:pt x="7" y="1"/>
                        <a:pt x="8" y="2"/>
                      </a:cubicBezTo>
                      <a:lnTo>
                        <a:pt x="13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5" name="Freeform 103"/>
                <p:cNvSpPr/>
                <p:nvPr/>
              </p:nvSpPr>
              <p:spPr bwMode="auto">
                <a:xfrm>
                  <a:off x="1733924" y="2365479"/>
                  <a:ext cx="41010" cy="51946"/>
                </a:xfrm>
                <a:custGeom>
                  <a:avLst/>
                  <a:gdLst>
                    <a:gd name="T0" fmla="*/ 12 w 13"/>
                    <a:gd name="T1" fmla="*/ 10 h 16"/>
                    <a:gd name="T2" fmla="*/ 11 w 13"/>
                    <a:gd name="T3" fmla="*/ 15 h 16"/>
                    <a:gd name="T4" fmla="*/ 5 w 13"/>
                    <a:gd name="T5" fmla="*/ 14 h 16"/>
                    <a:gd name="T6" fmla="*/ 1 w 13"/>
                    <a:gd name="T7" fmla="*/ 5 h 16"/>
                    <a:gd name="T8" fmla="*/ 2 w 13"/>
                    <a:gd name="T9" fmla="*/ 0 h 16"/>
                    <a:gd name="T10" fmla="*/ 4 w 13"/>
                    <a:gd name="T11" fmla="*/ 0 h 16"/>
                    <a:gd name="T12" fmla="*/ 7 w 13"/>
                    <a:gd name="T13" fmla="*/ 2 h 16"/>
                    <a:gd name="T14" fmla="*/ 12 w 13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6">
                      <a:moveTo>
                        <a:pt x="12" y="10"/>
                      </a:moveTo>
                      <a:cubicBezTo>
                        <a:pt x="13" y="12"/>
                        <a:pt x="12" y="14"/>
                        <a:pt x="11" y="15"/>
                      </a:cubicBezTo>
                      <a:cubicBezTo>
                        <a:pt x="9" y="16"/>
                        <a:pt x="6" y="15"/>
                        <a:pt x="5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2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6" name="Freeform 104"/>
                <p:cNvSpPr/>
                <p:nvPr/>
              </p:nvSpPr>
              <p:spPr bwMode="auto">
                <a:xfrm>
                  <a:off x="1681978" y="2317634"/>
                  <a:ext cx="51946" cy="45111"/>
                </a:xfrm>
                <a:custGeom>
                  <a:avLst/>
                  <a:gdLst>
                    <a:gd name="T0" fmla="*/ 14 w 16"/>
                    <a:gd name="T1" fmla="*/ 6 h 14"/>
                    <a:gd name="T2" fmla="*/ 15 w 16"/>
                    <a:gd name="T3" fmla="*/ 12 h 14"/>
                    <a:gd name="T4" fmla="*/ 10 w 16"/>
                    <a:gd name="T5" fmla="*/ 12 h 14"/>
                    <a:gd name="T6" fmla="*/ 2 w 16"/>
                    <a:gd name="T7" fmla="*/ 6 h 14"/>
                    <a:gd name="T8" fmla="*/ 2 w 16"/>
                    <a:gd name="T9" fmla="*/ 1 h 14"/>
                    <a:gd name="T10" fmla="*/ 5 w 16"/>
                    <a:gd name="T11" fmla="*/ 0 h 14"/>
                    <a:gd name="T12" fmla="*/ 7 w 16"/>
                    <a:gd name="T13" fmla="*/ 0 h 14"/>
                    <a:gd name="T14" fmla="*/ 14 w 16"/>
                    <a:gd name="T15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4" y="6"/>
                      </a:moveTo>
                      <a:cubicBezTo>
                        <a:pt x="16" y="8"/>
                        <a:pt x="16" y="10"/>
                        <a:pt x="15" y="12"/>
                      </a:cubicBezTo>
                      <a:cubicBezTo>
                        <a:pt x="14" y="13"/>
                        <a:pt x="11" y="14"/>
                        <a:pt x="10" y="1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5"/>
                        <a:pt x="0" y="2"/>
                        <a:pt x="2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7" name="Freeform 105"/>
                <p:cNvSpPr/>
                <p:nvPr/>
              </p:nvSpPr>
              <p:spPr bwMode="auto">
                <a:xfrm>
                  <a:off x="1613628" y="2291662"/>
                  <a:ext cx="54680" cy="28707"/>
                </a:xfrm>
                <a:custGeom>
                  <a:avLst/>
                  <a:gdLst>
                    <a:gd name="T0" fmla="*/ 14 w 17"/>
                    <a:gd name="T1" fmla="*/ 2 h 9"/>
                    <a:gd name="T2" fmla="*/ 17 w 17"/>
                    <a:gd name="T3" fmla="*/ 6 h 9"/>
                    <a:gd name="T4" fmla="*/ 13 w 17"/>
                    <a:gd name="T5" fmla="*/ 9 h 9"/>
                    <a:gd name="T6" fmla="*/ 3 w 17"/>
                    <a:gd name="T7" fmla="*/ 7 h 9"/>
                    <a:gd name="T8" fmla="*/ 0 w 17"/>
                    <a:gd name="T9" fmla="*/ 3 h 9"/>
                    <a:gd name="T10" fmla="*/ 4 w 17"/>
                    <a:gd name="T11" fmla="*/ 0 h 9"/>
                    <a:gd name="T12" fmla="*/ 4 w 17"/>
                    <a:gd name="T13" fmla="*/ 0 h 9"/>
                    <a:gd name="T14" fmla="*/ 14 w 17"/>
                    <a:gd name="T15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9">
                      <a:moveTo>
                        <a:pt x="14" y="2"/>
                      </a:moveTo>
                      <a:cubicBezTo>
                        <a:pt x="16" y="2"/>
                        <a:pt x="17" y="4"/>
                        <a:pt x="17" y="6"/>
                      </a:cubicBezTo>
                      <a:cubicBezTo>
                        <a:pt x="17" y="8"/>
                        <a:pt x="15" y="9"/>
                        <a:pt x="13" y="9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7"/>
                        <a:pt x="0" y="5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8" name="Freeform 106"/>
                <p:cNvSpPr/>
                <p:nvPr/>
              </p:nvSpPr>
              <p:spPr bwMode="auto">
                <a:xfrm>
                  <a:off x="1537077" y="2287561"/>
                  <a:ext cx="54680" cy="46478"/>
                </a:xfrm>
                <a:custGeom>
                  <a:avLst/>
                  <a:gdLst>
                    <a:gd name="T0" fmla="*/ 16 w 17"/>
                    <a:gd name="T1" fmla="*/ 3 h 14"/>
                    <a:gd name="T2" fmla="*/ 14 w 17"/>
                    <a:gd name="T3" fmla="*/ 8 h 14"/>
                    <a:gd name="T4" fmla="*/ 6 w 17"/>
                    <a:gd name="T5" fmla="*/ 13 h 14"/>
                    <a:gd name="T6" fmla="*/ 1 w 17"/>
                    <a:gd name="T7" fmla="*/ 11 h 14"/>
                    <a:gd name="T8" fmla="*/ 0 w 17"/>
                    <a:gd name="T9" fmla="*/ 10 h 14"/>
                    <a:gd name="T10" fmla="*/ 2 w 17"/>
                    <a:gd name="T11" fmla="*/ 6 h 14"/>
                    <a:gd name="T12" fmla="*/ 10 w 17"/>
                    <a:gd name="T13" fmla="*/ 1 h 14"/>
                    <a:gd name="T14" fmla="*/ 16 w 17"/>
                    <a:gd name="T1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4">
                      <a:moveTo>
                        <a:pt x="16" y="3"/>
                      </a:moveTo>
                      <a:cubicBezTo>
                        <a:pt x="17" y="5"/>
                        <a:pt x="16" y="7"/>
                        <a:pt x="14" y="8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4" y="14"/>
                        <a:pt x="2" y="13"/>
                        <a:pt x="1" y="11"/>
                      </a:cubicBezTo>
                      <a:cubicBezTo>
                        <a:pt x="1" y="11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2" y="0"/>
                        <a:pt x="15" y="1"/>
                        <a:pt x="1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49" name="Freeform 107"/>
                <p:cNvSpPr/>
                <p:nvPr/>
              </p:nvSpPr>
              <p:spPr bwMode="auto">
                <a:xfrm>
                  <a:off x="1504269" y="2407856"/>
                  <a:ext cx="38276" cy="54680"/>
                </a:xfrm>
                <a:custGeom>
                  <a:avLst/>
                  <a:gdLst>
                    <a:gd name="T0" fmla="*/ 11 w 12"/>
                    <a:gd name="T1" fmla="*/ 12 h 17"/>
                    <a:gd name="T2" fmla="*/ 9 w 12"/>
                    <a:gd name="T3" fmla="*/ 16 h 17"/>
                    <a:gd name="T4" fmla="*/ 8 w 12"/>
                    <a:gd name="T5" fmla="*/ 17 h 17"/>
                    <a:gd name="T6" fmla="*/ 4 w 12"/>
                    <a:gd name="T7" fmla="*/ 14 h 17"/>
                    <a:gd name="T8" fmla="*/ 1 w 12"/>
                    <a:gd name="T9" fmla="*/ 5 h 17"/>
                    <a:gd name="T10" fmla="*/ 3 w 12"/>
                    <a:gd name="T11" fmla="*/ 0 h 17"/>
                    <a:gd name="T12" fmla="*/ 8 w 12"/>
                    <a:gd name="T13" fmla="*/ 3 h 17"/>
                    <a:gd name="T14" fmla="*/ 11 w 12"/>
                    <a:gd name="T15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7">
                      <a:moveTo>
                        <a:pt x="11" y="12"/>
                      </a:moveTo>
                      <a:cubicBezTo>
                        <a:pt x="12" y="13"/>
                        <a:pt x="11" y="16"/>
                        <a:pt x="9" y="16"/>
                      </a:cubicBezTo>
                      <a:cubicBezTo>
                        <a:pt x="9" y="16"/>
                        <a:pt x="8" y="17"/>
                        <a:pt x="8" y="17"/>
                      </a:cubicBezTo>
                      <a:cubicBezTo>
                        <a:pt x="6" y="17"/>
                        <a:pt x="5" y="16"/>
                        <a:pt x="4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1"/>
                        <a:pt x="3" y="0"/>
                      </a:cubicBezTo>
                      <a:cubicBezTo>
                        <a:pt x="5" y="0"/>
                        <a:pt x="7" y="1"/>
                        <a:pt x="8" y="3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0" name="Freeform 108"/>
                <p:cNvSpPr/>
                <p:nvPr/>
              </p:nvSpPr>
              <p:spPr bwMode="auto">
                <a:xfrm>
                  <a:off x="1501535" y="2339506"/>
                  <a:ext cx="35542" cy="54680"/>
                </a:xfrm>
                <a:custGeom>
                  <a:avLst/>
                  <a:gdLst>
                    <a:gd name="T0" fmla="*/ 7 w 11"/>
                    <a:gd name="T1" fmla="*/ 0 h 17"/>
                    <a:gd name="T2" fmla="*/ 10 w 11"/>
                    <a:gd name="T3" fmla="*/ 5 h 17"/>
                    <a:gd name="T4" fmla="*/ 8 w 11"/>
                    <a:gd name="T5" fmla="*/ 14 h 17"/>
                    <a:gd name="T6" fmla="*/ 3 w 11"/>
                    <a:gd name="T7" fmla="*/ 17 h 17"/>
                    <a:gd name="T8" fmla="*/ 0 w 11"/>
                    <a:gd name="T9" fmla="*/ 13 h 17"/>
                    <a:gd name="T10" fmla="*/ 1 w 11"/>
                    <a:gd name="T11" fmla="*/ 12 h 17"/>
                    <a:gd name="T12" fmla="*/ 3 w 11"/>
                    <a:gd name="T13" fmla="*/ 3 h 17"/>
                    <a:gd name="T14" fmla="*/ 7 w 11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7">
                      <a:moveTo>
                        <a:pt x="7" y="0"/>
                      </a:moveTo>
                      <a:cubicBezTo>
                        <a:pt x="9" y="1"/>
                        <a:pt x="11" y="3"/>
                        <a:pt x="10" y="5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2" y="16"/>
                        <a:pt x="0" y="15"/>
                        <a:pt x="0" y="13"/>
                      </a:cubicBezTo>
                      <a:cubicBezTo>
                        <a:pt x="0" y="13"/>
                        <a:pt x="0" y="12"/>
                        <a:pt x="1" y="1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80909" name="矩形 34"/>
              <p:cNvSpPr>
                <a:spLocks noChangeArrowheads="1"/>
              </p:cNvSpPr>
              <p:nvPr/>
            </p:nvSpPr>
            <p:spPr bwMode="auto">
              <a:xfrm>
                <a:off x="1176320" y="2862977"/>
                <a:ext cx="305724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木须柿子的做法：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484438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25019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算法的特性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300288" y="4579938"/>
            <a:ext cx="1408112" cy="863600"/>
          </a:xfrm>
          <a:prstGeom prst="rightArrow">
            <a:avLst>
              <a:gd name="adj1" fmla="val 50000"/>
              <a:gd name="adj2" fmla="val 44726"/>
            </a:avLst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  入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851275" y="3916363"/>
            <a:ext cx="3657600" cy="2165350"/>
          </a:xfrm>
          <a:prstGeom prst="cube">
            <a:avLst>
              <a:gd name="adj" fmla="val 14477"/>
            </a:avLst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………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2. ………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 ………</a:t>
            </a:r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632700" y="4541838"/>
            <a:ext cx="1371600" cy="863600"/>
          </a:xfrm>
          <a:prstGeom prst="rightArrow">
            <a:avLst>
              <a:gd name="adj1" fmla="val 50000"/>
              <a:gd name="adj2" fmla="val 43566"/>
            </a:avLst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  出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638175" y="922338"/>
            <a:ext cx="11579225" cy="522287"/>
            <a:chOff x="638168" y="922017"/>
            <a:chExt cx="11578590" cy="523220"/>
          </a:xfrm>
        </p:grpSpPr>
        <p:grpSp>
          <p:nvGrpSpPr>
            <p:cNvPr id="8" name="Group 31"/>
            <p:cNvGrpSpPr/>
            <p:nvPr/>
          </p:nvGrpSpPr>
          <p:grpSpPr>
            <a:xfrm>
              <a:off x="638168" y="98401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81936" name="Text Box 5"/>
            <p:cNvSpPr txBox="1">
              <a:spLocks noChangeArrowheads="1"/>
            </p:cNvSpPr>
            <p:nvPr/>
          </p:nvSpPr>
          <p:spPr bwMode="auto">
            <a:xfrm>
              <a:off x="1202048" y="922017"/>
              <a:ext cx="1101471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算法的操作步骤应该满足什么要求？</a:t>
              </a:r>
              <a:endParaRPr kumimoji="1" lang="zh-CN" altLang="en-US" b="1"/>
            </a:p>
          </p:txBody>
        </p:sp>
      </p:grp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069975" y="1563688"/>
            <a:ext cx="110156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有穷性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：总是在执行有穷步之后结束，且每一步都在有穷时间内完成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633538" y="2127250"/>
            <a:ext cx="5764212" cy="461963"/>
            <a:chOff x="1186250" y="2234636"/>
            <a:chExt cx="5763190" cy="461665"/>
          </a:xfrm>
        </p:grpSpPr>
        <p:sp>
          <p:nvSpPr>
            <p:cNvPr id="81933" name="Text Box 5"/>
            <p:cNvSpPr txBox="1">
              <a:spLocks noChangeArrowheads="1"/>
            </p:cNvSpPr>
            <p:nvPr/>
          </p:nvSpPr>
          <p:spPr bwMode="auto">
            <a:xfrm>
              <a:off x="1634048" y="2234636"/>
              <a:ext cx="531539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每一条指令都不是无限循环！</a:t>
              </a:r>
            </a:p>
          </p:txBody>
        </p:sp>
        <p:sp>
          <p:nvSpPr>
            <p:cNvPr id="81934" name="Freeform 84"/>
            <p:cNvSpPr>
              <a:spLocks/>
            </p:cNvSpPr>
            <p:nvPr/>
          </p:nvSpPr>
          <p:spPr bwMode="auto">
            <a:xfrm>
              <a:off x="1186250" y="2285468"/>
              <a:ext cx="432000" cy="360000"/>
            </a:xfrm>
            <a:custGeom>
              <a:avLst/>
              <a:gdLst>
                <a:gd name="T0" fmla="*/ 384950 w 202"/>
                <a:gd name="T1" fmla="*/ 33684 h 171"/>
                <a:gd name="T2" fmla="*/ 299406 w 202"/>
                <a:gd name="T3" fmla="*/ 0 h 171"/>
                <a:gd name="T4" fmla="*/ 213861 w 202"/>
                <a:gd name="T5" fmla="*/ 33684 h 171"/>
                <a:gd name="T6" fmla="*/ 109069 w 202"/>
                <a:gd name="T7" fmla="*/ 138947 h 171"/>
                <a:gd name="T8" fmla="*/ 36356 w 202"/>
                <a:gd name="T9" fmla="*/ 210526 h 171"/>
                <a:gd name="T10" fmla="*/ 36356 w 202"/>
                <a:gd name="T11" fmla="*/ 334737 h 171"/>
                <a:gd name="T12" fmla="*/ 98376 w 202"/>
                <a:gd name="T13" fmla="*/ 360000 h 171"/>
                <a:gd name="T14" fmla="*/ 162535 w 202"/>
                <a:gd name="T15" fmla="*/ 332632 h 171"/>
                <a:gd name="T16" fmla="*/ 295129 w 202"/>
                <a:gd name="T17" fmla="*/ 202105 h 171"/>
                <a:gd name="T18" fmla="*/ 295129 w 202"/>
                <a:gd name="T19" fmla="*/ 202105 h 171"/>
                <a:gd name="T20" fmla="*/ 342178 w 202"/>
                <a:gd name="T21" fmla="*/ 157895 h 171"/>
                <a:gd name="T22" fmla="*/ 359287 w 202"/>
                <a:gd name="T23" fmla="*/ 113684 h 171"/>
                <a:gd name="T24" fmla="*/ 342178 w 202"/>
                <a:gd name="T25" fmla="*/ 69474 h 171"/>
                <a:gd name="T26" fmla="*/ 252356 w 202"/>
                <a:gd name="T27" fmla="*/ 71579 h 171"/>
                <a:gd name="T28" fmla="*/ 91960 w 202"/>
                <a:gd name="T29" fmla="*/ 229474 h 171"/>
                <a:gd name="T30" fmla="*/ 91960 w 202"/>
                <a:gd name="T31" fmla="*/ 246316 h 171"/>
                <a:gd name="T32" fmla="*/ 100515 w 202"/>
                <a:gd name="T33" fmla="*/ 250526 h 171"/>
                <a:gd name="T34" fmla="*/ 109069 w 202"/>
                <a:gd name="T35" fmla="*/ 246316 h 171"/>
                <a:gd name="T36" fmla="*/ 271604 w 202"/>
                <a:gd name="T37" fmla="*/ 88421 h 171"/>
                <a:gd name="T38" fmla="*/ 325069 w 202"/>
                <a:gd name="T39" fmla="*/ 86316 h 171"/>
                <a:gd name="T40" fmla="*/ 335762 w 202"/>
                <a:gd name="T41" fmla="*/ 113684 h 171"/>
                <a:gd name="T42" fmla="*/ 322931 w 202"/>
                <a:gd name="T43" fmla="*/ 141053 h 171"/>
                <a:gd name="T44" fmla="*/ 275881 w 202"/>
                <a:gd name="T45" fmla="*/ 187368 h 171"/>
                <a:gd name="T46" fmla="*/ 275881 w 202"/>
                <a:gd name="T47" fmla="*/ 187368 h 171"/>
                <a:gd name="T48" fmla="*/ 145426 w 202"/>
                <a:gd name="T49" fmla="*/ 315789 h 171"/>
                <a:gd name="T50" fmla="*/ 53465 w 202"/>
                <a:gd name="T51" fmla="*/ 317895 h 171"/>
                <a:gd name="T52" fmla="*/ 53465 w 202"/>
                <a:gd name="T53" fmla="*/ 227368 h 171"/>
                <a:gd name="T54" fmla="*/ 62020 w 202"/>
                <a:gd name="T55" fmla="*/ 218947 h 171"/>
                <a:gd name="T56" fmla="*/ 62020 w 202"/>
                <a:gd name="T57" fmla="*/ 218947 h 171"/>
                <a:gd name="T58" fmla="*/ 233109 w 202"/>
                <a:gd name="T59" fmla="*/ 52632 h 171"/>
                <a:gd name="T60" fmla="*/ 299406 w 202"/>
                <a:gd name="T61" fmla="*/ 23158 h 171"/>
                <a:gd name="T62" fmla="*/ 367842 w 202"/>
                <a:gd name="T63" fmla="*/ 50526 h 171"/>
                <a:gd name="T64" fmla="*/ 367842 w 202"/>
                <a:gd name="T65" fmla="*/ 185263 h 171"/>
                <a:gd name="T66" fmla="*/ 226693 w 202"/>
                <a:gd name="T67" fmla="*/ 322105 h 171"/>
                <a:gd name="T68" fmla="*/ 226693 w 202"/>
                <a:gd name="T69" fmla="*/ 338947 h 171"/>
                <a:gd name="T70" fmla="*/ 235248 w 202"/>
                <a:gd name="T71" fmla="*/ 343158 h 171"/>
                <a:gd name="T72" fmla="*/ 245941 w 202"/>
                <a:gd name="T73" fmla="*/ 338947 h 171"/>
                <a:gd name="T74" fmla="*/ 384950 w 202"/>
                <a:gd name="T75" fmla="*/ 202105 h 171"/>
                <a:gd name="T76" fmla="*/ 384950 w 202"/>
                <a:gd name="T77" fmla="*/ 33684 h 1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633538" y="2692400"/>
            <a:ext cx="5764212" cy="460375"/>
            <a:chOff x="1186250" y="2691836"/>
            <a:chExt cx="5763190" cy="461665"/>
          </a:xfrm>
        </p:grpSpPr>
        <p:sp>
          <p:nvSpPr>
            <p:cNvPr id="81931" name="Text Box 5"/>
            <p:cNvSpPr txBox="1">
              <a:spLocks noChangeArrowheads="1"/>
            </p:cNvSpPr>
            <p:nvPr/>
          </p:nvSpPr>
          <p:spPr bwMode="auto">
            <a:xfrm>
              <a:off x="1634048" y="2691836"/>
              <a:ext cx="531539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有穷不是数学意义上的概念！</a:t>
              </a:r>
            </a:p>
          </p:txBody>
        </p:sp>
        <p:sp>
          <p:nvSpPr>
            <p:cNvPr id="81932" name="Freeform 84"/>
            <p:cNvSpPr>
              <a:spLocks/>
            </p:cNvSpPr>
            <p:nvPr/>
          </p:nvSpPr>
          <p:spPr bwMode="auto">
            <a:xfrm>
              <a:off x="1186250" y="2696301"/>
              <a:ext cx="432000" cy="360000"/>
            </a:xfrm>
            <a:custGeom>
              <a:avLst/>
              <a:gdLst>
                <a:gd name="T0" fmla="*/ 384950 w 202"/>
                <a:gd name="T1" fmla="*/ 33684 h 171"/>
                <a:gd name="T2" fmla="*/ 299406 w 202"/>
                <a:gd name="T3" fmla="*/ 0 h 171"/>
                <a:gd name="T4" fmla="*/ 213861 w 202"/>
                <a:gd name="T5" fmla="*/ 33684 h 171"/>
                <a:gd name="T6" fmla="*/ 109069 w 202"/>
                <a:gd name="T7" fmla="*/ 138947 h 171"/>
                <a:gd name="T8" fmla="*/ 36356 w 202"/>
                <a:gd name="T9" fmla="*/ 210526 h 171"/>
                <a:gd name="T10" fmla="*/ 36356 w 202"/>
                <a:gd name="T11" fmla="*/ 334737 h 171"/>
                <a:gd name="T12" fmla="*/ 98376 w 202"/>
                <a:gd name="T13" fmla="*/ 360000 h 171"/>
                <a:gd name="T14" fmla="*/ 162535 w 202"/>
                <a:gd name="T15" fmla="*/ 332632 h 171"/>
                <a:gd name="T16" fmla="*/ 295129 w 202"/>
                <a:gd name="T17" fmla="*/ 202105 h 171"/>
                <a:gd name="T18" fmla="*/ 295129 w 202"/>
                <a:gd name="T19" fmla="*/ 202105 h 171"/>
                <a:gd name="T20" fmla="*/ 342178 w 202"/>
                <a:gd name="T21" fmla="*/ 157895 h 171"/>
                <a:gd name="T22" fmla="*/ 359287 w 202"/>
                <a:gd name="T23" fmla="*/ 113684 h 171"/>
                <a:gd name="T24" fmla="*/ 342178 w 202"/>
                <a:gd name="T25" fmla="*/ 69474 h 171"/>
                <a:gd name="T26" fmla="*/ 252356 w 202"/>
                <a:gd name="T27" fmla="*/ 71579 h 171"/>
                <a:gd name="T28" fmla="*/ 91960 w 202"/>
                <a:gd name="T29" fmla="*/ 229474 h 171"/>
                <a:gd name="T30" fmla="*/ 91960 w 202"/>
                <a:gd name="T31" fmla="*/ 246316 h 171"/>
                <a:gd name="T32" fmla="*/ 100515 w 202"/>
                <a:gd name="T33" fmla="*/ 250526 h 171"/>
                <a:gd name="T34" fmla="*/ 109069 w 202"/>
                <a:gd name="T35" fmla="*/ 246316 h 171"/>
                <a:gd name="T36" fmla="*/ 271604 w 202"/>
                <a:gd name="T37" fmla="*/ 88421 h 171"/>
                <a:gd name="T38" fmla="*/ 325069 w 202"/>
                <a:gd name="T39" fmla="*/ 86316 h 171"/>
                <a:gd name="T40" fmla="*/ 335762 w 202"/>
                <a:gd name="T41" fmla="*/ 113684 h 171"/>
                <a:gd name="T42" fmla="*/ 322931 w 202"/>
                <a:gd name="T43" fmla="*/ 141053 h 171"/>
                <a:gd name="T44" fmla="*/ 275881 w 202"/>
                <a:gd name="T45" fmla="*/ 187368 h 171"/>
                <a:gd name="T46" fmla="*/ 275881 w 202"/>
                <a:gd name="T47" fmla="*/ 187368 h 171"/>
                <a:gd name="T48" fmla="*/ 145426 w 202"/>
                <a:gd name="T49" fmla="*/ 315789 h 171"/>
                <a:gd name="T50" fmla="*/ 53465 w 202"/>
                <a:gd name="T51" fmla="*/ 317895 h 171"/>
                <a:gd name="T52" fmla="*/ 53465 w 202"/>
                <a:gd name="T53" fmla="*/ 227368 h 171"/>
                <a:gd name="T54" fmla="*/ 62020 w 202"/>
                <a:gd name="T55" fmla="*/ 218947 h 171"/>
                <a:gd name="T56" fmla="*/ 62020 w 202"/>
                <a:gd name="T57" fmla="*/ 218947 h 171"/>
                <a:gd name="T58" fmla="*/ 233109 w 202"/>
                <a:gd name="T59" fmla="*/ 52632 h 171"/>
                <a:gd name="T60" fmla="*/ 299406 w 202"/>
                <a:gd name="T61" fmla="*/ 23158 h 171"/>
                <a:gd name="T62" fmla="*/ 367842 w 202"/>
                <a:gd name="T63" fmla="*/ 50526 h 171"/>
                <a:gd name="T64" fmla="*/ 367842 w 202"/>
                <a:gd name="T65" fmla="*/ 185263 h 171"/>
                <a:gd name="T66" fmla="*/ 226693 w 202"/>
                <a:gd name="T67" fmla="*/ 322105 h 171"/>
                <a:gd name="T68" fmla="*/ 226693 w 202"/>
                <a:gd name="T69" fmla="*/ 338947 h 171"/>
                <a:gd name="T70" fmla="*/ 235248 w 202"/>
                <a:gd name="T71" fmla="*/ 343158 h 171"/>
                <a:gd name="T72" fmla="*/ 245941 w 202"/>
                <a:gd name="T73" fmla="*/ 338947 h 171"/>
                <a:gd name="T74" fmla="*/ 384950 w 202"/>
                <a:gd name="T75" fmla="*/ 202105 h 171"/>
                <a:gd name="T76" fmla="*/ 384950 w 202"/>
                <a:gd name="T77" fmla="*/ 33684 h 1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484438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25019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算法的特性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300288" y="4579938"/>
            <a:ext cx="1408112" cy="863600"/>
          </a:xfrm>
          <a:prstGeom prst="rightArrow">
            <a:avLst>
              <a:gd name="adj1" fmla="val 50000"/>
              <a:gd name="adj2" fmla="val 44726"/>
            </a:avLst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  入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851275" y="3916363"/>
            <a:ext cx="3657600" cy="2165350"/>
          </a:xfrm>
          <a:prstGeom prst="cube">
            <a:avLst>
              <a:gd name="adj" fmla="val 14477"/>
            </a:avLst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………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2. ………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 ………</a:t>
            </a:r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632700" y="4541838"/>
            <a:ext cx="1371600" cy="863600"/>
          </a:xfrm>
          <a:prstGeom prst="rightArrow">
            <a:avLst>
              <a:gd name="adj1" fmla="val 50000"/>
              <a:gd name="adj2" fmla="val 43566"/>
            </a:avLst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  出</a:t>
            </a:r>
          </a:p>
        </p:txBody>
      </p:sp>
      <p:grpSp>
        <p:nvGrpSpPr>
          <p:cNvPr id="82951" name="组合 1"/>
          <p:cNvGrpSpPr>
            <a:grpSpLocks/>
          </p:cNvGrpSpPr>
          <p:nvPr/>
        </p:nvGrpSpPr>
        <p:grpSpPr bwMode="auto">
          <a:xfrm>
            <a:off x="638175" y="922338"/>
            <a:ext cx="11579225" cy="522287"/>
            <a:chOff x="638168" y="922017"/>
            <a:chExt cx="11578590" cy="523220"/>
          </a:xfrm>
        </p:grpSpPr>
        <p:grpSp>
          <p:nvGrpSpPr>
            <p:cNvPr id="8" name="Group 31"/>
            <p:cNvGrpSpPr/>
            <p:nvPr/>
          </p:nvGrpSpPr>
          <p:grpSpPr>
            <a:xfrm>
              <a:off x="638168" y="98401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82958" name="Text Box 5"/>
            <p:cNvSpPr txBox="1">
              <a:spLocks noChangeArrowheads="1"/>
            </p:cNvSpPr>
            <p:nvPr/>
          </p:nvSpPr>
          <p:spPr bwMode="auto">
            <a:xfrm>
              <a:off x="1202048" y="922017"/>
              <a:ext cx="1101471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算法的操作步骤应该满足什么要求？</a:t>
              </a:r>
              <a:endParaRPr kumimoji="1" lang="zh-CN" altLang="en-US" b="1"/>
            </a:p>
          </p:txBody>
        </p:sp>
      </p:grpSp>
      <p:sp>
        <p:nvSpPr>
          <p:cNvPr id="82952" name="Text Box 5"/>
          <p:cNvSpPr txBox="1">
            <a:spLocks noChangeArrowheads="1"/>
          </p:cNvSpPr>
          <p:nvPr/>
        </p:nvSpPr>
        <p:spPr bwMode="auto">
          <a:xfrm>
            <a:off x="1069975" y="1563688"/>
            <a:ext cx="110156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有穷性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：总是在执行有穷步之后结束，且每一步都在有穷时间内完成</a:t>
            </a:r>
          </a:p>
        </p:txBody>
      </p:sp>
      <p:sp>
        <p:nvSpPr>
          <p:cNvPr id="82953" name="Text Box 5"/>
          <p:cNvSpPr txBox="1">
            <a:spLocks noChangeArrowheads="1"/>
          </p:cNvSpPr>
          <p:nvPr/>
        </p:nvSpPr>
        <p:spPr bwMode="auto">
          <a:xfrm>
            <a:off x="1069975" y="2144713"/>
            <a:ext cx="110156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确定性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：每一条指令必须有确切的含义，相同的输入得到相同的输出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011738" y="2606675"/>
            <a:ext cx="1849437" cy="979488"/>
            <a:chOff x="5011482" y="2606048"/>
            <a:chExt cx="1849633" cy="980021"/>
          </a:xfrm>
        </p:grpSpPr>
        <p:sp>
          <p:nvSpPr>
            <p:cNvPr id="17" name="右箭头 16"/>
            <p:cNvSpPr/>
            <p:nvPr/>
          </p:nvSpPr>
          <p:spPr>
            <a:xfrm rot="5400000">
              <a:off x="5720282" y="2678381"/>
              <a:ext cx="432035" cy="287367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956" name="Text Box 5"/>
            <p:cNvSpPr txBox="1">
              <a:spLocks noChangeArrowheads="1"/>
            </p:cNvSpPr>
            <p:nvPr/>
          </p:nvSpPr>
          <p:spPr bwMode="auto">
            <a:xfrm>
              <a:off x="5011482" y="3124404"/>
              <a:ext cx="1849633" cy="46166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3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上下文无关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484438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25019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算法的特性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972" name="Text Box 5"/>
          <p:cNvSpPr txBox="1">
            <a:spLocks noChangeArrowheads="1"/>
          </p:cNvSpPr>
          <p:nvPr/>
        </p:nvSpPr>
        <p:spPr bwMode="auto">
          <a:xfrm>
            <a:off x="1069975" y="2724150"/>
            <a:ext cx="110156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可行性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：操作步骤可以通过已经实现的基本操作执行有限次来实现</a:t>
            </a:r>
            <a:endParaRPr kumimoji="1"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300288" y="4579938"/>
            <a:ext cx="1408112" cy="863600"/>
          </a:xfrm>
          <a:prstGeom prst="rightArrow">
            <a:avLst>
              <a:gd name="adj1" fmla="val 50000"/>
              <a:gd name="adj2" fmla="val 44726"/>
            </a:avLst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  入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851275" y="3916363"/>
            <a:ext cx="3657600" cy="2165350"/>
          </a:xfrm>
          <a:prstGeom prst="cube">
            <a:avLst>
              <a:gd name="adj" fmla="val 14477"/>
            </a:avLst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………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2. ………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 ………</a:t>
            </a:r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632700" y="4541838"/>
            <a:ext cx="1371600" cy="863600"/>
          </a:xfrm>
          <a:prstGeom prst="rightArrow">
            <a:avLst>
              <a:gd name="adj1" fmla="val 50000"/>
              <a:gd name="adj2" fmla="val 43566"/>
            </a:avLst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  出</a:t>
            </a:r>
          </a:p>
        </p:txBody>
      </p:sp>
      <p:grpSp>
        <p:nvGrpSpPr>
          <p:cNvPr id="83976" name="组合 1"/>
          <p:cNvGrpSpPr>
            <a:grpSpLocks/>
          </p:cNvGrpSpPr>
          <p:nvPr/>
        </p:nvGrpSpPr>
        <p:grpSpPr bwMode="auto">
          <a:xfrm>
            <a:off x="638175" y="922338"/>
            <a:ext cx="11579225" cy="522287"/>
            <a:chOff x="638168" y="922017"/>
            <a:chExt cx="11578590" cy="523220"/>
          </a:xfrm>
        </p:grpSpPr>
        <p:grpSp>
          <p:nvGrpSpPr>
            <p:cNvPr id="8" name="Group 31"/>
            <p:cNvGrpSpPr/>
            <p:nvPr/>
          </p:nvGrpSpPr>
          <p:grpSpPr>
            <a:xfrm>
              <a:off x="638168" y="98401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83983" name="Text Box 5"/>
            <p:cNvSpPr txBox="1">
              <a:spLocks noChangeArrowheads="1"/>
            </p:cNvSpPr>
            <p:nvPr/>
          </p:nvSpPr>
          <p:spPr bwMode="auto">
            <a:xfrm>
              <a:off x="1202048" y="922017"/>
              <a:ext cx="1101471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算法的操作步骤应该满足什么要求？</a:t>
              </a:r>
              <a:endParaRPr kumimoji="1" lang="zh-CN" altLang="en-US" b="1"/>
            </a:p>
          </p:txBody>
        </p:sp>
      </p:grpSp>
      <p:sp>
        <p:nvSpPr>
          <p:cNvPr id="83977" name="Text Box 5"/>
          <p:cNvSpPr txBox="1">
            <a:spLocks noChangeArrowheads="1"/>
          </p:cNvSpPr>
          <p:nvPr/>
        </p:nvSpPr>
        <p:spPr bwMode="auto">
          <a:xfrm>
            <a:off x="1069975" y="1563688"/>
            <a:ext cx="110156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有穷性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：总是在执行有穷步之后结束，且每一步都在有穷时间内完成</a:t>
            </a:r>
          </a:p>
        </p:txBody>
      </p:sp>
      <p:sp>
        <p:nvSpPr>
          <p:cNvPr id="83978" name="Text Box 5"/>
          <p:cNvSpPr txBox="1">
            <a:spLocks noChangeArrowheads="1"/>
          </p:cNvSpPr>
          <p:nvPr/>
        </p:nvSpPr>
        <p:spPr bwMode="auto">
          <a:xfrm>
            <a:off x="1069975" y="2144713"/>
            <a:ext cx="110156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确定性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：每一条指令必须有确切的含义，相同的输入得到相同的输出</a:t>
            </a: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9461500" y="3186113"/>
            <a:ext cx="1849438" cy="979487"/>
            <a:chOff x="5011482" y="2606048"/>
            <a:chExt cx="1849633" cy="980021"/>
          </a:xfrm>
        </p:grpSpPr>
        <p:sp>
          <p:nvSpPr>
            <p:cNvPr id="18" name="右箭头 17"/>
            <p:cNvSpPr/>
            <p:nvPr/>
          </p:nvSpPr>
          <p:spPr>
            <a:xfrm rot="5400000">
              <a:off x="5720281" y="2678382"/>
              <a:ext cx="432035" cy="287368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3981" name="Text Box 5"/>
            <p:cNvSpPr txBox="1">
              <a:spLocks noChangeArrowheads="1"/>
            </p:cNvSpPr>
            <p:nvPr/>
          </p:nvSpPr>
          <p:spPr bwMode="auto">
            <a:xfrm>
              <a:off x="5011482" y="3124404"/>
              <a:ext cx="1849633" cy="46166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3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机器可执行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484438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25019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算法的特性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393825" y="3319463"/>
            <a:ext cx="9236075" cy="1608137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 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：找出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的所有质因子</a:t>
            </a:r>
          </a:p>
          <a:p>
            <a:pPr eaLnBrk="1" hangingPunct="1">
              <a:lnSpc>
                <a:spcPts val="30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 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：找出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的所有质因子</a:t>
            </a:r>
          </a:p>
          <a:p>
            <a:pPr eaLnBrk="1" hangingPunct="1">
              <a:lnSpc>
                <a:spcPts val="30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 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：从第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 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步和第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 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步得到的质因子中找出所有公因子</a:t>
            </a:r>
          </a:p>
          <a:p>
            <a:pPr eaLnBrk="1" hangingPunct="1">
              <a:lnSpc>
                <a:spcPts val="30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 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：将找到的所有公因子相乘，结果即为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的最大公约数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5800" y="1501775"/>
            <a:ext cx="10652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将这两个自然数分别进行质因数分解，然后找出所有公因子并将这些公因子相乘。例如，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48=2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36=2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，公因子有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，因此，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48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36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的最大公约数为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3=12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998" name="矩形 21"/>
          <p:cNvSpPr>
            <a:spLocks noChangeArrowheads="1"/>
          </p:cNvSpPr>
          <p:nvPr/>
        </p:nvSpPr>
        <p:spPr bwMode="auto">
          <a:xfrm>
            <a:off x="941388" y="865188"/>
            <a:ext cx="8502650" cy="522287"/>
          </a:xfrm>
          <a:prstGeom prst="rect">
            <a:avLst/>
          </a:prstGeom>
          <a:noFill/>
          <a:ln w="9525">
            <a:solidFill>
              <a:srgbClr val="5C30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    </a:t>
            </a:r>
            <a:r>
              <a:rPr lang="zh-CN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设计算法求两个自然数的最大公约数。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685800" y="2720975"/>
            <a:ext cx="1065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设两个自然数是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，算法如下：</a:t>
            </a: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515938" y="5353050"/>
            <a:ext cx="4056062" cy="523875"/>
            <a:chOff x="638168" y="922017"/>
            <a:chExt cx="4055752" cy="523220"/>
          </a:xfrm>
        </p:grpSpPr>
        <p:grpSp>
          <p:nvGrpSpPr>
            <p:cNvPr id="25" name="Group 31"/>
            <p:cNvGrpSpPr/>
            <p:nvPr/>
          </p:nvGrpSpPr>
          <p:grpSpPr>
            <a:xfrm>
              <a:off x="638168" y="98401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85009" name="Text Box 5"/>
            <p:cNvSpPr txBox="1">
              <a:spLocks noChangeArrowheads="1"/>
            </p:cNvSpPr>
            <p:nvPr/>
          </p:nvSpPr>
          <p:spPr bwMode="auto">
            <a:xfrm>
              <a:off x="1202048" y="922017"/>
              <a:ext cx="34918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满足算法的特性吗？</a:t>
              </a:r>
              <a:endParaRPr kumimoji="1" lang="zh-CN" altLang="en-US" b="1"/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4649788" y="5094288"/>
            <a:ext cx="6780212" cy="501650"/>
            <a:chOff x="4832687" y="5169912"/>
            <a:chExt cx="6780193" cy="502702"/>
          </a:xfrm>
        </p:grpSpPr>
        <p:grpSp>
          <p:nvGrpSpPr>
            <p:cNvPr id="31" name="Group 82"/>
            <p:cNvGrpSpPr/>
            <p:nvPr/>
          </p:nvGrpSpPr>
          <p:grpSpPr>
            <a:xfrm>
              <a:off x="4832687" y="5256454"/>
              <a:ext cx="288000" cy="360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32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85007" name="矩形 35"/>
            <p:cNvSpPr>
              <a:spLocks noChangeArrowheads="1"/>
            </p:cNvSpPr>
            <p:nvPr/>
          </p:nvSpPr>
          <p:spPr bwMode="auto">
            <a:xfrm>
              <a:off x="5154586" y="5169912"/>
              <a:ext cx="6458294" cy="502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200"/>
                </a:lnSpc>
              </a:pP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如何找出所有质因子？如何找出所有公因子？</a:t>
              </a:r>
              <a:endPara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4649788" y="5645150"/>
            <a:ext cx="6780212" cy="503238"/>
            <a:chOff x="4832687" y="5721886"/>
            <a:chExt cx="6780193" cy="502702"/>
          </a:xfrm>
        </p:grpSpPr>
        <p:grpSp>
          <p:nvGrpSpPr>
            <p:cNvPr id="39" name="Group 82"/>
            <p:cNvGrpSpPr/>
            <p:nvPr/>
          </p:nvGrpSpPr>
          <p:grpSpPr>
            <a:xfrm>
              <a:off x="4832687" y="5762708"/>
              <a:ext cx="288000" cy="360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40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85005" name="矩形 43"/>
            <p:cNvSpPr>
              <a:spLocks noChangeArrowheads="1"/>
            </p:cNvSpPr>
            <p:nvPr/>
          </p:nvSpPr>
          <p:spPr bwMode="auto">
            <a:xfrm>
              <a:off x="5154586" y="5721886"/>
              <a:ext cx="6458294" cy="502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200"/>
                </a:lnSpc>
              </a:pP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质因数分解尚未找到多项式时间算法</a:t>
              </a:r>
              <a:endPara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6613525" y="3316288"/>
            <a:ext cx="4027488" cy="522287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不满足确定性、有穷性！</a:t>
            </a:r>
            <a:endParaRPr lang="zh-CN" altLang="zh-CN" sz="28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843213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28209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好算法的特性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989013" y="1638300"/>
            <a:ext cx="10444162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正确性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：算法能满足具体问题的需求，即对于</a:t>
            </a:r>
            <a:r>
              <a:rPr lang="zh-CN" altLang="zh-CN" sz="24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任何合法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的输入，算法都会得出正确的结果。</a:t>
            </a:r>
          </a:p>
        </p:txBody>
      </p:sp>
      <p:grpSp>
        <p:nvGrpSpPr>
          <p:cNvPr id="86021" name="组合 4"/>
          <p:cNvGrpSpPr>
            <a:grpSpLocks/>
          </p:cNvGrpSpPr>
          <p:nvPr/>
        </p:nvGrpSpPr>
        <p:grpSpPr bwMode="auto">
          <a:xfrm>
            <a:off x="638175" y="922338"/>
            <a:ext cx="8231188" cy="522287"/>
            <a:chOff x="638168" y="922017"/>
            <a:chExt cx="8231512" cy="523220"/>
          </a:xfrm>
        </p:grpSpPr>
        <p:grpSp>
          <p:nvGrpSpPr>
            <p:cNvPr id="6" name="Group 31"/>
            <p:cNvGrpSpPr/>
            <p:nvPr/>
          </p:nvGrpSpPr>
          <p:grpSpPr>
            <a:xfrm>
              <a:off x="638168" y="98401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86030" name="Text Box 5"/>
            <p:cNvSpPr txBox="1">
              <a:spLocks noChangeArrowheads="1"/>
            </p:cNvSpPr>
            <p:nvPr/>
          </p:nvSpPr>
          <p:spPr bwMode="auto">
            <a:xfrm>
              <a:off x="1202048" y="922017"/>
              <a:ext cx="76676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一个算法满足什么特性才能称之为好算法呢？</a:t>
              </a:r>
              <a:endParaRPr kumimoji="1" lang="zh-CN" altLang="en-US" b="1"/>
            </a:p>
          </p:txBody>
        </p:sp>
      </p:grp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89013" y="4014788"/>
            <a:ext cx="10444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抽象分级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：用合适的抽象分级来组织表达算法的思想，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启发式规则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7±2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989013" y="2579688"/>
            <a:ext cx="10444162" cy="95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健壮性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：算法对</a:t>
            </a:r>
            <a:r>
              <a:rPr lang="zh-CN" altLang="zh-CN" sz="24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非法输入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的抵抗能力，即对于错误的输入，算法应能识别并做出处理，而不是产生错误动作或陷入瘫痪。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89013" y="3522663"/>
            <a:ext cx="10444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可理解性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：算法容易理解和实现。</a:t>
            </a:r>
            <a:endParaRPr lang="en-US" altLang="zh-CN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989013" y="4508500"/>
            <a:ext cx="10444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高效性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：具有较短的执行时间并占用较少的辅助空间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09575" y="5249863"/>
            <a:ext cx="11177588" cy="720725"/>
            <a:chOff x="409192" y="5250048"/>
            <a:chExt cx="11178120" cy="720000"/>
          </a:xfrm>
        </p:grpSpPr>
        <p:sp>
          <p:nvSpPr>
            <p:cNvPr id="14" name="Rectangle 11"/>
            <p:cNvSpPr/>
            <p:nvPr/>
          </p:nvSpPr>
          <p:spPr>
            <a:xfrm>
              <a:off x="1147415" y="5250048"/>
              <a:ext cx="10439897" cy="720000"/>
            </a:xfrm>
            <a:prstGeom prst="rect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米勒原则：人类的短期记忆能力一般限于一次记忆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～</a:t>
              </a:r>
              <a:r>
                <a:rPr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9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个对象</a:t>
              </a:r>
              <a:endParaRPr lang="zh-CN" altLang="en-US" sz="3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Group 109"/>
            <p:cNvGrpSpPr/>
            <p:nvPr/>
          </p:nvGrpSpPr>
          <p:grpSpPr>
            <a:xfrm>
              <a:off x="409192" y="5424528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21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4103688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40592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程序设计的一般过程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819150" y="957263"/>
            <a:ext cx="7197725" cy="522287"/>
            <a:chOff x="1826091" y="4148024"/>
            <a:chExt cx="7197526" cy="523220"/>
          </a:xfrm>
        </p:grpSpPr>
        <p:sp>
          <p:nvSpPr>
            <p:cNvPr id="926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利用计算机求解问题的一般过程？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6" name="Rectangle 11"/>
          <p:cNvSpPr/>
          <p:nvPr/>
        </p:nvSpPr>
        <p:spPr>
          <a:xfrm>
            <a:off x="606425" y="4983163"/>
            <a:ext cx="10945813" cy="1004887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anchor="ctr"/>
          <a:lstStyle/>
          <a:p>
            <a:pPr algn="ctr" eaLnBrk="1" fontAlgn="auto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计算机不能分析问题并产生问题的解决方案，必须由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来分析问题、确定解决方案、编写程序，再让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执行程序最终获得问题的解</a:t>
            </a:r>
          </a:p>
        </p:txBody>
      </p:sp>
      <p:grpSp>
        <p:nvGrpSpPr>
          <p:cNvPr id="81" name="组合 80"/>
          <p:cNvGrpSpPr>
            <a:grpSpLocks/>
          </p:cNvGrpSpPr>
          <p:nvPr/>
        </p:nvGrpSpPr>
        <p:grpSpPr bwMode="auto">
          <a:xfrm>
            <a:off x="2254250" y="2614613"/>
            <a:ext cx="2813050" cy="2063750"/>
            <a:chOff x="2254569" y="2614945"/>
            <a:chExt cx="2813051" cy="2063749"/>
          </a:xfrm>
        </p:grpSpPr>
        <p:sp>
          <p:nvSpPr>
            <p:cNvPr id="9255" name="Text Box 9"/>
            <p:cNvSpPr txBox="1">
              <a:spLocks noChangeArrowheads="1"/>
            </p:cNvSpPr>
            <p:nvPr/>
          </p:nvSpPr>
          <p:spPr bwMode="auto">
            <a:xfrm>
              <a:off x="4167507" y="2614945"/>
              <a:ext cx="900113" cy="3921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想  法</a:t>
              </a:r>
            </a:p>
          </p:txBody>
        </p:sp>
        <p:grpSp>
          <p:nvGrpSpPr>
            <p:cNvPr id="9256" name="Group 13"/>
            <p:cNvGrpSpPr>
              <a:grpSpLocks/>
            </p:cNvGrpSpPr>
            <p:nvPr/>
          </p:nvGrpSpPr>
          <p:grpSpPr bwMode="auto">
            <a:xfrm>
              <a:off x="2254569" y="3032456"/>
              <a:ext cx="2182813" cy="1646238"/>
              <a:chOff x="548" y="2600"/>
              <a:chExt cx="1375" cy="1037"/>
            </a:xfrm>
          </p:grpSpPr>
          <p:sp>
            <p:nvSpPr>
              <p:cNvPr id="9257" name="Text Box 14"/>
              <p:cNvSpPr txBox="1">
                <a:spLocks noChangeArrowheads="1"/>
              </p:cNvSpPr>
              <p:nvPr/>
            </p:nvSpPr>
            <p:spPr bwMode="auto">
              <a:xfrm>
                <a:off x="948" y="3009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抽象模型</a:t>
                </a:r>
              </a:p>
            </p:txBody>
          </p:sp>
          <p:sp>
            <p:nvSpPr>
              <p:cNvPr id="9258" name="Line 15"/>
              <p:cNvSpPr>
                <a:spLocks noChangeShapeType="1"/>
              </p:cNvSpPr>
              <p:nvPr/>
            </p:nvSpPr>
            <p:spPr bwMode="auto">
              <a:xfrm flipH="1">
                <a:off x="548" y="2600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259" name="Text Box 16"/>
              <p:cNvSpPr txBox="1">
                <a:spLocks noChangeArrowheads="1"/>
              </p:cNvSpPr>
              <p:nvPr/>
            </p:nvSpPr>
            <p:spPr bwMode="auto">
              <a:xfrm>
                <a:off x="948" y="3390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基本思路</a:t>
                </a:r>
              </a:p>
            </p:txBody>
          </p:sp>
          <p:sp>
            <p:nvSpPr>
              <p:cNvPr id="9260" name="Line 17"/>
              <p:cNvSpPr>
                <a:spLocks noChangeShapeType="1"/>
              </p:cNvSpPr>
              <p:nvPr/>
            </p:nvSpPr>
            <p:spPr bwMode="auto">
              <a:xfrm>
                <a:off x="557" y="312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261" name="Line 18"/>
              <p:cNvSpPr>
                <a:spLocks noChangeShapeType="1"/>
              </p:cNvSpPr>
              <p:nvPr/>
            </p:nvSpPr>
            <p:spPr bwMode="auto">
              <a:xfrm>
                <a:off x="557" y="351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262" name="Line 19"/>
              <p:cNvSpPr>
                <a:spLocks noChangeShapeType="1"/>
              </p:cNvSpPr>
              <p:nvPr/>
            </p:nvSpPr>
            <p:spPr bwMode="auto">
              <a:xfrm flipH="1" flipV="1">
                <a:off x="1923" y="2608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263" name="Line 20"/>
              <p:cNvSpPr>
                <a:spLocks noChangeShapeType="1"/>
              </p:cNvSpPr>
              <p:nvPr/>
            </p:nvSpPr>
            <p:spPr bwMode="auto">
              <a:xfrm>
                <a:off x="1682" y="3139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264" name="Line 21"/>
              <p:cNvSpPr>
                <a:spLocks noChangeShapeType="1"/>
              </p:cNvSpPr>
              <p:nvPr/>
            </p:nvSpPr>
            <p:spPr bwMode="auto">
              <a:xfrm>
                <a:off x="1691" y="3529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/>
          <p:cNvGrpSpPr>
            <a:grpSpLocks/>
          </p:cNvGrpSpPr>
          <p:nvPr/>
        </p:nvGrpSpPr>
        <p:grpSpPr bwMode="auto">
          <a:xfrm>
            <a:off x="4854575" y="2625725"/>
            <a:ext cx="2644775" cy="2095500"/>
            <a:chOff x="4855053" y="2625103"/>
            <a:chExt cx="2644776" cy="2095813"/>
          </a:xfrm>
        </p:grpSpPr>
        <p:sp>
          <p:nvSpPr>
            <p:cNvPr id="9244" name="Text Box 7"/>
            <p:cNvSpPr txBox="1">
              <a:spLocks noChangeArrowheads="1"/>
            </p:cNvSpPr>
            <p:nvPr/>
          </p:nvSpPr>
          <p:spPr bwMode="auto">
            <a:xfrm>
              <a:off x="6599717" y="2625103"/>
              <a:ext cx="900112" cy="3921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算 </a:t>
              </a:r>
              <a:r>
                <a:rPr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法</a:t>
              </a:r>
            </a:p>
          </p:txBody>
        </p:sp>
        <p:grpSp>
          <p:nvGrpSpPr>
            <p:cNvPr id="9245" name="组合 3"/>
            <p:cNvGrpSpPr>
              <a:grpSpLocks/>
            </p:cNvGrpSpPr>
            <p:nvPr/>
          </p:nvGrpSpPr>
          <p:grpSpPr bwMode="auto">
            <a:xfrm>
              <a:off x="4855053" y="3074678"/>
              <a:ext cx="2012950" cy="1646238"/>
              <a:chOff x="4855053" y="3074678"/>
              <a:chExt cx="2012950" cy="1646238"/>
            </a:xfrm>
          </p:grpSpPr>
          <p:grpSp>
            <p:nvGrpSpPr>
              <p:cNvPr id="9246" name="Group 22"/>
              <p:cNvGrpSpPr>
                <a:grpSpLocks/>
              </p:cNvGrpSpPr>
              <p:nvPr/>
            </p:nvGrpSpPr>
            <p:grpSpPr bwMode="auto">
              <a:xfrm>
                <a:off x="4855053" y="3074678"/>
                <a:ext cx="2012950" cy="1646238"/>
                <a:chOff x="2162" y="2600"/>
                <a:chExt cx="1268" cy="1037"/>
              </a:xfrm>
            </p:grpSpPr>
            <p:sp>
              <p:nvSpPr>
                <p:cNvPr id="924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455" y="3009"/>
                  <a:ext cx="731" cy="247"/>
                </a:xfrm>
                <a:prstGeom prst="rect">
                  <a:avLst/>
                </a:prstGeom>
                <a:noFill/>
                <a:ln w="28575">
                  <a:solidFill>
                    <a:srgbClr val="507D7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10800" rIns="54000" bIns="10800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solidFill>
                        <a:srgbClr val="40404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数据表示</a:t>
                  </a:r>
                </a:p>
              </p:txBody>
            </p:sp>
            <p:sp>
              <p:nvSpPr>
                <p:cNvPr id="9249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2162" y="2600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54000" tIns="10800" rIns="54000" bIns="10800" anchor="ctr"/>
                <a:lstStyle/>
                <a:p>
                  <a:endParaRPr lang="zh-CN" altLang="en-US"/>
                </a:p>
              </p:txBody>
            </p:sp>
            <p:sp>
              <p:nvSpPr>
                <p:cNvPr id="925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455" y="3390"/>
                  <a:ext cx="731" cy="247"/>
                </a:xfrm>
                <a:prstGeom prst="rect">
                  <a:avLst/>
                </a:prstGeom>
                <a:noFill/>
                <a:ln w="28575">
                  <a:solidFill>
                    <a:srgbClr val="507D7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10800" rIns="54000" bIns="10800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solidFill>
                        <a:srgbClr val="40404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数据处理</a:t>
                  </a:r>
                </a:p>
              </p:txBody>
            </p:sp>
            <p:sp>
              <p:nvSpPr>
                <p:cNvPr id="9251" name="Line 26"/>
                <p:cNvSpPr>
                  <a:spLocks noChangeShapeType="1"/>
                </p:cNvSpPr>
                <p:nvPr/>
              </p:nvSpPr>
              <p:spPr bwMode="auto">
                <a:xfrm>
                  <a:off x="2171" y="3122"/>
                  <a:ext cx="277" cy="0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54000" tIns="10800" rIns="54000" bIns="10800" anchor="ctr"/>
                <a:lstStyle/>
                <a:p>
                  <a:endParaRPr lang="zh-CN" altLang="en-US"/>
                </a:p>
              </p:txBody>
            </p:sp>
            <p:sp>
              <p:nvSpPr>
                <p:cNvPr id="9252" name="Line 27"/>
                <p:cNvSpPr>
                  <a:spLocks noChangeShapeType="1"/>
                </p:cNvSpPr>
                <p:nvPr/>
              </p:nvSpPr>
              <p:spPr bwMode="auto">
                <a:xfrm>
                  <a:off x="2171" y="3512"/>
                  <a:ext cx="268" cy="0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54000" tIns="10800" rIns="54000" bIns="10800" anchor="ctr"/>
                <a:lstStyle/>
                <a:p>
                  <a:endParaRPr lang="zh-CN" altLang="en-US"/>
                </a:p>
              </p:txBody>
            </p:sp>
            <p:sp>
              <p:nvSpPr>
                <p:cNvPr id="9253" name="Line 29"/>
                <p:cNvSpPr>
                  <a:spLocks noChangeShapeType="1"/>
                </p:cNvSpPr>
                <p:nvPr/>
              </p:nvSpPr>
              <p:spPr bwMode="auto">
                <a:xfrm>
                  <a:off x="3189" y="3139"/>
                  <a:ext cx="233" cy="0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54000" tIns="10800" rIns="54000" bIns="10800" anchor="ctr"/>
                <a:lstStyle/>
                <a:p>
                  <a:endParaRPr lang="zh-CN" altLang="en-US"/>
                </a:p>
              </p:txBody>
            </p:sp>
            <p:sp>
              <p:nvSpPr>
                <p:cNvPr id="9254" name="Line 30"/>
                <p:cNvSpPr>
                  <a:spLocks noChangeShapeType="1"/>
                </p:cNvSpPr>
                <p:nvPr/>
              </p:nvSpPr>
              <p:spPr bwMode="auto">
                <a:xfrm>
                  <a:off x="3199" y="3529"/>
                  <a:ext cx="231" cy="0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54000" tIns="10800" rIns="54000" bIns="10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247" name="Line 19"/>
              <p:cNvSpPr>
                <a:spLocks noChangeShapeType="1"/>
              </p:cNvSpPr>
              <p:nvPr/>
            </p:nvSpPr>
            <p:spPr bwMode="auto">
              <a:xfrm flipH="1" flipV="1">
                <a:off x="6845462" y="3086426"/>
                <a:ext cx="0" cy="14478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1822450" y="2616200"/>
            <a:ext cx="7940675" cy="423863"/>
            <a:chOff x="1822769" y="2616533"/>
            <a:chExt cx="7940041" cy="424178"/>
          </a:xfrm>
        </p:grpSpPr>
        <p:sp>
          <p:nvSpPr>
            <p:cNvPr id="9242" name="Text Box 6"/>
            <p:cNvSpPr txBox="1">
              <a:spLocks noChangeArrowheads="1"/>
            </p:cNvSpPr>
            <p:nvPr/>
          </p:nvSpPr>
          <p:spPr bwMode="auto">
            <a:xfrm>
              <a:off x="1822769" y="2616533"/>
              <a:ext cx="900113" cy="3921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问 </a:t>
              </a:r>
              <a:r>
                <a:rPr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题</a:t>
              </a:r>
            </a:p>
          </p:txBody>
        </p:sp>
        <p:sp>
          <p:nvSpPr>
            <p:cNvPr id="9243" name="Text Box 8"/>
            <p:cNvSpPr txBox="1">
              <a:spLocks noChangeArrowheads="1"/>
            </p:cNvSpPr>
            <p:nvPr/>
          </p:nvSpPr>
          <p:spPr bwMode="auto">
            <a:xfrm>
              <a:off x="8911858" y="2648598"/>
              <a:ext cx="850952" cy="3921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程 </a:t>
              </a:r>
              <a:r>
                <a:rPr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序</a:t>
              </a: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7362825" y="3065463"/>
            <a:ext cx="2027238" cy="1614487"/>
            <a:chOff x="7362509" y="3066106"/>
            <a:chExt cx="2027873" cy="1614488"/>
          </a:xfrm>
        </p:grpSpPr>
        <p:grpSp>
          <p:nvGrpSpPr>
            <p:cNvPr id="9233" name="Group 31"/>
            <p:cNvGrpSpPr>
              <a:grpSpLocks/>
            </p:cNvGrpSpPr>
            <p:nvPr/>
          </p:nvGrpSpPr>
          <p:grpSpPr bwMode="auto">
            <a:xfrm>
              <a:off x="7362509" y="3066106"/>
              <a:ext cx="2014538" cy="1614488"/>
              <a:chOff x="3705" y="2226"/>
              <a:chExt cx="1269" cy="1017"/>
            </a:xfrm>
          </p:grpSpPr>
          <p:sp>
            <p:nvSpPr>
              <p:cNvPr id="9235" name="Text Box 32"/>
              <p:cNvSpPr txBox="1">
                <a:spLocks noChangeArrowheads="1"/>
              </p:cNvSpPr>
              <p:nvPr/>
            </p:nvSpPr>
            <p:spPr bwMode="auto">
              <a:xfrm>
                <a:off x="3990" y="2650"/>
                <a:ext cx="730" cy="24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程序语言</a:t>
                </a:r>
              </a:p>
            </p:txBody>
          </p:sp>
          <p:sp>
            <p:nvSpPr>
              <p:cNvPr id="9236" name="Line 33"/>
              <p:cNvSpPr>
                <a:spLocks noChangeShapeType="1"/>
              </p:cNvSpPr>
              <p:nvPr/>
            </p:nvSpPr>
            <p:spPr bwMode="auto">
              <a:xfrm flipH="1">
                <a:off x="3706" y="2226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9237" name="Line 34"/>
              <p:cNvSpPr>
                <a:spLocks noChangeShapeType="1"/>
              </p:cNvSpPr>
              <p:nvPr/>
            </p:nvSpPr>
            <p:spPr bwMode="auto">
              <a:xfrm>
                <a:off x="3714" y="3138"/>
                <a:ext cx="269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9238" name="Line 36"/>
              <p:cNvSpPr>
                <a:spLocks noChangeShapeType="1"/>
              </p:cNvSpPr>
              <p:nvPr/>
            </p:nvSpPr>
            <p:spPr bwMode="auto">
              <a:xfrm>
                <a:off x="4741" y="3155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9239" name="Text Box 37"/>
              <p:cNvSpPr txBox="1">
                <a:spLocks noChangeArrowheads="1"/>
              </p:cNvSpPr>
              <p:nvPr/>
            </p:nvSpPr>
            <p:spPr bwMode="auto">
              <a:xfrm>
                <a:off x="3999" y="2996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编程环境</a:t>
                </a:r>
              </a:p>
            </p:txBody>
          </p:sp>
          <p:sp>
            <p:nvSpPr>
              <p:cNvPr id="9240" name="Line 38"/>
              <p:cNvSpPr>
                <a:spLocks noChangeShapeType="1"/>
              </p:cNvSpPr>
              <p:nvPr/>
            </p:nvSpPr>
            <p:spPr bwMode="auto">
              <a:xfrm>
                <a:off x="3705" y="2773"/>
                <a:ext cx="277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9241" name="Line 39"/>
              <p:cNvSpPr>
                <a:spLocks noChangeShapeType="1"/>
              </p:cNvSpPr>
              <p:nvPr/>
            </p:nvSpPr>
            <p:spPr bwMode="auto">
              <a:xfrm>
                <a:off x="4743" y="2773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</p:grpSp>
        <p:sp>
          <p:nvSpPr>
            <p:cNvPr id="9234" name="Line 19"/>
            <p:cNvSpPr>
              <a:spLocks noChangeShapeType="1"/>
            </p:cNvSpPr>
            <p:nvPr/>
          </p:nvSpPr>
          <p:spPr bwMode="auto">
            <a:xfrm flipH="1" flipV="1">
              <a:off x="9390382" y="3077219"/>
              <a:ext cx="0" cy="1447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833563" y="1736725"/>
            <a:ext cx="7078662" cy="869950"/>
            <a:chOff x="1832946" y="1737360"/>
            <a:chExt cx="7078913" cy="868683"/>
          </a:xfrm>
        </p:grpSpPr>
        <p:sp>
          <p:nvSpPr>
            <p:cNvPr id="3" name="左大括号 2"/>
            <p:cNvSpPr/>
            <p:nvPr/>
          </p:nvSpPr>
          <p:spPr>
            <a:xfrm rot="5400000">
              <a:off x="5190898" y="-1114917"/>
              <a:ext cx="363008" cy="7078913"/>
            </a:xfrm>
            <a:prstGeom prst="leftBrace">
              <a:avLst>
                <a:gd name="adj1" fmla="val 35385"/>
                <a:gd name="adj2" fmla="val 50000"/>
              </a:avLst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2" name="TextBox 4"/>
            <p:cNvSpPr txBox="1">
              <a:spLocks noChangeArrowheads="1"/>
            </p:cNvSpPr>
            <p:nvPr/>
          </p:nvSpPr>
          <p:spPr bwMode="auto">
            <a:xfrm>
              <a:off x="4510391" y="1737360"/>
              <a:ext cx="17240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人（设计方案）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8197850" y="1736725"/>
            <a:ext cx="2438400" cy="877888"/>
            <a:chOff x="8198228" y="1737360"/>
            <a:chExt cx="2437344" cy="877585"/>
          </a:xfrm>
        </p:grpSpPr>
        <p:sp>
          <p:nvSpPr>
            <p:cNvPr id="9229" name="TextBox 73"/>
            <p:cNvSpPr txBox="1">
              <a:spLocks noChangeArrowheads="1"/>
            </p:cNvSpPr>
            <p:nvPr/>
          </p:nvSpPr>
          <p:spPr bwMode="auto">
            <a:xfrm>
              <a:off x="8198228" y="1737360"/>
              <a:ext cx="24373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计算机（执行方案）</a:t>
              </a:r>
            </a:p>
          </p:txBody>
        </p:sp>
        <p:sp>
          <p:nvSpPr>
            <p:cNvPr id="75" name="左大括号 74"/>
            <p:cNvSpPr/>
            <p:nvPr/>
          </p:nvSpPr>
          <p:spPr>
            <a:xfrm rot="5400000">
              <a:off x="9149507" y="2044469"/>
              <a:ext cx="363413" cy="777538"/>
            </a:xfrm>
            <a:prstGeom prst="leftBrace">
              <a:avLst>
                <a:gd name="adj1" fmla="val 35385"/>
                <a:gd name="adj2" fmla="val 50000"/>
              </a:avLst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6" name="组合 58"/>
          <p:cNvGrpSpPr/>
          <p:nvPr/>
        </p:nvGrpSpPr>
        <p:grpSpPr>
          <a:xfrm>
            <a:off x="2820330" y="2545080"/>
            <a:ext cx="6026510" cy="571504"/>
            <a:chOff x="1403010" y="3352800"/>
            <a:chExt cx="6026510" cy="571504"/>
          </a:xfrm>
          <a:noFill/>
        </p:grpSpPr>
        <p:sp>
          <p:nvSpPr>
            <p:cNvPr id="77" name="右箭头 76"/>
            <p:cNvSpPr/>
            <p:nvPr/>
          </p:nvSpPr>
          <p:spPr bwMode="auto">
            <a:xfrm>
              <a:off x="1403010" y="3352800"/>
              <a:ext cx="1285884" cy="571504"/>
            </a:xfrm>
            <a:prstGeom prst="rightArrow">
              <a:avLst>
                <a:gd name="adj1" fmla="val 64222"/>
                <a:gd name="adj2" fmla="val 50000"/>
              </a:avLst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 anchor="ctr"/>
            <a:lstStyle/>
            <a:p>
              <a:pPr fontAlgn="auto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latin typeface="+mn-lt"/>
                  <a:ea typeface="+mn-ea"/>
                </a:rPr>
                <a:t> </a:t>
              </a:r>
              <a:r>
                <a:rPr lang="zh-CN" altLang="en-US" sz="2000" b="1" dirty="0">
                  <a:solidFill>
                    <a:srgbClr val="B42D2D"/>
                  </a:solidFill>
                  <a:latin typeface="+mn-lt"/>
                  <a:ea typeface="+mn-ea"/>
                </a:rPr>
                <a:t>问题分析</a:t>
              </a:r>
            </a:p>
          </p:txBody>
        </p:sp>
        <p:sp>
          <p:nvSpPr>
            <p:cNvPr id="78" name="右箭头 77"/>
            <p:cNvSpPr/>
            <p:nvPr/>
          </p:nvSpPr>
          <p:spPr bwMode="auto">
            <a:xfrm>
              <a:off x="3786182" y="3352800"/>
              <a:ext cx="1285884" cy="571504"/>
            </a:xfrm>
            <a:prstGeom prst="rightArrow">
              <a:avLst>
                <a:gd name="adj1" fmla="val 64222"/>
                <a:gd name="adj2" fmla="val 50000"/>
              </a:avLst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 anchor="ctr"/>
            <a:lstStyle/>
            <a:p>
              <a:pPr fontAlgn="auto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latin typeface="+mn-lt"/>
                  <a:ea typeface="+mn-ea"/>
                </a:rPr>
                <a:t> </a:t>
              </a:r>
              <a:r>
                <a:rPr lang="zh-CN" altLang="en-US" sz="2000" b="1" dirty="0">
                  <a:solidFill>
                    <a:srgbClr val="B42D2D"/>
                  </a:solidFill>
                  <a:latin typeface="+mn-lt"/>
                  <a:ea typeface="+mn-ea"/>
                </a:rPr>
                <a:t>算法设计</a:t>
              </a:r>
            </a:p>
          </p:txBody>
        </p:sp>
        <p:sp>
          <p:nvSpPr>
            <p:cNvPr id="79" name="右箭头 78"/>
            <p:cNvSpPr/>
            <p:nvPr/>
          </p:nvSpPr>
          <p:spPr bwMode="auto">
            <a:xfrm>
              <a:off x="6143636" y="3352800"/>
              <a:ext cx="1285884" cy="571504"/>
            </a:xfrm>
            <a:prstGeom prst="rightArrow">
              <a:avLst>
                <a:gd name="adj1" fmla="val 64222"/>
                <a:gd name="adj2" fmla="val 50000"/>
              </a:avLst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 anchor="ctr"/>
            <a:lstStyle/>
            <a:p>
              <a:pPr fontAlgn="auto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latin typeface="+mn-lt"/>
                  <a:ea typeface="+mn-ea"/>
                </a:rPr>
                <a:t> </a:t>
              </a:r>
              <a:r>
                <a:rPr lang="zh-CN" altLang="en-US" sz="2000" b="1" dirty="0">
                  <a:solidFill>
                    <a:srgbClr val="B42D2D"/>
                  </a:solidFill>
                  <a:latin typeface="+mn-lt"/>
                  <a:ea typeface="+mn-ea"/>
                </a:rPr>
                <a:t>程序实现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0525" y="3900488"/>
            <a:ext cx="6569075" cy="725487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3381375" y="4011613"/>
            <a:ext cx="5657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1-3-2    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算法的描述方法</a:t>
            </a:r>
          </a:p>
        </p:txBody>
      </p:sp>
      <p:pic>
        <p:nvPicPr>
          <p:cNvPr id="8704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2730500"/>
            <a:ext cx="8666162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44433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6" name="Group 40"/>
          <p:cNvGrpSpPr/>
          <p:nvPr/>
        </p:nvGrpSpPr>
        <p:grpSpPr>
          <a:xfrm>
            <a:off x="1964746" y="2332524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64746" y="410890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3" y="1409700"/>
            <a:ext cx="46513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用自然语言描述算法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3" y="2271713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用流程图描述算法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709863" y="3992563"/>
            <a:ext cx="52752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用伪代码描述算法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5" y="101600"/>
            <a:ext cx="1997075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538" y="46038"/>
            <a:ext cx="17399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Group 40"/>
          <p:cNvGrpSpPr/>
          <p:nvPr/>
        </p:nvGrpSpPr>
        <p:grpSpPr>
          <a:xfrm>
            <a:off x="1964746" y="32207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2709863" y="3130550"/>
            <a:ext cx="52752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用程序设计语言描述算法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 nodeType="clickPar">
                      <p:stCondLst>
                        <p:cond delay="0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 nodeType="clickPar">
                      <p:stCondLst>
                        <p:cond delay="0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34" grpId="0" bldLvl="0" animBg="1"/>
      <p:bldP spid="35" grpId="0" bldLvl="0" animBg="1"/>
      <p:bldP spid="36" grpId="0" bldLvl="0" animBg="1"/>
      <p:bldP spid="41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843213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2698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欧几里得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730250" y="928688"/>
            <a:ext cx="10836275" cy="609600"/>
            <a:chOff x="651937" y="5387316"/>
            <a:chExt cx="10836787" cy="609398"/>
          </a:xfrm>
        </p:grpSpPr>
        <p:sp>
          <p:nvSpPr>
            <p:cNvPr id="89102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辗转相除求两个自然数的最大公约数（</a:t>
              </a:r>
              <a:r>
                <a:rPr lang="zh-CN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古希腊（公元前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300</a:t>
              </a:r>
              <a:r>
                <a:rPr lang="zh-CN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年）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7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3898900" y="2968625"/>
            <a:ext cx="30591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lang="zh-CN" altLang="en-US" sz="2800" i="1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3898900" y="3575050"/>
            <a:ext cx="18764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35        25</a:t>
            </a:r>
            <a:endParaRPr lang="zh-CN" altLang="en-US" sz="2800" i="1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3898900" y="4225925"/>
            <a:ext cx="18764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25        10</a:t>
            </a:r>
            <a:endParaRPr lang="zh-CN" altLang="en-US" sz="2800" i="1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3898900" y="4854575"/>
            <a:ext cx="1739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10         5</a:t>
            </a:r>
            <a:endParaRPr lang="zh-CN" altLang="en-US" sz="2800" i="1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960938" y="4914900"/>
            <a:ext cx="541337" cy="468313"/>
          </a:xfrm>
          <a:prstGeom prst="ellipse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815975" y="1719263"/>
            <a:ext cx="10694988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n-US" altLang="zh-CN" sz="2400" b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基本思路</a:t>
            </a:r>
            <a:r>
              <a:rPr lang="en-US" altLang="zh-CN" sz="2400" b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设两个自然数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欧几里德算法的基本思想是将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辗转相除直到余数为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</a:t>
            </a:r>
            <a:endParaRPr lang="zh-CN" altLang="en-US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5911850" y="3575050"/>
            <a:ext cx="7175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endParaRPr lang="zh-CN" altLang="en-US" sz="2800" i="1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6064250" y="4225925"/>
            <a:ext cx="6175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800" i="1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6064250" y="4854575"/>
            <a:ext cx="412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800" i="1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3671888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36449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自然语言描述算法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0116" name="组合 13"/>
          <p:cNvGrpSpPr>
            <a:grpSpLocks/>
          </p:cNvGrpSpPr>
          <p:nvPr/>
        </p:nvGrpSpPr>
        <p:grpSpPr bwMode="auto">
          <a:xfrm>
            <a:off x="730250" y="928688"/>
            <a:ext cx="10836275" cy="609600"/>
            <a:chOff x="651937" y="5387316"/>
            <a:chExt cx="10836787" cy="609398"/>
          </a:xfrm>
        </p:grpSpPr>
        <p:sp>
          <p:nvSpPr>
            <p:cNvPr id="90121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辗转相除求两个自然数的最大公约数（</a:t>
              </a:r>
              <a:r>
                <a:rPr lang="zh-CN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古希腊（公元前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300</a:t>
              </a:r>
              <a:r>
                <a:rPr lang="zh-CN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年）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7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15975" y="1760538"/>
            <a:ext cx="10694988" cy="2244725"/>
            <a:chOff x="815340" y="1760147"/>
            <a:chExt cx="10694835" cy="2244753"/>
          </a:xfrm>
        </p:grpSpPr>
        <p:sp>
          <p:nvSpPr>
            <p:cNvPr id="90119" name="Rectangle 39"/>
            <p:cNvSpPr>
              <a:spLocks noChangeArrowheads="1"/>
            </p:cNvSpPr>
            <p:nvPr/>
          </p:nvSpPr>
          <p:spPr bwMode="auto">
            <a:xfrm>
              <a:off x="815340" y="1760147"/>
              <a:ext cx="10694835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500"/>
                </a:lnSpc>
              </a:pPr>
              <a:r>
                <a:rPr lang="en-US" altLang="zh-CN" sz="2400" b="1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【</a:t>
              </a:r>
              <a:r>
                <a:rPr lang="zh-CN" altLang="en-US" sz="2400" b="1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</a:t>
              </a:r>
              <a:r>
                <a:rPr lang="en-US" altLang="zh-CN" sz="2400" b="1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400" b="1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自然语言描述</a:t>
              </a:r>
              <a:r>
                <a:rPr lang="en-US" altLang="zh-CN" sz="2400" b="1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】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设两个自然数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 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欧几里德算法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如下：</a:t>
              </a:r>
            </a:p>
          </p:txBody>
        </p:sp>
        <p:sp>
          <p:nvSpPr>
            <p:cNvPr id="90120" name="Text Box 2"/>
            <p:cNvSpPr txBox="1">
              <a:spLocks noChangeArrowheads="1"/>
            </p:cNvSpPr>
            <p:nvPr/>
          </p:nvSpPr>
          <p:spPr bwMode="auto">
            <a:xfrm>
              <a:off x="1443750" y="2656839"/>
              <a:ext cx="9648000" cy="1348061"/>
            </a:xfrm>
            <a:prstGeom prst="rect">
              <a:avLst/>
            </a:prstGeom>
            <a:noFill/>
            <a:ln w="12700">
              <a:solidFill>
                <a:srgbClr val="507D7D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步骤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：将 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 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除以 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得到余数 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步骤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：若 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 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等于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 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为最大公约数，算法结束；否则执行步骤 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步骤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：将 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的值放在 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 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中，将 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 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的值放在 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中，重新执行步骤 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</a:p>
          </p:txBody>
        </p:sp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982663" y="4506913"/>
            <a:ext cx="10315575" cy="1385887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：容易理解；</a:t>
            </a:r>
            <a:r>
              <a:rPr lang="zh-CN" altLang="en-US" sz="280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：冗长、二义性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：粗线条描述</a:t>
            </a:r>
            <a:r>
              <a:rPr lang="zh-CN" altLang="en-US" sz="280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算法思想</a:t>
            </a: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80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：避免写成自然段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3240088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31115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流程图描述算法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1140" name="组合 13"/>
          <p:cNvGrpSpPr>
            <a:grpSpLocks/>
          </p:cNvGrpSpPr>
          <p:nvPr/>
        </p:nvGrpSpPr>
        <p:grpSpPr bwMode="auto">
          <a:xfrm>
            <a:off x="730250" y="928688"/>
            <a:ext cx="10836275" cy="609600"/>
            <a:chOff x="651937" y="5387316"/>
            <a:chExt cx="10836787" cy="609398"/>
          </a:xfrm>
        </p:grpSpPr>
        <p:sp>
          <p:nvSpPr>
            <p:cNvPr id="91164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辗转相除求两个自然数的最大公约数（</a:t>
              </a:r>
              <a:r>
                <a:rPr lang="zh-CN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古希腊（公元前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300</a:t>
              </a:r>
              <a:r>
                <a:rPr lang="zh-CN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年）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7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1851025" y="2879725"/>
            <a:ext cx="4946650" cy="2462213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：流程直观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：缺少严密性、灵活性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：描述简单算法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：注意</a:t>
            </a:r>
            <a:r>
              <a:rPr lang="zh-CN" altLang="en-US" sz="280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抽象层次</a:t>
            </a: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815975" y="1760538"/>
            <a:ext cx="794702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n-US" altLang="zh-CN" sz="2400" b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b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流程图描述</a:t>
            </a:r>
            <a:r>
              <a:rPr lang="en-US" altLang="zh-CN" sz="2400" b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设两个自然数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，算法为</a:t>
            </a:r>
          </a:p>
        </p:txBody>
      </p:sp>
      <p:sp>
        <p:nvSpPr>
          <p:cNvPr id="3" name="流程图: 可选过程 2"/>
          <p:cNvSpPr/>
          <p:nvPr/>
        </p:nvSpPr>
        <p:spPr>
          <a:xfrm>
            <a:off x="9786938" y="1697038"/>
            <a:ext cx="865187" cy="395287"/>
          </a:xfrm>
          <a:prstGeom prst="flowChartAlternateProcess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19" name="流程图: 可选过程 18"/>
          <p:cNvSpPr/>
          <p:nvPr/>
        </p:nvSpPr>
        <p:spPr>
          <a:xfrm>
            <a:off x="9786938" y="5608638"/>
            <a:ext cx="865187" cy="395287"/>
          </a:xfrm>
          <a:prstGeom prst="flowChartAlternateProcess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9434513" y="2416175"/>
            <a:ext cx="1570037" cy="442913"/>
          </a:xfrm>
          <a:prstGeom prst="flowChartProcess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= m % n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流程图: 决策 4"/>
          <p:cNvSpPr/>
          <p:nvPr/>
        </p:nvSpPr>
        <p:spPr>
          <a:xfrm>
            <a:off x="9426575" y="3181350"/>
            <a:ext cx="1585913" cy="473075"/>
          </a:xfrm>
          <a:prstGeom prst="flowChartDecision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= 0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流程图: 过程 19"/>
          <p:cNvSpPr/>
          <p:nvPr/>
        </p:nvSpPr>
        <p:spPr>
          <a:xfrm>
            <a:off x="9434513" y="3978275"/>
            <a:ext cx="1570037" cy="539750"/>
          </a:xfrm>
          <a:prstGeom prst="flowChartProcess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= n</a:t>
            </a:r>
          </a:p>
          <a:p>
            <a:pPr algn="ctr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= r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流程图: 数据 5"/>
          <p:cNvSpPr/>
          <p:nvPr/>
        </p:nvSpPr>
        <p:spPr>
          <a:xfrm>
            <a:off x="9404350" y="4841875"/>
            <a:ext cx="1630363" cy="442913"/>
          </a:xfrm>
          <a:prstGeom prst="flowChartInputOutput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 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0213975" y="2092325"/>
            <a:ext cx="0" cy="323850"/>
          </a:xfrm>
          <a:prstGeom prst="straightConnector1">
            <a:avLst/>
          </a:prstGeom>
          <a:ln w="25400">
            <a:solidFill>
              <a:srgbClr val="507D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0213975" y="3654425"/>
            <a:ext cx="0" cy="323850"/>
          </a:xfrm>
          <a:prstGeom prst="straightConnector1">
            <a:avLst/>
          </a:prstGeom>
          <a:ln w="25400">
            <a:solidFill>
              <a:srgbClr val="507D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213975" y="5284788"/>
            <a:ext cx="0" cy="323850"/>
          </a:xfrm>
          <a:prstGeom prst="straightConnector1">
            <a:avLst/>
          </a:prstGeom>
          <a:ln w="25400">
            <a:solidFill>
              <a:srgbClr val="507D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0213975" y="2882900"/>
            <a:ext cx="0" cy="323850"/>
          </a:xfrm>
          <a:prstGeom prst="straightConnector1">
            <a:avLst/>
          </a:prstGeom>
          <a:ln w="25400">
            <a:solidFill>
              <a:srgbClr val="507D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9113838" y="2254250"/>
            <a:ext cx="1100137" cy="2444750"/>
            <a:chOff x="9113520" y="2254531"/>
            <a:chExt cx="1099680" cy="2443914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9113520" y="2254531"/>
              <a:ext cx="1099680" cy="0"/>
            </a:xfrm>
            <a:prstGeom prst="straightConnector1">
              <a:avLst/>
            </a:prstGeom>
            <a:ln w="25400">
              <a:solidFill>
                <a:srgbClr val="507D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9113520" y="2254531"/>
              <a:ext cx="0" cy="2429632"/>
            </a:xfrm>
            <a:prstGeom prst="line">
              <a:avLst/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0197332" y="4517532"/>
              <a:ext cx="0" cy="179327"/>
            </a:xfrm>
            <a:prstGeom prst="line">
              <a:avLst/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9116694" y="4698445"/>
              <a:ext cx="1080638" cy="0"/>
            </a:xfrm>
            <a:prstGeom prst="line">
              <a:avLst/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10318750" y="3070225"/>
            <a:ext cx="1152525" cy="1784350"/>
            <a:chOff x="10318680" y="3069505"/>
            <a:chExt cx="1152000" cy="1784546"/>
          </a:xfrm>
        </p:grpSpPr>
        <p:cxnSp>
          <p:nvCxnSpPr>
            <p:cNvPr id="34" name="直接连接符 33"/>
            <p:cNvCxnSpPr/>
            <p:nvPr/>
          </p:nvCxnSpPr>
          <p:spPr>
            <a:xfrm flipV="1">
              <a:off x="11034317" y="3423557"/>
              <a:ext cx="433190" cy="0"/>
            </a:xfrm>
            <a:prstGeom prst="line">
              <a:avLst/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1467506" y="3426732"/>
              <a:ext cx="0" cy="1189168"/>
            </a:xfrm>
            <a:prstGeom prst="line">
              <a:avLst/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10318680" y="4617488"/>
              <a:ext cx="1152000" cy="0"/>
            </a:xfrm>
            <a:prstGeom prst="line">
              <a:avLst/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10318680" y="4638127"/>
              <a:ext cx="0" cy="215924"/>
            </a:xfrm>
            <a:prstGeom prst="straightConnector1">
              <a:avLst/>
            </a:prstGeom>
            <a:ln w="25400">
              <a:solidFill>
                <a:srgbClr val="507D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59" name="TextBox 28"/>
            <p:cNvSpPr txBox="1">
              <a:spLocks noChangeArrowheads="1"/>
            </p:cNvSpPr>
            <p:nvPr/>
          </p:nvSpPr>
          <p:spPr bwMode="auto">
            <a:xfrm>
              <a:off x="10989240" y="3069505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2" name="组合 13"/>
          <p:cNvGrpSpPr>
            <a:grpSpLocks/>
          </p:cNvGrpSpPr>
          <p:nvPr/>
        </p:nvGrpSpPr>
        <p:grpSpPr bwMode="auto">
          <a:xfrm>
            <a:off x="730250" y="928688"/>
            <a:ext cx="10836275" cy="609600"/>
            <a:chOff x="651937" y="5387316"/>
            <a:chExt cx="10836787" cy="609398"/>
          </a:xfrm>
        </p:grpSpPr>
        <p:sp>
          <p:nvSpPr>
            <p:cNvPr id="92169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辗转相除求两个自然数的最大公约数（</a:t>
              </a:r>
              <a:r>
                <a:rPr lang="zh-CN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古希腊（公元前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300</a:t>
              </a:r>
              <a:r>
                <a:rPr lang="zh-CN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年）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7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3" name="Rounded Rectangle 10"/>
          <p:cNvSpPr/>
          <p:nvPr/>
        </p:nvSpPr>
        <p:spPr>
          <a:xfrm>
            <a:off x="542925" y="101600"/>
            <a:ext cx="3671888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36449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语言描述算法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15975" y="1760538"/>
            <a:ext cx="10887075" cy="4229100"/>
            <a:chOff x="815340" y="1760147"/>
            <a:chExt cx="10887287" cy="4229885"/>
          </a:xfrm>
        </p:grpSpPr>
        <p:sp>
          <p:nvSpPr>
            <p:cNvPr id="92167" name="Rectangle 39"/>
            <p:cNvSpPr>
              <a:spLocks noChangeArrowheads="1"/>
            </p:cNvSpPr>
            <p:nvPr/>
          </p:nvSpPr>
          <p:spPr bwMode="auto">
            <a:xfrm>
              <a:off x="815340" y="1760147"/>
              <a:ext cx="9669780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500"/>
                </a:lnSpc>
              </a:pPr>
              <a:r>
                <a:rPr lang="en-US" altLang="zh-CN" sz="2400" b="1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【</a:t>
              </a:r>
              <a:r>
                <a:rPr lang="zh-CN" altLang="en-US" sz="2400" b="1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</a:t>
              </a:r>
              <a:r>
                <a:rPr lang="en-US" altLang="zh-CN" sz="2400" b="1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400" b="1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程序语言描述</a:t>
              </a:r>
              <a:r>
                <a:rPr lang="en-US" altLang="zh-CN" sz="2400" b="1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】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设两个自然数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 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，算法为</a:t>
              </a:r>
            </a:p>
          </p:txBody>
        </p:sp>
        <p:pic>
          <p:nvPicPr>
            <p:cNvPr id="9216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6640" y="2247426"/>
              <a:ext cx="4295987" cy="3742606"/>
            </a:xfrm>
            <a:prstGeom prst="rect">
              <a:avLst/>
            </a:prstGeom>
            <a:noFill/>
            <a:ln w="952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982663" y="2795588"/>
            <a:ext cx="5692775" cy="2462212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：能由计算机执行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：抽象性差，对语言要求高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：算法需要验证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：将算法写成</a:t>
            </a:r>
            <a:r>
              <a:rPr lang="zh-CN" altLang="en-US" sz="280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0"/>
          <p:cNvSpPr/>
          <p:nvPr/>
        </p:nvSpPr>
        <p:spPr>
          <a:xfrm>
            <a:off x="542925" y="101600"/>
            <a:ext cx="3240088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31115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伪代码描述算法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776288" y="957263"/>
            <a:ext cx="4392612" cy="522287"/>
            <a:chOff x="1826091" y="4148024"/>
            <a:chExt cx="4393366" cy="523220"/>
          </a:xfrm>
        </p:grpSpPr>
        <p:sp>
          <p:nvSpPr>
            <p:cNvPr id="9320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38343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什么是伪代码呢？</a:t>
              </a:r>
            </a:p>
          </p:txBody>
        </p:sp>
        <p:grpSp>
          <p:nvGrpSpPr>
            <p:cNvPr id="2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776288" y="1728788"/>
            <a:ext cx="10836275" cy="1127125"/>
            <a:chOff x="651937" y="5387316"/>
            <a:chExt cx="10836787" cy="1126462"/>
          </a:xfrm>
        </p:grpSpPr>
        <p:sp>
          <p:nvSpPr>
            <p:cNvPr id="93199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1126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280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伪代码</a:t>
              </a:r>
              <a:r>
                <a:rPr kumimoji="1"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kumimoji="1"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介于</a:t>
              </a:r>
              <a:r>
                <a:rPr kumimoji="1"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自然语言和程序设计语言之间的方法，它采用某一程序设计语言的</a:t>
              </a:r>
              <a:r>
                <a:rPr kumimoji="1"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基本语法</a:t>
              </a:r>
              <a:r>
                <a:rPr kumimoji="1"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，操作指令</a:t>
              </a:r>
              <a:r>
                <a:rPr kumimoji="1"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可以结合</a:t>
              </a:r>
              <a:r>
                <a:rPr kumimoji="1"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自然语言来设计。</a:t>
              </a:r>
            </a:p>
          </p:txBody>
        </p:sp>
        <p:grpSp>
          <p:nvGrpSpPr>
            <p:cNvPr id="32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33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776288" y="5303838"/>
            <a:ext cx="4392612" cy="522287"/>
            <a:chOff x="1826091" y="4148024"/>
            <a:chExt cx="4393366" cy="523220"/>
          </a:xfrm>
        </p:grpSpPr>
        <p:sp>
          <p:nvSpPr>
            <p:cNvPr id="9319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38343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伪代码有标准吗？</a:t>
              </a:r>
            </a:p>
          </p:txBody>
        </p:sp>
        <p:grpSp>
          <p:nvGrpSpPr>
            <p:cNvPr id="37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776288" y="3079750"/>
            <a:ext cx="10836275" cy="1082675"/>
            <a:chOff x="651937" y="5387316"/>
            <a:chExt cx="10836787" cy="1082669"/>
          </a:xfrm>
        </p:grpSpPr>
        <p:sp>
          <p:nvSpPr>
            <p:cNvPr id="93195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108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zh-CN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伪代码不是一种实际的编程语言，但在表达能力上类似于编程语言，同时极小化了描述算法的不必要的技术细节</a:t>
              </a:r>
              <a:endParaRPr kumimoji="1"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4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45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776288" y="4435475"/>
            <a:ext cx="10836275" cy="609600"/>
            <a:chOff x="651937" y="5387316"/>
            <a:chExt cx="10836787" cy="609398"/>
          </a:xfrm>
        </p:grpSpPr>
        <p:sp>
          <p:nvSpPr>
            <p:cNvPr id="93193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zh-CN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伪代码被称为“算法语言”或“第一语言”</a:t>
              </a:r>
              <a:endParaRPr kumimoji="1"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0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组合 13"/>
          <p:cNvGrpSpPr>
            <a:grpSpLocks/>
          </p:cNvGrpSpPr>
          <p:nvPr/>
        </p:nvGrpSpPr>
        <p:grpSpPr bwMode="auto">
          <a:xfrm>
            <a:off x="730250" y="928688"/>
            <a:ext cx="10836275" cy="609600"/>
            <a:chOff x="651937" y="5387316"/>
            <a:chExt cx="10836787" cy="609398"/>
          </a:xfrm>
        </p:grpSpPr>
        <p:sp>
          <p:nvSpPr>
            <p:cNvPr id="94219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辗转相除求两个自然数的最大公约数（</a:t>
              </a:r>
              <a:r>
                <a:rPr lang="zh-CN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古希腊（公元前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300</a:t>
              </a:r>
              <a:r>
                <a:rPr lang="zh-CN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年）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7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0" name="Rounded Rectangle 10"/>
          <p:cNvSpPr/>
          <p:nvPr/>
        </p:nvSpPr>
        <p:spPr>
          <a:xfrm>
            <a:off x="542925" y="101600"/>
            <a:ext cx="3240088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31115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伪代码描述算法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815975" y="1760538"/>
            <a:ext cx="9669463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n-US" altLang="zh-CN" sz="2400" b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b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伪代码描述</a:t>
            </a:r>
            <a:r>
              <a:rPr lang="en-US" altLang="zh-CN" sz="2400" b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设两个自然数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，算法为</a:t>
            </a: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6538913" y="2368550"/>
            <a:ext cx="4319587" cy="2844800"/>
          </a:xfrm>
          <a:prstGeom prst="rect">
            <a:avLst/>
          </a:prstGeom>
          <a:noFill/>
          <a:ln w="12700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7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输入：两个自然数 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的最大公约数</a:t>
            </a:r>
            <a:endParaRPr lang="en-US" altLang="zh-CN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1. r = m % n;</a:t>
            </a:r>
          </a:p>
          <a:p>
            <a:pPr eaLnBrk="1" hangingPunct="1">
              <a:lnSpc>
                <a:spcPts val="27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2. 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循环直到 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ts val="27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2.1  m = n;</a:t>
            </a:r>
          </a:p>
          <a:p>
            <a:pPr eaLnBrk="1" hangingPunct="1">
              <a:lnSpc>
                <a:spcPts val="27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2.2  n = r;</a:t>
            </a:r>
          </a:p>
          <a:p>
            <a:pPr eaLnBrk="1" hangingPunct="1">
              <a:lnSpc>
                <a:spcPts val="27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2.3  r = m % n;</a:t>
            </a:r>
          </a:p>
          <a:p>
            <a:pPr eaLnBrk="1" hangingPunct="1">
              <a:lnSpc>
                <a:spcPts val="27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3. 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 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;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1001713" y="2882900"/>
            <a:ext cx="5037137" cy="1816100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：表达能力强，抽象性强，</a:t>
            </a:r>
            <a:endParaRPr lang="en-US" altLang="zh-CN" sz="2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容易理解，容易实现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± 2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61963" y="5254625"/>
            <a:ext cx="11147425" cy="719138"/>
            <a:chOff x="462040" y="5253924"/>
            <a:chExt cx="11148024" cy="720000"/>
          </a:xfrm>
        </p:grpSpPr>
        <p:sp>
          <p:nvSpPr>
            <p:cNvPr id="26" name="Rectangle 11"/>
            <p:cNvSpPr/>
            <p:nvPr/>
          </p:nvSpPr>
          <p:spPr>
            <a:xfrm>
              <a:off x="1170103" y="5253924"/>
              <a:ext cx="10439961" cy="720000"/>
            </a:xfrm>
            <a:prstGeom prst="rect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米勒原则：人类的短期记忆能力一般限于一次记忆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～</a:t>
              </a:r>
              <a:r>
                <a:rPr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9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个对象</a:t>
              </a:r>
              <a:endParaRPr lang="zh-CN" altLang="en-US" sz="3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Group 109"/>
            <p:cNvGrpSpPr/>
            <p:nvPr/>
          </p:nvGrpSpPr>
          <p:grpSpPr>
            <a:xfrm>
              <a:off x="462040" y="5397924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21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9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0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1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组合 13"/>
          <p:cNvGrpSpPr>
            <a:grpSpLocks/>
          </p:cNvGrpSpPr>
          <p:nvPr/>
        </p:nvGrpSpPr>
        <p:grpSpPr bwMode="auto">
          <a:xfrm>
            <a:off x="730250" y="928688"/>
            <a:ext cx="10836275" cy="609600"/>
            <a:chOff x="651937" y="5387316"/>
            <a:chExt cx="10836787" cy="609398"/>
          </a:xfrm>
        </p:grpSpPr>
        <p:sp>
          <p:nvSpPr>
            <p:cNvPr id="95241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辗转相除求两个自然数的最大公约数（</a:t>
              </a:r>
              <a:r>
                <a:rPr lang="zh-CN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古希腊（公元前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300</a:t>
              </a:r>
              <a:r>
                <a:rPr lang="zh-CN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年）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7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0" name="Rounded Rectangle 10"/>
          <p:cNvSpPr/>
          <p:nvPr/>
        </p:nvSpPr>
        <p:spPr>
          <a:xfrm>
            <a:off x="542925" y="101600"/>
            <a:ext cx="3240088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31115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伪代码描述算法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237" name="Rectangle 39"/>
          <p:cNvSpPr>
            <a:spLocks noChangeArrowheads="1"/>
          </p:cNvSpPr>
          <p:nvPr/>
        </p:nvSpPr>
        <p:spPr bwMode="auto">
          <a:xfrm>
            <a:off x="815975" y="1760538"/>
            <a:ext cx="9669463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n-US" altLang="zh-CN" sz="2400" b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b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伪代码描述</a:t>
            </a:r>
            <a:r>
              <a:rPr lang="en-US" altLang="zh-CN" sz="2400" b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设两个自然数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，算法为</a:t>
            </a:r>
          </a:p>
        </p:txBody>
      </p:sp>
      <p:sp>
        <p:nvSpPr>
          <p:cNvPr id="95238" name="Rectangle 3"/>
          <p:cNvSpPr txBox="1">
            <a:spLocks noChangeArrowheads="1"/>
          </p:cNvSpPr>
          <p:nvPr/>
        </p:nvSpPr>
        <p:spPr bwMode="auto">
          <a:xfrm>
            <a:off x="1187450" y="2368550"/>
            <a:ext cx="4511675" cy="3427413"/>
          </a:xfrm>
          <a:prstGeom prst="rect">
            <a:avLst/>
          </a:prstGeom>
          <a:noFill/>
          <a:ln w="12700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CommonFactor(int m, int n)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int r = m % n;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while (r != 0) 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{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m = n;   n = r;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r = m % n;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return n;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6538913" y="2368550"/>
            <a:ext cx="4319587" cy="2844800"/>
          </a:xfrm>
          <a:prstGeom prst="rect">
            <a:avLst/>
          </a:prstGeom>
          <a:noFill/>
          <a:ln w="12700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7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输入：两个自然数 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的最大公约数</a:t>
            </a:r>
            <a:endParaRPr lang="en-US" altLang="zh-CN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1. r = m % n;</a:t>
            </a:r>
          </a:p>
          <a:p>
            <a:pPr eaLnBrk="1" hangingPunct="1">
              <a:lnSpc>
                <a:spcPts val="27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2. 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循环直到 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ts val="27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2.1  m = n;</a:t>
            </a:r>
          </a:p>
          <a:p>
            <a:pPr eaLnBrk="1" hangingPunct="1">
              <a:lnSpc>
                <a:spcPts val="27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2.2  n = r;</a:t>
            </a:r>
          </a:p>
          <a:p>
            <a:pPr eaLnBrk="1" hangingPunct="1">
              <a:lnSpc>
                <a:spcPts val="27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2.3  r = m % n;</a:t>
            </a:r>
          </a:p>
          <a:p>
            <a:pPr eaLnBrk="1" hangingPunct="1">
              <a:lnSpc>
                <a:spcPts val="27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3. 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 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;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718175" y="5222875"/>
            <a:ext cx="6119813" cy="576263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只描述子函数；省略主函数和头函数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0525" y="3900488"/>
            <a:ext cx="6569075" cy="725487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3381375" y="4011613"/>
            <a:ext cx="5657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1-4-1    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算法的时间复杂度</a:t>
            </a:r>
          </a:p>
        </p:txBody>
      </p:sp>
      <p:pic>
        <p:nvPicPr>
          <p:cNvPr id="96260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2730500"/>
            <a:ext cx="8666162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10"/>
          <p:cNvSpPr/>
          <p:nvPr/>
        </p:nvSpPr>
        <p:spPr>
          <a:xfrm>
            <a:off x="542925" y="101600"/>
            <a:ext cx="4103688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40592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程序设计的一般过程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604" name="组合 9"/>
          <p:cNvGrpSpPr>
            <a:grpSpLocks/>
          </p:cNvGrpSpPr>
          <p:nvPr/>
        </p:nvGrpSpPr>
        <p:grpSpPr bwMode="auto">
          <a:xfrm>
            <a:off x="1766888" y="2217738"/>
            <a:ext cx="7940675" cy="2111375"/>
            <a:chOff x="761365" y="2750504"/>
            <a:chExt cx="7940041" cy="2111369"/>
          </a:xfrm>
        </p:grpSpPr>
        <p:grpSp>
          <p:nvGrpSpPr>
            <p:cNvPr id="25610" name="Group 5"/>
            <p:cNvGrpSpPr>
              <a:grpSpLocks/>
            </p:cNvGrpSpPr>
            <p:nvPr/>
          </p:nvGrpSpPr>
          <p:grpSpPr bwMode="auto">
            <a:xfrm>
              <a:off x="761365" y="2750504"/>
              <a:ext cx="3244850" cy="393700"/>
              <a:chOff x="276" y="2337"/>
              <a:chExt cx="2044" cy="248"/>
            </a:xfrm>
          </p:grpSpPr>
          <p:sp>
            <p:nvSpPr>
              <p:cNvPr id="25644" name="Text Box 6"/>
              <p:cNvSpPr txBox="1">
                <a:spLocks noChangeArrowheads="1"/>
              </p:cNvSpPr>
              <p:nvPr/>
            </p:nvSpPr>
            <p:spPr bwMode="auto">
              <a:xfrm>
                <a:off x="276" y="2338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问 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题</a:t>
                </a:r>
              </a:p>
            </p:txBody>
          </p:sp>
          <p:sp>
            <p:nvSpPr>
              <p:cNvPr id="25645" name="Text Box 9"/>
              <p:cNvSpPr txBox="1">
                <a:spLocks noChangeArrowheads="1"/>
              </p:cNvSpPr>
              <p:nvPr/>
            </p:nvSpPr>
            <p:spPr bwMode="auto">
              <a:xfrm>
                <a:off x="1753" y="2337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想  法</a:t>
                </a:r>
              </a:p>
            </p:txBody>
          </p:sp>
          <p:sp>
            <p:nvSpPr>
              <p:cNvPr id="25646" name="AutoShape 10"/>
              <p:cNvSpPr>
                <a:spLocks noChangeArrowheads="1"/>
              </p:cNvSpPr>
              <p:nvPr/>
            </p:nvSpPr>
            <p:spPr bwMode="auto">
              <a:xfrm>
                <a:off x="889" y="2418"/>
                <a:ext cx="821" cy="107"/>
              </a:xfrm>
              <a:prstGeom prst="rightArrow">
                <a:avLst>
                  <a:gd name="adj1" fmla="val 50000"/>
                  <a:gd name="adj2" fmla="val 191822"/>
                </a:avLst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5611" name="Group 13"/>
            <p:cNvGrpSpPr>
              <a:grpSpLocks/>
            </p:cNvGrpSpPr>
            <p:nvPr/>
          </p:nvGrpSpPr>
          <p:grpSpPr bwMode="auto">
            <a:xfrm>
              <a:off x="1193165" y="3168015"/>
              <a:ext cx="2182813" cy="1646238"/>
              <a:chOff x="548" y="2600"/>
              <a:chExt cx="1375" cy="1037"/>
            </a:xfrm>
          </p:grpSpPr>
          <p:sp>
            <p:nvSpPr>
              <p:cNvPr id="25636" name="Text Box 14"/>
              <p:cNvSpPr txBox="1">
                <a:spLocks noChangeArrowheads="1"/>
              </p:cNvSpPr>
              <p:nvPr/>
            </p:nvSpPr>
            <p:spPr bwMode="auto">
              <a:xfrm>
                <a:off x="948" y="3009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抽象模型</a:t>
                </a:r>
              </a:p>
            </p:txBody>
          </p:sp>
          <p:sp>
            <p:nvSpPr>
              <p:cNvPr id="25637" name="Line 15"/>
              <p:cNvSpPr>
                <a:spLocks noChangeShapeType="1"/>
              </p:cNvSpPr>
              <p:nvPr/>
            </p:nvSpPr>
            <p:spPr bwMode="auto">
              <a:xfrm flipH="1">
                <a:off x="548" y="2600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38" name="Text Box 16"/>
              <p:cNvSpPr txBox="1">
                <a:spLocks noChangeArrowheads="1"/>
              </p:cNvSpPr>
              <p:nvPr/>
            </p:nvSpPr>
            <p:spPr bwMode="auto">
              <a:xfrm>
                <a:off x="948" y="3390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基本思路</a:t>
                </a:r>
              </a:p>
            </p:txBody>
          </p:sp>
          <p:sp>
            <p:nvSpPr>
              <p:cNvPr id="25639" name="Line 17"/>
              <p:cNvSpPr>
                <a:spLocks noChangeShapeType="1"/>
              </p:cNvSpPr>
              <p:nvPr/>
            </p:nvSpPr>
            <p:spPr bwMode="auto">
              <a:xfrm>
                <a:off x="557" y="312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40" name="Line 18"/>
              <p:cNvSpPr>
                <a:spLocks noChangeShapeType="1"/>
              </p:cNvSpPr>
              <p:nvPr/>
            </p:nvSpPr>
            <p:spPr bwMode="auto">
              <a:xfrm>
                <a:off x="557" y="351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41" name="Line 19"/>
              <p:cNvSpPr>
                <a:spLocks noChangeShapeType="1"/>
              </p:cNvSpPr>
              <p:nvPr/>
            </p:nvSpPr>
            <p:spPr bwMode="auto">
              <a:xfrm flipH="1" flipV="1">
                <a:off x="1923" y="2608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42" name="Line 20"/>
              <p:cNvSpPr>
                <a:spLocks noChangeShapeType="1"/>
              </p:cNvSpPr>
              <p:nvPr/>
            </p:nvSpPr>
            <p:spPr bwMode="auto">
              <a:xfrm>
                <a:off x="1682" y="3139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43" name="Line 21"/>
              <p:cNvSpPr>
                <a:spLocks noChangeShapeType="1"/>
              </p:cNvSpPr>
              <p:nvPr/>
            </p:nvSpPr>
            <p:spPr bwMode="auto">
              <a:xfrm>
                <a:off x="1691" y="3529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5612" name="Group 5"/>
            <p:cNvGrpSpPr>
              <a:grpSpLocks/>
            </p:cNvGrpSpPr>
            <p:nvPr/>
          </p:nvGrpSpPr>
          <p:grpSpPr bwMode="auto">
            <a:xfrm>
              <a:off x="4134963" y="2791142"/>
              <a:ext cx="2303462" cy="392113"/>
              <a:chOff x="2377" y="2336"/>
              <a:chExt cx="1451" cy="247"/>
            </a:xfrm>
          </p:grpSpPr>
          <p:sp>
            <p:nvSpPr>
              <p:cNvPr id="25634" name="Text Box 7"/>
              <p:cNvSpPr txBox="1">
                <a:spLocks noChangeArrowheads="1"/>
              </p:cNvSpPr>
              <p:nvPr/>
            </p:nvSpPr>
            <p:spPr bwMode="auto">
              <a:xfrm>
                <a:off x="3261" y="2336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算 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法</a:t>
                </a:r>
              </a:p>
            </p:txBody>
          </p:sp>
          <p:sp>
            <p:nvSpPr>
              <p:cNvPr id="25635" name="AutoShape 11"/>
              <p:cNvSpPr>
                <a:spLocks noChangeArrowheads="1"/>
              </p:cNvSpPr>
              <p:nvPr/>
            </p:nvSpPr>
            <p:spPr bwMode="auto">
              <a:xfrm>
                <a:off x="2377" y="2418"/>
                <a:ext cx="822" cy="107"/>
              </a:xfrm>
              <a:prstGeom prst="rightArrow">
                <a:avLst>
                  <a:gd name="adj1" fmla="val 50000"/>
                  <a:gd name="adj2" fmla="val 192056"/>
                </a:avLst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613" name="Group 22"/>
            <p:cNvGrpSpPr>
              <a:grpSpLocks/>
            </p:cNvGrpSpPr>
            <p:nvPr/>
          </p:nvGrpSpPr>
          <p:grpSpPr bwMode="auto">
            <a:xfrm>
              <a:off x="3793649" y="3210237"/>
              <a:ext cx="2012950" cy="1646238"/>
              <a:chOff x="2162" y="2600"/>
              <a:chExt cx="1268" cy="1037"/>
            </a:xfrm>
          </p:grpSpPr>
          <p:sp>
            <p:nvSpPr>
              <p:cNvPr id="25627" name="Text Box 23"/>
              <p:cNvSpPr txBox="1">
                <a:spLocks noChangeArrowheads="1"/>
              </p:cNvSpPr>
              <p:nvPr/>
            </p:nvSpPr>
            <p:spPr bwMode="auto">
              <a:xfrm>
                <a:off x="2455" y="3009"/>
                <a:ext cx="731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数据表示</a:t>
                </a:r>
              </a:p>
            </p:txBody>
          </p:sp>
          <p:sp>
            <p:nvSpPr>
              <p:cNvPr id="25628" name="Line 24"/>
              <p:cNvSpPr>
                <a:spLocks noChangeShapeType="1"/>
              </p:cNvSpPr>
              <p:nvPr/>
            </p:nvSpPr>
            <p:spPr bwMode="auto">
              <a:xfrm flipH="1">
                <a:off x="2162" y="2600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25629" name="Text Box 25"/>
              <p:cNvSpPr txBox="1">
                <a:spLocks noChangeArrowheads="1"/>
              </p:cNvSpPr>
              <p:nvPr/>
            </p:nvSpPr>
            <p:spPr bwMode="auto">
              <a:xfrm>
                <a:off x="2455" y="3390"/>
                <a:ext cx="731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数据处理</a:t>
                </a:r>
              </a:p>
            </p:txBody>
          </p:sp>
          <p:sp>
            <p:nvSpPr>
              <p:cNvPr id="25630" name="Line 26"/>
              <p:cNvSpPr>
                <a:spLocks noChangeShapeType="1"/>
              </p:cNvSpPr>
              <p:nvPr/>
            </p:nvSpPr>
            <p:spPr bwMode="auto">
              <a:xfrm>
                <a:off x="2171" y="3122"/>
                <a:ext cx="277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25631" name="Line 27"/>
              <p:cNvSpPr>
                <a:spLocks noChangeShapeType="1"/>
              </p:cNvSpPr>
              <p:nvPr/>
            </p:nvSpPr>
            <p:spPr bwMode="auto">
              <a:xfrm>
                <a:off x="2171" y="3512"/>
                <a:ext cx="268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25632" name="Line 29"/>
              <p:cNvSpPr>
                <a:spLocks noChangeShapeType="1"/>
              </p:cNvSpPr>
              <p:nvPr/>
            </p:nvSpPr>
            <p:spPr bwMode="auto">
              <a:xfrm>
                <a:off x="3189" y="3139"/>
                <a:ext cx="233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25633" name="Line 30"/>
              <p:cNvSpPr>
                <a:spLocks noChangeShapeType="1"/>
              </p:cNvSpPr>
              <p:nvPr/>
            </p:nvSpPr>
            <p:spPr bwMode="auto">
              <a:xfrm>
                <a:off x="3199" y="3529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</p:grpSp>
        <p:sp>
          <p:nvSpPr>
            <p:cNvPr id="25614" name="Line 19"/>
            <p:cNvSpPr>
              <a:spLocks noChangeShapeType="1"/>
            </p:cNvSpPr>
            <p:nvPr/>
          </p:nvSpPr>
          <p:spPr bwMode="auto">
            <a:xfrm flipH="1" flipV="1">
              <a:off x="5784058" y="3221985"/>
              <a:ext cx="0" cy="1447800"/>
            </a:xfrm>
            <a:prstGeom prst="line">
              <a:avLst/>
            </a:prstGeom>
            <a:noFill/>
            <a:ln w="28575">
              <a:solidFill>
                <a:srgbClr val="6E6EAA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5615" name="Group 5"/>
            <p:cNvGrpSpPr>
              <a:grpSpLocks/>
            </p:cNvGrpSpPr>
            <p:nvPr/>
          </p:nvGrpSpPr>
          <p:grpSpPr bwMode="auto">
            <a:xfrm>
              <a:off x="6520747" y="2829877"/>
              <a:ext cx="2180659" cy="392113"/>
              <a:chOff x="3877" y="2337"/>
              <a:chExt cx="1453" cy="247"/>
            </a:xfrm>
          </p:grpSpPr>
          <p:sp>
            <p:nvSpPr>
              <p:cNvPr id="25625" name="Text Box 8"/>
              <p:cNvSpPr txBox="1">
                <a:spLocks noChangeArrowheads="1"/>
              </p:cNvSpPr>
              <p:nvPr/>
            </p:nvSpPr>
            <p:spPr bwMode="auto">
              <a:xfrm>
                <a:off x="4763" y="2337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程 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序</a:t>
                </a:r>
              </a:p>
            </p:txBody>
          </p:sp>
          <p:sp>
            <p:nvSpPr>
              <p:cNvPr id="25626" name="AutoShape 12"/>
              <p:cNvSpPr>
                <a:spLocks noChangeArrowheads="1"/>
              </p:cNvSpPr>
              <p:nvPr/>
            </p:nvSpPr>
            <p:spPr bwMode="auto">
              <a:xfrm>
                <a:off x="3877" y="2418"/>
                <a:ext cx="821" cy="107"/>
              </a:xfrm>
              <a:prstGeom prst="rightArrow">
                <a:avLst>
                  <a:gd name="adj1" fmla="val 50000"/>
                  <a:gd name="adj2" fmla="val 191822"/>
                </a:avLst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616" name="Group 31"/>
            <p:cNvGrpSpPr>
              <a:grpSpLocks/>
            </p:cNvGrpSpPr>
            <p:nvPr/>
          </p:nvGrpSpPr>
          <p:grpSpPr bwMode="auto">
            <a:xfrm>
              <a:off x="6301105" y="3247385"/>
              <a:ext cx="2014538" cy="1614488"/>
              <a:chOff x="3705" y="2226"/>
              <a:chExt cx="1269" cy="1017"/>
            </a:xfrm>
          </p:grpSpPr>
          <p:sp>
            <p:nvSpPr>
              <p:cNvPr id="25618" name="Text Box 32"/>
              <p:cNvSpPr txBox="1">
                <a:spLocks noChangeArrowheads="1"/>
              </p:cNvSpPr>
              <p:nvPr/>
            </p:nvSpPr>
            <p:spPr bwMode="auto">
              <a:xfrm>
                <a:off x="3990" y="2650"/>
                <a:ext cx="730" cy="248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程序语言</a:t>
                </a:r>
              </a:p>
            </p:txBody>
          </p:sp>
          <p:sp>
            <p:nvSpPr>
              <p:cNvPr id="25619" name="Line 33"/>
              <p:cNvSpPr>
                <a:spLocks noChangeShapeType="1"/>
              </p:cNvSpPr>
              <p:nvPr/>
            </p:nvSpPr>
            <p:spPr bwMode="auto">
              <a:xfrm flipH="1">
                <a:off x="3706" y="2226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25620" name="Line 34"/>
              <p:cNvSpPr>
                <a:spLocks noChangeShapeType="1"/>
              </p:cNvSpPr>
              <p:nvPr/>
            </p:nvSpPr>
            <p:spPr bwMode="auto">
              <a:xfrm>
                <a:off x="3714" y="3138"/>
                <a:ext cx="269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25621" name="Line 36"/>
              <p:cNvSpPr>
                <a:spLocks noChangeShapeType="1"/>
              </p:cNvSpPr>
              <p:nvPr/>
            </p:nvSpPr>
            <p:spPr bwMode="auto">
              <a:xfrm>
                <a:off x="4741" y="3155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25622" name="Text Box 37"/>
              <p:cNvSpPr txBox="1">
                <a:spLocks noChangeArrowheads="1"/>
              </p:cNvSpPr>
              <p:nvPr/>
            </p:nvSpPr>
            <p:spPr bwMode="auto">
              <a:xfrm>
                <a:off x="3999" y="2996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编程环境</a:t>
                </a:r>
              </a:p>
            </p:txBody>
          </p:sp>
          <p:sp>
            <p:nvSpPr>
              <p:cNvPr id="25623" name="Line 38"/>
              <p:cNvSpPr>
                <a:spLocks noChangeShapeType="1"/>
              </p:cNvSpPr>
              <p:nvPr/>
            </p:nvSpPr>
            <p:spPr bwMode="auto">
              <a:xfrm>
                <a:off x="3705" y="2773"/>
                <a:ext cx="277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  <p:sp>
            <p:nvSpPr>
              <p:cNvPr id="25624" name="Line 39"/>
              <p:cNvSpPr>
                <a:spLocks noChangeShapeType="1"/>
              </p:cNvSpPr>
              <p:nvPr/>
            </p:nvSpPr>
            <p:spPr bwMode="auto">
              <a:xfrm>
                <a:off x="4743" y="2773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endParaRPr lang="zh-CN" altLang="en-US"/>
              </a:p>
            </p:txBody>
          </p:sp>
        </p:grpSp>
        <p:sp>
          <p:nvSpPr>
            <p:cNvPr id="25617" name="Line 19"/>
            <p:cNvSpPr>
              <a:spLocks noChangeShapeType="1"/>
            </p:cNvSpPr>
            <p:nvPr/>
          </p:nvSpPr>
          <p:spPr bwMode="auto">
            <a:xfrm flipH="1" flipV="1">
              <a:off x="8328978" y="3258498"/>
              <a:ext cx="0" cy="1447800"/>
            </a:xfrm>
            <a:prstGeom prst="line">
              <a:avLst/>
            </a:prstGeom>
            <a:noFill/>
            <a:ln w="28575">
              <a:solidFill>
                <a:srgbClr val="6E6EAA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0" name="圆角矩形标注 49"/>
          <p:cNvSpPr>
            <a:spLocks noChangeArrowheads="1"/>
          </p:cNvSpPr>
          <p:nvPr/>
        </p:nvSpPr>
        <p:spPr bwMode="auto">
          <a:xfrm>
            <a:off x="1763713" y="1101725"/>
            <a:ext cx="1485900" cy="855663"/>
          </a:xfrm>
          <a:prstGeom prst="wedgeRoundRectCallout">
            <a:avLst>
              <a:gd name="adj1" fmla="val 64366"/>
              <a:gd name="adj2" fmla="val 93148"/>
              <a:gd name="adj3" fmla="val 16667"/>
            </a:avLst>
          </a:prstGeom>
          <a:noFill/>
          <a:ln w="44450" algn="ctr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模型化</a:t>
            </a:r>
            <a:endParaRPr lang="en-US" altLang="zh-CN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抽象思维</a:t>
            </a:r>
          </a:p>
        </p:txBody>
      </p:sp>
      <p:sp>
        <p:nvSpPr>
          <p:cNvPr id="51" name="圆角矩形标注 50"/>
          <p:cNvSpPr>
            <a:spLocks noChangeArrowheads="1"/>
          </p:cNvSpPr>
          <p:nvPr/>
        </p:nvSpPr>
        <p:spPr bwMode="auto">
          <a:xfrm>
            <a:off x="4119563" y="1101725"/>
            <a:ext cx="1484312" cy="854075"/>
          </a:xfrm>
          <a:prstGeom prst="wedgeRoundRectCallout">
            <a:avLst>
              <a:gd name="adj1" fmla="val 60477"/>
              <a:gd name="adj2" fmla="val 100060"/>
              <a:gd name="adj3" fmla="val 16667"/>
            </a:avLst>
          </a:prstGeom>
          <a:noFill/>
          <a:ln w="44450" algn="ctr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抽象思维</a:t>
            </a:r>
            <a:endParaRPr lang="en-US" altLang="zh-CN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逻辑思维</a:t>
            </a:r>
          </a:p>
        </p:txBody>
      </p:sp>
      <p:sp>
        <p:nvSpPr>
          <p:cNvPr id="52" name="圆角矩形标注 51"/>
          <p:cNvSpPr>
            <a:spLocks noChangeArrowheads="1"/>
          </p:cNvSpPr>
          <p:nvPr/>
        </p:nvSpPr>
        <p:spPr bwMode="auto">
          <a:xfrm>
            <a:off x="6530975" y="1101725"/>
            <a:ext cx="1485900" cy="855663"/>
          </a:xfrm>
          <a:prstGeom prst="wedgeRoundRectCallout">
            <a:avLst>
              <a:gd name="adj1" fmla="val 60491"/>
              <a:gd name="adj2" fmla="val 101792"/>
              <a:gd name="adj3" fmla="val 16667"/>
            </a:avLst>
          </a:prstGeom>
          <a:noFill/>
          <a:ln w="44450" algn="ctr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形式化</a:t>
            </a:r>
            <a:endParaRPr lang="en-US" altLang="zh-CN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逻辑思维</a:t>
            </a:r>
            <a:endParaRPr lang="en-US" altLang="zh-CN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1"/>
          <p:cNvSpPr/>
          <p:nvPr/>
        </p:nvSpPr>
        <p:spPr>
          <a:xfrm>
            <a:off x="1333500" y="4541838"/>
            <a:ext cx="8999538" cy="719137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想法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算法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程序，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正是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计算思维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的运用过程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052638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1952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算法分析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377950" y="1927225"/>
            <a:ext cx="9015413" cy="3251200"/>
            <a:chOff x="1377682" y="1865962"/>
            <a:chExt cx="9015998" cy="3251180"/>
          </a:xfrm>
        </p:grpSpPr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1377682" y="1865962"/>
              <a:ext cx="9015998" cy="461960"/>
            </a:xfrm>
            <a:prstGeom prst="rect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defRPr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rgbClr val="285A32"/>
                  </a:solidFill>
                </a:rPr>
                <a:t>算法设计</a:t>
              </a:r>
              <a:r>
                <a:rPr lang="zh-CN" altLang="en-US" sz="2800" dirty="0"/>
                <a:t>：</a:t>
              </a:r>
              <a:r>
                <a:rPr lang="zh-CN" altLang="zh-CN" sz="2800" dirty="0"/>
                <a:t>面对一个问题，如何设计一个有效的算法</a:t>
              </a:r>
              <a:endParaRPr lang="zh-CN" altLang="en-US" sz="2800" dirty="0"/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1377682" y="4593270"/>
              <a:ext cx="9015998" cy="5238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285A32"/>
                  </a:solidFill>
                </a:rPr>
                <a:t>算法分析</a:t>
              </a:r>
              <a:r>
                <a:rPr lang="zh-CN" altLang="en-US" dirty="0"/>
                <a:t>：</a:t>
              </a:r>
              <a:r>
                <a:rPr lang="zh-CN" altLang="zh-CN" dirty="0"/>
                <a:t>对已设计的算法，如何评价或判断其优劣</a:t>
              </a:r>
              <a:endParaRPr lang="zh-CN" altLang="en-US" dirty="0"/>
            </a:p>
          </p:txBody>
        </p:sp>
      </p:grpSp>
      <p:sp>
        <p:nvSpPr>
          <p:cNvPr id="3" name="下箭头 2"/>
          <p:cNvSpPr/>
          <p:nvPr/>
        </p:nvSpPr>
        <p:spPr>
          <a:xfrm>
            <a:off x="7391400" y="2663825"/>
            <a:ext cx="900113" cy="1800225"/>
          </a:xfrm>
          <a:prstGeom prst="downArrow">
            <a:avLst>
              <a:gd name="adj1" fmla="val 63547"/>
              <a:gd name="adj2" fmla="val 50000"/>
            </a:avLst>
          </a:prstGeom>
          <a:noFill/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检验评估</a:t>
            </a:r>
          </a:p>
        </p:txBody>
      </p:sp>
      <p:sp>
        <p:nvSpPr>
          <p:cNvPr id="4" name="上箭头 3"/>
          <p:cNvSpPr/>
          <p:nvPr/>
        </p:nvSpPr>
        <p:spPr>
          <a:xfrm>
            <a:off x="3856038" y="2633663"/>
            <a:ext cx="900112" cy="1798637"/>
          </a:xfrm>
          <a:prstGeom prst="upArrow">
            <a:avLst>
              <a:gd name="adj1" fmla="val 66933"/>
              <a:gd name="adj2" fmla="val 50000"/>
            </a:avLst>
          </a:prstGeom>
          <a:noFill/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指导改进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052638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1952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算法分析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819150" y="957263"/>
            <a:ext cx="7197725" cy="522287"/>
            <a:chOff x="1826091" y="4148024"/>
            <a:chExt cx="7197526" cy="523220"/>
          </a:xfrm>
        </p:grpSpPr>
        <p:sp>
          <p:nvSpPr>
            <p:cNvPr id="9833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如何评价算法？</a:t>
              </a:r>
            </a:p>
          </p:txBody>
        </p:sp>
        <p:grpSp>
          <p:nvGrpSpPr>
            <p:cNvPr id="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755650" y="1811338"/>
            <a:ext cx="2076450" cy="522287"/>
            <a:chOff x="756384" y="1810546"/>
            <a:chExt cx="2076460" cy="523220"/>
          </a:xfrm>
        </p:grpSpPr>
        <p:sp>
          <p:nvSpPr>
            <p:cNvPr id="98328" name="Text Box 11"/>
            <p:cNvSpPr txBox="1">
              <a:spLocks noChangeArrowheads="1"/>
            </p:cNvSpPr>
            <p:nvPr/>
          </p:nvSpPr>
          <p:spPr bwMode="auto">
            <a:xfrm>
              <a:off x="1284446" y="1810546"/>
              <a:ext cx="15483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易读性</a:t>
              </a:r>
              <a:endPara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Group 82"/>
            <p:cNvGrpSpPr/>
            <p:nvPr/>
          </p:nvGrpSpPr>
          <p:grpSpPr>
            <a:xfrm>
              <a:off x="756384" y="1856266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30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1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755650" y="2517775"/>
            <a:ext cx="4013200" cy="522288"/>
            <a:chOff x="756384" y="2593360"/>
            <a:chExt cx="4012366" cy="523220"/>
          </a:xfrm>
        </p:grpSpPr>
        <p:sp>
          <p:nvSpPr>
            <p:cNvPr id="98326" name="Text Box 11"/>
            <p:cNvSpPr txBox="1">
              <a:spLocks noChangeArrowheads="1"/>
            </p:cNvSpPr>
            <p:nvPr/>
          </p:nvSpPr>
          <p:spPr bwMode="auto">
            <a:xfrm>
              <a:off x="1284446" y="2593360"/>
              <a:ext cx="348430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健壮（容错）</a:t>
              </a:r>
              <a:r>
                <a:rPr lang="zh-CN" altLang="zh-CN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endPara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82"/>
            <p:cNvGrpSpPr/>
            <p:nvPr/>
          </p:nvGrpSpPr>
          <p:grpSpPr>
            <a:xfrm>
              <a:off x="756384" y="2639080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39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55650" y="3224213"/>
            <a:ext cx="4013200" cy="522287"/>
            <a:chOff x="756384" y="3376174"/>
            <a:chExt cx="4012366" cy="523220"/>
          </a:xfrm>
        </p:grpSpPr>
        <p:sp>
          <p:nvSpPr>
            <p:cNvPr id="98324" name="Text Box 11"/>
            <p:cNvSpPr txBox="1">
              <a:spLocks noChangeArrowheads="1"/>
            </p:cNvSpPr>
            <p:nvPr/>
          </p:nvSpPr>
          <p:spPr bwMode="auto">
            <a:xfrm>
              <a:off x="1284446" y="3376174"/>
              <a:ext cx="348430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可维护</a:t>
              </a:r>
              <a:r>
                <a:rPr lang="zh-CN" altLang="zh-CN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endPara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4" name="Group 82"/>
            <p:cNvGrpSpPr/>
            <p:nvPr/>
          </p:nvGrpSpPr>
          <p:grpSpPr>
            <a:xfrm>
              <a:off x="756384" y="3421894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45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755650" y="3930650"/>
            <a:ext cx="4013200" cy="522288"/>
            <a:chOff x="756384" y="4158988"/>
            <a:chExt cx="4012366" cy="523220"/>
          </a:xfrm>
        </p:grpSpPr>
        <p:sp>
          <p:nvSpPr>
            <p:cNvPr id="98322" name="Text Box 11"/>
            <p:cNvSpPr txBox="1">
              <a:spLocks noChangeArrowheads="1"/>
            </p:cNvSpPr>
            <p:nvPr/>
          </p:nvSpPr>
          <p:spPr bwMode="auto">
            <a:xfrm>
              <a:off x="1284446" y="4158988"/>
              <a:ext cx="348430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可扩展</a:t>
              </a:r>
              <a:r>
                <a:rPr lang="zh-CN" altLang="zh-CN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endPara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82"/>
            <p:cNvGrpSpPr/>
            <p:nvPr/>
          </p:nvGrpSpPr>
          <p:grpSpPr>
            <a:xfrm>
              <a:off x="756384" y="4204708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51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755650" y="4637088"/>
            <a:ext cx="6635750" cy="522287"/>
            <a:chOff x="756384" y="4941801"/>
            <a:chExt cx="6635016" cy="523220"/>
          </a:xfrm>
        </p:grpSpPr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1284964" y="4941801"/>
              <a:ext cx="610643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rgbClr val="404040"/>
                  </a:solidFill>
                  <a:latin typeface="+mn-ea"/>
                  <a:ea typeface="+mn-ea"/>
                </a:rPr>
                <a:t>……</a:t>
              </a:r>
              <a:endParaRPr lang="zh-CN" altLang="en-US" sz="2800" dirty="0">
                <a:solidFill>
                  <a:srgbClr val="404040"/>
                </a:solidFill>
                <a:latin typeface="+mn-ea"/>
                <a:ea typeface="+mn-ea"/>
              </a:endParaRPr>
            </a:p>
          </p:txBody>
        </p:sp>
        <p:grpSp>
          <p:nvGrpSpPr>
            <p:cNvPr id="56" name="Group 82"/>
            <p:cNvGrpSpPr/>
            <p:nvPr/>
          </p:nvGrpSpPr>
          <p:grpSpPr>
            <a:xfrm>
              <a:off x="756384" y="4987521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57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71" name="组合 70"/>
          <p:cNvGrpSpPr>
            <a:grpSpLocks/>
          </p:cNvGrpSpPr>
          <p:nvPr/>
        </p:nvGrpSpPr>
        <p:grpSpPr bwMode="auto">
          <a:xfrm>
            <a:off x="741363" y="684213"/>
            <a:ext cx="10982325" cy="5319712"/>
            <a:chOff x="741144" y="684713"/>
            <a:chExt cx="10982931" cy="5318511"/>
          </a:xfrm>
        </p:grpSpPr>
        <p:pic>
          <p:nvPicPr>
            <p:cNvPr id="98315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3840" y="3590577"/>
              <a:ext cx="3860235" cy="2412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316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281" y="684713"/>
              <a:ext cx="4512844" cy="2908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7" name="组合 63"/>
            <p:cNvGrpSpPr>
              <a:grpSpLocks/>
            </p:cNvGrpSpPr>
            <p:nvPr/>
          </p:nvGrpSpPr>
          <p:grpSpPr bwMode="auto">
            <a:xfrm>
              <a:off x="741144" y="5343101"/>
              <a:ext cx="6635016" cy="523220"/>
              <a:chOff x="756384" y="4941801"/>
              <a:chExt cx="6635016" cy="523220"/>
            </a:xfrm>
          </p:grpSpPr>
          <p:sp>
            <p:nvSpPr>
              <p:cNvPr id="98318" name="Text Box 11"/>
              <p:cNvSpPr txBox="1">
                <a:spLocks noChangeArrowheads="1"/>
              </p:cNvSpPr>
              <p:nvPr/>
            </p:nvSpPr>
            <p:spPr bwMode="auto">
              <a:xfrm>
                <a:off x="1284446" y="4941801"/>
                <a:ext cx="610695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效率（速度）</a:t>
                </a:r>
                <a:r>
                  <a:rPr lang="en-US" altLang="zh-CN" sz="28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8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算法的核心和灵魂</a:t>
                </a:r>
              </a:p>
            </p:txBody>
          </p:sp>
          <p:grpSp>
            <p:nvGrpSpPr>
              <p:cNvPr id="66" name="Group 82"/>
              <p:cNvGrpSpPr/>
              <p:nvPr/>
            </p:nvGrpSpPr>
            <p:grpSpPr>
              <a:xfrm>
                <a:off x="756384" y="4987521"/>
                <a:ext cx="360000" cy="432000"/>
                <a:chOff x="1743075" y="3159126"/>
                <a:chExt cx="454025" cy="546100"/>
              </a:xfrm>
              <a:solidFill>
                <a:srgbClr val="5A327D"/>
              </a:solidFill>
            </p:grpSpPr>
            <p:sp>
              <p:nvSpPr>
                <p:cNvPr id="67" name="Freeform 69"/>
                <p:cNvSpPr/>
                <p:nvPr/>
              </p:nvSpPr>
              <p:spPr bwMode="auto">
                <a:xfrm>
                  <a:off x="1952625" y="3159126"/>
                  <a:ext cx="111125" cy="101600"/>
                </a:xfrm>
                <a:custGeom>
                  <a:avLst/>
                  <a:gdLst>
                    <a:gd name="T0" fmla="*/ 26 w 39"/>
                    <a:gd name="T1" fmla="*/ 36 h 36"/>
                    <a:gd name="T2" fmla="*/ 27 w 39"/>
                    <a:gd name="T3" fmla="*/ 36 h 36"/>
                    <a:gd name="T4" fmla="*/ 28 w 39"/>
                    <a:gd name="T5" fmla="*/ 36 h 36"/>
                    <a:gd name="T6" fmla="*/ 39 w 39"/>
                    <a:gd name="T7" fmla="*/ 17 h 36"/>
                    <a:gd name="T8" fmla="*/ 39 w 39"/>
                    <a:gd name="T9" fmla="*/ 16 h 36"/>
                    <a:gd name="T10" fmla="*/ 39 w 39"/>
                    <a:gd name="T11" fmla="*/ 15 h 36"/>
                    <a:gd name="T12" fmla="*/ 13 w 39"/>
                    <a:gd name="T13" fmla="*/ 0 h 36"/>
                    <a:gd name="T14" fmla="*/ 12 w 39"/>
                    <a:gd name="T15" fmla="*/ 0 h 36"/>
                    <a:gd name="T16" fmla="*/ 12 w 39"/>
                    <a:gd name="T17" fmla="*/ 0 h 36"/>
                    <a:gd name="T18" fmla="*/ 0 w 39"/>
                    <a:gd name="T19" fmla="*/ 20 h 36"/>
                    <a:gd name="T20" fmla="*/ 1 w 39"/>
                    <a:gd name="T21" fmla="*/ 21 h 36"/>
                    <a:gd name="T22" fmla="*/ 26 w 39"/>
                    <a:gd name="T2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9" h="36">
                      <a:moveTo>
                        <a:pt x="26" y="36"/>
                      </a:moveTo>
                      <a:cubicBezTo>
                        <a:pt x="26" y="36"/>
                        <a:pt x="27" y="36"/>
                        <a:pt x="27" y="36"/>
                      </a:cubicBezTo>
                      <a:cubicBezTo>
                        <a:pt x="27" y="36"/>
                        <a:pt x="27" y="36"/>
                        <a:pt x="28" y="36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16"/>
                        <a:pt x="39" y="15"/>
                        <a:pt x="39" y="15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0"/>
                        <a:pt x="0" y="21"/>
                        <a:pt x="1" y="21"/>
                      </a:cubicBezTo>
                      <a:lnTo>
                        <a:pt x="26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68" name="Freeform 70"/>
                <p:cNvSpPr/>
                <p:nvPr/>
              </p:nvSpPr>
              <p:spPr bwMode="auto">
                <a:xfrm>
                  <a:off x="1743075" y="3557588"/>
                  <a:ext cx="79375" cy="98425"/>
                </a:xfrm>
                <a:custGeom>
                  <a:avLst/>
                  <a:gdLst>
                    <a:gd name="T0" fmla="*/ 27 w 28"/>
                    <a:gd name="T1" fmla="*/ 17 h 35"/>
                    <a:gd name="T2" fmla="*/ 7 w 28"/>
                    <a:gd name="T3" fmla="*/ 3 h 35"/>
                    <a:gd name="T4" fmla="*/ 4 w 28"/>
                    <a:gd name="T5" fmla="*/ 3 h 35"/>
                    <a:gd name="T6" fmla="*/ 0 w 28"/>
                    <a:gd name="T7" fmla="*/ 34 h 35"/>
                    <a:gd name="T8" fmla="*/ 1 w 28"/>
                    <a:gd name="T9" fmla="*/ 35 h 35"/>
                    <a:gd name="T10" fmla="*/ 1 w 28"/>
                    <a:gd name="T11" fmla="*/ 35 h 35"/>
                    <a:gd name="T12" fmla="*/ 2 w 28"/>
                    <a:gd name="T13" fmla="*/ 35 h 35"/>
                    <a:gd name="T14" fmla="*/ 28 w 28"/>
                    <a:gd name="T15" fmla="*/ 17 h 35"/>
                    <a:gd name="T16" fmla="*/ 27 w 28"/>
                    <a:gd name="T17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35">
                      <a:moveTo>
                        <a:pt x="27" y="17"/>
                      </a:moveTo>
                      <a:cubicBezTo>
                        <a:pt x="16" y="0"/>
                        <a:pt x="7" y="3"/>
                        <a:pt x="7" y="3"/>
                      </a:cubicBezTo>
                      <a:cubicBezTo>
                        <a:pt x="6" y="3"/>
                        <a:pt x="5" y="3"/>
                        <a:pt x="4" y="3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34"/>
                        <a:pt x="1" y="34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28" y="17"/>
                        <a:pt x="28" y="17"/>
                        <a:pt x="28" y="17"/>
                      </a:cubicBezTo>
                      <a:cubicBezTo>
                        <a:pt x="28" y="17"/>
                        <a:pt x="28" y="17"/>
                        <a:pt x="27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69" name="Freeform 71"/>
                <p:cNvSpPr>
                  <a:spLocks noEditPoints="1"/>
                </p:cNvSpPr>
                <p:nvPr/>
              </p:nvSpPr>
              <p:spPr bwMode="auto">
                <a:xfrm>
                  <a:off x="1762125" y="3252788"/>
                  <a:ext cx="247650" cy="338138"/>
                </a:xfrm>
                <a:custGeom>
                  <a:avLst/>
                  <a:gdLst>
                    <a:gd name="T0" fmla="*/ 27 w 87"/>
                    <a:gd name="T1" fmla="*/ 119 h 119"/>
                    <a:gd name="T2" fmla="*/ 87 w 87"/>
                    <a:gd name="T3" fmla="*/ 16 h 119"/>
                    <a:gd name="T4" fmla="*/ 87 w 87"/>
                    <a:gd name="T5" fmla="*/ 16 h 119"/>
                    <a:gd name="T6" fmla="*/ 87 w 87"/>
                    <a:gd name="T7" fmla="*/ 15 h 119"/>
                    <a:gd name="T8" fmla="*/ 61 w 87"/>
                    <a:gd name="T9" fmla="*/ 0 h 119"/>
                    <a:gd name="T10" fmla="*/ 60 w 87"/>
                    <a:gd name="T11" fmla="*/ 0 h 119"/>
                    <a:gd name="T12" fmla="*/ 0 w 87"/>
                    <a:gd name="T13" fmla="*/ 102 h 119"/>
                    <a:gd name="T14" fmla="*/ 27 w 87"/>
                    <a:gd name="T15" fmla="*/ 119 h 119"/>
                    <a:gd name="T16" fmla="*/ 40 w 87"/>
                    <a:gd name="T17" fmla="*/ 57 h 119"/>
                    <a:gd name="T18" fmla="*/ 66 w 87"/>
                    <a:gd name="T19" fmla="*/ 13 h 119"/>
                    <a:gd name="T20" fmla="*/ 72 w 87"/>
                    <a:gd name="T21" fmla="*/ 11 h 119"/>
                    <a:gd name="T22" fmla="*/ 73 w 87"/>
                    <a:gd name="T23" fmla="*/ 17 h 119"/>
                    <a:gd name="T24" fmla="*/ 47 w 87"/>
                    <a:gd name="T25" fmla="*/ 61 h 119"/>
                    <a:gd name="T26" fmla="*/ 43 w 87"/>
                    <a:gd name="T27" fmla="*/ 63 h 119"/>
                    <a:gd name="T28" fmla="*/ 41 w 87"/>
                    <a:gd name="T29" fmla="*/ 63 h 119"/>
                    <a:gd name="T30" fmla="*/ 40 w 87"/>
                    <a:gd name="T31" fmla="*/ 5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119">
                      <a:moveTo>
                        <a:pt x="27" y="119"/>
                      </a:moveTo>
                      <a:cubicBezTo>
                        <a:pt x="87" y="16"/>
                        <a:pt x="87" y="16"/>
                        <a:pt x="87" y="16"/>
                      </a:cubicBezTo>
                      <a:cubicBezTo>
                        <a:pt x="87" y="16"/>
                        <a:pt x="87" y="16"/>
                        <a:pt x="87" y="16"/>
                      </a:cubicBezTo>
                      <a:cubicBezTo>
                        <a:pt x="87" y="15"/>
                        <a:pt x="87" y="15"/>
                        <a:pt x="87" y="15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4" y="102"/>
                        <a:pt x="15" y="103"/>
                        <a:pt x="27" y="119"/>
                      </a:cubicBezTo>
                      <a:close/>
                      <a:moveTo>
                        <a:pt x="40" y="57"/>
                      </a:move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7" y="11"/>
                        <a:pt x="70" y="10"/>
                        <a:pt x="72" y="11"/>
                      </a:cubicBezTo>
                      <a:cubicBezTo>
                        <a:pt x="73" y="13"/>
                        <a:pt x="74" y="15"/>
                        <a:pt x="73" y="17"/>
                      </a:cubicBezTo>
                      <a:cubicBezTo>
                        <a:pt x="47" y="61"/>
                        <a:pt x="47" y="61"/>
                        <a:pt x="47" y="61"/>
                      </a:cubicBezTo>
                      <a:cubicBezTo>
                        <a:pt x="46" y="63"/>
                        <a:pt x="45" y="63"/>
                        <a:pt x="43" y="63"/>
                      </a:cubicBezTo>
                      <a:cubicBezTo>
                        <a:pt x="43" y="63"/>
                        <a:pt x="42" y="63"/>
                        <a:pt x="41" y="63"/>
                      </a:cubicBezTo>
                      <a:cubicBezTo>
                        <a:pt x="39" y="62"/>
                        <a:pt x="39" y="59"/>
                        <a:pt x="40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70" name="Freeform 72"/>
                <p:cNvSpPr/>
                <p:nvPr/>
              </p:nvSpPr>
              <p:spPr bwMode="auto">
                <a:xfrm>
                  <a:off x="1758950" y="3468688"/>
                  <a:ext cx="438150" cy="236538"/>
                </a:xfrm>
                <a:custGeom>
                  <a:avLst/>
                  <a:gdLst>
                    <a:gd name="T0" fmla="*/ 153 w 154"/>
                    <a:gd name="T1" fmla="*/ 2 h 83"/>
                    <a:gd name="T2" fmla="*/ 148 w 154"/>
                    <a:gd name="T3" fmla="*/ 1 h 83"/>
                    <a:gd name="T4" fmla="*/ 141 w 154"/>
                    <a:gd name="T5" fmla="*/ 5 h 83"/>
                    <a:gd name="T6" fmla="*/ 121 w 154"/>
                    <a:gd name="T7" fmla="*/ 20 h 83"/>
                    <a:gd name="T8" fmla="*/ 122 w 154"/>
                    <a:gd name="T9" fmla="*/ 38 h 83"/>
                    <a:gd name="T10" fmla="*/ 122 w 154"/>
                    <a:gd name="T11" fmla="*/ 38 h 83"/>
                    <a:gd name="T12" fmla="*/ 88 w 154"/>
                    <a:gd name="T13" fmla="*/ 44 h 83"/>
                    <a:gd name="T14" fmla="*/ 43 w 154"/>
                    <a:gd name="T15" fmla="*/ 53 h 83"/>
                    <a:gd name="T16" fmla="*/ 41 w 154"/>
                    <a:gd name="T17" fmla="*/ 56 h 83"/>
                    <a:gd name="T18" fmla="*/ 54 w 154"/>
                    <a:gd name="T19" fmla="*/ 70 h 83"/>
                    <a:gd name="T20" fmla="*/ 62 w 154"/>
                    <a:gd name="T21" fmla="*/ 74 h 83"/>
                    <a:gd name="T22" fmla="*/ 62 w 154"/>
                    <a:gd name="T23" fmla="*/ 75 h 83"/>
                    <a:gd name="T24" fmla="*/ 57 w 154"/>
                    <a:gd name="T25" fmla="*/ 75 h 83"/>
                    <a:gd name="T26" fmla="*/ 53 w 154"/>
                    <a:gd name="T27" fmla="*/ 75 h 83"/>
                    <a:gd name="T28" fmla="*/ 29 w 154"/>
                    <a:gd name="T29" fmla="*/ 73 h 83"/>
                    <a:gd name="T30" fmla="*/ 4 w 154"/>
                    <a:gd name="T31" fmla="*/ 70 h 83"/>
                    <a:gd name="T32" fmla="*/ 0 w 154"/>
                    <a:gd name="T33" fmla="*/ 74 h 83"/>
                    <a:gd name="T34" fmla="*/ 4 w 154"/>
                    <a:gd name="T35" fmla="*/ 78 h 83"/>
                    <a:gd name="T36" fmla="*/ 28 w 154"/>
                    <a:gd name="T37" fmla="*/ 80 h 83"/>
                    <a:gd name="T38" fmla="*/ 53 w 154"/>
                    <a:gd name="T39" fmla="*/ 83 h 83"/>
                    <a:gd name="T40" fmla="*/ 56 w 154"/>
                    <a:gd name="T41" fmla="*/ 83 h 83"/>
                    <a:gd name="T42" fmla="*/ 60 w 154"/>
                    <a:gd name="T43" fmla="*/ 83 h 83"/>
                    <a:gd name="T44" fmla="*/ 70 w 154"/>
                    <a:gd name="T45" fmla="*/ 79 h 83"/>
                    <a:gd name="T46" fmla="*/ 69 w 154"/>
                    <a:gd name="T47" fmla="*/ 70 h 83"/>
                    <a:gd name="T48" fmla="*/ 57 w 154"/>
                    <a:gd name="T49" fmla="*/ 62 h 83"/>
                    <a:gd name="T50" fmla="*/ 49 w 154"/>
                    <a:gd name="T51" fmla="*/ 59 h 83"/>
                    <a:gd name="T52" fmla="*/ 89 w 154"/>
                    <a:gd name="T53" fmla="*/ 52 h 83"/>
                    <a:gd name="T54" fmla="*/ 130 w 154"/>
                    <a:gd name="T55" fmla="*/ 44 h 83"/>
                    <a:gd name="T56" fmla="*/ 133 w 154"/>
                    <a:gd name="T57" fmla="*/ 42 h 83"/>
                    <a:gd name="T58" fmla="*/ 133 w 154"/>
                    <a:gd name="T59" fmla="*/ 38 h 83"/>
                    <a:gd name="T60" fmla="*/ 128 w 154"/>
                    <a:gd name="T61" fmla="*/ 33 h 83"/>
                    <a:gd name="T62" fmla="*/ 127 w 154"/>
                    <a:gd name="T63" fmla="*/ 25 h 83"/>
                    <a:gd name="T64" fmla="*/ 145 w 154"/>
                    <a:gd name="T65" fmla="*/ 12 h 83"/>
                    <a:gd name="T66" fmla="*/ 152 w 154"/>
                    <a:gd name="T67" fmla="*/ 8 h 83"/>
                    <a:gd name="T68" fmla="*/ 153 w 154"/>
                    <a:gd name="T69" fmla="*/ 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54" h="83">
                      <a:moveTo>
                        <a:pt x="153" y="2"/>
                      </a:moveTo>
                      <a:cubicBezTo>
                        <a:pt x="152" y="0"/>
                        <a:pt x="149" y="0"/>
                        <a:pt x="148" y="1"/>
                      </a:cubicBezTo>
                      <a:cubicBezTo>
                        <a:pt x="146" y="2"/>
                        <a:pt x="143" y="4"/>
                        <a:pt x="141" y="5"/>
                      </a:cubicBezTo>
                      <a:cubicBezTo>
                        <a:pt x="134" y="9"/>
                        <a:pt x="126" y="14"/>
                        <a:pt x="121" y="20"/>
                      </a:cubicBezTo>
                      <a:cubicBezTo>
                        <a:pt x="113" y="28"/>
                        <a:pt x="119" y="35"/>
                        <a:pt x="122" y="38"/>
                      </a:cubicBezTo>
                      <a:cubicBezTo>
                        <a:pt x="122" y="38"/>
                        <a:pt x="122" y="38"/>
                        <a:pt x="122" y="38"/>
                      </a:cubicBezTo>
                      <a:cubicBezTo>
                        <a:pt x="112" y="42"/>
                        <a:pt x="100" y="43"/>
                        <a:pt x="88" y="44"/>
                      </a:cubicBezTo>
                      <a:cubicBezTo>
                        <a:pt x="73" y="45"/>
                        <a:pt x="57" y="46"/>
                        <a:pt x="43" y="53"/>
                      </a:cubicBezTo>
                      <a:cubicBezTo>
                        <a:pt x="42" y="53"/>
                        <a:pt x="41" y="54"/>
                        <a:pt x="41" y="56"/>
                      </a:cubicBezTo>
                      <a:cubicBezTo>
                        <a:pt x="39" y="64"/>
                        <a:pt x="47" y="67"/>
                        <a:pt x="54" y="70"/>
                      </a:cubicBezTo>
                      <a:cubicBezTo>
                        <a:pt x="57" y="71"/>
                        <a:pt x="61" y="73"/>
                        <a:pt x="62" y="74"/>
                      </a:cubicBezTo>
                      <a:cubicBezTo>
                        <a:pt x="62" y="74"/>
                        <a:pt x="62" y="75"/>
                        <a:pt x="62" y="75"/>
                      </a:cubicBezTo>
                      <a:cubicBezTo>
                        <a:pt x="61" y="75"/>
                        <a:pt x="58" y="75"/>
                        <a:pt x="57" y="75"/>
                      </a:cubicBezTo>
                      <a:cubicBezTo>
                        <a:pt x="55" y="75"/>
                        <a:pt x="54" y="75"/>
                        <a:pt x="53" y="75"/>
                      </a:cubicBezTo>
                      <a:cubicBezTo>
                        <a:pt x="45" y="75"/>
                        <a:pt x="37" y="74"/>
                        <a:pt x="29" y="73"/>
                      </a:cubicBezTo>
                      <a:cubicBezTo>
                        <a:pt x="21" y="71"/>
                        <a:pt x="12" y="70"/>
                        <a:pt x="4" y="70"/>
                      </a:cubicBezTo>
                      <a:cubicBezTo>
                        <a:pt x="2" y="70"/>
                        <a:pt x="0" y="72"/>
                        <a:pt x="0" y="74"/>
                      </a:cubicBezTo>
                      <a:cubicBezTo>
                        <a:pt x="0" y="76"/>
                        <a:pt x="2" y="78"/>
                        <a:pt x="4" y="78"/>
                      </a:cubicBezTo>
                      <a:cubicBezTo>
                        <a:pt x="12" y="78"/>
                        <a:pt x="19" y="79"/>
                        <a:pt x="28" y="80"/>
                      </a:cubicBezTo>
                      <a:cubicBezTo>
                        <a:pt x="36" y="82"/>
                        <a:pt x="45" y="83"/>
                        <a:pt x="53" y="83"/>
                      </a:cubicBezTo>
                      <a:cubicBezTo>
                        <a:pt x="54" y="83"/>
                        <a:pt x="55" y="83"/>
                        <a:pt x="56" y="83"/>
                      </a:cubicBezTo>
                      <a:cubicBezTo>
                        <a:pt x="58" y="83"/>
                        <a:pt x="59" y="83"/>
                        <a:pt x="60" y="83"/>
                      </a:cubicBezTo>
                      <a:cubicBezTo>
                        <a:pt x="64" y="83"/>
                        <a:pt x="68" y="82"/>
                        <a:pt x="70" y="79"/>
                      </a:cubicBezTo>
                      <a:cubicBezTo>
                        <a:pt x="72" y="75"/>
                        <a:pt x="69" y="71"/>
                        <a:pt x="69" y="70"/>
                      </a:cubicBezTo>
                      <a:cubicBezTo>
                        <a:pt x="66" y="66"/>
                        <a:pt x="62" y="64"/>
                        <a:pt x="57" y="62"/>
                      </a:cubicBezTo>
                      <a:cubicBezTo>
                        <a:pt x="55" y="62"/>
                        <a:pt x="51" y="60"/>
                        <a:pt x="49" y="59"/>
                      </a:cubicBezTo>
                      <a:cubicBezTo>
                        <a:pt x="62" y="54"/>
                        <a:pt x="75" y="53"/>
                        <a:pt x="89" y="52"/>
                      </a:cubicBezTo>
                      <a:cubicBezTo>
                        <a:pt x="103" y="50"/>
                        <a:pt x="117" y="49"/>
                        <a:pt x="130" y="44"/>
                      </a:cubicBezTo>
                      <a:cubicBezTo>
                        <a:pt x="132" y="44"/>
                        <a:pt x="132" y="43"/>
                        <a:pt x="133" y="42"/>
                      </a:cubicBezTo>
                      <a:cubicBezTo>
                        <a:pt x="133" y="41"/>
                        <a:pt x="133" y="39"/>
                        <a:pt x="133" y="38"/>
                      </a:cubicBezTo>
                      <a:cubicBezTo>
                        <a:pt x="131" y="36"/>
                        <a:pt x="130" y="34"/>
                        <a:pt x="128" y="33"/>
                      </a:cubicBezTo>
                      <a:cubicBezTo>
                        <a:pt x="124" y="28"/>
                        <a:pt x="124" y="28"/>
                        <a:pt x="127" y="25"/>
                      </a:cubicBezTo>
                      <a:cubicBezTo>
                        <a:pt x="131" y="20"/>
                        <a:pt x="139" y="16"/>
                        <a:pt x="145" y="12"/>
                      </a:cubicBezTo>
                      <a:cubicBezTo>
                        <a:pt x="148" y="10"/>
                        <a:pt x="150" y="9"/>
                        <a:pt x="152" y="8"/>
                      </a:cubicBezTo>
                      <a:cubicBezTo>
                        <a:pt x="154" y="6"/>
                        <a:pt x="154" y="4"/>
                        <a:pt x="15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879725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2714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度量算法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效率</a:t>
            </a: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819150" y="957263"/>
            <a:ext cx="7197725" cy="522287"/>
            <a:chOff x="1826091" y="4148024"/>
            <a:chExt cx="7197526" cy="523220"/>
          </a:xfrm>
        </p:grpSpPr>
        <p:sp>
          <p:nvSpPr>
            <p:cNvPr id="10037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如何度量算法的效率呢？</a:t>
              </a:r>
            </a:p>
          </p:txBody>
        </p:sp>
        <p:grpSp>
          <p:nvGrpSpPr>
            <p:cNvPr id="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1625600" y="2220913"/>
            <a:ext cx="8461375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编写程序实现算法将花费较多的时间和精力</a:t>
            </a:r>
          </a:p>
          <a:p>
            <a:pPr algn="just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所得实验结果依赖于计算机的软硬件等环境因素</a:t>
            </a:r>
          </a:p>
        </p:txBody>
      </p:sp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923925" y="1627188"/>
            <a:ext cx="10552113" cy="523875"/>
            <a:chOff x="756384" y="1810546"/>
            <a:chExt cx="10551696" cy="523220"/>
          </a:xfrm>
        </p:grpSpPr>
        <p:sp>
          <p:nvSpPr>
            <p:cNvPr id="100370" name="Text Box 11"/>
            <p:cNvSpPr txBox="1">
              <a:spLocks noChangeArrowheads="1"/>
            </p:cNvSpPr>
            <p:nvPr/>
          </p:nvSpPr>
          <p:spPr bwMode="auto">
            <a:xfrm>
              <a:off x="1101566" y="1810546"/>
              <a:ext cx="10206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285A32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事后统计（定量分析）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：将算法实现，测算其时间和空间开销</a:t>
              </a:r>
            </a:p>
          </p:txBody>
        </p:sp>
        <p:grpSp>
          <p:nvGrpSpPr>
            <p:cNvPr id="65" name="Group 82"/>
            <p:cNvGrpSpPr/>
            <p:nvPr/>
          </p:nvGrpSpPr>
          <p:grpSpPr>
            <a:xfrm>
              <a:off x="756384" y="1856266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66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70" name="组合 69"/>
          <p:cNvGrpSpPr>
            <a:grpSpLocks/>
          </p:cNvGrpSpPr>
          <p:nvPr/>
        </p:nvGrpSpPr>
        <p:grpSpPr bwMode="auto">
          <a:xfrm>
            <a:off x="908050" y="3421063"/>
            <a:ext cx="10475913" cy="523875"/>
            <a:chOff x="756384" y="2593360"/>
            <a:chExt cx="10475496" cy="523220"/>
          </a:xfrm>
        </p:grpSpPr>
        <p:sp>
          <p:nvSpPr>
            <p:cNvPr id="100368" name="Text Box 11"/>
            <p:cNvSpPr txBox="1">
              <a:spLocks noChangeArrowheads="1"/>
            </p:cNvSpPr>
            <p:nvPr/>
          </p:nvSpPr>
          <p:spPr bwMode="auto">
            <a:xfrm>
              <a:off x="1147286" y="2593360"/>
              <a:ext cx="1008459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事前分析（定性分析）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：对算法所消耗资源的一种估算方法</a:t>
              </a:r>
            </a:p>
          </p:txBody>
        </p:sp>
        <p:grpSp>
          <p:nvGrpSpPr>
            <p:cNvPr id="72" name="Group 82"/>
            <p:cNvGrpSpPr/>
            <p:nvPr/>
          </p:nvGrpSpPr>
          <p:grpSpPr>
            <a:xfrm>
              <a:off x="756384" y="2639080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73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612063" y="3946525"/>
            <a:ext cx="2339975" cy="1062038"/>
            <a:chOff x="7612380" y="4206298"/>
            <a:chExt cx="2339341" cy="1061829"/>
          </a:xfrm>
        </p:grpSpPr>
        <p:sp>
          <p:nvSpPr>
            <p:cNvPr id="100365" name="Text Box 9"/>
            <p:cNvSpPr txBox="1">
              <a:spLocks noChangeArrowheads="1"/>
            </p:cNvSpPr>
            <p:nvPr/>
          </p:nvSpPr>
          <p:spPr bwMode="auto">
            <a:xfrm>
              <a:off x="8828247" y="4206298"/>
              <a:ext cx="1123474" cy="1061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5000"/>
                </a:lnSpc>
                <a:spcBef>
                  <a:spcPct val="35000"/>
                </a:spcBef>
              </a:pPr>
              <a:r>
                <a:rPr kumimoji="1"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  <a:endParaRPr kumimoji="1" lang="en-US" altLang="zh-CN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95000"/>
                </a:lnSpc>
                <a:spcBef>
                  <a:spcPct val="35000"/>
                </a:spcBef>
              </a:pPr>
              <a:r>
                <a:rPr kumimoji="1"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</a:t>
              </a:r>
            </a:p>
          </p:txBody>
        </p:sp>
        <p:sp>
          <p:nvSpPr>
            <p:cNvPr id="78" name="圆角右箭头 77"/>
            <p:cNvSpPr/>
            <p:nvPr/>
          </p:nvSpPr>
          <p:spPr>
            <a:xfrm flipV="1">
              <a:off x="7612380" y="4222170"/>
              <a:ext cx="807818" cy="692014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左大括号 1"/>
            <p:cNvSpPr/>
            <p:nvPr/>
          </p:nvSpPr>
          <p:spPr>
            <a:xfrm>
              <a:off x="8564622" y="4434853"/>
              <a:ext cx="263454" cy="571388"/>
            </a:xfrm>
            <a:prstGeom prst="leftBrace">
              <a:avLst>
                <a:gd name="adj1" fmla="val 32001"/>
                <a:gd name="adj2" fmla="val 54167"/>
              </a:avLst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819150" y="4552950"/>
            <a:ext cx="7197725" cy="522288"/>
            <a:chOff x="1826091" y="4148024"/>
            <a:chExt cx="7197526" cy="523220"/>
          </a:xfrm>
        </p:grpSpPr>
        <p:sp>
          <p:nvSpPr>
            <p:cNvPr id="10036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对估算方法有什么要求呢？</a:t>
              </a:r>
            </a:p>
          </p:txBody>
        </p:sp>
        <p:grpSp>
          <p:nvGrpSpPr>
            <p:cNvPr id="3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1490663" y="5175250"/>
            <a:ext cx="84613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能够刻画效率；与语言环境无关；具有一般性</a:t>
            </a:r>
            <a:r>
              <a:rPr lang="en-US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447925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23796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时间复杂度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4756150" y="1103313"/>
            <a:ext cx="67659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5000"/>
              </a:lnSpc>
              <a:spcBef>
                <a:spcPct val="35000"/>
              </a:spcBef>
            </a:pP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</a:t>
            </a:r>
            <a:r>
              <a:rPr lang="zh-CN" altLang="en-US" sz="280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执行时间</a:t>
            </a: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＝ 每条语句执行时间之和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777038" y="1597025"/>
            <a:ext cx="4616450" cy="1774825"/>
            <a:chOff x="6777514" y="1596416"/>
            <a:chExt cx="4616450" cy="1775723"/>
          </a:xfrm>
        </p:grpSpPr>
        <p:sp>
          <p:nvSpPr>
            <p:cNvPr id="101402" name="Line 14"/>
            <p:cNvSpPr>
              <a:spLocks noChangeShapeType="1"/>
            </p:cNvSpPr>
            <p:nvPr/>
          </p:nvSpPr>
          <p:spPr bwMode="auto">
            <a:xfrm>
              <a:off x="7747318" y="1596416"/>
              <a:ext cx="2881313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03" name="Text Box 13"/>
            <p:cNvSpPr txBox="1">
              <a:spLocks noChangeArrowheads="1"/>
            </p:cNvSpPr>
            <p:nvPr/>
          </p:nvSpPr>
          <p:spPr bwMode="auto">
            <a:xfrm>
              <a:off x="6777514" y="2870463"/>
              <a:ext cx="4616450" cy="501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5000"/>
                </a:lnSpc>
                <a:spcBef>
                  <a:spcPct val="35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执行次数 </a:t>
              </a:r>
              <a:r>
                <a:rPr lang="en-US" altLang="zh-CN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× 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执行一次的时间</a:t>
              </a:r>
            </a:p>
          </p:txBody>
        </p:sp>
        <p:sp>
          <p:nvSpPr>
            <p:cNvPr id="101404" name="AutoShape 15"/>
            <p:cNvSpPr>
              <a:spLocks noChangeArrowheads="1"/>
            </p:cNvSpPr>
            <p:nvPr/>
          </p:nvSpPr>
          <p:spPr bwMode="auto">
            <a:xfrm>
              <a:off x="8582502" y="1735454"/>
              <a:ext cx="315913" cy="1080000"/>
            </a:xfrm>
            <a:prstGeom prst="downArrow">
              <a:avLst>
                <a:gd name="adj1" fmla="val 50000"/>
                <a:gd name="adj2" fmla="val 81905"/>
              </a:avLst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6907213" y="3357563"/>
            <a:ext cx="4319587" cy="1085850"/>
            <a:chOff x="6906737" y="3358198"/>
            <a:chExt cx="4319587" cy="1084875"/>
          </a:xfrm>
        </p:grpSpPr>
        <p:sp>
          <p:nvSpPr>
            <p:cNvPr id="101398" name="Line 16"/>
            <p:cNvSpPr>
              <a:spLocks noChangeShapeType="1"/>
            </p:cNvSpPr>
            <p:nvPr/>
          </p:nvSpPr>
          <p:spPr bwMode="auto">
            <a:xfrm>
              <a:off x="8644732" y="3358198"/>
              <a:ext cx="2514600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1399" name="组合 3"/>
            <p:cNvGrpSpPr>
              <a:grpSpLocks/>
            </p:cNvGrpSpPr>
            <p:nvPr/>
          </p:nvGrpSpPr>
          <p:grpSpPr bwMode="auto">
            <a:xfrm>
              <a:off x="6906737" y="3436942"/>
              <a:ext cx="4319587" cy="1006131"/>
              <a:chOff x="6708617" y="3436942"/>
              <a:chExt cx="4319587" cy="1006131"/>
            </a:xfrm>
          </p:grpSpPr>
          <p:sp>
            <p:nvSpPr>
              <p:cNvPr id="101400" name="Text Box 11"/>
              <p:cNvSpPr txBox="1">
                <a:spLocks noChangeArrowheads="1"/>
              </p:cNvSpPr>
              <p:nvPr/>
            </p:nvSpPr>
            <p:spPr bwMode="auto">
              <a:xfrm>
                <a:off x="6708617" y="3941397"/>
                <a:ext cx="4319587" cy="501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95000"/>
                  </a:lnSpc>
                  <a:spcBef>
                    <a:spcPct val="35000"/>
                  </a:spcBef>
                </a:pPr>
                <a:r>
                  <a:rPr lang="zh-CN" altLang="en-US" sz="28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指令系统、编译的代码质量</a:t>
                </a:r>
              </a:p>
            </p:txBody>
          </p:sp>
          <p:sp>
            <p:nvSpPr>
              <p:cNvPr id="101401" name="AutoShape 17"/>
              <p:cNvSpPr>
                <a:spLocks noChangeArrowheads="1"/>
              </p:cNvSpPr>
              <p:nvPr/>
            </p:nvSpPr>
            <p:spPr bwMode="auto">
              <a:xfrm>
                <a:off x="10069989" y="3436942"/>
                <a:ext cx="324000" cy="432000"/>
              </a:xfrm>
              <a:prstGeom prst="downArrow">
                <a:avLst>
                  <a:gd name="adj1" fmla="val 50000"/>
                  <a:gd name="adj2" fmla="val 28944"/>
                </a:avLst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9737725" y="1835150"/>
            <a:ext cx="1530350" cy="973138"/>
            <a:chOff x="9736932" y="1834462"/>
            <a:chExt cx="1530350" cy="973076"/>
          </a:xfrm>
        </p:grpSpPr>
        <p:sp>
          <p:nvSpPr>
            <p:cNvPr id="101396" name="Text Box 12"/>
            <p:cNvSpPr txBox="1">
              <a:spLocks noChangeArrowheads="1"/>
            </p:cNvSpPr>
            <p:nvPr/>
          </p:nvSpPr>
          <p:spPr bwMode="auto">
            <a:xfrm>
              <a:off x="9736932" y="1834462"/>
              <a:ext cx="1530350" cy="501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5000"/>
                </a:lnSpc>
                <a:spcBef>
                  <a:spcPct val="35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单位时间</a:t>
              </a:r>
              <a:endParaRPr lang="en-US" altLang="zh-CN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397" name="AutoShape 18"/>
            <p:cNvSpPr>
              <a:spLocks noChangeArrowheads="1"/>
            </p:cNvSpPr>
            <p:nvPr/>
          </p:nvSpPr>
          <p:spPr bwMode="auto">
            <a:xfrm flipV="1">
              <a:off x="10250329" y="2375538"/>
              <a:ext cx="324000" cy="432000"/>
            </a:xfrm>
            <a:prstGeom prst="downArrow">
              <a:avLst>
                <a:gd name="adj1" fmla="val 50000"/>
                <a:gd name="adj2" fmla="val 33383"/>
              </a:avLst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666750" y="1103313"/>
            <a:ext cx="39973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5000"/>
              </a:lnSpc>
              <a:spcBef>
                <a:spcPct val="35000"/>
              </a:spcBef>
            </a:pP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每条语句</a:t>
            </a:r>
            <a:r>
              <a:rPr lang="zh-CN" altLang="en-US" sz="280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执行次数</a:t>
            </a: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之和 </a:t>
            </a:r>
            <a:r>
              <a:rPr lang="en-US" altLang="zh-CN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2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385" name="Rectangle 24"/>
          <p:cNvSpPr>
            <a:spLocks noChangeArrowheads="1"/>
          </p:cNvSpPr>
          <p:nvPr/>
        </p:nvSpPr>
        <p:spPr bwMode="auto">
          <a:xfrm>
            <a:off x="612775" y="3009900"/>
            <a:ext cx="4095750" cy="1373188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for (i = 1; i &lt;= n; i++)</a:t>
            </a:r>
          </a:p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    for (j = 1; j &lt;= n; j++)</a:t>
            </a:r>
          </a:p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         x++;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74700" y="1679575"/>
            <a:ext cx="3259138" cy="1025525"/>
            <a:chOff x="774532" y="1680169"/>
            <a:chExt cx="3259137" cy="1025165"/>
          </a:xfrm>
        </p:grpSpPr>
        <p:sp>
          <p:nvSpPr>
            <p:cNvPr id="101394" name="AutoShape 19"/>
            <p:cNvSpPr>
              <a:spLocks noChangeArrowheads="1"/>
            </p:cNvSpPr>
            <p:nvPr/>
          </p:nvSpPr>
          <p:spPr bwMode="auto">
            <a:xfrm>
              <a:off x="2186781" y="1680169"/>
              <a:ext cx="324000" cy="432000"/>
            </a:xfrm>
            <a:prstGeom prst="downArrow">
              <a:avLst>
                <a:gd name="adj1" fmla="val 50000"/>
                <a:gd name="adj2" fmla="val 37500"/>
              </a:avLst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395" name="Text Box 26"/>
            <p:cNvSpPr txBox="1">
              <a:spLocks noChangeArrowheads="1"/>
            </p:cNvSpPr>
            <p:nvPr/>
          </p:nvSpPr>
          <p:spPr bwMode="auto">
            <a:xfrm>
              <a:off x="774532" y="2203658"/>
              <a:ext cx="3259137" cy="501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5000"/>
                </a:lnSpc>
                <a:spcBef>
                  <a:spcPct val="35000"/>
                </a:spcBef>
              </a:pPr>
              <a:r>
                <a:rPr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基本语句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的执行次数</a:t>
              </a:r>
            </a:p>
          </p:txBody>
        </p:sp>
      </p:grpSp>
      <p:grpSp>
        <p:nvGrpSpPr>
          <p:cNvPr id="55" name="组合 54"/>
          <p:cNvGrpSpPr>
            <a:grpSpLocks/>
          </p:cNvGrpSpPr>
          <p:nvPr/>
        </p:nvGrpSpPr>
        <p:grpSpPr bwMode="auto">
          <a:xfrm>
            <a:off x="654050" y="5397500"/>
            <a:ext cx="5060950" cy="609600"/>
            <a:chOff x="651937" y="5387316"/>
            <a:chExt cx="5061593" cy="609398"/>
          </a:xfrm>
        </p:grpSpPr>
        <p:sp>
          <p:nvSpPr>
            <p:cNvPr id="101392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4582554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80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问题规模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：输入量的多少</a:t>
              </a:r>
            </a:p>
          </p:txBody>
        </p:sp>
        <p:grpSp>
          <p:nvGrpSpPr>
            <p:cNvPr id="57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8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60" name="组合 59"/>
          <p:cNvGrpSpPr>
            <a:grpSpLocks/>
          </p:cNvGrpSpPr>
          <p:nvPr/>
        </p:nvGrpSpPr>
        <p:grpSpPr bwMode="auto">
          <a:xfrm>
            <a:off x="692150" y="4756150"/>
            <a:ext cx="10798175" cy="609600"/>
            <a:chOff x="651937" y="5387316"/>
            <a:chExt cx="10798983" cy="609398"/>
          </a:xfrm>
        </p:grpSpPr>
        <p:sp>
          <p:nvSpPr>
            <p:cNvPr id="101390" name="Rectangle 13"/>
            <p:cNvSpPr>
              <a:spLocks noChangeArrowheads="1"/>
            </p:cNvSpPr>
            <p:nvPr/>
          </p:nvSpPr>
          <p:spPr bwMode="auto">
            <a:xfrm>
              <a:off x="1100496" y="5387316"/>
              <a:ext cx="10350424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80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基本语句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：执行次数与整个算法的执行次数成正比的操作指令</a:t>
              </a:r>
            </a:p>
          </p:txBody>
        </p:sp>
        <p:grpSp>
          <p:nvGrpSpPr>
            <p:cNvPr id="79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80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1431925" y="4322763"/>
            <a:ext cx="754063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447925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23796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时间复杂度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196975" y="2279650"/>
            <a:ext cx="9867900" cy="534988"/>
            <a:chOff x="588683" y="1205432"/>
            <a:chExt cx="9867104" cy="535531"/>
          </a:xfrm>
        </p:grpSpPr>
        <p:sp>
          <p:nvSpPr>
            <p:cNvPr id="102421" name="Rectangle 13"/>
            <p:cNvSpPr>
              <a:spLocks noChangeArrowheads="1"/>
            </p:cNvSpPr>
            <p:nvPr/>
          </p:nvSpPr>
          <p:spPr bwMode="auto">
            <a:xfrm>
              <a:off x="1148620" y="1205432"/>
              <a:ext cx="9307167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注意到，</a:t>
              </a:r>
              <a:r>
                <a:rPr lang="zh-CN" altLang="zh-CN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几乎所有算法，对于规模更大的输入需要运行更长的时间</a:t>
              </a:r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22" name="Freeform 84"/>
            <p:cNvSpPr>
              <a:spLocks/>
            </p:cNvSpPr>
            <p:nvPr/>
          </p:nvSpPr>
          <p:spPr bwMode="auto">
            <a:xfrm>
              <a:off x="588683" y="1270635"/>
              <a:ext cx="432000" cy="360000"/>
            </a:xfrm>
            <a:custGeom>
              <a:avLst/>
              <a:gdLst>
                <a:gd name="T0" fmla="*/ 384950 w 202"/>
                <a:gd name="T1" fmla="*/ 33684 h 171"/>
                <a:gd name="T2" fmla="*/ 299406 w 202"/>
                <a:gd name="T3" fmla="*/ 0 h 171"/>
                <a:gd name="T4" fmla="*/ 213861 w 202"/>
                <a:gd name="T5" fmla="*/ 33684 h 171"/>
                <a:gd name="T6" fmla="*/ 109069 w 202"/>
                <a:gd name="T7" fmla="*/ 138947 h 171"/>
                <a:gd name="T8" fmla="*/ 36356 w 202"/>
                <a:gd name="T9" fmla="*/ 210526 h 171"/>
                <a:gd name="T10" fmla="*/ 36356 w 202"/>
                <a:gd name="T11" fmla="*/ 334737 h 171"/>
                <a:gd name="T12" fmla="*/ 98376 w 202"/>
                <a:gd name="T13" fmla="*/ 360000 h 171"/>
                <a:gd name="T14" fmla="*/ 162535 w 202"/>
                <a:gd name="T15" fmla="*/ 332632 h 171"/>
                <a:gd name="T16" fmla="*/ 295129 w 202"/>
                <a:gd name="T17" fmla="*/ 202105 h 171"/>
                <a:gd name="T18" fmla="*/ 295129 w 202"/>
                <a:gd name="T19" fmla="*/ 202105 h 171"/>
                <a:gd name="T20" fmla="*/ 342178 w 202"/>
                <a:gd name="T21" fmla="*/ 157895 h 171"/>
                <a:gd name="T22" fmla="*/ 359287 w 202"/>
                <a:gd name="T23" fmla="*/ 113684 h 171"/>
                <a:gd name="T24" fmla="*/ 342178 w 202"/>
                <a:gd name="T25" fmla="*/ 69474 h 171"/>
                <a:gd name="T26" fmla="*/ 252356 w 202"/>
                <a:gd name="T27" fmla="*/ 71579 h 171"/>
                <a:gd name="T28" fmla="*/ 91960 w 202"/>
                <a:gd name="T29" fmla="*/ 229474 h 171"/>
                <a:gd name="T30" fmla="*/ 91960 w 202"/>
                <a:gd name="T31" fmla="*/ 246316 h 171"/>
                <a:gd name="T32" fmla="*/ 100515 w 202"/>
                <a:gd name="T33" fmla="*/ 250526 h 171"/>
                <a:gd name="T34" fmla="*/ 109069 w 202"/>
                <a:gd name="T35" fmla="*/ 246316 h 171"/>
                <a:gd name="T36" fmla="*/ 271604 w 202"/>
                <a:gd name="T37" fmla="*/ 88421 h 171"/>
                <a:gd name="T38" fmla="*/ 325069 w 202"/>
                <a:gd name="T39" fmla="*/ 86316 h 171"/>
                <a:gd name="T40" fmla="*/ 335762 w 202"/>
                <a:gd name="T41" fmla="*/ 113684 h 171"/>
                <a:gd name="T42" fmla="*/ 322931 w 202"/>
                <a:gd name="T43" fmla="*/ 141053 h 171"/>
                <a:gd name="T44" fmla="*/ 275881 w 202"/>
                <a:gd name="T45" fmla="*/ 187368 h 171"/>
                <a:gd name="T46" fmla="*/ 275881 w 202"/>
                <a:gd name="T47" fmla="*/ 187368 h 171"/>
                <a:gd name="T48" fmla="*/ 145426 w 202"/>
                <a:gd name="T49" fmla="*/ 315789 h 171"/>
                <a:gd name="T50" fmla="*/ 53465 w 202"/>
                <a:gd name="T51" fmla="*/ 317895 h 171"/>
                <a:gd name="T52" fmla="*/ 53465 w 202"/>
                <a:gd name="T53" fmla="*/ 227368 h 171"/>
                <a:gd name="T54" fmla="*/ 62020 w 202"/>
                <a:gd name="T55" fmla="*/ 218947 h 171"/>
                <a:gd name="T56" fmla="*/ 62020 w 202"/>
                <a:gd name="T57" fmla="*/ 218947 h 171"/>
                <a:gd name="T58" fmla="*/ 233109 w 202"/>
                <a:gd name="T59" fmla="*/ 52632 h 171"/>
                <a:gd name="T60" fmla="*/ 299406 w 202"/>
                <a:gd name="T61" fmla="*/ 23158 h 171"/>
                <a:gd name="T62" fmla="*/ 367842 w 202"/>
                <a:gd name="T63" fmla="*/ 50526 h 171"/>
                <a:gd name="T64" fmla="*/ 367842 w 202"/>
                <a:gd name="T65" fmla="*/ 185263 h 171"/>
                <a:gd name="T66" fmla="*/ 226693 w 202"/>
                <a:gd name="T67" fmla="*/ 322105 h 171"/>
                <a:gd name="T68" fmla="*/ 226693 w 202"/>
                <a:gd name="T69" fmla="*/ 338947 h 171"/>
                <a:gd name="T70" fmla="*/ 235248 w 202"/>
                <a:gd name="T71" fmla="*/ 343158 h 171"/>
                <a:gd name="T72" fmla="*/ 245941 w 202"/>
                <a:gd name="T73" fmla="*/ 338947 h 171"/>
                <a:gd name="T74" fmla="*/ 384950 w 202"/>
                <a:gd name="T75" fmla="*/ 202105 h 171"/>
                <a:gd name="T76" fmla="*/ 384950 w 202"/>
                <a:gd name="T77" fmla="*/ 33684 h 1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1196975" y="2854325"/>
            <a:ext cx="8877300" cy="461963"/>
            <a:chOff x="588683" y="1251152"/>
            <a:chExt cx="8876504" cy="461665"/>
          </a:xfrm>
        </p:grpSpPr>
        <p:sp>
          <p:nvSpPr>
            <p:cNvPr id="102419" name="Rectangle 13"/>
            <p:cNvSpPr>
              <a:spLocks noChangeArrowheads="1"/>
            </p:cNvSpPr>
            <p:nvPr/>
          </p:nvSpPr>
          <p:spPr bwMode="auto">
            <a:xfrm>
              <a:off x="1118140" y="1251152"/>
              <a:ext cx="834704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运行算法所需要的时间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是问题规模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的函数，记作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420" name="Freeform 84"/>
            <p:cNvSpPr>
              <a:spLocks/>
            </p:cNvSpPr>
            <p:nvPr/>
          </p:nvSpPr>
          <p:spPr bwMode="auto">
            <a:xfrm>
              <a:off x="588683" y="1270635"/>
              <a:ext cx="432000" cy="360000"/>
            </a:xfrm>
            <a:custGeom>
              <a:avLst/>
              <a:gdLst>
                <a:gd name="T0" fmla="*/ 384950 w 202"/>
                <a:gd name="T1" fmla="*/ 33684 h 171"/>
                <a:gd name="T2" fmla="*/ 299406 w 202"/>
                <a:gd name="T3" fmla="*/ 0 h 171"/>
                <a:gd name="T4" fmla="*/ 213861 w 202"/>
                <a:gd name="T5" fmla="*/ 33684 h 171"/>
                <a:gd name="T6" fmla="*/ 109069 w 202"/>
                <a:gd name="T7" fmla="*/ 138947 h 171"/>
                <a:gd name="T8" fmla="*/ 36356 w 202"/>
                <a:gd name="T9" fmla="*/ 210526 h 171"/>
                <a:gd name="T10" fmla="*/ 36356 w 202"/>
                <a:gd name="T11" fmla="*/ 334737 h 171"/>
                <a:gd name="T12" fmla="*/ 98376 w 202"/>
                <a:gd name="T13" fmla="*/ 360000 h 171"/>
                <a:gd name="T14" fmla="*/ 162535 w 202"/>
                <a:gd name="T15" fmla="*/ 332632 h 171"/>
                <a:gd name="T16" fmla="*/ 295129 w 202"/>
                <a:gd name="T17" fmla="*/ 202105 h 171"/>
                <a:gd name="T18" fmla="*/ 295129 w 202"/>
                <a:gd name="T19" fmla="*/ 202105 h 171"/>
                <a:gd name="T20" fmla="*/ 342178 w 202"/>
                <a:gd name="T21" fmla="*/ 157895 h 171"/>
                <a:gd name="T22" fmla="*/ 359287 w 202"/>
                <a:gd name="T23" fmla="*/ 113684 h 171"/>
                <a:gd name="T24" fmla="*/ 342178 w 202"/>
                <a:gd name="T25" fmla="*/ 69474 h 171"/>
                <a:gd name="T26" fmla="*/ 252356 w 202"/>
                <a:gd name="T27" fmla="*/ 71579 h 171"/>
                <a:gd name="T28" fmla="*/ 91960 w 202"/>
                <a:gd name="T29" fmla="*/ 229474 h 171"/>
                <a:gd name="T30" fmla="*/ 91960 w 202"/>
                <a:gd name="T31" fmla="*/ 246316 h 171"/>
                <a:gd name="T32" fmla="*/ 100515 w 202"/>
                <a:gd name="T33" fmla="*/ 250526 h 171"/>
                <a:gd name="T34" fmla="*/ 109069 w 202"/>
                <a:gd name="T35" fmla="*/ 246316 h 171"/>
                <a:gd name="T36" fmla="*/ 271604 w 202"/>
                <a:gd name="T37" fmla="*/ 88421 h 171"/>
                <a:gd name="T38" fmla="*/ 325069 w 202"/>
                <a:gd name="T39" fmla="*/ 86316 h 171"/>
                <a:gd name="T40" fmla="*/ 335762 w 202"/>
                <a:gd name="T41" fmla="*/ 113684 h 171"/>
                <a:gd name="T42" fmla="*/ 322931 w 202"/>
                <a:gd name="T43" fmla="*/ 141053 h 171"/>
                <a:gd name="T44" fmla="*/ 275881 w 202"/>
                <a:gd name="T45" fmla="*/ 187368 h 171"/>
                <a:gd name="T46" fmla="*/ 275881 w 202"/>
                <a:gd name="T47" fmla="*/ 187368 h 171"/>
                <a:gd name="T48" fmla="*/ 145426 w 202"/>
                <a:gd name="T49" fmla="*/ 315789 h 171"/>
                <a:gd name="T50" fmla="*/ 53465 w 202"/>
                <a:gd name="T51" fmla="*/ 317895 h 171"/>
                <a:gd name="T52" fmla="*/ 53465 w 202"/>
                <a:gd name="T53" fmla="*/ 227368 h 171"/>
                <a:gd name="T54" fmla="*/ 62020 w 202"/>
                <a:gd name="T55" fmla="*/ 218947 h 171"/>
                <a:gd name="T56" fmla="*/ 62020 w 202"/>
                <a:gd name="T57" fmla="*/ 218947 h 171"/>
                <a:gd name="T58" fmla="*/ 233109 w 202"/>
                <a:gd name="T59" fmla="*/ 52632 h 171"/>
                <a:gd name="T60" fmla="*/ 299406 w 202"/>
                <a:gd name="T61" fmla="*/ 23158 h 171"/>
                <a:gd name="T62" fmla="*/ 367842 w 202"/>
                <a:gd name="T63" fmla="*/ 50526 h 171"/>
                <a:gd name="T64" fmla="*/ 367842 w 202"/>
                <a:gd name="T65" fmla="*/ 185263 h 171"/>
                <a:gd name="T66" fmla="*/ 226693 w 202"/>
                <a:gd name="T67" fmla="*/ 322105 h 171"/>
                <a:gd name="T68" fmla="*/ 226693 w 202"/>
                <a:gd name="T69" fmla="*/ 338947 h 171"/>
                <a:gd name="T70" fmla="*/ 235248 w 202"/>
                <a:gd name="T71" fmla="*/ 343158 h 171"/>
                <a:gd name="T72" fmla="*/ 245941 w 202"/>
                <a:gd name="T73" fmla="*/ 338947 h 171"/>
                <a:gd name="T74" fmla="*/ 384950 w 202"/>
                <a:gd name="T75" fmla="*/ 202105 h 171"/>
                <a:gd name="T76" fmla="*/ 384950 w 202"/>
                <a:gd name="T77" fmla="*/ 33684 h 1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573088" y="4084638"/>
            <a:ext cx="7197725" cy="523875"/>
            <a:chOff x="1826091" y="4148024"/>
            <a:chExt cx="7197526" cy="523220"/>
          </a:xfrm>
        </p:grpSpPr>
        <p:sp>
          <p:nvSpPr>
            <p:cNvPr id="10241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</a:t>
              </a:r>
              <a:r>
                <a:rPr lang="zh-CN" altLang="zh-CN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表示算法的运行时间函数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呢？</a:t>
              </a:r>
            </a:p>
          </p:txBody>
        </p:sp>
        <p:grpSp>
          <p:nvGrpSpPr>
            <p:cNvPr id="6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02407" name="Rectangle 13"/>
          <p:cNvSpPr>
            <a:spLocks noChangeArrowheads="1"/>
          </p:cNvSpPr>
          <p:nvPr/>
        </p:nvSpPr>
        <p:spPr bwMode="auto">
          <a:xfrm>
            <a:off x="2520950" y="885825"/>
            <a:ext cx="6819900" cy="565150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算法的运行时间 </a:t>
            </a:r>
            <a:r>
              <a:rPr lang="en-US" altLang="zh-CN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基本语句的执行次数</a:t>
            </a:r>
          </a:p>
        </p:txBody>
      </p:sp>
      <p:grpSp>
        <p:nvGrpSpPr>
          <p:cNvPr id="71" name="组合 70"/>
          <p:cNvGrpSpPr>
            <a:grpSpLocks/>
          </p:cNvGrpSpPr>
          <p:nvPr/>
        </p:nvGrpSpPr>
        <p:grpSpPr bwMode="auto">
          <a:xfrm>
            <a:off x="638175" y="1662113"/>
            <a:ext cx="7197725" cy="522287"/>
            <a:chOff x="1826091" y="4148024"/>
            <a:chExt cx="7197526" cy="523220"/>
          </a:xfrm>
        </p:grpSpPr>
        <p:sp>
          <p:nvSpPr>
            <p:cNvPr id="10241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如何计算算法中基本语句的执行次数呢？</a:t>
              </a:r>
            </a:p>
          </p:txBody>
        </p:sp>
        <p:grpSp>
          <p:nvGrpSpPr>
            <p:cNvPr id="7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608013" y="4819650"/>
            <a:ext cx="11279187" cy="1119188"/>
            <a:chOff x="607688" y="5399318"/>
            <a:chExt cx="11280222" cy="1118255"/>
          </a:xfrm>
        </p:grpSpPr>
        <p:sp>
          <p:nvSpPr>
            <p:cNvPr id="102413" name="矩形 9"/>
            <p:cNvSpPr>
              <a:spLocks noChangeArrowheads="1"/>
            </p:cNvSpPr>
            <p:nvPr/>
          </p:nvSpPr>
          <p:spPr bwMode="auto">
            <a:xfrm>
              <a:off x="1136176" y="5399318"/>
              <a:ext cx="10751734" cy="1118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4000"/>
                </a:lnSpc>
              </a:pPr>
              <a:r>
                <a:rPr lang="zh-CN" altLang="zh-CN" sz="280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当问题规模充分大时，算法中基本语句的执行次数在</a:t>
              </a:r>
              <a:r>
                <a:rPr lang="zh-CN" altLang="zh-CN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渐近</a:t>
              </a:r>
              <a:r>
                <a:rPr lang="zh-CN" altLang="zh-CN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意义下的阶</a:t>
              </a:r>
              <a:r>
                <a:rPr lang="en-US" altLang="zh-CN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关注的是</a:t>
              </a:r>
              <a:r>
                <a:rPr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增长趋势</a:t>
              </a:r>
            </a:p>
          </p:txBody>
        </p:sp>
        <p:grpSp>
          <p:nvGrpSpPr>
            <p:cNvPr id="84" name="Group 67"/>
            <p:cNvGrpSpPr/>
            <p:nvPr/>
          </p:nvGrpSpPr>
          <p:grpSpPr>
            <a:xfrm>
              <a:off x="607688" y="5490549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85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1196975" y="3355975"/>
            <a:ext cx="8877300" cy="461963"/>
            <a:chOff x="588683" y="1251152"/>
            <a:chExt cx="8876504" cy="461665"/>
          </a:xfrm>
        </p:grpSpPr>
        <p:sp>
          <p:nvSpPr>
            <p:cNvPr id="102411" name="Rectangle 13"/>
            <p:cNvSpPr>
              <a:spLocks noChangeArrowheads="1"/>
            </p:cNvSpPr>
            <p:nvPr/>
          </p:nvSpPr>
          <p:spPr bwMode="auto">
            <a:xfrm>
              <a:off x="1118140" y="1251152"/>
              <a:ext cx="834704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问题规模可以是多个变量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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多元函数</a:t>
              </a:r>
              <a:endPara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412" name="Freeform 84"/>
            <p:cNvSpPr>
              <a:spLocks/>
            </p:cNvSpPr>
            <p:nvPr/>
          </p:nvSpPr>
          <p:spPr bwMode="auto">
            <a:xfrm>
              <a:off x="588683" y="1270635"/>
              <a:ext cx="432000" cy="360000"/>
            </a:xfrm>
            <a:custGeom>
              <a:avLst/>
              <a:gdLst>
                <a:gd name="T0" fmla="*/ 384950 w 202"/>
                <a:gd name="T1" fmla="*/ 33684 h 171"/>
                <a:gd name="T2" fmla="*/ 299406 w 202"/>
                <a:gd name="T3" fmla="*/ 0 h 171"/>
                <a:gd name="T4" fmla="*/ 213861 w 202"/>
                <a:gd name="T5" fmla="*/ 33684 h 171"/>
                <a:gd name="T6" fmla="*/ 109069 w 202"/>
                <a:gd name="T7" fmla="*/ 138947 h 171"/>
                <a:gd name="T8" fmla="*/ 36356 w 202"/>
                <a:gd name="T9" fmla="*/ 210526 h 171"/>
                <a:gd name="T10" fmla="*/ 36356 w 202"/>
                <a:gd name="T11" fmla="*/ 334737 h 171"/>
                <a:gd name="T12" fmla="*/ 98376 w 202"/>
                <a:gd name="T13" fmla="*/ 360000 h 171"/>
                <a:gd name="T14" fmla="*/ 162535 w 202"/>
                <a:gd name="T15" fmla="*/ 332632 h 171"/>
                <a:gd name="T16" fmla="*/ 295129 w 202"/>
                <a:gd name="T17" fmla="*/ 202105 h 171"/>
                <a:gd name="T18" fmla="*/ 295129 w 202"/>
                <a:gd name="T19" fmla="*/ 202105 h 171"/>
                <a:gd name="T20" fmla="*/ 342178 w 202"/>
                <a:gd name="T21" fmla="*/ 157895 h 171"/>
                <a:gd name="T22" fmla="*/ 359287 w 202"/>
                <a:gd name="T23" fmla="*/ 113684 h 171"/>
                <a:gd name="T24" fmla="*/ 342178 w 202"/>
                <a:gd name="T25" fmla="*/ 69474 h 171"/>
                <a:gd name="T26" fmla="*/ 252356 w 202"/>
                <a:gd name="T27" fmla="*/ 71579 h 171"/>
                <a:gd name="T28" fmla="*/ 91960 w 202"/>
                <a:gd name="T29" fmla="*/ 229474 h 171"/>
                <a:gd name="T30" fmla="*/ 91960 w 202"/>
                <a:gd name="T31" fmla="*/ 246316 h 171"/>
                <a:gd name="T32" fmla="*/ 100515 w 202"/>
                <a:gd name="T33" fmla="*/ 250526 h 171"/>
                <a:gd name="T34" fmla="*/ 109069 w 202"/>
                <a:gd name="T35" fmla="*/ 246316 h 171"/>
                <a:gd name="T36" fmla="*/ 271604 w 202"/>
                <a:gd name="T37" fmla="*/ 88421 h 171"/>
                <a:gd name="T38" fmla="*/ 325069 w 202"/>
                <a:gd name="T39" fmla="*/ 86316 h 171"/>
                <a:gd name="T40" fmla="*/ 335762 w 202"/>
                <a:gd name="T41" fmla="*/ 113684 h 171"/>
                <a:gd name="T42" fmla="*/ 322931 w 202"/>
                <a:gd name="T43" fmla="*/ 141053 h 171"/>
                <a:gd name="T44" fmla="*/ 275881 w 202"/>
                <a:gd name="T45" fmla="*/ 187368 h 171"/>
                <a:gd name="T46" fmla="*/ 275881 w 202"/>
                <a:gd name="T47" fmla="*/ 187368 h 171"/>
                <a:gd name="T48" fmla="*/ 145426 w 202"/>
                <a:gd name="T49" fmla="*/ 315789 h 171"/>
                <a:gd name="T50" fmla="*/ 53465 w 202"/>
                <a:gd name="T51" fmla="*/ 317895 h 171"/>
                <a:gd name="T52" fmla="*/ 53465 w 202"/>
                <a:gd name="T53" fmla="*/ 227368 h 171"/>
                <a:gd name="T54" fmla="*/ 62020 w 202"/>
                <a:gd name="T55" fmla="*/ 218947 h 171"/>
                <a:gd name="T56" fmla="*/ 62020 w 202"/>
                <a:gd name="T57" fmla="*/ 218947 h 171"/>
                <a:gd name="T58" fmla="*/ 233109 w 202"/>
                <a:gd name="T59" fmla="*/ 52632 h 171"/>
                <a:gd name="T60" fmla="*/ 299406 w 202"/>
                <a:gd name="T61" fmla="*/ 23158 h 171"/>
                <a:gd name="T62" fmla="*/ 367842 w 202"/>
                <a:gd name="T63" fmla="*/ 50526 h 171"/>
                <a:gd name="T64" fmla="*/ 367842 w 202"/>
                <a:gd name="T65" fmla="*/ 185263 h 171"/>
                <a:gd name="T66" fmla="*/ 226693 w 202"/>
                <a:gd name="T67" fmla="*/ 322105 h 171"/>
                <a:gd name="T68" fmla="*/ 226693 w 202"/>
                <a:gd name="T69" fmla="*/ 338947 h 171"/>
                <a:gd name="T70" fmla="*/ 235248 w 202"/>
                <a:gd name="T71" fmla="*/ 343158 h 171"/>
                <a:gd name="T72" fmla="*/ 245941 w 202"/>
                <a:gd name="T73" fmla="*/ 338947 h 171"/>
                <a:gd name="T74" fmla="*/ 384950 w 202"/>
                <a:gd name="T75" fmla="*/ 202105 h 171"/>
                <a:gd name="T76" fmla="*/ 384950 w 202"/>
                <a:gd name="T77" fmla="*/ 33684 h 1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1979613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19700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en-US" altLang="zh-CN" sz="3200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 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记号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452" name="Rectangle 13"/>
          <p:cNvSpPr>
            <a:spLocks noChangeArrowheads="1"/>
          </p:cNvSpPr>
          <p:nvPr/>
        </p:nvSpPr>
        <p:spPr bwMode="auto">
          <a:xfrm>
            <a:off x="812800" y="992188"/>
            <a:ext cx="10312400" cy="990600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zh-CN" altLang="zh-CN" sz="24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  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若存在两个正的常数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，对于任意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，都有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≤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，则称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0" name="Group 5"/>
          <p:cNvGrpSpPr>
            <a:grpSpLocks/>
          </p:cNvGrpSpPr>
          <p:nvPr/>
        </p:nvGrpSpPr>
        <p:grpSpPr bwMode="auto">
          <a:xfrm>
            <a:off x="749300" y="2179638"/>
            <a:ext cx="6827838" cy="3225800"/>
            <a:chOff x="1264" y="1982"/>
            <a:chExt cx="3521" cy="2025"/>
          </a:xfrm>
        </p:grpSpPr>
        <p:sp>
          <p:nvSpPr>
            <p:cNvPr id="104456" name="Text Box 6"/>
            <p:cNvSpPr txBox="1">
              <a:spLocks noChangeArrowheads="1"/>
            </p:cNvSpPr>
            <p:nvPr/>
          </p:nvSpPr>
          <p:spPr bwMode="auto">
            <a:xfrm>
              <a:off x="2234" y="3791"/>
              <a:ext cx="15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457" name="Line 7"/>
            <p:cNvSpPr>
              <a:spLocks noChangeShapeType="1"/>
            </p:cNvSpPr>
            <p:nvPr/>
          </p:nvSpPr>
          <p:spPr bwMode="auto">
            <a:xfrm>
              <a:off x="1446" y="3786"/>
              <a:ext cx="3311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58" name="Line 8"/>
            <p:cNvSpPr>
              <a:spLocks noChangeShapeType="1"/>
            </p:cNvSpPr>
            <p:nvPr/>
          </p:nvSpPr>
          <p:spPr bwMode="auto">
            <a:xfrm flipV="1">
              <a:off x="1460" y="2011"/>
              <a:ext cx="0" cy="1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59" name="Text Box 9"/>
            <p:cNvSpPr txBox="1">
              <a:spLocks noChangeArrowheads="1"/>
            </p:cNvSpPr>
            <p:nvPr/>
          </p:nvSpPr>
          <p:spPr bwMode="auto">
            <a:xfrm>
              <a:off x="4025" y="3805"/>
              <a:ext cx="76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问题规模 </a:t>
              </a:r>
              <a:r>
                <a:rPr lang="en-US" altLang="zh-CN" sz="2000" b="1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endParaRPr lang="en-US" altLang="zh-CN" sz="2000" b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460" name="Text Box 10"/>
            <p:cNvSpPr txBox="1">
              <a:spLocks noChangeArrowheads="1"/>
            </p:cNvSpPr>
            <p:nvPr/>
          </p:nvSpPr>
          <p:spPr bwMode="auto">
            <a:xfrm>
              <a:off x="1264" y="2000"/>
              <a:ext cx="14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en-US" sz="20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执行次数</a:t>
              </a:r>
            </a:p>
          </p:txBody>
        </p:sp>
        <p:sp>
          <p:nvSpPr>
            <p:cNvPr id="104461" name="Line 11"/>
            <p:cNvSpPr>
              <a:spLocks noChangeShapeType="1"/>
            </p:cNvSpPr>
            <p:nvPr/>
          </p:nvSpPr>
          <p:spPr bwMode="auto">
            <a:xfrm>
              <a:off x="2271" y="2035"/>
              <a:ext cx="0" cy="1751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2" name="Text Box 12"/>
            <p:cNvSpPr txBox="1">
              <a:spLocks noChangeArrowheads="1"/>
            </p:cNvSpPr>
            <p:nvPr/>
          </p:nvSpPr>
          <p:spPr bwMode="auto">
            <a:xfrm>
              <a:off x="1525" y="3131"/>
              <a:ext cx="787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ts val="3000"/>
                </a:lnSpc>
              </a:pPr>
              <a:r>
                <a:rPr lang="en-US" altLang="zh-CN" sz="2000" b="1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lang="zh-CN" altLang="en-US" sz="20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之前的情</a:t>
              </a:r>
              <a:endParaRPr lang="en-US" altLang="zh-CN" sz="2000" b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ts val="3000"/>
                </a:lnSpc>
              </a:pPr>
              <a:r>
                <a:rPr lang="zh-CN" altLang="en-US" sz="20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况无关紧要</a:t>
              </a:r>
            </a:p>
          </p:txBody>
        </p:sp>
        <p:sp>
          <p:nvSpPr>
            <p:cNvPr id="104463" name="Freeform 13"/>
            <p:cNvSpPr>
              <a:spLocks/>
            </p:cNvSpPr>
            <p:nvPr/>
          </p:nvSpPr>
          <p:spPr bwMode="auto">
            <a:xfrm>
              <a:off x="2271" y="2243"/>
              <a:ext cx="1831" cy="1354"/>
            </a:xfrm>
            <a:custGeom>
              <a:avLst/>
              <a:gdLst>
                <a:gd name="T0" fmla="*/ 0 w 2206"/>
                <a:gd name="T1" fmla="*/ 1354 h 1696"/>
                <a:gd name="T2" fmla="*/ 312 w 2206"/>
                <a:gd name="T3" fmla="*/ 1209 h 1696"/>
                <a:gd name="T4" fmla="*/ 561 w 2206"/>
                <a:gd name="T5" fmla="*/ 1042 h 1696"/>
                <a:gd name="T6" fmla="*/ 910 w 2206"/>
                <a:gd name="T7" fmla="*/ 862 h 1696"/>
                <a:gd name="T8" fmla="*/ 1333 w 2206"/>
                <a:gd name="T9" fmla="*/ 611 h 1696"/>
                <a:gd name="T10" fmla="*/ 1582 w 2206"/>
                <a:gd name="T11" fmla="*/ 287 h 1696"/>
                <a:gd name="T12" fmla="*/ 1731 w 2206"/>
                <a:gd name="T13" fmla="*/ 156 h 1696"/>
                <a:gd name="T14" fmla="*/ 1831 w 2206"/>
                <a:gd name="T15" fmla="*/ 0 h 16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06" h="1696">
                  <a:moveTo>
                    <a:pt x="0" y="1696"/>
                  </a:moveTo>
                  <a:cubicBezTo>
                    <a:pt x="63" y="1666"/>
                    <a:pt x="263" y="1580"/>
                    <a:pt x="376" y="1515"/>
                  </a:cubicBezTo>
                  <a:cubicBezTo>
                    <a:pt x="489" y="1455"/>
                    <a:pt x="556" y="1377"/>
                    <a:pt x="676" y="1305"/>
                  </a:cubicBezTo>
                  <a:cubicBezTo>
                    <a:pt x="796" y="1233"/>
                    <a:pt x="941" y="1170"/>
                    <a:pt x="1096" y="1080"/>
                  </a:cubicBezTo>
                  <a:cubicBezTo>
                    <a:pt x="1301" y="955"/>
                    <a:pt x="1471" y="885"/>
                    <a:pt x="1606" y="765"/>
                  </a:cubicBezTo>
                  <a:cubicBezTo>
                    <a:pt x="1741" y="645"/>
                    <a:pt x="1811" y="462"/>
                    <a:pt x="1906" y="360"/>
                  </a:cubicBezTo>
                  <a:cubicBezTo>
                    <a:pt x="1982" y="262"/>
                    <a:pt x="2036" y="255"/>
                    <a:pt x="2086" y="195"/>
                  </a:cubicBezTo>
                  <a:cubicBezTo>
                    <a:pt x="2136" y="135"/>
                    <a:pt x="2181" y="41"/>
                    <a:pt x="2206" y="0"/>
                  </a:cubicBezTo>
                </a:path>
              </a:pathLst>
            </a:custGeom>
            <a:noFill/>
            <a:ln w="28575" cmpd="sng">
              <a:solidFill>
                <a:srgbClr val="5C307D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4" name="Freeform 14"/>
            <p:cNvSpPr>
              <a:spLocks/>
            </p:cNvSpPr>
            <p:nvPr/>
          </p:nvSpPr>
          <p:spPr bwMode="auto">
            <a:xfrm>
              <a:off x="2271" y="2189"/>
              <a:ext cx="1831" cy="1255"/>
            </a:xfrm>
            <a:custGeom>
              <a:avLst/>
              <a:gdLst>
                <a:gd name="T0" fmla="*/ 0 w 2130"/>
                <a:gd name="T1" fmla="*/ 1255 h 1590"/>
                <a:gd name="T2" fmla="*/ 413 w 2130"/>
                <a:gd name="T3" fmla="*/ 1125 h 1590"/>
                <a:gd name="T4" fmla="*/ 864 w 2130"/>
                <a:gd name="T5" fmla="*/ 852 h 1590"/>
                <a:gd name="T6" fmla="*/ 1302 w 2130"/>
                <a:gd name="T7" fmla="*/ 521 h 1590"/>
                <a:gd name="T8" fmla="*/ 1573 w 2130"/>
                <a:gd name="T9" fmla="*/ 284 h 1590"/>
                <a:gd name="T10" fmla="*/ 1831 w 2130"/>
                <a:gd name="T11" fmla="*/ 0 h 15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30" h="1590">
                  <a:moveTo>
                    <a:pt x="0" y="1590"/>
                  </a:moveTo>
                  <a:cubicBezTo>
                    <a:pt x="77" y="1563"/>
                    <a:pt x="313" y="1510"/>
                    <a:pt x="480" y="1425"/>
                  </a:cubicBezTo>
                  <a:cubicBezTo>
                    <a:pt x="643" y="1335"/>
                    <a:pt x="835" y="1215"/>
                    <a:pt x="1005" y="1080"/>
                  </a:cubicBezTo>
                  <a:cubicBezTo>
                    <a:pt x="1175" y="945"/>
                    <a:pt x="1340" y="840"/>
                    <a:pt x="1515" y="660"/>
                  </a:cubicBezTo>
                  <a:cubicBezTo>
                    <a:pt x="1656" y="521"/>
                    <a:pt x="1740" y="470"/>
                    <a:pt x="1830" y="360"/>
                  </a:cubicBezTo>
                  <a:cubicBezTo>
                    <a:pt x="1920" y="250"/>
                    <a:pt x="2067" y="75"/>
                    <a:pt x="2130" y="0"/>
                  </a:cubicBezTo>
                </a:path>
              </a:pathLst>
            </a:custGeom>
            <a:noFill/>
            <a:ln w="28575" cmpd="sng">
              <a:solidFill>
                <a:srgbClr val="40404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5" name="Text Box 15"/>
            <p:cNvSpPr txBox="1">
              <a:spLocks noChangeArrowheads="1"/>
            </p:cNvSpPr>
            <p:nvPr/>
          </p:nvSpPr>
          <p:spPr bwMode="auto">
            <a:xfrm>
              <a:off x="4193" y="2302"/>
              <a:ext cx="37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4466" name="Text Box 16"/>
            <p:cNvSpPr txBox="1">
              <a:spLocks noChangeArrowheads="1"/>
            </p:cNvSpPr>
            <p:nvPr/>
          </p:nvSpPr>
          <p:spPr bwMode="auto">
            <a:xfrm>
              <a:off x="4143" y="1982"/>
              <a:ext cx="52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0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×</a:t>
              </a:r>
              <a:r>
                <a:rPr lang="en-US" altLang="zh-CN" sz="2000" b="1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45" name="Rectangle 11"/>
          <p:cNvSpPr/>
          <p:nvPr/>
        </p:nvSpPr>
        <p:spPr>
          <a:xfrm>
            <a:off x="528638" y="5429250"/>
            <a:ext cx="11052175" cy="576263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具有相同的增长趋势，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的增长至多趋同于函数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的增长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6" name="Picture 19" descr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3048000"/>
            <a:ext cx="278447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1979613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19700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en-US" altLang="zh-CN" sz="3200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 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记号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Rectangle 11"/>
          <p:cNvSpPr/>
          <p:nvPr/>
        </p:nvSpPr>
        <p:spPr>
          <a:xfrm>
            <a:off x="1609725" y="4348163"/>
            <a:ext cx="8890000" cy="719137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时间复杂度是一种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估算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技术（信封背面的技术）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898525" y="1666875"/>
            <a:ext cx="9115425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Ο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(1)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＜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(log</a:t>
            </a:r>
            <a:r>
              <a:rPr lang="en-US" altLang="zh-CN" sz="28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2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)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＜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)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＜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log</a:t>
            </a:r>
            <a:r>
              <a:rPr lang="en-US" altLang="zh-CN" sz="28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2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)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＜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n</a:t>
            </a:r>
            <a:r>
              <a:rPr lang="en-US" altLang="zh-CN" sz="2800" b="1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2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)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＜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n</a:t>
            </a:r>
            <a:r>
              <a:rPr lang="en-US" altLang="zh-CN" sz="2800" b="1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3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)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＜</a:t>
            </a:r>
            <a:r>
              <a:rPr lang="en-US" altLang="zh-CN" sz="2800" b="1" dirty="0">
                <a:solidFill>
                  <a:srgbClr val="404040"/>
                </a:solidFill>
                <a:latin typeface="+mn-ea"/>
                <a:ea typeface="+mn-ea"/>
              </a:rPr>
              <a:t>…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＜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(2</a:t>
            </a:r>
            <a:r>
              <a:rPr lang="en-US" altLang="zh-CN" sz="2800" b="1" i="1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)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＜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</a:rPr>
              <a:t>!) </a:t>
            </a: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649288" y="903288"/>
            <a:ext cx="3830637" cy="604837"/>
            <a:chOff x="607688" y="5399318"/>
            <a:chExt cx="3831361" cy="605294"/>
          </a:xfrm>
        </p:grpSpPr>
        <p:sp>
          <p:nvSpPr>
            <p:cNvPr id="106509" name="矩形 20"/>
            <p:cNvSpPr>
              <a:spLocks noChangeArrowheads="1"/>
            </p:cNvSpPr>
            <p:nvPr/>
          </p:nvSpPr>
          <p:spPr bwMode="auto">
            <a:xfrm>
              <a:off x="1136176" y="5399318"/>
              <a:ext cx="3302873" cy="605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4000"/>
                </a:lnSpc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常见的时间复杂度：</a:t>
              </a:r>
            </a:p>
          </p:txBody>
        </p:sp>
        <p:grpSp>
          <p:nvGrpSpPr>
            <p:cNvPr id="22" name="Group 67"/>
            <p:cNvGrpSpPr/>
            <p:nvPr/>
          </p:nvGrpSpPr>
          <p:grpSpPr>
            <a:xfrm>
              <a:off x="607688" y="5490549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23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7924800" y="1476375"/>
            <a:ext cx="0" cy="1600200"/>
          </a:xfrm>
          <a:prstGeom prst="line">
            <a:avLst/>
          </a:prstGeom>
          <a:ln w="38100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098925" y="2481263"/>
            <a:ext cx="3775075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多项式时间，</a:t>
            </a:r>
            <a:r>
              <a:rPr lang="zh-CN" altLang="en-US" sz="280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易解问题</a:t>
            </a:r>
            <a:endParaRPr lang="en-US" altLang="zh-CN" sz="280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8150225" y="2497138"/>
            <a:ext cx="34163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指数时间，</a:t>
            </a:r>
            <a:r>
              <a:rPr lang="zh-CN" altLang="en-US" sz="280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难解问题</a:t>
            </a:r>
            <a:endParaRPr lang="en-US" altLang="zh-CN" sz="280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587375" y="3346450"/>
            <a:ext cx="8129588" cy="609600"/>
            <a:chOff x="588683" y="1159712"/>
            <a:chExt cx="8130569" cy="609398"/>
          </a:xfrm>
        </p:grpSpPr>
        <p:sp>
          <p:nvSpPr>
            <p:cNvPr id="106507" name="Rectangle 13"/>
            <p:cNvSpPr>
              <a:spLocks noChangeArrowheads="1"/>
            </p:cNvSpPr>
            <p:nvPr/>
          </p:nvSpPr>
          <p:spPr bwMode="auto">
            <a:xfrm>
              <a:off x="1179100" y="1159712"/>
              <a:ext cx="7540152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zh-CN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复杂度是在不同</a:t>
              </a:r>
              <a:r>
                <a:rPr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数量级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的层面上比较算法</a:t>
              </a:r>
            </a:p>
          </p:txBody>
        </p:sp>
        <p:sp>
          <p:nvSpPr>
            <p:cNvPr id="106508" name="Freeform 84"/>
            <p:cNvSpPr>
              <a:spLocks/>
            </p:cNvSpPr>
            <p:nvPr/>
          </p:nvSpPr>
          <p:spPr bwMode="auto">
            <a:xfrm>
              <a:off x="588683" y="1270635"/>
              <a:ext cx="468000" cy="396000"/>
            </a:xfrm>
            <a:custGeom>
              <a:avLst/>
              <a:gdLst>
                <a:gd name="T0" fmla="*/ 417030 w 202"/>
                <a:gd name="T1" fmla="*/ 37053 h 171"/>
                <a:gd name="T2" fmla="*/ 324356 w 202"/>
                <a:gd name="T3" fmla="*/ 0 h 171"/>
                <a:gd name="T4" fmla="*/ 231683 w 202"/>
                <a:gd name="T5" fmla="*/ 37053 h 171"/>
                <a:gd name="T6" fmla="*/ 118158 w 202"/>
                <a:gd name="T7" fmla="*/ 152842 h 171"/>
                <a:gd name="T8" fmla="*/ 39386 w 202"/>
                <a:gd name="T9" fmla="*/ 231579 h 171"/>
                <a:gd name="T10" fmla="*/ 39386 w 202"/>
                <a:gd name="T11" fmla="*/ 368211 h 171"/>
                <a:gd name="T12" fmla="*/ 106574 w 202"/>
                <a:gd name="T13" fmla="*/ 396000 h 171"/>
                <a:gd name="T14" fmla="*/ 176079 w 202"/>
                <a:gd name="T15" fmla="*/ 365895 h 171"/>
                <a:gd name="T16" fmla="*/ 319723 w 202"/>
                <a:gd name="T17" fmla="*/ 222316 h 171"/>
                <a:gd name="T18" fmla="*/ 319723 w 202"/>
                <a:gd name="T19" fmla="*/ 222316 h 171"/>
                <a:gd name="T20" fmla="*/ 370693 w 202"/>
                <a:gd name="T21" fmla="*/ 173684 h 171"/>
                <a:gd name="T22" fmla="*/ 389228 w 202"/>
                <a:gd name="T23" fmla="*/ 125053 h 171"/>
                <a:gd name="T24" fmla="*/ 370693 w 202"/>
                <a:gd name="T25" fmla="*/ 76421 h 171"/>
                <a:gd name="T26" fmla="*/ 273386 w 202"/>
                <a:gd name="T27" fmla="*/ 78737 h 171"/>
                <a:gd name="T28" fmla="*/ 99624 w 202"/>
                <a:gd name="T29" fmla="*/ 252421 h 171"/>
                <a:gd name="T30" fmla="*/ 99624 w 202"/>
                <a:gd name="T31" fmla="*/ 270947 h 171"/>
                <a:gd name="T32" fmla="*/ 108891 w 202"/>
                <a:gd name="T33" fmla="*/ 275579 h 171"/>
                <a:gd name="T34" fmla="*/ 118158 w 202"/>
                <a:gd name="T35" fmla="*/ 270947 h 171"/>
                <a:gd name="T36" fmla="*/ 294238 w 202"/>
                <a:gd name="T37" fmla="*/ 97263 h 171"/>
                <a:gd name="T38" fmla="*/ 352158 w 202"/>
                <a:gd name="T39" fmla="*/ 94947 h 171"/>
                <a:gd name="T40" fmla="*/ 363743 w 202"/>
                <a:gd name="T41" fmla="*/ 125053 h 171"/>
                <a:gd name="T42" fmla="*/ 349842 w 202"/>
                <a:gd name="T43" fmla="*/ 155158 h 171"/>
                <a:gd name="T44" fmla="*/ 298871 w 202"/>
                <a:gd name="T45" fmla="*/ 206105 h 171"/>
                <a:gd name="T46" fmla="*/ 298871 w 202"/>
                <a:gd name="T47" fmla="*/ 206105 h 171"/>
                <a:gd name="T48" fmla="*/ 157545 w 202"/>
                <a:gd name="T49" fmla="*/ 347368 h 171"/>
                <a:gd name="T50" fmla="*/ 57921 w 202"/>
                <a:gd name="T51" fmla="*/ 349684 h 171"/>
                <a:gd name="T52" fmla="*/ 57921 w 202"/>
                <a:gd name="T53" fmla="*/ 250105 h 171"/>
                <a:gd name="T54" fmla="*/ 67188 w 202"/>
                <a:gd name="T55" fmla="*/ 240842 h 171"/>
                <a:gd name="T56" fmla="*/ 67188 w 202"/>
                <a:gd name="T57" fmla="*/ 240842 h 171"/>
                <a:gd name="T58" fmla="*/ 252535 w 202"/>
                <a:gd name="T59" fmla="*/ 57895 h 171"/>
                <a:gd name="T60" fmla="*/ 324356 w 202"/>
                <a:gd name="T61" fmla="*/ 25474 h 171"/>
                <a:gd name="T62" fmla="*/ 398495 w 202"/>
                <a:gd name="T63" fmla="*/ 55579 h 171"/>
                <a:gd name="T64" fmla="*/ 398495 w 202"/>
                <a:gd name="T65" fmla="*/ 203789 h 171"/>
                <a:gd name="T66" fmla="*/ 245584 w 202"/>
                <a:gd name="T67" fmla="*/ 354316 h 171"/>
                <a:gd name="T68" fmla="*/ 245584 w 202"/>
                <a:gd name="T69" fmla="*/ 372842 h 171"/>
                <a:gd name="T70" fmla="*/ 254851 w 202"/>
                <a:gd name="T71" fmla="*/ 377474 h 171"/>
                <a:gd name="T72" fmla="*/ 266436 w 202"/>
                <a:gd name="T73" fmla="*/ 372842 h 171"/>
                <a:gd name="T74" fmla="*/ 417030 w 202"/>
                <a:gd name="T75" fmla="*/ 222316 h 171"/>
                <a:gd name="T76" fmla="*/ 417030 w 202"/>
                <a:gd name="T77" fmla="*/ 37053 h 1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0525" y="3900488"/>
            <a:ext cx="6569075" cy="725487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547" name="Rectangle 2"/>
          <p:cNvSpPr>
            <a:spLocks noChangeArrowheads="1"/>
          </p:cNvSpPr>
          <p:nvPr/>
        </p:nvSpPr>
        <p:spPr bwMode="auto">
          <a:xfrm>
            <a:off x="3381375" y="4011613"/>
            <a:ext cx="56578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1-4-2    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算法的空间复杂度</a:t>
            </a:r>
          </a:p>
        </p:txBody>
      </p:sp>
      <p:pic>
        <p:nvPicPr>
          <p:cNvPr id="108548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2730500"/>
            <a:ext cx="8666162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052638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1952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819150" y="957263"/>
            <a:ext cx="7197725" cy="522287"/>
            <a:chOff x="1826091" y="4148024"/>
            <a:chExt cx="7197526" cy="523220"/>
          </a:xfrm>
        </p:grpSpPr>
        <p:sp>
          <p:nvSpPr>
            <p:cNvPr id="10958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算法在运行过程中需要哪些存储空间？</a:t>
              </a:r>
            </a:p>
          </p:txBody>
        </p:sp>
        <p:grpSp>
          <p:nvGrpSpPr>
            <p:cNvPr id="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282700" y="1531938"/>
            <a:ext cx="53006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）输入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输出数据占用的空间</a:t>
            </a:r>
            <a:endParaRPr lang="zh-CN" altLang="en-US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6553200" y="1543050"/>
            <a:ext cx="4265613" cy="461963"/>
            <a:chOff x="6553200" y="1863452"/>
            <a:chExt cx="4265696" cy="461665"/>
          </a:xfrm>
        </p:grpSpPr>
        <p:sp>
          <p:nvSpPr>
            <p:cNvPr id="109578" name="矩形 5"/>
            <p:cNvSpPr>
              <a:spLocks noChangeArrowheads="1"/>
            </p:cNvSpPr>
            <p:nvPr/>
          </p:nvSpPr>
          <p:spPr bwMode="auto">
            <a:xfrm>
              <a:off x="7248688" y="1863452"/>
              <a:ext cx="35702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取决于问题，与算法无关</a:t>
              </a:r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右箭头 28"/>
            <p:cNvSpPr/>
            <p:nvPr/>
          </p:nvSpPr>
          <p:spPr>
            <a:xfrm>
              <a:off x="6553200" y="1966573"/>
              <a:ext cx="576274" cy="323641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187450" y="2624138"/>
            <a:ext cx="4319588" cy="1439862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CommonFactor(</a:t>
            </a:r>
            <a:r>
              <a:rPr lang="en-US" altLang="zh-CN" sz="24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m, int n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ts val="2600"/>
              </a:lnSpc>
            </a:pPr>
            <a:endParaRPr lang="en-US" altLang="zh-CN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069013" y="2624138"/>
            <a:ext cx="4319587" cy="1439862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void BubbleSort(</a:t>
            </a:r>
            <a:r>
              <a:rPr lang="en-US" altLang="zh-CN" sz="24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r[ ], int n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</a:p>
          <a:p>
            <a:pPr eaLnBrk="1" hangingPunct="1">
              <a:lnSpc>
                <a:spcPts val="2600"/>
              </a:lnSpc>
            </a:pPr>
            <a:endParaRPr lang="en-US" altLang="zh-CN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1187450" y="4314825"/>
            <a:ext cx="9201150" cy="1427163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void Equation(</a:t>
            </a:r>
            <a:r>
              <a:rPr lang="en-US" altLang="zh-CN" sz="24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double a, double b, double c, double *p, double *q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ts val="2600"/>
              </a:lnSpc>
            </a:pPr>
            <a:endParaRPr lang="en-US" altLang="zh-CN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052638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1952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0596" name="组合 13"/>
          <p:cNvGrpSpPr>
            <a:grpSpLocks/>
          </p:cNvGrpSpPr>
          <p:nvPr/>
        </p:nvGrpSpPr>
        <p:grpSpPr bwMode="auto">
          <a:xfrm>
            <a:off x="819150" y="957263"/>
            <a:ext cx="7197725" cy="522287"/>
            <a:chOff x="1826091" y="4148024"/>
            <a:chExt cx="7197526" cy="523220"/>
          </a:xfrm>
        </p:grpSpPr>
        <p:sp>
          <p:nvSpPr>
            <p:cNvPr id="110606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算法在运行过程中需要哪些存储空间？</a:t>
              </a:r>
            </a:p>
          </p:txBody>
        </p:sp>
        <p:grpSp>
          <p:nvGrpSpPr>
            <p:cNvPr id="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282700" y="2049463"/>
            <a:ext cx="60325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）算法本身占用的空间</a:t>
            </a:r>
            <a:endParaRPr lang="zh-CN" altLang="en-US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6553200" y="2062163"/>
            <a:ext cx="3957638" cy="460375"/>
            <a:chOff x="6553200" y="1863452"/>
            <a:chExt cx="3957920" cy="461665"/>
          </a:xfrm>
        </p:grpSpPr>
        <p:sp>
          <p:nvSpPr>
            <p:cNvPr id="110604" name="矩形 28"/>
            <p:cNvSpPr>
              <a:spLocks noChangeArrowheads="1"/>
            </p:cNvSpPr>
            <p:nvPr/>
          </p:nvSpPr>
          <p:spPr bwMode="auto">
            <a:xfrm>
              <a:off x="7248688" y="1863452"/>
              <a:ext cx="3262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与算法</a:t>
              </a:r>
              <a:r>
                <a: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</a:t>
              </a:r>
              <a:r>
                <a:rPr lang="zh-CN" altLang="zh-CN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</a:t>
              </a:r>
              <a:r>
                <a: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，大小固定</a:t>
              </a:r>
            </a:p>
          </p:txBody>
        </p:sp>
        <p:sp>
          <p:nvSpPr>
            <p:cNvPr id="30" name="右箭头 29"/>
            <p:cNvSpPr/>
            <p:nvPr/>
          </p:nvSpPr>
          <p:spPr>
            <a:xfrm>
              <a:off x="6553200" y="1966928"/>
              <a:ext cx="576304" cy="323166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1187450" y="2624138"/>
            <a:ext cx="4511675" cy="342582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CommonFactor(int m, int n)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int r = m % n;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while (r != 0) 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{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m = n;   n = r;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r = m % n;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return n;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0600" name="Text Box 11"/>
          <p:cNvSpPr txBox="1">
            <a:spLocks noChangeArrowheads="1"/>
          </p:cNvSpPr>
          <p:nvPr/>
        </p:nvSpPr>
        <p:spPr bwMode="auto">
          <a:xfrm>
            <a:off x="1282700" y="1531938"/>
            <a:ext cx="53006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）输入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输出数据占用的空间</a:t>
            </a:r>
            <a:endParaRPr lang="zh-CN" altLang="en-US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0601" name="组合 33"/>
          <p:cNvGrpSpPr>
            <a:grpSpLocks/>
          </p:cNvGrpSpPr>
          <p:nvPr/>
        </p:nvGrpSpPr>
        <p:grpSpPr bwMode="auto">
          <a:xfrm>
            <a:off x="6553200" y="1543050"/>
            <a:ext cx="4265613" cy="461963"/>
            <a:chOff x="6553200" y="1863452"/>
            <a:chExt cx="4265696" cy="461665"/>
          </a:xfrm>
        </p:grpSpPr>
        <p:sp>
          <p:nvSpPr>
            <p:cNvPr id="110602" name="矩形 34"/>
            <p:cNvSpPr>
              <a:spLocks noChangeArrowheads="1"/>
            </p:cNvSpPr>
            <p:nvPr/>
          </p:nvSpPr>
          <p:spPr bwMode="auto">
            <a:xfrm>
              <a:off x="7248688" y="1863452"/>
              <a:ext cx="35702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取决于问题，与算法无关</a:t>
              </a:r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右箭头 35"/>
            <p:cNvSpPr/>
            <p:nvPr/>
          </p:nvSpPr>
          <p:spPr>
            <a:xfrm>
              <a:off x="6553200" y="1966573"/>
              <a:ext cx="576274" cy="323641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3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3240088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31242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数据结构的作用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966788" y="1831975"/>
            <a:ext cx="3244850" cy="2063750"/>
            <a:chOff x="1822769" y="2614945"/>
            <a:chExt cx="3244850" cy="2063749"/>
          </a:xfrm>
        </p:grpSpPr>
        <p:grpSp>
          <p:nvGrpSpPr>
            <p:cNvPr id="29736" name="Group 5"/>
            <p:cNvGrpSpPr>
              <a:grpSpLocks/>
            </p:cNvGrpSpPr>
            <p:nvPr/>
          </p:nvGrpSpPr>
          <p:grpSpPr bwMode="auto">
            <a:xfrm>
              <a:off x="1822769" y="2614945"/>
              <a:ext cx="3244850" cy="393700"/>
              <a:chOff x="276" y="2337"/>
              <a:chExt cx="2044" cy="248"/>
            </a:xfrm>
          </p:grpSpPr>
          <p:sp>
            <p:nvSpPr>
              <p:cNvPr id="29746" name="Text Box 6"/>
              <p:cNvSpPr txBox="1">
                <a:spLocks noChangeArrowheads="1"/>
              </p:cNvSpPr>
              <p:nvPr/>
            </p:nvSpPr>
            <p:spPr bwMode="auto">
              <a:xfrm>
                <a:off x="276" y="2338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问 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题</a:t>
                </a:r>
              </a:p>
            </p:txBody>
          </p:sp>
          <p:sp>
            <p:nvSpPr>
              <p:cNvPr id="29747" name="Text Box 9"/>
              <p:cNvSpPr txBox="1">
                <a:spLocks noChangeArrowheads="1"/>
              </p:cNvSpPr>
              <p:nvPr/>
            </p:nvSpPr>
            <p:spPr bwMode="auto">
              <a:xfrm>
                <a:off x="1753" y="2337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想  法</a:t>
                </a:r>
              </a:p>
            </p:txBody>
          </p:sp>
          <p:sp>
            <p:nvSpPr>
              <p:cNvPr id="29748" name="AutoShape 10"/>
              <p:cNvSpPr>
                <a:spLocks noChangeArrowheads="1"/>
              </p:cNvSpPr>
              <p:nvPr/>
            </p:nvSpPr>
            <p:spPr bwMode="auto">
              <a:xfrm>
                <a:off x="889" y="2418"/>
                <a:ext cx="821" cy="107"/>
              </a:xfrm>
              <a:prstGeom prst="rightArrow">
                <a:avLst>
                  <a:gd name="adj1" fmla="val 50000"/>
                  <a:gd name="adj2" fmla="val 191822"/>
                </a:avLst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9737" name="Group 13"/>
            <p:cNvGrpSpPr>
              <a:grpSpLocks/>
            </p:cNvGrpSpPr>
            <p:nvPr/>
          </p:nvGrpSpPr>
          <p:grpSpPr bwMode="auto">
            <a:xfrm>
              <a:off x="2254569" y="3032456"/>
              <a:ext cx="2182813" cy="1646238"/>
              <a:chOff x="548" y="2600"/>
              <a:chExt cx="1375" cy="1037"/>
            </a:xfrm>
          </p:grpSpPr>
          <p:sp>
            <p:nvSpPr>
              <p:cNvPr id="29738" name="Text Box 14"/>
              <p:cNvSpPr txBox="1">
                <a:spLocks noChangeArrowheads="1"/>
              </p:cNvSpPr>
              <p:nvPr/>
            </p:nvSpPr>
            <p:spPr bwMode="auto">
              <a:xfrm>
                <a:off x="948" y="3009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rgbClr val="B42D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数据模型</a:t>
                </a:r>
              </a:p>
            </p:txBody>
          </p:sp>
          <p:sp>
            <p:nvSpPr>
              <p:cNvPr id="29739" name="Line 15"/>
              <p:cNvSpPr>
                <a:spLocks noChangeShapeType="1"/>
              </p:cNvSpPr>
              <p:nvPr/>
            </p:nvSpPr>
            <p:spPr bwMode="auto">
              <a:xfrm flipH="1">
                <a:off x="548" y="2600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40" name="Text Box 16"/>
              <p:cNvSpPr txBox="1">
                <a:spLocks noChangeArrowheads="1"/>
              </p:cNvSpPr>
              <p:nvPr/>
            </p:nvSpPr>
            <p:spPr bwMode="auto">
              <a:xfrm>
                <a:off x="948" y="3390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基本思路</a:t>
                </a:r>
              </a:p>
            </p:txBody>
          </p:sp>
          <p:sp>
            <p:nvSpPr>
              <p:cNvPr id="29741" name="Line 17"/>
              <p:cNvSpPr>
                <a:spLocks noChangeShapeType="1"/>
              </p:cNvSpPr>
              <p:nvPr/>
            </p:nvSpPr>
            <p:spPr bwMode="auto">
              <a:xfrm>
                <a:off x="557" y="312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42" name="Line 18"/>
              <p:cNvSpPr>
                <a:spLocks noChangeShapeType="1"/>
              </p:cNvSpPr>
              <p:nvPr/>
            </p:nvSpPr>
            <p:spPr bwMode="auto">
              <a:xfrm>
                <a:off x="557" y="351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43" name="Line 19"/>
              <p:cNvSpPr>
                <a:spLocks noChangeShapeType="1"/>
              </p:cNvSpPr>
              <p:nvPr/>
            </p:nvSpPr>
            <p:spPr bwMode="auto">
              <a:xfrm flipH="1" flipV="1">
                <a:off x="1923" y="2608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44" name="Line 20"/>
              <p:cNvSpPr>
                <a:spLocks noChangeShapeType="1"/>
              </p:cNvSpPr>
              <p:nvPr/>
            </p:nvSpPr>
            <p:spPr bwMode="auto">
              <a:xfrm>
                <a:off x="1682" y="3139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45" name="Line 21"/>
              <p:cNvSpPr>
                <a:spLocks noChangeShapeType="1"/>
              </p:cNvSpPr>
              <p:nvPr/>
            </p:nvSpPr>
            <p:spPr bwMode="auto">
              <a:xfrm>
                <a:off x="1691" y="3529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9701" name="矩形 34"/>
          <p:cNvSpPr>
            <a:spLocks noChangeArrowheads="1"/>
          </p:cNvSpPr>
          <p:nvPr/>
        </p:nvSpPr>
        <p:spPr bwMode="auto">
          <a:xfrm>
            <a:off x="558800" y="4264025"/>
            <a:ext cx="10795000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n-US" altLang="zh-CN" sz="2400" b="1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zh-CN" sz="2400" b="1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握手问题</a:t>
            </a:r>
            <a:r>
              <a:rPr lang="en-US" altLang="zh-CN" sz="2400" b="1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Smith</a:t>
            </a:r>
            <a:r>
              <a:rPr lang="zh-CN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先生和太太邀请四对夫妻来参加晚宴。每个人来的时候，房间里的一些人都要和其他人握手。当然，每个人都不会和自己的配偶握手，也不会跟同一个人握手两次。之后，</a:t>
            </a:r>
            <a:r>
              <a:rPr lang="en-US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Smith</a:t>
            </a:r>
            <a:r>
              <a:rPr lang="zh-CN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先生问每个人和别人握了几次手，他们的答案都不一样。问题是，</a:t>
            </a:r>
            <a:r>
              <a:rPr lang="en-US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Smith</a:t>
            </a:r>
            <a:r>
              <a:rPr lang="zh-CN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太太和别人握了几次手？</a:t>
            </a:r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674688" y="788988"/>
            <a:ext cx="10487025" cy="461962"/>
            <a:chOff x="674943" y="956994"/>
            <a:chExt cx="10486293" cy="461665"/>
          </a:xfrm>
        </p:grpSpPr>
        <p:sp>
          <p:nvSpPr>
            <p:cNvPr id="29734" name="矩形 5"/>
            <p:cNvSpPr>
              <a:spLocks noChangeArrowheads="1"/>
            </p:cNvSpPr>
            <p:nvPr/>
          </p:nvSpPr>
          <p:spPr bwMode="auto">
            <a:xfrm>
              <a:off x="1322706" y="956994"/>
              <a:ext cx="98385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如果能将问题抽象出一个合适的数据模型，则问题可能会变得豁然开朗</a:t>
              </a:r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09"/>
            <p:cNvGrpSpPr/>
            <p:nvPr/>
          </p:nvGrpSpPr>
          <p:grpSpPr>
            <a:xfrm>
              <a:off x="674943" y="958118"/>
              <a:ext cx="468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1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581775" y="1443038"/>
            <a:ext cx="2797175" cy="2317750"/>
            <a:chOff x="6627248" y="1575197"/>
            <a:chExt cx="2797328" cy="2318074"/>
          </a:xfrm>
        </p:grpSpPr>
        <p:sp>
          <p:nvSpPr>
            <p:cNvPr id="66" name="Text Box 13"/>
            <p:cNvSpPr txBox="1">
              <a:spLocks noChangeArrowheads="1"/>
            </p:cNvSpPr>
            <p:nvPr/>
          </p:nvSpPr>
          <p:spPr bwMode="auto">
            <a:xfrm>
              <a:off x="8192609" y="1575197"/>
              <a:ext cx="285766" cy="344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Cambria" panose="02040503050406030204" pitchFamily="18" charset="0"/>
                  <a:ea typeface="ﾋﾎﾌ�" charset="-122"/>
                </a:rPr>
                <a:t>5</a:t>
              </a:r>
              <a:endParaRPr lang="en-US" altLang="zh-CN" sz="2000" dirty="0" smtClean="0"/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7416279" y="1597425"/>
              <a:ext cx="144470" cy="347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smtClean="0">
                  <a:latin typeface="Cambria" panose="02040503050406030204" pitchFamily="18" charset="0"/>
                  <a:ea typeface="ﾋﾎﾌ�" charset="-122"/>
                </a:rPr>
                <a:t>4</a:t>
              </a:r>
              <a:endParaRPr lang="en-US" altLang="zh-CN" sz="2000" smtClean="0"/>
            </a:p>
          </p:txBody>
        </p:sp>
        <p:sp>
          <p:nvSpPr>
            <p:cNvPr id="68" name="Text Box 15"/>
            <p:cNvSpPr txBox="1">
              <a:spLocks noChangeArrowheads="1"/>
            </p:cNvSpPr>
            <p:nvPr/>
          </p:nvSpPr>
          <p:spPr bwMode="auto">
            <a:xfrm>
              <a:off x="6790770" y="1889566"/>
              <a:ext cx="134944" cy="346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Cambria" panose="02040503050406030204" pitchFamily="18" charset="0"/>
                  <a:ea typeface="ﾋﾎﾌ�" charset="-122"/>
                </a:rPr>
                <a:t>3</a:t>
              </a:r>
              <a:endParaRPr lang="en-US" altLang="zh-CN" sz="2000" dirty="0" smtClean="0"/>
            </a:p>
          </p:txBody>
        </p:sp>
        <p:sp>
          <p:nvSpPr>
            <p:cNvPr id="69" name="Text Box 16"/>
            <p:cNvSpPr txBox="1">
              <a:spLocks noChangeArrowheads="1"/>
            </p:cNvSpPr>
            <p:nvPr/>
          </p:nvSpPr>
          <p:spPr bwMode="auto">
            <a:xfrm>
              <a:off x="6627248" y="2519891"/>
              <a:ext cx="142883" cy="354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smtClean="0">
                  <a:latin typeface="Cambria" panose="02040503050406030204" pitchFamily="18" charset="0"/>
                  <a:ea typeface="ﾋﾎﾌ�" charset="-122"/>
                </a:rPr>
                <a:t>2</a:t>
              </a:r>
              <a:endParaRPr lang="en-US" altLang="zh-CN" sz="2000" smtClean="0"/>
            </a:p>
          </p:txBody>
        </p:sp>
        <p:sp>
          <p:nvSpPr>
            <p:cNvPr id="70" name="Text Box 17"/>
            <p:cNvSpPr txBox="1">
              <a:spLocks noChangeArrowheads="1"/>
            </p:cNvSpPr>
            <p:nvPr/>
          </p:nvSpPr>
          <p:spPr bwMode="auto">
            <a:xfrm>
              <a:off x="6811408" y="3061305"/>
              <a:ext cx="141296" cy="346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Cambria" panose="02040503050406030204" pitchFamily="18" charset="0"/>
                  <a:ea typeface="ﾋﾎﾌ�" charset="-122"/>
                </a:rPr>
                <a:t>1</a:t>
              </a:r>
              <a:endParaRPr lang="en-US" altLang="zh-CN" sz="2000" dirty="0" smtClean="0"/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7463907" y="3548735"/>
              <a:ext cx="142883" cy="344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Times New Roman" panose="02020603050405020304" pitchFamily="18" charset="0"/>
                  <a:ea typeface="ﾋﾎﾌ�" charset="-122"/>
                </a:rPr>
                <a:t>0</a:t>
              </a:r>
              <a:endParaRPr lang="en-US" altLang="zh-CN" sz="2000" dirty="0" smtClean="0"/>
            </a:p>
          </p:txBody>
        </p:sp>
        <p:sp>
          <p:nvSpPr>
            <p:cNvPr id="73" name="Text Box 20"/>
            <p:cNvSpPr txBox="1">
              <a:spLocks noChangeArrowheads="1"/>
            </p:cNvSpPr>
            <p:nvPr/>
          </p:nvSpPr>
          <p:spPr bwMode="auto">
            <a:xfrm>
              <a:off x="9000691" y="1776837"/>
              <a:ext cx="142883" cy="346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Cambria" panose="02040503050406030204" pitchFamily="18" charset="0"/>
                  <a:ea typeface="ﾋﾎﾌ�" charset="-122"/>
                </a:rPr>
                <a:t>6</a:t>
              </a:r>
              <a:endParaRPr lang="en-US" altLang="zh-CN" sz="2000" dirty="0" smtClean="0"/>
            </a:p>
          </p:txBody>
        </p:sp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9259467" y="2316663"/>
              <a:ext cx="144471" cy="344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Cambria" panose="02040503050406030204" pitchFamily="18" charset="0"/>
                  <a:ea typeface="ﾋﾎﾌ�" charset="-122"/>
                </a:rPr>
                <a:t>7</a:t>
              </a:r>
              <a:endParaRPr lang="en-US" altLang="zh-CN" sz="2000" dirty="0" smtClean="0"/>
            </a:p>
          </p:txBody>
        </p:sp>
        <p:sp>
          <p:nvSpPr>
            <p:cNvPr id="75" name="Text Box 22"/>
            <p:cNvSpPr txBox="1">
              <a:spLocks noChangeArrowheads="1"/>
            </p:cNvSpPr>
            <p:nvPr/>
          </p:nvSpPr>
          <p:spPr bwMode="auto">
            <a:xfrm>
              <a:off x="9280106" y="3047015"/>
              <a:ext cx="144470" cy="346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Cambria" panose="02040503050406030204" pitchFamily="18" charset="0"/>
                  <a:ea typeface="ﾋﾎﾌ�" charset="-122"/>
                </a:rPr>
                <a:t>8</a:t>
              </a:r>
              <a:endParaRPr lang="en-US" altLang="zh-CN" sz="2000" dirty="0" smtClean="0"/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6831013" y="1711325"/>
            <a:ext cx="2470150" cy="2232025"/>
            <a:chOff x="6831089" y="1710617"/>
            <a:chExt cx="2469614" cy="2232830"/>
          </a:xfrm>
        </p:grpSpPr>
        <p:sp>
          <p:nvSpPr>
            <p:cNvPr id="56" name="Oval 3"/>
            <p:cNvSpPr>
              <a:spLocks noChangeArrowheads="1"/>
            </p:cNvSpPr>
            <p:nvPr/>
          </p:nvSpPr>
          <p:spPr bwMode="auto">
            <a:xfrm>
              <a:off x="7607208" y="1710617"/>
              <a:ext cx="142844" cy="112754"/>
            </a:xfrm>
            <a:prstGeom prst="ellipse">
              <a:avLst/>
            </a:prstGeom>
            <a:noFill/>
            <a:ln w="28575" cmpd="sng">
              <a:solidFill>
                <a:schemeClr val="accent5">
                  <a:lumMod val="2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8884868" y="2017116"/>
              <a:ext cx="134908" cy="112753"/>
            </a:xfrm>
            <a:prstGeom prst="ellipse">
              <a:avLst/>
            </a:prstGeom>
            <a:noFill/>
            <a:ln w="28575" cmpd="sng">
              <a:solidFill>
                <a:schemeClr val="accent5">
                  <a:lumMod val="2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8" name="Oval 5"/>
            <p:cNvSpPr>
              <a:spLocks noChangeArrowheads="1"/>
            </p:cNvSpPr>
            <p:nvPr/>
          </p:nvSpPr>
          <p:spPr bwMode="auto">
            <a:xfrm>
              <a:off x="6831089" y="2539591"/>
              <a:ext cx="142844" cy="112754"/>
            </a:xfrm>
            <a:prstGeom prst="ellipse">
              <a:avLst/>
            </a:prstGeom>
            <a:noFill/>
            <a:ln w="28575" cmpd="sng">
              <a:solidFill>
                <a:schemeClr val="accent5">
                  <a:lumMod val="2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6953299" y="3106533"/>
              <a:ext cx="142844" cy="112753"/>
            </a:xfrm>
            <a:prstGeom prst="ellipse">
              <a:avLst/>
            </a:prstGeom>
            <a:noFill/>
            <a:ln w="28575" cmpd="sng">
              <a:solidFill>
                <a:schemeClr val="accent5">
                  <a:lumMod val="2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9015015" y="3139882"/>
              <a:ext cx="142844" cy="114341"/>
            </a:xfrm>
            <a:prstGeom prst="ellipse">
              <a:avLst/>
            </a:prstGeom>
            <a:noFill/>
            <a:ln w="28575" cmpd="sng">
              <a:solidFill>
                <a:schemeClr val="accent5">
                  <a:lumMod val="2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1" name="Oval 8"/>
            <p:cNvSpPr>
              <a:spLocks noChangeArrowheads="1"/>
            </p:cNvSpPr>
            <p:nvPr/>
          </p:nvSpPr>
          <p:spPr bwMode="auto">
            <a:xfrm>
              <a:off x="7075511" y="2021879"/>
              <a:ext cx="144431" cy="112754"/>
            </a:xfrm>
            <a:prstGeom prst="ellipse">
              <a:avLst/>
            </a:prstGeom>
            <a:noFill/>
            <a:ln w="28575" cmpd="sng">
              <a:solidFill>
                <a:schemeClr val="accent5">
                  <a:lumMod val="2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" name="Oval 9"/>
            <p:cNvSpPr>
              <a:spLocks noChangeArrowheads="1"/>
            </p:cNvSpPr>
            <p:nvPr/>
          </p:nvSpPr>
          <p:spPr bwMode="auto">
            <a:xfrm>
              <a:off x="7607208" y="3517844"/>
              <a:ext cx="142844" cy="112754"/>
            </a:xfrm>
            <a:prstGeom prst="ellipse">
              <a:avLst/>
            </a:prstGeom>
            <a:noFill/>
            <a:ln w="28575" cmpd="sng">
              <a:solidFill>
                <a:schemeClr val="accent5">
                  <a:lumMod val="2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7935749" y="3598836"/>
              <a:ext cx="1344320" cy="344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>
                  <a:latin typeface="Cambria" panose="02040503050406030204" pitchFamily="18" charset="0"/>
                  <a:ea typeface="ﾋﾎﾌ�"/>
                  <a:cs typeface="宋体" panose="02010600030101010101" pitchFamily="2" charset="-122"/>
                </a:rPr>
                <a:t>Smith</a:t>
              </a:r>
              <a:r>
                <a:rPr kumimoji="1" lang="zh-CN" altLang="en-US" sz="2000">
                  <a:latin typeface="Cambria" panose="02040503050406030204" pitchFamily="18" charset="0"/>
                  <a:ea typeface="ﾋﾎﾌ�"/>
                  <a:cs typeface="宋体" panose="02010600030101010101" pitchFamily="2" charset="-122"/>
                </a:rPr>
                <a:t>先生</a:t>
              </a:r>
              <a:endParaRPr kumimoji="1" lang="en-US" altLang="zh-CN" sz="2000">
                <a:latin typeface="Arial" panose="020B0604020202020204" pitchFamily="34" charset="0"/>
                <a:ea typeface="ﾋﾎﾌ�"/>
                <a:cs typeface="宋体" panose="02010600030101010101" pitchFamily="2" charset="-122"/>
              </a:endParaRPr>
            </a:p>
          </p:txBody>
        </p:sp>
        <p:sp>
          <p:nvSpPr>
            <p:cNvPr id="64" name="Oval 11"/>
            <p:cNvSpPr>
              <a:spLocks noChangeArrowheads="1"/>
            </p:cNvSpPr>
            <p:nvPr/>
          </p:nvSpPr>
          <p:spPr bwMode="auto">
            <a:xfrm>
              <a:off x="8402373" y="3486082"/>
              <a:ext cx="142844" cy="112754"/>
            </a:xfrm>
            <a:prstGeom prst="ellipse">
              <a:avLst/>
            </a:prstGeom>
            <a:noFill/>
            <a:ln w="28575" cmpd="sng">
              <a:solidFill>
                <a:schemeClr val="accent5">
                  <a:lumMod val="2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5" name="Oval 12"/>
            <p:cNvSpPr>
              <a:spLocks noChangeArrowheads="1"/>
            </p:cNvSpPr>
            <p:nvPr/>
          </p:nvSpPr>
          <p:spPr bwMode="auto">
            <a:xfrm>
              <a:off x="9157859" y="2555472"/>
              <a:ext cx="142844" cy="112754"/>
            </a:xfrm>
            <a:prstGeom prst="ellipse">
              <a:avLst/>
            </a:prstGeom>
            <a:noFill/>
            <a:ln w="28575" cmpd="sng">
              <a:solidFill>
                <a:schemeClr val="accent5">
                  <a:lumMod val="2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1" name="Oval 18"/>
            <p:cNvSpPr>
              <a:spLocks noChangeArrowheads="1"/>
            </p:cNvSpPr>
            <p:nvPr/>
          </p:nvSpPr>
          <p:spPr bwMode="auto">
            <a:xfrm>
              <a:off x="8361107" y="1732850"/>
              <a:ext cx="142844" cy="112754"/>
            </a:xfrm>
            <a:prstGeom prst="ellipse">
              <a:avLst/>
            </a:prstGeom>
            <a:noFill/>
            <a:ln w="28575" cmpd="sng">
              <a:solidFill>
                <a:schemeClr val="accent5">
                  <a:lumMod val="2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980238" y="1820863"/>
            <a:ext cx="2255837" cy="1682750"/>
            <a:chOff x="6973778" y="1815986"/>
            <a:chExt cx="2256365" cy="1683403"/>
          </a:xfrm>
        </p:grpSpPr>
        <p:sp>
          <p:nvSpPr>
            <p:cNvPr id="76" name="Freeform 23"/>
            <p:cNvSpPr/>
            <p:nvPr/>
          </p:nvSpPr>
          <p:spPr bwMode="auto">
            <a:xfrm>
              <a:off x="7118274" y="3153180"/>
              <a:ext cx="1883216" cy="57172"/>
            </a:xfrm>
            <a:custGeom>
              <a:avLst/>
              <a:gdLst>
                <a:gd name="T0" fmla="*/ 0 w 1387"/>
                <a:gd name="T1" fmla="*/ 0 h 51"/>
                <a:gd name="T2" fmla="*/ 1201 w 1387"/>
                <a:gd name="T3" fmla="*/ 45 h 5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87" h="51">
                  <a:moveTo>
                    <a:pt x="0" y="0"/>
                  </a:moveTo>
                  <a:lnTo>
                    <a:pt x="1387" y="51"/>
                  </a:lnTo>
                </a:path>
              </a:pathLst>
            </a:custGeom>
            <a:noFill/>
            <a:ln w="25400" cap="flat" cmpd="sng">
              <a:solidFill>
                <a:srgbClr val="285A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24"/>
            <p:cNvSpPr/>
            <p:nvPr/>
          </p:nvSpPr>
          <p:spPr bwMode="auto">
            <a:xfrm>
              <a:off x="6973778" y="2637041"/>
              <a:ext cx="2019773" cy="539959"/>
            </a:xfrm>
            <a:custGeom>
              <a:avLst/>
              <a:gdLst>
                <a:gd name="T0" fmla="*/ 0 w 1484"/>
                <a:gd name="T1" fmla="*/ 0 h 485"/>
                <a:gd name="T2" fmla="*/ 1288 w 1484"/>
                <a:gd name="T3" fmla="*/ 429 h 4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84" h="485">
                  <a:moveTo>
                    <a:pt x="0" y="0"/>
                  </a:moveTo>
                  <a:lnTo>
                    <a:pt x="1484" y="485"/>
                  </a:lnTo>
                </a:path>
              </a:pathLst>
            </a:custGeom>
            <a:noFill/>
            <a:ln w="25400" cap="flat" cmpd="sng">
              <a:solidFill>
                <a:srgbClr val="285A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25"/>
            <p:cNvSpPr/>
            <p:nvPr/>
          </p:nvSpPr>
          <p:spPr bwMode="auto">
            <a:xfrm>
              <a:off x="7229425" y="2116139"/>
              <a:ext cx="1795883" cy="1044980"/>
            </a:xfrm>
            <a:custGeom>
              <a:avLst/>
              <a:gdLst>
                <a:gd name="T0" fmla="*/ 0 w 1320"/>
                <a:gd name="T1" fmla="*/ 0 h 945"/>
                <a:gd name="T2" fmla="*/ 1145 w 1320"/>
                <a:gd name="T3" fmla="*/ 833 h 9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20" h="945">
                  <a:moveTo>
                    <a:pt x="0" y="0"/>
                  </a:moveTo>
                  <a:lnTo>
                    <a:pt x="1320" y="945"/>
                  </a:lnTo>
                </a:path>
              </a:pathLst>
            </a:custGeom>
            <a:noFill/>
            <a:ln w="25400" cap="flat" cmpd="sng">
              <a:solidFill>
                <a:srgbClr val="285A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26"/>
            <p:cNvSpPr/>
            <p:nvPr/>
          </p:nvSpPr>
          <p:spPr bwMode="auto">
            <a:xfrm>
              <a:off x="7759774" y="1815986"/>
              <a:ext cx="1267122" cy="1327665"/>
            </a:xfrm>
            <a:custGeom>
              <a:avLst/>
              <a:gdLst>
                <a:gd name="T0" fmla="*/ 0 w 932"/>
                <a:gd name="T1" fmla="*/ 0 h 1201"/>
                <a:gd name="T2" fmla="*/ 808 w 932"/>
                <a:gd name="T3" fmla="*/ 1059 h 120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32" h="1201">
                  <a:moveTo>
                    <a:pt x="0" y="0"/>
                  </a:moveTo>
                  <a:lnTo>
                    <a:pt x="932" y="1201"/>
                  </a:lnTo>
                </a:path>
              </a:pathLst>
            </a:custGeom>
            <a:noFill/>
            <a:ln w="25400" cap="flat" cmpd="sng">
              <a:solidFill>
                <a:srgbClr val="285A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27"/>
            <p:cNvSpPr/>
            <p:nvPr/>
          </p:nvSpPr>
          <p:spPr bwMode="auto">
            <a:xfrm>
              <a:off x="8472729" y="1849336"/>
              <a:ext cx="571634" cy="1268905"/>
            </a:xfrm>
            <a:custGeom>
              <a:avLst/>
              <a:gdLst>
                <a:gd name="T0" fmla="*/ 0 w 420"/>
                <a:gd name="T1" fmla="*/ 0 h 1155"/>
                <a:gd name="T2" fmla="*/ 365 w 420"/>
                <a:gd name="T3" fmla="*/ 1016 h 115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0" h="1155">
                  <a:moveTo>
                    <a:pt x="0" y="0"/>
                  </a:moveTo>
                  <a:lnTo>
                    <a:pt x="420" y="1155"/>
                  </a:lnTo>
                </a:path>
              </a:pathLst>
            </a:custGeom>
            <a:noFill/>
            <a:ln w="25400" cap="flat" cmpd="sng">
              <a:solidFill>
                <a:srgbClr val="285A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28"/>
            <p:cNvSpPr/>
            <p:nvPr/>
          </p:nvSpPr>
          <p:spPr bwMode="auto">
            <a:xfrm>
              <a:off x="8958617" y="2119316"/>
              <a:ext cx="111151" cy="1024335"/>
            </a:xfrm>
            <a:custGeom>
              <a:avLst/>
              <a:gdLst>
                <a:gd name="T0" fmla="*/ 0 w 87"/>
                <a:gd name="T1" fmla="*/ 0 h 927"/>
                <a:gd name="T2" fmla="*/ 74 w 87"/>
                <a:gd name="T3" fmla="*/ 817 h 9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7" h="927">
                  <a:moveTo>
                    <a:pt x="0" y="0"/>
                  </a:moveTo>
                  <a:lnTo>
                    <a:pt x="87" y="927"/>
                  </a:lnTo>
                </a:path>
              </a:pathLst>
            </a:custGeom>
            <a:noFill/>
            <a:ln w="25400" cap="flat" cmpd="sng">
              <a:solidFill>
                <a:srgbClr val="285A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29"/>
            <p:cNvSpPr/>
            <p:nvPr/>
          </p:nvSpPr>
          <p:spPr bwMode="auto">
            <a:xfrm>
              <a:off x="9118992" y="2662451"/>
              <a:ext cx="111151" cy="490728"/>
            </a:xfrm>
            <a:custGeom>
              <a:avLst/>
              <a:gdLst>
                <a:gd name="T0" fmla="*/ 71 w 81"/>
                <a:gd name="T1" fmla="*/ 0 h 444"/>
                <a:gd name="T2" fmla="*/ 0 w 81"/>
                <a:gd name="T3" fmla="*/ 391 h 4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1" h="444">
                  <a:moveTo>
                    <a:pt x="81" y="0"/>
                  </a:moveTo>
                  <a:lnTo>
                    <a:pt x="0" y="444"/>
                  </a:lnTo>
                </a:path>
              </a:pathLst>
            </a:custGeom>
            <a:noFill/>
            <a:ln w="25400" cap="flat" cmpd="sng">
              <a:solidFill>
                <a:srgbClr val="285A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30"/>
            <p:cNvSpPr/>
            <p:nvPr/>
          </p:nvSpPr>
          <p:spPr bwMode="auto">
            <a:xfrm>
              <a:off x="8545771" y="3243702"/>
              <a:ext cx="519234" cy="255687"/>
            </a:xfrm>
            <a:custGeom>
              <a:avLst/>
              <a:gdLst>
                <a:gd name="T0" fmla="*/ 331 w 381"/>
                <a:gd name="T1" fmla="*/ 0 h 231"/>
                <a:gd name="T2" fmla="*/ 0 w 381"/>
                <a:gd name="T3" fmla="*/ 204 h 23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1" h="231">
                  <a:moveTo>
                    <a:pt x="381" y="0"/>
                  </a:moveTo>
                  <a:lnTo>
                    <a:pt x="0" y="231"/>
                  </a:lnTo>
                </a:path>
              </a:pathLst>
            </a:custGeom>
            <a:noFill/>
            <a:ln w="25400" cap="flat" cmpd="sng">
              <a:solidFill>
                <a:srgbClr val="285A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376488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2470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复杂度</a:t>
            </a:r>
          </a:p>
        </p:txBody>
      </p:sp>
      <p:grpSp>
        <p:nvGrpSpPr>
          <p:cNvPr id="111620" name="组合 13"/>
          <p:cNvGrpSpPr>
            <a:grpSpLocks/>
          </p:cNvGrpSpPr>
          <p:nvPr/>
        </p:nvGrpSpPr>
        <p:grpSpPr bwMode="auto">
          <a:xfrm>
            <a:off x="819150" y="957263"/>
            <a:ext cx="7197725" cy="522287"/>
            <a:chOff x="1826091" y="4148024"/>
            <a:chExt cx="7197526" cy="523220"/>
          </a:xfrm>
        </p:grpSpPr>
        <p:sp>
          <p:nvSpPr>
            <p:cNvPr id="11164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算法在运行过程中需要哪些存储空间？</a:t>
              </a:r>
            </a:p>
          </p:txBody>
        </p:sp>
        <p:grpSp>
          <p:nvGrpSpPr>
            <p:cNvPr id="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255713" y="2598738"/>
            <a:ext cx="60325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）执行算法需要的辅助空间</a:t>
            </a:r>
            <a:endParaRPr lang="zh-CN" altLang="en-US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6553200" y="2598738"/>
            <a:ext cx="3957638" cy="460375"/>
            <a:chOff x="6553200" y="1863452"/>
            <a:chExt cx="3957920" cy="461665"/>
          </a:xfrm>
        </p:grpSpPr>
        <p:sp>
          <p:nvSpPr>
            <p:cNvPr id="111639" name="矩形 28"/>
            <p:cNvSpPr>
              <a:spLocks noChangeArrowheads="1"/>
            </p:cNvSpPr>
            <p:nvPr/>
          </p:nvSpPr>
          <p:spPr bwMode="auto">
            <a:xfrm>
              <a:off x="7248688" y="1863452"/>
              <a:ext cx="3262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与算法</a:t>
              </a:r>
              <a:r>
                <a: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</a:t>
              </a:r>
              <a:r>
                <a:rPr lang="zh-CN" altLang="zh-CN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</a:t>
              </a:r>
              <a:r>
                <a: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，体现效率</a:t>
              </a:r>
            </a:p>
          </p:txBody>
        </p:sp>
        <p:sp>
          <p:nvSpPr>
            <p:cNvPr id="30" name="右箭头 29"/>
            <p:cNvSpPr/>
            <p:nvPr/>
          </p:nvSpPr>
          <p:spPr>
            <a:xfrm>
              <a:off x="6553200" y="1966928"/>
              <a:ext cx="576304" cy="323166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825500" y="3435350"/>
            <a:ext cx="10726738" cy="1135063"/>
            <a:chOff x="856621" y="2688385"/>
            <a:chExt cx="10725857" cy="1134593"/>
          </a:xfrm>
        </p:grpSpPr>
        <p:sp>
          <p:nvSpPr>
            <p:cNvPr id="111635" name="矩形 2"/>
            <p:cNvSpPr>
              <a:spLocks noChangeArrowheads="1"/>
            </p:cNvSpPr>
            <p:nvPr/>
          </p:nvSpPr>
          <p:spPr bwMode="auto">
            <a:xfrm>
              <a:off x="1621522" y="3361313"/>
              <a:ext cx="99609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除算法本身和输入输出数据所占用的空间外，算法临时开辟的存储空间</a:t>
              </a:r>
              <a:endParaRPr lang="zh-CN" altLang="en-US" sz="2400"/>
            </a:p>
          </p:txBody>
        </p:sp>
        <p:grpSp>
          <p:nvGrpSpPr>
            <p:cNvPr id="111636" name="组合 30"/>
            <p:cNvGrpSpPr>
              <a:grpSpLocks/>
            </p:cNvGrpSpPr>
            <p:nvPr/>
          </p:nvGrpSpPr>
          <p:grpSpPr bwMode="auto">
            <a:xfrm>
              <a:off x="856621" y="2688385"/>
              <a:ext cx="9044389" cy="609398"/>
              <a:chOff x="651937" y="5387316"/>
              <a:chExt cx="9044389" cy="609398"/>
            </a:xfrm>
          </p:grpSpPr>
          <p:sp>
            <p:nvSpPr>
              <p:cNvPr id="111637" name="Rectangle 13"/>
              <p:cNvSpPr>
                <a:spLocks noChangeArrowheads="1"/>
              </p:cNvSpPr>
              <p:nvPr/>
            </p:nvSpPr>
            <p:spPr bwMode="auto">
              <a:xfrm>
                <a:off x="1130976" y="5387316"/>
                <a:ext cx="8565350" cy="609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空间复杂度</a:t>
                </a:r>
                <a:r>
                  <a:rPr lang="zh-CN" altLang="en-US" sz="28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zh-CN" sz="28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算法在执行过程中需要的辅助空间数量</a:t>
                </a:r>
                <a:endPara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3" name="Group 67"/>
              <p:cNvGrpSpPr/>
              <p:nvPr/>
            </p:nvGrpSpPr>
            <p:grpSpPr>
              <a:xfrm>
                <a:off x="651937" y="5480365"/>
                <a:ext cx="359992" cy="360001"/>
                <a:chOff x="10115551" y="5634036"/>
                <a:chExt cx="577837" cy="576265"/>
              </a:xfrm>
              <a:solidFill>
                <a:srgbClr val="5A327D"/>
              </a:solidFill>
            </p:grpSpPr>
            <p:sp>
              <p:nvSpPr>
                <p:cNvPr id="34" name="Freeform 13"/>
                <p:cNvSpPr/>
                <p:nvPr/>
              </p:nvSpPr>
              <p:spPr bwMode="auto">
                <a:xfrm>
                  <a:off x="10177450" y="5634036"/>
                  <a:ext cx="515938" cy="517526"/>
                </a:xfrm>
                <a:custGeom>
                  <a:avLst/>
                  <a:gdLst>
                    <a:gd name="T0" fmla="*/ 174 w 176"/>
                    <a:gd name="T1" fmla="*/ 61 h 176"/>
                    <a:gd name="T2" fmla="*/ 115 w 176"/>
                    <a:gd name="T3" fmla="*/ 2 h 176"/>
                    <a:gd name="T4" fmla="*/ 110 w 176"/>
                    <a:gd name="T5" fmla="*/ 2 h 176"/>
                    <a:gd name="T6" fmla="*/ 91 w 176"/>
                    <a:gd name="T7" fmla="*/ 20 h 176"/>
                    <a:gd name="T8" fmla="*/ 90 w 176"/>
                    <a:gd name="T9" fmla="*/ 23 h 176"/>
                    <a:gd name="T10" fmla="*/ 91 w 176"/>
                    <a:gd name="T11" fmla="*/ 26 h 176"/>
                    <a:gd name="T12" fmla="*/ 96 w 176"/>
                    <a:gd name="T13" fmla="*/ 31 h 176"/>
                    <a:gd name="T14" fmla="*/ 69 w 176"/>
                    <a:gd name="T15" fmla="*/ 58 h 176"/>
                    <a:gd name="T16" fmla="*/ 50 w 176"/>
                    <a:gd name="T17" fmla="*/ 56 h 176"/>
                    <a:gd name="T18" fmla="*/ 1 w 176"/>
                    <a:gd name="T19" fmla="*/ 76 h 176"/>
                    <a:gd name="T20" fmla="*/ 1 w 176"/>
                    <a:gd name="T21" fmla="*/ 82 h 176"/>
                    <a:gd name="T22" fmla="*/ 94 w 176"/>
                    <a:gd name="T23" fmla="*/ 175 h 176"/>
                    <a:gd name="T24" fmla="*/ 97 w 176"/>
                    <a:gd name="T25" fmla="*/ 176 h 176"/>
                    <a:gd name="T26" fmla="*/ 100 w 176"/>
                    <a:gd name="T27" fmla="*/ 175 h 176"/>
                    <a:gd name="T28" fmla="*/ 118 w 176"/>
                    <a:gd name="T29" fmla="*/ 107 h 176"/>
                    <a:gd name="T30" fmla="*/ 145 w 176"/>
                    <a:gd name="T31" fmla="*/ 80 h 176"/>
                    <a:gd name="T32" fmla="*/ 150 w 176"/>
                    <a:gd name="T33" fmla="*/ 85 h 176"/>
                    <a:gd name="T34" fmla="*/ 156 w 176"/>
                    <a:gd name="T35" fmla="*/ 85 h 176"/>
                    <a:gd name="T36" fmla="*/ 174 w 176"/>
                    <a:gd name="T37" fmla="*/ 66 h 176"/>
                    <a:gd name="T38" fmla="*/ 176 w 176"/>
                    <a:gd name="T39" fmla="*/ 63 h 176"/>
                    <a:gd name="T40" fmla="*/ 174 w 176"/>
                    <a:gd name="T41" fmla="*/ 61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6" h="176">
                      <a:moveTo>
                        <a:pt x="174" y="61"/>
                      </a:moveTo>
                      <a:cubicBezTo>
                        <a:pt x="115" y="2"/>
                        <a:pt x="115" y="2"/>
                        <a:pt x="115" y="2"/>
                      </a:cubicBezTo>
                      <a:cubicBezTo>
                        <a:pt x="114" y="0"/>
                        <a:pt x="111" y="0"/>
                        <a:pt x="110" y="2"/>
                      </a:cubicBezTo>
                      <a:cubicBezTo>
                        <a:pt x="91" y="20"/>
                        <a:pt x="91" y="20"/>
                        <a:pt x="91" y="20"/>
                      </a:cubicBezTo>
                      <a:cubicBezTo>
                        <a:pt x="90" y="21"/>
                        <a:pt x="90" y="22"/>
                        <a:pt x="90" y="23"/>
                      </a:cubicBezTo>
                      <a:cubicBezTo>
                        <a:pt x="90" y="24"/>
                        <a:pt x="90" y="25"/>
                        <a:pt x="91" y="26"/>
                      </a:cubicBezTo>
                      <a:cubicBezTo>
                        <a:pt x="96" y="31"/>
                        <a:pt x="96" y="31"/>
                        <a:pt x="96" y="31"/>
                      </a:cubicBezTo>
                      <a:cubicBezTo>
                        <a:pt x="69" y="58"/>
                        <a:pt x="69" y="58"/>
                        <a:pt x="69" y="58"/>
                      </a:cubicBezTo>
                      <a:cubicBezTo>
                        <a:pt x="63" y="57"/>
                        <a:pt x="57" y="56"/>
                        <a:pt x="50" y="56"/>
                      </a:cubicBezTo>
                      <a:cubicBezTo>
                        <a:pt x="32" y="56"/>
                        <a:pt x="14" y="63"/>
                        <a:pt x="1" y="76"/>
                      </a:cubicBezTo>
                      <a:cubicBezTo>
                        <a:pt x="0" y="78"/>
                        <a:pt x="0" y="80"/>
                        <a:pt x="1" y="82"/>
                      </a:cubicBezTo>
                      <a:cubicBezTo>
                        <a:pt x="94" y="175"/>
                        <a:pt x="94" y="175"/>
                        <a:pt x="94" y="175"/>
                      </a:cubicBezTo>
                      <a:cubicBezTo>
                        <a:pt x="95" y="175"/>
                        <a:pt x="96" y="176"/>
                        <a:pt x="97" y="176"/>
                      </a:cubicBezTo>
                      <a:cubicBezTo>
                        <a:pt x="98" y="176"/>
                        <a:pt x="99" y="175"/>
                        <a:pt x="100" y="175"/>
                      </a:cubicBezTo>
                      <a:cubicBezTo>
                        <a:pt x="117" y="157"/>
                        <a:pt x="124" y="131"/>
                        <a:pt x="118" y="107"/>
                      </a:cubicBezTo>
                      <a:cubicBezTo>
                        <a:pt x="145" y="80"/>
                        <a:pt x="145" y="80"/>
                        <a:pt x="145" y="80"/>
                      </a:cubicBezTo>
                      <a:cubicBezTo>
                        <a:pt x="150" y="85"/>
                        <a:pt x="150" y="85"/>
                        <a:pt x="150" y="85"/>
                      </a:cubicBezTo>
                      <a:cubicBezTo>
                        <a:pt x="152" y="86"/>
                        <a:pt x="154" y="86"/>
                        <a:pt x="156" y="85"/>
                      </a:cubicBezTo>
                      <a:cubicBezTo>
                        <a:pt x="174" y="66"/>
                        <a:pt x="174" y="66"/>
                        <a:pt x="174" y="66"/>
                      </a:cubicBezTo>
                      <a:cubicBezTo>
                        <a:pt x="175" y="65"/>
                        <a:pt x="176" y="64"/>
                        <a:pt x="176" y="63"/>
                      </a:cubicBezTo>
                      <a:cubicBezTo>
                        <a:pt x="176" y="62"/>
                        <a:pt x="175" y="61"/>
                        <a:pt x="174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5" name="Freeform 14"/>
                <p:cNvSpPr/>
                <p:nvPr/>
              </p:nvSpPr>
              <p:spPr bwMode="auto">
                <a:xfrm>
                  <a:off x="10115551" y="5983288"/>
                  <a:ext cx="228600" cy="227013"/>
                </a:xfrm>
                <a:custGeom>
                  <a:avLst/>
                  <a:gdLst>
                    <a:gd name="T0" fmla="*/ 7 w 78"/>
                    <a:gd name="T1" fmla="*/ 77 h 77"/>
                    <a:gd name="T2" fmla="*/ 2 w 78"/>
                    <a:gd name="T3" fmla="*/ 76 h 77"/>
                    <a:gd name="T4" fmla="*/ 2 w 78"/>
                    <a:gd name="T5" fmla="*/ 67 h 77"/>
                    <a:gd name="T6" fmla="*/ 67 w 78"/>
                    <a:gd name="T7" fmla="*/ 2 h 77"/>
                    <a:gd name="T8" fmla="*/ 76 w 78"/>
                    <a:gd name="T9" fmla="*/ 2 h 77"/>
                    <a:gd name="T10" fmla="*/ 76 w 78"/>
                    <a:gd name="T11" fmla="*/ 11 h 77"/>
                    <a:gd name="T12" fmla="*/ 11 w 78"/>
                    <a:gd name="T13" fmla="*/ 76 h 77"/>
                    <a:gd name="T14" fmla="*/ 7 w 78"/>
                    <a:gd name="T15" fmla="*/ 77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8" h="77">
                      <a:moveTo>
                        <a:pt x="7" y="77"/>
                      </a:moveTo>
                      <a:cubicBezTo>
                        <a:pt x="5" y="77"/>
                        <a:pt x="3" y="77"/>
                        <a:pt x="2" y="76"/>
                      </a:cubicBezTo>
                      <a:cubicBezTo>
                        <a:pt x="0" y="73"/>
                        <a:pt x="0" y="70"/>
                        <a:pt x="2" y="67"/>
                      </a:cubicBezTo>
                      <a:cubicBezTo>
                        <a:pt x="67" y="2"/>
                        <a:pt x="67" y="2"/>
                        <a:pt x="67" y="2"/>
                      </a:cubicBezTo>
                      <a:cubicBezTo>
                        <a:pt x="70" y="0"/>
                        <a:pt x="73" y="0"/>
                        <a:pt x="76" y="2"/>
                      </a:cubicBezTo>
                      <a:cubicBezTo>
                        <a:pt x="78" y="5"/>
                        <a:pt x="78" y="8"/>
                        <a:pt x="76" y="11"/>
                      </a:cubicBezTo>
                      <a:cubicBezTo>
                        <a:pt x="11" y="76"/>
                        <a:pt x="11" y="76"/>
                        <a:pt x="11" y="76"/>
                      </a:cubicBezTo>
                      <a:cubicBezTo>
                        <a:pt x="10" y="77"/>
                        <a:pt x="8" y="77"/>
                        <a:pt x="7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785813" y="4760913"/>
            <a:ext cx="9974262" cy="523875"/>
            <a:chOff x="651937" y="5387316"/>
            <a:chExt cx="9974029" cy="523220"/>
          </a:xfrm>
        </p:grpSpPr>
        <p:sp>
          <p:nvSpPr>
            <p:cNvPr id="111633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949499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空间复杂度也</a:t>
              </a:r>
              <a:r>
                <a:rPr lang="zh-CN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是问题规模的函数，通常记作：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= 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)) </a:t>
              </a:r>
              <a:endPara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0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41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11625" name="Text Box 11"/>
          <p:cNvSpPr txBox="1">
            <a:spLocks noChangeArrowheads="1"/>
          </p:cNvSpPr>
          <p:nvPr/>
        </p:nvSpPr>
        <p:spPr bwMode="auto">
          <a:xfrm>
            <a:off x="1282700" y="2049463"/>
            <a:ext cx="60325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）算法本身占用的空间</a:t>
            </a:r>
            <a:endParaRPr lang="zh-CN" altLang="en-US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1626" name="组合 44"/>
          <p:cNvGrpSpPr>
            <a:grpSpLocks/>
          </p:cNvGrpSpPr>
          <p:nvPr/>
        </p:nvGrpSpPr>
        <p:grpSpPr bwMode="auto">
          <a:xfrm>
            <a:off x="6553200" y="2062163"/>
            <a:ext cx="3957638" cy="460375"/>
            <a:chOff x="6553200" y="1863452"/>
            <a:chExt cx="3957920" cy="461665"/>
          </a:xfrm>
        </p:grpSpPr>
        <p:sp>
          <p:nvSpPr>
            <p:cNvPr id="111631" name="矩形 45"/>
            <p:cNvSpPr>
              <a:spLocks noChangeArrowheads="1"/>
            </p:cNvSpPr>
            <p:nvPr/>
          </p:nvSpPr>
          <p:spPr bwMode="auto">
            <a:xfrm>
              <a:off x="7248688" y="1863452"/>
              <a:ext cx="3262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与算法</a:t>
              </a:r>
              <a:r>
                <a: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</a:t>
              </a:r>
              <a:r>
                <a:rPr lang="zh-CN" altLang="zh-CN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</a:t>
              </a:r>
              <a:r>
                <a: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，大小固定</a:t>
              </a:r>
            </a:p>
          </p:txBody>
        </p:sp>
        <p:sp>
          <p:nvSpPr>
            <p:cNvPr id="47" name="右箭头 46"/>
            <p:cNvSpPr/>
            <p:nvPr/>
          </p:nvSpPr>
          <p:spPr>
            <a:xfrm>
              <a:off x="6553200" y="1966928"/>
              <a:ext cx="576304" cy="323166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1282700" y="1531938"/>
            <a:ext cx="53006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）输入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输出数据占用的空间</a:t>
            </a:r>
            <a:endParaRPr lang="zh-CN" altLang="en-US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1628" name="组合 48"/>
          <p:cNvGrpSpPr>
            <a:grpSpLocks/>
          </p:cNvGrpSpPr>
          <p:nvPr/>
        </p:nvGrpSpPr>
        <p:grpSpPr bwMode="auto">
          <a:xfrm>
            <a:off x="6553200" y="1543050"/>
            <a:ext cx="4265613" cy="461963"/>
            <a:chOff x="6553200" y="1863452"/>
            <a:chExt cx="4265696" cy="461665"/>
          </a:xfrm>
        </p:grpSpPr>
        <p:sp>
          <p:nvSpPr>
            <p:cNvPr id="111629" name="矩形 49"/>
            <p:cNvSpPr>
              <a:spLocks noChangeArrowheads="1"/>
            </p:cNvSpPr>
            <p:nvPr/>
          </p:nvSpPr>
          <p:spPr bwMode="auto">
            <a:xfrm>
              <a:off x="7248688" y="1863452"/>
              <a:ext cx="35702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取决于问题，与算法无关</a:t>
              </a:r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右箭头 50"/>
            <p:cNvSpPr/>
            <p:nvPr/>
          </p:nvSpPr>
          <p:spPr>
            <a:xfrm>
              <a:off x="6553200" y="1966573"/>
              <a:ext cx="576274" cy="323641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376488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2470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复杂度</a:t>
            </a: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638175" y="715963"/>
            <a:ext cx="5199063" cy="486092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void BubbleSort(int r[ ], int n)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int j, temp, bound, exchange = n; 	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while (exchange != 0) </a:t>
            </a:r>
          </a:p>
          <a:p>
            <a:pPr eaLnBrk="1" hangingPunct="1">
              <a:lnSpc>
                <a:spcPts val="25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{</a:t>
            </a:r>
          </a:p>
          <a:p>
            <a:pPr eaLnBrk="1" hangingPunct="1">
              <a:lnSpc>
                <a:spcPts val="25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bound = exchange; exchange = 0;  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for (j = 1; j &lt; bound; j++)</a:t>
            </a:r>
            <a:endParaRPr lang="zh-CN" altLang="en-US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if (r[j] &gt; r[j+1]) {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temp = r[j];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r[j] = r[j+1];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r[j+1] = temp;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exchange=j; </a:t>
            </a:r>
          </a:p>
          <a:p>
            <a:pPr eaLnBrk="1" hangingPunct="1">
              <a:lnSpc>
                <a:spcPts val="25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}</a:t>
            </a:r>
          </a:p>
          <a:p>
            <a:pPr eaLnBrk="1" hangingPunct="1">
              <a:lnSpc>
                <a:spcPts val="25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}</a:t>
            </a:r>
          </a:p>
          <a:p>
            <a:pPr eaLnBrk="1" hangingPunct="1">
              <a:lnSpc>
                <a:spcPts val="25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6226175" y="715963"/>
            <a:ext cx="5233988" cy="486092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void Merge(int r[ ], int s, int m, int t) </a:t>
            </a:r>
            <a:endParaRPr lang="zh-CN" altLang="zh-CN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endParaRPr lang="zh-CN" altLang="zh-CN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int r1[n]; 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int i = s, j = m + 1, k = s;</a:t>
            </a:r>
            <a:endParaRPr lang="zh-CN" altLang="zh-CN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while (i &lt;= m &amp;&amp; j &lt;= t)</a:t>
            </a:r>
            <a:endParaRPr lang="zh-CN" altLang="zh-CN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{   </a:t>
            </a:r>
            <a:endParaRPr lang="zh-CN" altLang="zh-CN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if (r[i] &lt;= r[j])  r1[k++] = r[i++];   </a:t>
            </a:r>
            <a:endParaRPr lang="zh-CN" altLang="zh-CN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else  r1[k++] = r[j++]; </a:t>
            </a:r>
            <a:endParaRPr lang="zh-CN" altLang="zh-CN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}</a:t>
            </a:r>
            <a:endParaRPr lang="zh-CN" altLang="zh-CN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while (i &lt;= m)  r1[k++]=r[i++]; </a:t>
            </a:r>
            <a:endParaRPr lang="zh-CN" altLang="zh-CN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while (j &lt;= t)  r1[k++]=r[j++];  </a:t>
            </a:r>
            <a:endParaRPr lang="zh-CN" altLang="zh-CN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for (i = s; i &lt; t; i++) 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r[i] = r1[i];</a:t>
            </a:r>
            <a:endParaRPr lang="zh-CN" altLang="zh-CN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4940300" y="947738"/>
            <a:ext cx="887413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</a:pPr>
            <a:r>
              <a:rPr lang="en-US" altLang="zh-CN" sz="2800" i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endParaRPr lang="zh-CN" altLang="en-US" sz="280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566400" y="947738"/>
            <a:ext cx="88741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</a:pPr>
            <a:r>
              <a:rPr lang="en-US" altLang="zh-CN" sz="2800" i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80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020763" y="1727200"/>
            <a:ext cx="3960812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607175" y="1712913"/>
            <a:ext cx="10795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431800" y="5599113"/>
            <a:ext cx="10026650" cy="522287"/>
            <a:chOff x="651937" y="5387316"/>
            <a:chExt cx="10027920" cy="523220"/>
          </a:xfrm>
        </p:grpSpPr>
        <p:sp>
          <p:nvSpPr>
            <p:cNvPr id="112652" name="Rectangle 13"/>
            <p:cNvSpPr>
              <a:spLocks noChangeArrowheads="1"/>
            </p:cNvSpPr>
            <p:nvPr/>
          </p:nvSpPr>
          <p:spPr bwMode="auto">
            <a:xfrm>
              <a:off x="1130975" y="5387316"/>
              <a:ext cx="954888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80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就地</a:t>
              </a:r>
              <a:r>
                <a:rPr lang="zh-CN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zh-CN" altLang="zh-CN" sz="280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原地</a:t>
              </a:r>
              <a:r>
                <a:rPr lang="zh-CN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）算法</a:t>
              </a:r>
              <a:r>
                <a: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：空间复杂度为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r>
                <a: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，辅助空间是</a:t>
              </a:r>
              <a:r>
                <a:rPr lang="zh-CN" altLang="en-US" sz="280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常数</a:t>
              </a:r>
            </a:p>
          </p:txBody>
        </p:sp>
        <p:grpSp>
          <p:nvGrpSpPr>
            <p:cNvPr id="15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6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>
            <a:off x="6591300" y="2017713"/>
            <a:ext cx="3070225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45" grpId="0" bldLvl="0" animBg="1"/>
      <p:bldP spid="46" grpId="0" bldLvl="0" animBg="1"/>
      <p:bldP spid="47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0525" y="3900488"/>
            <a:ext cx="6569075" cy="725487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667" name="Rectangle 2"/>
          <p:cNvSpPr>
            <a:spLocks noChangeArrowheads="1"/>
          </p:cNvSpPr>
          <p:nvPr/>
        </p:nvSpPr>
        <p:spPr bwMode="auto">
          <a:xfrm>
            <a:off x="3381375" y="4011613"/>
            <a:ext cx="5657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1-4-3    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算法分析举例</a:t>
            </a:r>
          </a:p>
        </p:txBody>
      </p:sp>
      <p:pic>
        <p:nvPicPr>
          <p:cNvPr id="113668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2730500"/>
            <a:ext cx="8666162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40"/>
          <p:cNvGrpSpPr/>
          <p:nvPr/>
        </p:nvGrpSpPr>
        <p:grpSpPr>
          <a:xfrm>
            <a:off x="1964745" y="158942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3" y="1546225"/>
            <a:ext cx="52752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非递归算法的时间复杂度分析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5" y="101600"/>
            <a:ext cx="1997075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538" y="46038"/>
            <a:ext cx="17399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Group 40"/>
          <p:cNvGrpSpPr/>
          <p:nvPr/>
        </p:nvGrpSpPr>
        <p:grpSpPr>
          <a:xfrm>
            <a:off x="1964745" y="248126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2709863" y="2430463"/>
            <a:ext cx="52752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递归算法的时间复杂度分析</a:t>
            </a:r>
          </a:p>
        </p:txBody>
      </p:sp>
      <p:grpSp>
        <p:nvGrpSpPr>
          <p:cNvPr id="30" name="Group 40"/>
          <p:cNvGrpSpPr/>
          <p:nvPr/>
        </p:nvGrpSpPr>
        <p:grpSpPr>
          <a:xfrm>
            <a:off x="1964745" y="33731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709863" y="3313113"/>
            <a:ext cx="52752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最好、最坏、平均情况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 nodeType="clickPar">
                      <p:stCondLst>
                        <p:cond delay="0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5" grpId="0" bldLvl="0" animBg="1"/>
      <p:bldP spid="41" grpId="0" bldLvl="0" animBg="1"/>
      <p:bldP spid="36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1655763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15414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增长率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812800" y="992188"/>
            <a:ext cx="10571163" cy="1127125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：若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i="1" baseline="30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i="1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i="1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800" dirty="0">
                <a:solidFill>
                  <a:srgbClr val="404040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是一个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次多项式，则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i="1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970088" y="2149475"/>
            <a:ext cx="8459787" cy="3775075"/>
            <a:chOff x="1969490" y="2149014"/>
            <a:chExt cx="8460000" cy="3775718"/>
          </a:xfrm>
        </p:grpSpPr>
        <p:sp>
          <p:nvSpPr>
            <p:cNvPr id="33" name="Rectangle 11"/>
            <p:cNvSpPr/>
            <p:nvPr/>
          </p:nvSpPr>
          <p:spPr>
            <a:xfrm>
              <a:off x="1969490" y="5205473"/>
              <a:ext cx="8460000" cy="719259"/>
            </a:xfrm>
            <a:prstGeom prst="rect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ts val="35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关注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增长率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忽略所有低次幂和最高次幂的系数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15719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9501" y="2149014"/>
              <a:ext cx="4274837" cy="30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411413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23939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非递归算法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58850" y="911225"/>
            <a:ext cx="1995488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++x;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58850" y="1838325"/>
            <a:ext cx="4387850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for (i = 1; i &lt;= n; ++i)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++x; 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384925" y="931863"/>
            <a:ext cx="239395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 </a:t>
            </a:r>
            <a:r>
              <a:rPr lang="zh-CN" altLang="en-US" sz="28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常数阶</a:t>
            </a:r>
            <a:endParaRPr lang="en-US" altLang="zh-CN" sz="280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384925" y="2162175"/>
            <a:ext cx="239395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lang="zh-CN" altLang="en-US" sz="28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线性阶</a:t>
            </a:r>
            <a:endParaRPr lang="en-US" altLang="zh-CN" sz="280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58850" y="3365500"/>
            <a:ext cx="4868863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for (i = 1; i &lt;= n; ++i) 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for (j = 1; j &lt;= n; ++j)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++x; </a:t>
            </a:r>
            <a:endParaRPr lang="zh-CN" altLang="en-US" sz="28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384925" y="3881438"/>
            <a:ext cx="239395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lang="zh-CN" altLang="en-US" sz="28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平方阶</a:t>
            </a:r>
            <a:endParaRPr lang="en-US" altLang="zh-CN" sz="280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411413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23939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非递归算法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3100" y="955675"/>
            <a:ext cx="7335838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for (i = 1; i &lt;= n; ++i)</a:t>
            </a:r>
            <a:endParaRPr lang="zh-CN" altLang="zh-CN" sz="28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for (j = 1; j &lt;= n; ++j)</a:t>
            </a:r>
            <a:endParaRPr lang="zh-CN" altLang="zh-CN" sz="28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{</a:t>
            </a:r>
            <a:endParaRPr lang="zh-CN" altLang="zh-CN" sz="28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c[i][j] = 0;</a:t>
            </a:r>
            <a:endParaRPr lang="zh-CN" altLang="zh-CN" sz="28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for (k = 1; k &lt;= n; ++k)</a:t>
            </a:r>
            <a:endParaRPr lang="zh-CN" altLang="zh-CN" sz="28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c[i][j] += a[i][k] * b[k][j];</a:t>
            </a:r>
            <a:endParaRPr lang="zh-CN" altLang="zh-CN" sz="28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}</a:t>
            </a:r>
            <a:endParaRPr lang="zh-CN" altLang="zh-CN" sz="28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20000"/>
              </a:spcAft>
            </a:pPr>
            <a:endParaRPr lang="zh-CN" altLang="en-US" sz="28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811963" y="2509838"/>
            <a:ext cx="239395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lang="zh-CN" altLang="en-US" sz="28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立方阶</a:t>
            </a:r>
            <a:endParaRPr lang="en-US" altLang="zh-CN" sz="280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3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411413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23939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非递归算法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77875" y="877888"/>
            <a:ext cx="7335838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for (i = 1; i &lt;= n; ++i)</a:t>
            </a:r>
            <a:endParaRPr lang="zh-CN" altLang="zh-CN" sz="28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for (j = 1; j &lt;= i-1; ++j) </a:t>
            </a:r>
            <a:endParaRPr lang="zh-CN" altLang="zh-CN" sz="28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++x;</a:t>
            </a:r>
            <a:endParaRPr lang="zh-CN" altLang="zh-CN" sz="28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878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691313" y="1219200"/>
          <a:ext cx="309245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4" name="公式" r:id="rId3" imgW="21336000" imgH="10058400" progId="">
                  <p:embed/>
                </p:oleObj>
              </mc:Choice>
              <mc:Fallback>
                <p:oleObj name="公式" r:id="rId3" imgW="21336000" imgH="10058400" progId="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1219200"/>
                        <a:ext cx="309245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795338" y="2760663"/>
            <a:ext cx="8577262" cy="566737"/>
            <a:chOff x="780446" y="2543816"/>
            <a:chExt cx="8577640" cy="566309"/>
          </a:xfrm>
        </p:grpSpPr>
        <p:sp>
          <p:nvSpPr>
            <p:cNvPr id="118802" name="矩形 10"/>
            <p:cNvSpPr>
              <a:spLocks noChangeArrowheads="1"/>
            </p:cNvSpPr>
            <p:nvPr/>
          </p:nvSpPr>
          <p:spPr bwMode="auto">
            <a:xfrm>
              <a:off x="1320712" y="2543816"/>
              <a:ext cx="8037374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zh-CN" sz="280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分析的策略</a:t>
              </a:r>
              <a:r>
                <a:rPr lang="zh-CN" altLang="zh-CN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是从内部（或最深层部分）向外展开</a:t>
              </a:r>
              <a:endPara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803" name="Freeform 84"/>
            <p:cNvSpPr>
              <a:spLocks/>
            </p:cNvSpPr>
            <p:nvPr/>
          </p:nvSpPr>
          <p:spPr bwMode="auto">
            <a:xfrm>
              <a:off x="780446" y="2543816"/>
              <a:ext cx="504000" cy="432000"/>
            </a:xfrm>
            <a:custGeom>
              <a:avLst/>
              <a:gdLst>
                <a:gd name="T0" fmla="*/ 449109 w 202"/>
                <a:gd name="T1" fmla="*/ 40421 h 171"/>
                <a:gd name="T2" fmla="*/ 349307 w 202"/>
                <a:gd name="T3" fmla="*/ 0 h 171"/>
                <a:gd name="T4" fmla="*/ 249505 w 202"/>
                <a:gd name="T5" fmla="*/ 40421 h 171"/>
                <a:gd name="T6" fmla="*/ 127248 w 202"/>
                <a:gd name="T7" fmla="*/ 166737 h 171"/>
                <a:gd name="T8" fmla="*/ 42416 w 202"/>
                <a:gd name="T9" fmla="*/ 252632 h 171"/>
                <a:gd name="T10" fmla="*/ 42416 w 202"/>
                <a:gd name="T11" fmla="*/ 401684 h 171"/>
                <a:gd name="T12" fmla="*/ 114772 w 202"/>
                <a:gd name="T13" fmla="*/ 432000 h 171"/>
                <a:gd name="T14" fmla="*/ 189624 w 202"/>
                <a:gd name="T15" fmla="*/ 399158 h 171"/>
                <a:gd name="T16" fmla="*/ 344317 w 202"/>
                <a:gd name="T17" fmla="*/ 242526 h 171"/>
                <a:gd name="T18" fmla="*/ 344317 w 202"/>
                <a:gd name="T19" fmla="*/ 242526 h 171"/>
                <a:gd name="T20" fmla="*/ 399208 w 202"/>
                <a:gd name="T21" fmla="*/ 189474 h 171"/>
                <a:gd name="T22" fmla="*/ 419168 w 202"/>
                <a:gd name="T23" fmla="*/ 136421 h 171"/>
                <a:gd name="T24" fmla="*/ 399208 w 202"/>
                <a:gd name="T25" fmla="*/ 83368 h 171"/>
                <a:gd name="T26" fmla="*/ 294416 w 202"/>
                <a:gd name="T27" fmla="*/ 85895 h 171"/>
                <a:gd name="T28" fmla="*/ 107287 w 202"/>
                <a:gd name="T29" fmla="*/ 275368 h 171"/>
                <a:gd name="T30" fmla="*/ 107287 w 202"/>
                <a:gd name="T31" fmla="*/ 295579 h 171"/>
                <a:gd name="T32" fmla="*/ 117267 w 202"/>
                <a:gd name="T33" fmla="*/ 300632 h 171"/>
                <a:gd name="T34" fmla="*/ 127248 w 202"/>
                <a:gd name="T35" fmla="*/ 295579 h 171"/>
                <a:gd name="T36" fmla="*/ 316871 w 202"/>
                <a:gd name="T37" fmla="*/ 106105 h 171"/>
                <a:gd name="T38" fmla="*/ 379248 w 202"/>
                <a:gd name="T39" fmla="*/ 103579 h 171"/>
                <a:gd name="T40" fmla="*/ 391723 w 202"/>
                <a:gd name="T41" fmla="*/ 136421 h 171"/>
                <a:gd name="T42" fmla="*/ 376752 w 202"/>
                <a:gd name="T43" fmla="*/ 169263 h 171"/>
                <a:gd name="T44" fmla="*/ 321861 w 202"/>
                <a:gd name="T45" fmla="*/ 224842 h 171"/>
                <a:gd name="T46" fmla="*/ 321861 w 202"/>
                <a:gd name="T47" fmla="*/ 224842 h 171"/>
                <a:gd name="T48" fmla="*/ 169663 w 202"/>
                <a:gd name="T49" fmla="*/ 378947 h 171"/>
                <a:gd name="T50" fmla="*/ 62376 w 202"/>
                <a:gd name="T51" fmla="*/ 381474 h 171"/>
                <a:gd name="T52" fmla="*/ 62376 w 202"/>
                <a:gd name="T53" fmla="*/ 272842 h 171"/>
                <a:gd name="T54" fmla="*/ 72356 w 202"/>
                <a:gd name="T55" fmla="*/ 262737 h 171"/>
                <a:gd name="T56" fmla="*/ 72356 w 202"/>
                <a:gd name="T57" fmla="*/ 262737 h 171"/>
                <a:gd name="T58" fmla="*/ 271960 w 202"/>
                <a:gd name="T59" fmla="*/ 63158 h 171"/>
                <a:gd name="T60" fmla="*/ 349307 w 202"/>
                <a:gd name="T61" fmla="*/ 27789 h 171"/>
                <a:gd name="T62" fmla="*/ 429149 w 202"/>
                <a:gd name="T63" fmla="*/ 60632 h 171"/>
                <a:gd name="T64" fmla="*/ 429149 w 202"/>
                <a:gd name="T65" fmla="*/ 222316 h 171"/>
                <a:gd name="T66" fmla="*/ 264475 w 202"/>
                <a:gd name="T67" fmla="*/ 386526 h 171"/>
                <a:gd name="T68" fmla="*/ 264475 w 202"/>
                <a:gd name="T69" fmla="*/ 406737 h 171"/>
                <a:gd name="T70" fmla="*/ 274455 w 202"/>
                <a:gd name="T71" fmla="*/ 411789 h 171"/>
                <a:gd name="T72" fmla="*/ 286931 w 202"/>
                <a:gd name="T73" fmla="*/ 406737 h 171"/>
                <a:gd name="T74" fmla="*/ 449109 w 202"/>
                <a:gd name="T75" fmla="*/ 242526 h 171"/>
                <a:gd name="T76" fmla="*/ 449109 w 202"/>
                <a:gd name="T77" fmla="*/ 40421 h 1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06450" y="3421063"/>
            <a:ext cx="5289550" cy="121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for (i = 1; i &lt;= n; i = 2 * i)</a:t>
            </a:r>
            <a:endParaRPr lang="zh-CN" altLang="zh-CN" sz="28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 ++x;</a:t>
            </a:r>
            <a:endParaRPr lang="zh-CN" altLang="zh-CN" sz="28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916738" y="3729038"/>
            <a:ext cx="2867025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(log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lang="zh-CN" altLang="en-US" sz="28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对数阶</a:t>
            </a:r>
            <a:endParaRPr lang="en-US" altLang="zh-CN" sz="280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711200" y="4603750"/>
            <a:ext cx="10825163" cy="566738"/>
            <a:chOff x="780446" y="2543816"/>
            <a:chExt cx="10826117" cy="566309"/>
          </a:xfrm>
        </p:grpSpPr>
        <p:sp>
          <p:nvSpPr>
            <p:cNvPr id="118800" name="矩形 16"/>
            <p:cNvSpPr>
              <a:spLocks noChangeArrowheads="1"/>
            </p:cNvSpPr>
            <p:nvPr/>
          </p:nvSpPr>
          <p:spPr bwMode="auto">
            <a:xfrm>
              <a:off x="1320711" y="2543816"/>
              <a:ext cx="10285852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zh-CN" sz="280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分析的策略</a:t>
              </a:r>
              <a:r>
                <a:rPr lang="zh-CN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是设其执行次数为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，则有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i="1" baseline="30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 baseline="30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baseline="30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aseline="30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≤ 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，即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≤ log</a:t>
              </a:r>
              <a:r>
                <a:rPr lang="en-US" altLang="zh-CN" sz="28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endParaRPr lang="zh-CN" altLang="en-US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801" name="Freeform 84"/>
            <p:cNvSpPr>
              <a:spLocks/>
            </p:cNvSpPr>
            <p:nvPr/>
          </p:nvSpPr>
          <p:spPr bwMode="auto">
            <a:xfrm>
              <a:off x="780446" y="2543816"/>
              <a:ext cx="504000" cy="432000"/>
            </a:xfrm>
            <a:custGeom>
              <a:avLst/>
              <a:gdLst>
                <a:gd name="T0" fmla="*/ 449109 w 202"/>
                <a:gd name="T1" fmla="*/ 40421 h 171"/>
                <a:gd name="T2" fmla="*/ 349307 w 202"/>
                <a:gd name="T3" fmla="*/ 0 h 171"/>
                <a:gd name="T4" fmla="*/ 249505 w 202"/>
                <a:gd name="T5" fmla="*/ 40421 h 171"/>
                <a:gd name="T6" fmla="*/ 127248 w 202"/>
                <a:gd name="T7" fmla="*/ 166737 h 171"/>
                <a:gd name="T8" fmla="*/ 42416 w 202"/>
                <a:gd name="T9" fmla="*/ 252632 h 171"/>
                <a:gd name="T10" fmla="*/ 42416 w 202"/>
                <a:gd name="T11" fmla="*/ 401684 h 171"/>
                <a:gd name="T12" fmla="*/ 114772 w 202"/>
                <a:gd name="T13" fmla="*/ 432000 h 171"/>
                <a:gd name="T14" fmla="*/ 189624 w 202"/>
                <a:gd name="T15" fmla="*/ 399158 h 171"/>
                <a:gd name="T16" fmla="*/ 344317 w 202"/>
                <a:gd name="T17" fmla="*/ 242526 h 171"/>
                <a:gd name="T18" fmla="*/ 344317 w 202"/>
                <a:gd name="T19" fmla="*/ 242526 h 171"/>
                <a:gd name="T20" fmla="*/ 399208 w 202"/>
                <a:gd name="T21" fmla="*/ 189474 h 171"/>
                <a:gd name="T22" fmla="*/ 419168 w 202"/>
                <a:gd name="T23" fmla="*/ 136421 h 171"/>
                <a:gd name="T24" fmla="*/ 399208 w 202"/>
                <a:gd name="T25" fmla="*/ 83368 h 171"/>
                <a:gd name="T26" fmla="*/ 294416 w 202"/>
                <a:gd name="T27" fmla="*/ 85895 h 171"/>
                <a:gd name="T28" fmla="*/ 107287 w 202"/>
                <a:gd name="T29" fmla="*/ 275368 h 171"/>
                <a:gd name="T30" fmla="*/ 107287 w 202"/>
                <a:gd name="T31" fmla="*/ 295579 h 171"/>
                <a:gd name="T32" fmla="*/ 117267 w 202"/>
                <a:gd name="T33" fmla="*/ 300632 h 171"/>
                <a:gd name="T34" fmla="*/ 127248 w 202"/>
                <a:gd name="T35" fmla="*/ 295579 h 171"/>
                <a:gd name="T36" fmla="*/ 316871 w 202"/>
                <a:gd name="T37" fmla="*/ 106105 h 171"/>
                <a:gd name="T38" fmla="*/ 379248 w 202"/>
                <a:gd name="T39" fmla="*/ 103579 h 171"/>
                <a:gd name="T40" fmla="*/ 391723 w 202"/>
                <a:gd name="T41" fmla="*/ 136421 h 171"/>
                <a:gd name="T42" fmla="*/ 376752 w 202"/>
                <a:gd name="T43" fmla="*/ 169263 h 171"/>
                <a:gd name="T44" fmla="*/ 321861 w 202"/>
                <a:gd name="T45" fmla="*/ 224842 h 171"/>
                <a:gd name="T46" fmla="*/ 321861 w 202"/>
                <a:gd name="T47" fmla="*/ 224842 h 171"/>
                <a:gd name="T48" fmla="*/ 169663 w 202"/>
                <a:gd name="T49" fmla="*/ 378947 h 171"/>
                <a:gd name="T50" fmla="*/ 62376 w 202"/>
                <a:gd name="T51" fmla="*/ 381474 h 171"/>
                <a:gd name="T52" fmla="*/ 62376 w 202"/>
                <a:gd name="T53" fmla="*/ 272842 h 171"/>
                <a:gd name="T54" fmla="*/ 72356 w 202"/>
                <a:gd name="T55" fmla="*/ 262737 h 171"/>
                <a:gd name="T56" fmla="*/ 72356 w 202"/>
                <a:gd name="T57" fmla="*/ 262737 h 171"/>
                <a:gd name="T58" fmla="*/ 271960 w 202"/>
                <a:gd name="T59" fmla="*/ 63158 h 171"/>
                <a:gd name="T60" fmla="*/ 349307 w 202"/>
                <a:gd name="T61" fmla="*/ 27789 h 171"/>
                <a:gd name="T62" fmla="*/ 429149 w 202"/>
                <a:gd name="T63" fmla="*/ 60632 h 171"/>
                <a:gd name="T64" fmla="*/ 429149 w 202"/>
                <a:gd name="T65" fmla="*/ 222316 h 171"/>
                <a:gd name="T66" fmla="*/ 264475 w 202"/>
                <a:gd name="T67" fmla="*/ 386526 h 171"/>
                <a:gd name="T68" fmla="*/ 264475 w 202"/>
                <a:gd name="T69" fmla="*/ 406737 h 171"/>
                <a:gd name="T70" fmla="*/ 274455 w 202"/>
                <a:gd name="T71" fmla="*/ 411789 h 171"/>
                <a:gd name="T72" fmla="*/ 286931 w 202"/>
                <a:gd name="T73" fmla="*/ 406737 h 171"/>
                <a:gd name="T74" fmla="*/ 449109 w 202"/>
                <a:gd name="T75" fmla="*/ 242526 h 171"/>
                <a:gd name="T76" fmla="*/ 449109 w 202"/>
                <a:gd name="T77" fmla="*/ 40421 h 1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10009188" y="1450975"/>
            <a:ext cx="11953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endParaRPr lang="en-US" altLang="zh-CN" sz="280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08225" y="5097463"/>
          <a:ext cx="20478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5" name="公式" r:id="rId5" imgW="18288000" imgH="9144000" progId="">
                  <p:embed/>
                </p:oleObj>
              </mc:Choice>
              <mc:Fallback>
                <p:oleObj name="公式" r:id="rId5" imgW="18288000" imgH="9144000" progId="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5097463"/>
                        <a:ext cx="20478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654550" y="5326063"/>
            <a:ext cx="4983163" cy="576262"/>
            <a:chOff x="3450904" y="5325688"/>
            <a:chExt cx="4982807" cy="576000"/>
          </a:xfrm>
        </p:grpSpPr>
        <p:sp>
          <p:nvSpPr>
            <p:cNvPr id="27" name="右箭头 26"/>
            <p:cNvSpPr/>
            <p:nvPr/>
          </p:nvSpPr>
          <p:spPr>
            <a:xfrm>
              <a:off x="3450904" y="5446283"/>
              <a:ext cx="576222" cy="323703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8799" name="Rectangle 6"/>
            <p:cNvSpPr>
              <a:spLocks noChangeArrowheads="1"/>
            </p:cNvSpPr>
            <p:nvPr/>
          </p:nvSpPr>
          <p:spPr bwMode="auto">
            <a:xfrm>
              <a:off x="4293711" y="5325688"/>
              <a:ext cx="4140000" cy="57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spcAft>
                  <a:spcPct val="20000"/>
                </a:spcAft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O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(log</a:t>
              </a:r>
              <a:r>
                <a:rPr lang="en-US" altLang="zh-CN" sz="28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O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(log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</a:t>
              </a:r>
              <a:endParaRPr lang="en-US" altLang="zh-CN" sz="280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4" grpId="0" bldLvl="0" animBg="1"/>
      <p:bldP spid="15" grpId="0" bldLvl="0" animBg="1"/>
      <p:bldP spid="20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016125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18605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98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638175" y="992188"/>
            <a:ext cx="10826750" cy="533400"/>
            <a:chOff x="780446" y="2543816"/>
            <a:chExt cx="10826117" cy="533288"/>
          </a:xfrm>
        </p:grpSpPr>
        <p:sp>
          <p:nvSpPr>
            <p:cNvPr id="119827" name="矩形 16"/>
            <p:cNvSpPr>
              <a:spLocks noChangeArrowheads="1"/>
            </p:cNvSpPr>
            <p:nvPr/>
          </p:nvSpPr>
          <p:spPr bwMode="auto">
            <a:xfrm>
              <a:off x="1320711" y="2543816"/>
              <a:ext cx="10285852" cy="533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zh-CN" sz="280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分析的策略</a:t>
              </a:r>
              <a:r>
                <a:rPr lang="zh-CN" altLang="zh-CN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是</a:t>
              </a:r>
              <a:r>
                <a:rPr lang="zh-CN" altLang="zh-CN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根据递归过程建立递推关系式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</a:t>
              </a:r>
              <a:r>
                <a:rPr lang="zh-CN" altLang="zh-CN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求解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（求和表达式）</a:t>
              </a:r>
            </a:p>
          </p:txBody>
        </p:sp>
        <p:sp>
          <p:nvSpPr>
            <p:cNvPr id="119828" name="Freeform 84"/>
            <p:cNvSpPr>
              <a:spLocks/>
            </p:cNvSpPr>
            <p:nvPr/>
          </p:nvSpPr>
          <p:spPr bwMode="auto">
            <a:xfrm>
              <a:off x="780446" y="2543816"/>
              <a:ext cx="504000" cy="432000"/>
            </a:xfrm>
            <a:custGeom>
              <a:avLst/>
              <a:gdLst>
                <a:gd name="T0" fmla="*/ 449109 w 202"/>
                <a:gd name="T1" fmla="*/ 40421 h 171"/>
                <a:gd name="T2" fmla="*/ 349307 w 202"/>
                <a:gd name="T3" fmla="*/ 0 h 171"/>
                <a:gd name="T4" fmla="*/ 249505 w 202"/>
                <a:gd name="T5" fmla="*/ 40421 h 171"/>
                <a:gd name="T6" fmla="*/ 127248 w 202"/>
                <a:gd name="T7" fmla="*/ 166737 h 171"/>
                <a:gd name="T8" fmla="*/ 42416 w 202"/>
                <a:gd name="T9" fmla="*/ 252632 h 171"/>
                <a:gd name="T10" fmla="*/ 42416 w 202"/>
                <a:gd name="T11" fmla="*/ 401684 h 171"/>
                <a:gd name="T12" fmla="*/ 114772 w 202"/>
                <a:gd name="T13" fmla="*/ 432000 h 171"/>
                <a:gd name="T14" fmla="*/ 189624 w 202"/>
                <a:gd name="T15" fmla="*/ 399158 h 171"/>
                <a:gd name="T16" fmla="*/ 344317 w 202"/>
                <a:gd name="T17" fmla="*/ 242526 h 171"/>
                <a:gd name="T18" fmla="*/ 344317 w 202"/>
                <a:gd name="T19" fmla="*/ 242526 h 171"/>
                <a:gd name="T20" fmla="*/ 399208 w 202"/>
                <a:gd name="T21" fmla="*/ 189474 h 171"/>
                <a:gd name="T22" fmla="*/ 419168 w 202"/>
                <a:gd name="T23" fmla="*/ 136421 h 171"/>
                <a:gd name="T24" fmla="*/ 399208 w 202"/>
                <a:gd name="T25" fmla="*/ 83368 h 171"/>
                <a:gd name="T26" fmla="*/ 294416 w 202"/>
                <a:gd name="T27" fmla="*/ 85895 h 171"/>
                <a:gd name="T28" fmla="*/ 107287 w 202"/>
                <a:gd name="T29" fmla="*/ 275368 h 171"/>
                <a:gd name="T30" fmla="*/ 107287 w 202"/>
                <a:gd name="T31" fmla="*/ 295579 h 171"/>
                <a:gd name="T32" fmla="*/ 117267 w 202"/>
                <a:gd name="T33" fmla="*/ 300632 h 171"/>
                <a:gd name="T34" fmla="*/ 127248 w 202"/>
                <a:gd name="T35" fmla="*/ 295579 h 171"/>
                <a:gd name="T36" fmla="*/ 316871 w 202"/>
                <a:gd name="T37" fmla="*/ 106105 h 171"/>
                <a:gd name="T38" fmla="*/ 379248 w 202"/>
                <a:gd name="T39" fmla="*/ 103579 h 171"/>
                <a:gd name="T40" fmla="*/ 391723 w 202"/>
                <a:gd name="T41" fmla="*/ 136421 h 171"/>
                <a:gd name="T42" fmla="*/ 376752 w 202"/>
                <a:gd name="T43" fmla="*/ 169263 h 171"/>
                <a:gd name="T44" fmla="*/ 321861 w 202"/>
                <a:gd name="T45" fmla="*/ 224842 h 171"/>
                <a:gd name="T46" fmla="*/ 321861 w 202"/>
                <a:gd name="T47" fmla="*/ 224842 h 171"/>
                <a:gd name="T48" fmla="*/ 169663 w 202"/>
                <a:gd name="T49" fmla="*/ 378947 h 171"/>
                <a:gd name="T50" fmla="*/ 62376 w 202"/>
                <a:gd name="T51" fmla="*/ 381474 h 171"/>
                <a:gd name="T52" fmla="*/ 62376 w 202"/>
                <a:gd name="T53" fmla="*/ 272842 h 171"/>
                <a:gd name="T54" fmla="*/ 72356 w 202"/>
                <a:gd name="T55" fmla="*/ 262737 h 171"/>
                <a:gd name="T56" fmla="*/ 72356 w 202"/>
                <a:gd name="T57" fmla="*/ 262737 h 171"/>
                <a:gd name="T58" fmla="*/ 271960 w 202"/>
                <a:gd name="T59" fmla="*/ 63158 h 171"/>
                <a:gd name="T60" fmla="*/ 349307 w 202"/>
                <a:gd name="T61" fmla="*/ 27789 h 171"/>
                <a:gd name="T62" fmla="*/ 429149 w 202"/>
                <a:gd name="T63" fmla="*/ 60632 h 171"/>
                <a:gd name="T64" fmla="*/ 429149 w 202"/>
                <a:gd name="T65" fmla="*/ 222316 h 171"/>
                <a:gd name="T66" fmla="*/ 264475 w 202"/>
                <a:gd name="T67" fmla="*/ 386526 h 171"/>
                <a:gd name="T68" fmla="*/ 264475 w 202"/>
                <a:gd name="T69" fmla="*/ 406737 h 171"/>
                <a:gd name="T70" fmla="*/ 274455 w 202"/>
                <a:gd name="T71" fmla="*/ 411789 h 171"/>
                <a:gd name="T72" fmla="*/ 286931 w 202"/>
                <a:gd name="T73" fmla="*/ 406737 h 171"/>
                <a:gd name="T74" fmla="*/ 449109 w 202"/>
                <a:gd name="T75" fmla="*/ 242526 h 171"/>
                <a:gd name="T76" fmla="*/ 449109 w 202"/>
                <a:gd name="T77" fmla="*/ 40421 h 1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81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958850" y="1598613"/>
            <a:ext cx="10166350" cy="1006475"/>
            <a:chOff x="959485" y="1598460"/>
            <a:chExt cx="10165715" cy="1007005"/>
          </a:xfrm>
        </p:grpSpPr>
        <p:graphicFrame>
          <p:nvGraphicFramePr>
            <p:cNvPr id="119825" name="对象 5"/>
            <p:cNvGraphicFramePr>
              <a:graphicFrameLocks noChangeAspect="1"/>
            </p:cNvGraphicFramePr>
            <p:nvPr/>
          </p:nvGraphicFramePr>
          <p:xfrm>
            <a:off x="3732403" y="1598460"/>
            <a:ext cx="4420997" cy="10070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59" name="公式" r:id="rId3" imgW="48158400" imgH="11582400" progId="">
                    <p:embed/>
                  </p:oleObj>
                </mc:Choice>
                <mc:Fallback>
                  <p:oleObj name="公式" r:id="rId3" imgW="48158400" imgH="11582400" progId="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403" y="1598460"/>
                          <a:ext cx="4420997" cy="10070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26" name="Rectangle 6"/>
            <p:cNvSpPr>
              <a:spLocks noChangeArrowheads="1"/>
            </p:cNvSpPr>
            <p:nvPr/>
          </p:nvSpPr>
          <p:spPr bwMode="auto">
            <a:xfrm>
              <a:off x="959485" y="1748676"/>
              <a:ext cx="10165715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Aft>
                  <a:spcPct val="20000"/>
                </a:spcAft>
              </a:pPr>
              <a:r>
                <a:rPr lang="zh-CN" altLang="en-US" sz="2800">
                  <a:solidFill>
                    <a:srgbClr val="5C30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例 </a:t>
              </a:r>
              <a:r>
                <a:rPr lang="en-US" altLang="zh-CN" sz="2800">
                  <a:solidFill>
                    <a:srgbClr val="5C30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7  </a:t>
              </a:r>
              <a:r>
                <a:rPr lang="zh-CN" altLang="zh-CN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分析递推式</a:t>
              </a:r>
              <a:r>
                <a:rPr lang="en-US" altLang="zh-CN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            </a:t>
              </a:r>
              <a:r>
                <a:rPr lang="zh-CN" altLang="zh-CN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的时间复杂度</a:t>
              </a:r>
              <a:endParaRPr lang="en-US" altLang="zh-CN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981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177925" y="2803525"/>
            <a:ext cx="4610100" cy="571500"/>
            <a:chOff x="1178433" y="2804160"/>
            <a:chExt cx="4610114" cy="571632"/>
          </a:xfrm>
        </p:grpSpPr>
        <p:graphicFrame>
          <p:nvGraphicFramePr>
            <p:cNvPr id="119823" name="对象 7"/>
            <p:cNvGraphicFramePr>
              <a:graphicFrameLocks noChangeAspect="1"/>
            </p:cNvGraphicFramePr>
            <p:nvPr/>
          </p:nvGraphicFramePr>
          <p:xfrm>
            <a:off x="3282091" y="2817792"/>
            <a:ext cx="2506456" cy="55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60" name="公式" r:id="rId5" imgW="27127200" imgH="5486400" progId="">
                    <p:embed/>
                  </p:oleObj>
                </mc:Choice>
                <mc:Fallback>
                  <p:oleObj name="公式" r:id="rId5" imgW="27127200" imgH="5486400" progId="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2091" y="2817792"/>
                          <a:ext cx="2506456" cy="55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24" name="矩形 12"/>
            <p:cNvSpPr>
              <a:spLocks noChangeArrowheads="1"/>
            </p:cNvSpPr>
            <p:nvPr/>
          </p:nvSpPr>
          <p:spPr bwMode="auto">
            <a:xfrm>
              <a:off x="1178433" y="2804160"/>
              <a:ext cx="21276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假定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2</a:t>
              </a:r>
              <a:r>
                <a:rPr lang="en-US" altLang="zh-CN" sz="2800" i="1" baseline="30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981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746125" y="5211763"/>
          <a:ext cx="1007586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1" name="公式" r:id="rId7" imgW="129235200" imgH="11277600" progId="">
                  <p:embed/>
                </p:oleObj>
              </mc:Choice>
              <mc:Fallback>
                <p:oleObj name="公式" r:id="rId7" imgW="129235200" imgH="11277600" progId="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5211763"/>
                        <a:ext cx="10075863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236913" y="3357563"/>
          <a:ext cx="42846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2" name="公式" r:id="rId9" imgW="42976800" imgH="5486400" progId="">
                  <p:embed/>
                </p:oleObj>
              </mc:Choice>
              <mc:Fallback>
                <p:oleObj name="公式" r:id="rId9" imgW="42976800" imgH="5486400" progId="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3357563"/>
                        <a:ext cx="42846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221038" y="4340225"/>
          <a:ext cx="665321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3" name="公式" r:id="rId11" imgW="64617600" imgH="8839200" progId="">
                  <p:embed/>
                </p:oleObj>
              </mc:Choice>
              <mc:Fallback>
                <p:oleObj name="公式" r:id="rId11" imgW="64617600" imgH="8839200" progId="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8" y="4340225"/>
                        <a:ext cx="665321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236913" y="3903663"/>
          <a:ext cx="58451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4" name="公式" r:id="rId13" imgW="58826400" imgH="5486400" progId="">
                  <p:embed/>
                </p:oleObj>
              </mc:Choice>
              <mc:Fallback>
                <p:oleObj name="公式" r:id="rId13" imgW="58826400" imgH="5486400" progId="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3903663"/>
                        <a:ext cx="58451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016125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18605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083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083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083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084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939800" y="1204913"/>
            <a:ext cx="7197725" cy="522287"/>
            <a:chOff x="939286" y="1204352"/>
            <a:chExt cx="7198651" cy="523220"/>
          </a:xfrm>
        </p:grpSpPr>
        <p:sp>
          <p:nvSpPr>
            <p:cNvPr id="120863" name="矩形 10"/>
            <p:cNvSpPr>
              <a:spLocks noChangeArrowheads="1"/>
            </p:cNvSpPr>
            <p:nvPr/>
          </p:nvSpPr>
          <p:spPr bwMode="auto">
            <a:xfrm>
              <a:off x="1489963" y="1204352"/>
              <a:ext cx="664797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递归算法一般存在如下通用分治递推式：</a:t>
              </a:r>
            </a:p>
          </p:txBody>
        </p:sp>
        <p:grpSp>
          <p:nvGrpSpPr>
            <p:cNvPr id="22" name="Group 82"/>
            <p:cNvGrpSpPr/>
            <p:nvPr/>
          </p:nvGrpSpPr>
          <p:grpSpPr>
            <a:xfrm>
              <a:off x="939286" y="1208323"/>
              <a:ext cx="360000" cy="468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23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1566863" y="1849438"/>
            <a:ext cx="9707562" cy="1076325"/>
            <a:chOff x="1566380" y="1848970"/>
            <a:chExt cx="9708637" cy="1077110"/>
          </a:xfrm>
        </p:grpSpPr>
        <p:graphicFrame>
          <p:nvGraphicFramePr>
            <p:cNvPr id="120861" name="对象 9"/>
            <p:cNvGraphicFramePr>
              <a:graphicFrameLocks noChangeAspect="1"/>
            </p:cNvGraphicFramePr>
            <p:nvPr/>
          </p:nvGraphicFramePr>
          <p:xfrm>
            <a:off x="1566380" y="1848970"/>
            <a:ext cx="4940659" cy="1077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75" name="公式" r:id="rId3" imgW="48158400" imgH="11582400" progId="">
                    <p:embed/>
                  </p:oleObj>
                </mc:Choice>
                <mc:Fallback>
                  <p:oleObj name="公式" r:id="rId3" imgW="48158400" imgH="11582400" progId="">
                    <p:embed/>
                    <p:pic>
                      <p:nvPicPr>
                        <p:cNvPr id="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6380" y="1848970"/>
                          <a:ext cx="4940659" cy="1077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62" name="矩形 26"/>
            <p:cNvSpPr>
              <a:spLocks noChangeArrowheads="1"/>
            </p:cNvSpPr>
            <p:nvPr/>
          </p:nvSpPr>
          <p:spPr bwMode="auto">
            <a:xfrm>
              <a:off x="6897991" y="2115567"/>
              <a:ext cx="43770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其中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都是常数</a:t>
              </a:r>
              <a:endPara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4403725" y="2413000"/>
            <a:ext cx="3167063" cy="1127125"/>
            <a:chOff x="4404360" y="2412454"/>
            <a:chExt cx="3165840" cy="1127691"/>
          </a:xfrm>
        </p:grpSpPr>
        <p:sp>
          <p:nvSpPr>
            <p:cNvPr id="15" name="椭圆 14"/>
            <p:cNvSpPr/>
            <p:nvPr/>
          </p:nvSpPr>
          <p:spPr>
            <a:xfrm>
              <a:off x="4404360" y="2412454"/>
              <a:ext cx="683949" cy="468548"/>
            </a:xfrm>
            <a:prstGeom prst="ellipse">
              <a:avLst/>
            </a:prstGeom>
            <a:noFill/>
            <a:ln w="25400">
              <a:solidFill>
                <a:srgbClr val="285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>
              <a:stCxn id="15" idx="5"/>
            </p:cNvCxnSpPr>
            <p:nvPr/>
          </p:nvCxnSpPr>
          <p:spPr>
            <a:xfrm>
              <a:off x="4988334" y="2812705"/>
              <a:ext cx="422112" cy="479666"/>
            </a:xfrm>
            <a:prstGeom prst="line">
              <a:avLst/>
            </a:prstGeom>
            <a:noFill/>
            <a:ln w="25400">
              <a:solidFill>
                <a:srgbClr val="285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410446" y="3077951"/>
              <a:ext cx="2159754" cy="462194"/>
            </a:xfrm>
            <a:prstGeom prst="rect">
              <a:avLst/>
            </a:prstGeom>
            <a:noFill/>
            <a:ln w="25400">
              <a:solidFill>
                <a:srgbClr val="285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defRPr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/>
                <a:t>合并解的时间</a:t>
              </a:r>
              <a:endParaRPr lang="zh-CN" altLang="en-US" dirty="0"/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939800" y="2159000"/>
            <a:ext cx="1763713" cy="1317625"/>
            <a:chOff x="939286" y="2158417"/>
            <a:chExt cx="1764000" cy="1318535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2068183" y="2550801"/>
              <a:ext cx="422344" cy="479756"/>
            </a:xfrm>
            <a:prstGeom prst="line">
              <a:avLst/>
            </a:prstGeom>
            <a:noFill/>
            <a:ln w="25400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939286" y="3014671"/>
              <a:ext cx="1764000" cy="462281"/>
            </a:xfrm>
            <a:prstGeom prst="rect">
              <a:avLst/>
            </a:prstGeom>
            <a:noFill/>
            <a:ln w="25400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defRPr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/>
                <a:t>原问题规模</a:t>
              </a:r>
              <a:endParaRPr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1898292" y="2158417"/>
              <a:ext cx="360422" cy="395561"/>
            </a:xfrm>
            <a:prstGeom prst="ellipse">
              <a:avLst/>
            </a:prstGeom>
            <a:noFill/>
            <a:ln w="25400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3382963" y="2427288"/>
            <a:ext cx="1804987" cy="1339850"/>
            <a:chOff x="3383280" y="2427694"/>
            <a:chExt cx="1804084" cy="1338818"/>
          </a:xfrm>
        </p:grpSpPr>
        <p:sp>
          <p:nvSpPr>
            <p:cNvPr id="36" name="椭圆 35"/>
            <p:cNvSpPr/>
            <p:nvPr/>
          </p:nvSpPr>
          <p:spPr>
            <a:xfrm>
              <a:off x="3383280" y="2427694"/>
              <a:ext cx="683870" cy="467951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连接符 38"/>
            <p:cNvCxnSpPr>
              <a:stCxn id="36" idx="5"/>
            </p:cNvCxnSpPr>
            <p:nvPr/>
          </p:nvCxnSpPr>
          <p:spPr>
            <a:xfrm>
              <a:off x="3967188" y="2827436"/>
              <a:ext cx="422064" cy="479056"/>
            </a:xfrm>
            <a:prstGeom prst="lin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422947" y="3304905"/>
              <a:ext cx="1764417" cy="461607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defRPr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/>
                <a:t>子问题规模</a:t>
              </a:r>
              <a:endParaRPr lang="zh-CN" altLang="en-US" dirty="0"/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1768475" y="2487613"/>
            <a:ext cx="2339975" cy="1833562"/>
            <a:chOff x="1767840" y="2488267"/>
            <a:chExt cx="2340000" cy="1833583"/>
          </a:xfrm>
        </p:grpSpPr>
        <p:cxnSp>
          <p:nvCxnSpPr>
            <p:cNvPr id="45" name="直接连接符 44"/>
            <p:cNvCxnSpPr/>
            <p:nvPr/>
          </p:nvCxnSpPr>
          <p:spPr>
            <a:xfrm flipH="1">
              <a:off x="2947366" y="2880383"/>
              <a:ext cx="0" cy="971561"/>
            </a:xfrm>
            <a:prstGeom prst="line">
              <a:avLst/>
            </a:prstGeom>
            <a:noFill/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2780676" y="2488267"/>
              <a:ext cx="360367" cy="395292"/>
            </a:xfrm>
            <a:prstGeom prst="ellipse">
              <a:avLst/>
            </a:prstGeom>
            <a:noFill/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67840" y="3859883"/>
              <a:ext cx="2340000" cy="461967"/>
            </a:xfrm>
            <a:prstGeom prst="rect">
              <a:avLst/>
            </a:prstGeom>
            <a:noFill/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defRPr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/>
                <a:t>求解 </a:t>
              </a:r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zh-CN" altLang="en-US" dirty="0" smtClean="0"/>
                <a:t>个子问题</a:t>
              </a:r>
              <a:endParaRPr lang="zh-CN" altLang="en-US" dirty="0"/>
            </a:p>
          </p:txBody>
        </p:sp>
      </p:grpSp>
      <p:sp>
        <p:nvSpPr>
          <p:cNvPr id="12084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430963" y="4073525"/>
          <a:ext cx="4678362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6" name="公式" r:id="rId5" imgW="49072800" imgH="18897600" progId="">
                  <p:embed/>
                </p:oleObj>
              </mc:Choice>
              <mc:Fallback>
                <p:oleObj name="公式" r:id="rId5" imgW="49072800" imgH="18897600" progId="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963" y="4073525"/>
                        <a:ext cx="4678362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 nodeType="clickPar">
                      <p:stCondLst>
                        <p:cond delay="0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 nodeType="clickPar">
                      <p:stCondLst>
                        <p:cond delay="0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 nodeType="clickPar">
                      <p:stCondLst>
                        <p:cond delay="0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3240088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31242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数据结构的作用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724" name="组合 6"/>
          <p:cNvGrpSpPr>
            <a:grpSpLocks/>
          </p:cNvGrpSpPr>
          <p:nvPr/>
        </p:nvGrpSpPr>
        <p:grpSpPr bwMode="auto">
          <a:xfrm>
            <a:off x="674688" y="788988"/>
            <a:ext cx="10487025" cy="461962"/>
            <a:chOff x="674943" y="956994"/>
            <a:chExt cx="10486293" cy="461665"/>
          </a:xfrm>
        </p:grpSpPr>
        <p:sp>
          <p:nvSpPr>
            <p:cNvPr id="30738" name="矩形 5"/>
            <p:cNvSpPr>
              <a:spLocks noChangeArrowheads="1"/>
            </p:cNvSpPr>
            <p:nvPr/>
          </p:nvSpPr>
          <p:spPr bwMode="auto">
            <a:xfrm>
              <a:off x="1322706" y="956994"/>
              <a:ext cx="98385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如果能将问题抽象出一个合适的数据模型，则问题可能会变得豁然开朗</a:t>
              </a:r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09"/>
            <p:cNvGrpSpPr/>
            <p:nvPr/>
          </p:nvGrpSpPr>
          <p:grpSpPr>
            <a:xfrm>
              <a:off x="674943" y="958118"/>
              <a:ext cx="468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1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062038" y="1808163"/>
            <a:ext cx="4340225" cy="1798637"/>
            <a:chOff x="1062729" y="1701954"/>
            <a:chExt cx="4338747" cy="1798948"/>
          </a:xfrm>
        </p:grpSpPr>
        <p:grpSp>
          <p:nvGrpSpPr>
            <p:cNvPr id="84" name="Group 1"/>
            <p:cNvGrpSpPr/>
            <p:nvPr/>
          </p:nvGrpSpPr>
          <p:grpSpPr bwMode="auto">
            <a:xfrm>
              <a:off x="1062729" y="2423307"/>
              <a:ext cx="4338747" cy="1077595"/>
              <a:chOff x="1147" y="6851"/>
              <a:chExt cx="3668" cy="1697"/>
            </a:xfrm>
            <a:noFill/>
          </p:grpSpPr>
          <p:sp>
            <p:nvSpPr>
              <p:cNvPr id="85" name="AutoShape 2"/>
              <p:cNvSpPr/>
              <p:nvPr/>
            </p:nvSpPr>
            <p:spPr bwMode="auto">
              <a:xfrm>
                <a:off x="1147" y="7260"/>
                <a:ext cx="188" cy="964"/>
              </a:xfrm>
              <a:prstGeom prst="leftBrace">
                <a:avLst>
                  <a:gd name="adj1" fmla="val 17489"/>
                  <a:gd name="adj2" fmla="val 50000"/>
                </a:avLst>
              </a:prstGeom>
              <a:grpFill/>
              <a:ln w="28575">
                <a:solidFill>
                  <a:srgbClr val="404040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>
                  <a:latin typeface="+mn-lt"/>
                  <a:ea typeface="+mn-ea"/>
                </a:endParaRPr>
              </a:p>
            </p:txBody>
          </p:sp>
          <p:sp>
            <p:nvSpPr>
              <p:cNvPr id="86" name="Text Box 3"/>
              <p:cNvSpPr txBox="1">
                <a:spLocks noChangeArrowheads="1"/>
              </p:cNvSpPr>
              <p:nvPr/>
            </p:nvSpPr>
            <p:spPr bwMode="auto">
              <a:xfrm>
                <a:off x="1370" y="6851"/>
                <a:ext cx="3445" cy="16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fontAlgn="auto" hangingPunct="1">
                  <a:lnSpc>
                    <a:spcPts val="4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s-E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s-E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s-E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s-E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</a:t>
                </a:r>
              </a:p>
              <a:p>
                <a:pPr algn="just" eaLnBrk="1" fontAlgn="auto" hangingPunct="1">
                  <a:lnSpc>
                    <a:spcPts val="4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5×</a:t>
                </a:r>
                <a:r>
                  <a:rPr lang="es-E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+ 3×</a:t>
                </a:r>
                <a:r>
                  <a:rPr lang="es-E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s-E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s-E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s-E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3 =100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735" name="组合 1"/>
            <p:cNvGrpSpPr>
              <a:grpSpLocks/>
            </p:cNvGrpSpPr>
            <p:nvPr/>
          </p:nvGrpSpPr>
          <p:grpSpPr bwMode="auto">
            <a:xfrm>
              <a:off x="1142943" y="1701954"/>
              <a:ext cx="3185181" cy="475153"/>
              <a:chOff x="1142943" y="1701954"/>
              <a:chExt cx="3185181" cy="475153"/>
            </a:xfrm>
          </p:grpSpPr>
          <p:sp>
            <p:nvSpPr>
              <p:cNvPr id="30736" name="矩形 73751"/>
              <p:cNvSpPr>
                <a:spLocks noChangeArrowheads="1"/>
              </p:cNvSpPr>
              <p:nvPr/>
            </p:nvSpPr>
            <p:spPr bwMode="auto">
              <a:xfrm>
                <a:off x="1763499" y="1715442"/>
                <a:ext cx="25646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百元买百鸡问题</a:t>
                </a:r>
              </a:p>
            </p:txBody>
          </p:sp>
          <p:grpSp>
            <p:nvGrpSpPr>
              <p:cNvPr id="94" name="Group 36"/>
              <p:cNvGrpSpPr/>
              <p:nvPr/>
            </p:nvGrpSpPr>
            <p:grpSpPr>
              <a:xfrm>
                <a:off x="1142943" y="1701954"/>
                <a:ext cx="468000" cy="468000"/>
                <a:chOff x="4108451" y="4314825"/>
                <a:chExt cx="536575" cy="528638"/>
              </a:xfrm>
              <a:solidFill>
                <a:srgbClr val="5A327D"/>
              </a:solidFill>
            </p:grpSpPr>
            <p:sp>
              <p:nvSpPr>
                <p:cNvPr id="95" name="Freeform 231"/>
                <p:cNvSpPr/>
                <p:nvPr/>
              </p:nvSpPr>
              <p:spPr bwMode="auto">
                <a:xfrm>
                  <a:off x="4108451" y="4314825"/>
                  <a:ext cx="220663" cy="212725"/>
                </a:xfrm>
                <a:custGeom>
                  <a:avLst/>
                  <a:gdLst>
                    <a:gd name="T0" fmla="*/ 59 w 81"/>
                    <a:gd name="T1" fmla="*/ 77 h 78"/>
                    <a:gd name="T2" fmla="*/ 62 w 81"/>
                    <a:gd name="T3" fmla="*/ 78 h 78"/>
                    <a:gd name="T4" fmla="*/ 74 w 81"/>
                    <a:gd name="T5" fmla="*/ 57 h 78"/>
                    <a:gd name="T6" fmla="*/ 81 w 81"/>
                    <a:gd name="T7" fmla="*/ 53 h 78"/>
                    <a:gd name="T8" fmla="*/ 52 w 81"/>
                    <a:gd name="T9" fmla="*/ 4 h 78"/>
                    <a:gd name="T10" fmla="*/ 48 w 81"/>
                    <a:gd name="T11" fmla="*/ 0 h 78"/>
                    <a:gd name="T12" fmla="*/ 1 w 81"/>
                    <a:gd name="T13" fmla="*/ 40 h 78"/>
                    <a:gd name="T14" fmla="*/ 3 w 81"/>
                    <a:gd name="T15" fmla="*/ 45 h 78"/>
                    <a:gd name="T16" fmla="*/ 52 w 81"/>
                    <a:gd name="T17" fmla="*/ 78 h 78"/>
                    <a:gd name="T18" fmla="*/ 59 w 81"/>
                    <a:gd name="T1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1" h="78">
                      <a:moveTo>
                        <a:pt x="59" y="77"/>
                      </a:moveTo>
                      <a:cubicBezTo>
                        <a:pt x="60" y="77"/>
                        <a:pt x="61" y="78"/>
                        <a:pt x="62" y="78"/>
                      </a:cubicBezTo>
                      <a:cubicBezTo>
                        <a:pt x="65" y="71"/>
                        <a:pt x="68" y="63"/>
                        <a:pt x="74" y="57"/>
                      </a:cubicBezTo>
                      <a:cubicBezTo>
                        <a:pt x="76" y="56"/>
                        <a:pt x="78" y="54"/>
                        <a:pt x="81" y="53"/>
                      </a:cubicBezTo>
                      <a:cubicBezTo>
                        <a:pt x="55" y="26"/>
                        <a:pt x="52" y="4"/>
                        <a:pt x="52" y="4"/>
                      </a:cubicBezTo>
                      <a:cubicBezTo>
                        <a:pt x="52" y="2"/>
                        <a:pt x="50" y="0"/>
                        <a:pt x="48" y="0"/>
                      </a:cubicBezTo>
                      <a:cubicBezTo>
                        <a:pt x="48" y="0"/>
                        <a:pt x="8" y="3"/>
                        <a:pt x="1" y="40"/>
                      </a:cubicBezTo>
                      <a:cubicBezTo>
                        <a:pt x="0" y="42"/>
                        <a:pt x="1" y="44"/>
                        <a:pt x="3" y="45"/>
                      </a:cubicBezTo>
                      <a:cubicBezTo>
                        <a:pt x="4" y="45"/>
                        <a:pt x="26" y="55"/>
                        <a:pt x="52" y="78"/>
                      </a:cubicBezTo>
                      <a:cubicBezTo>
                        <a:pt x="54" y="77"/>
                        <a:pt x="57" y="77"/>
                        <a:pt x="59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96" name="Freeform 232"/>
                <p:cNvSpPr/>
                <p:nvPr/>
              </p:nvSpPr>
              <p:spPr bwMode="auto">
                <a:xfrm>
                  <a:off x="4302126" y="4486275"/>
                  <a:ext cx="342900" cy="357188"/>
                </a:xfrm>
                <a:custGeom>
                  <a:avLst/>
                  <a:gdLst>
                    <a:gd name="T0" fmla="*/ 117 w 126"/>
                    <a:gd name="T1" fmla="*/ 69 h 131"/>
                    <a:gd name="T2" fmla="*/ 80 w 126"/>
                    <a:gd name="T3" fmla="*/ 66 h 131"/>
                    <a:gd name="T4" fmla="*/ 71 w 126"/>
                    <a:gd name="T5" fmla="*/ 84 h 131"/>
                    <a:gd name="T6" fmla="*/ 79 w 126"/>
                    <a:gd name="T7" fmla="*/ 103 h 131"/>
                    <a:gd name="T8" fmla="*/ 85 w 126"/>
                    <a:gd name="T9" fmla="*/ 103 h 131"/>
                    <a:gd name="T10" fmla="*/ 85 w 126"/>
                    <a:gd name="T11" fmla="*/ 97 h 131"/>
                    <a:gd name="T12" fmla="*/ 79 w 126"/>
                    <a:gd name="T13" fmla="*/ 84 h 131"/>
                    <a:gd name="T14" fmla="*/ 85 w 126"/>
                    <a:gd name="T15" fmla="*/ 71 h 131"/>
                    <a:gd name="T16" fmla="*/ 111 w 126"/>
                    <a:gd name="T17" fmla="*/ 74 h 131"/>
                    <a:gd name="T18" fmla="*/ 118 w 126"/>
                    <a:gd name="T19" fmla="*/ 93 h 131"/>
                    <a:gd name="T20" fmla="*/ 109 w 126"/>
                    <a:gd name="T21" fmla="*/ 113 h 131"/>
                    <a:gd name="T22" fmla="*/ 78 w 126"/>
                    <a:gd name="T23" fmla="*/ 122 h 131"/>
                    <a:gd name="T24" fmla="*/ 53 w 126"/>
                    <a:gd name="T25" fmla="*/ 102 h 131"/>
                    <a:gd name="T26" fmla="*/ 51 w 126"/>
                    <a:gd name="T27" fmla="*/ 97 h 131"/>
                    <a:gd name="T28" fmla="*/ 62 w 126"/>
                    <a:gd name="T29" fmla="*/ 61 h 131"/>
                    <a:gd name="T30" fmla="*/ 87 w 126"/>
                    <a:gd name="T31" fmla="*/ 49 h 131"/>
                    <a:gd name="T32" fmla="*/ 91 w 126"/>
                    <a:gd name="T33" fmla="*/ 46 h 131"/>
                    <a:gd name="T34" fmla="*/ 88 w 126"/>
                    <a:gd name="T35" fmla="*/ 42 h 131"/>
                    <a:gd name="T36" fmla="*/ 28 w 126"/>
                    <a:gd name="T37" fmla="*/ 7 h 131"/>
                    <a:gd name="T38" fmla="*/ 26 w 126"/>
                    <a:gd name="T39" fmla="*/ 6 h 131"/>
                    <a:gd name="T40" fmla="*/ 19 w 126"/>
                    <a:gd name="T41" fmla="*/ 0 h 131"/>
                    <a:gd name="T42" fmla="*/ 12 w 126"/>
                    <a:gd name="T43" fmla="*/ 3 h 131"/>
                    <a:gd name="T44" fmla="*/ 2 w 126"/>
                    <a:gd name="T45" fmla="*/ 20 h 131"/>
                    <a:gd name="T46" fmla="*/ 0 w 126"/>
                    <a:gd name="T47" fmla="*/ 26 h 131"/>
                    <a:gd name="T48" fmla="*/ 1 w 126"/>
                    <a:gd name="T49" fmla="*/ 34 h 131"/>
                    <a:gd name="T50" fmla="*/ 1 w 126"/>
                    <a:gd name="T51" fmla="*/ 34 h 131"/>
                    <a:gd name="T52" fmla="*/ 43 w 126"/>
                    <a:gd name="T53" fmla="*/ 99 h 131"/>
                    <a:gd name="T54" fmla="*/ 43 w 126"/>
                    <a:gd name="T55" fmla="*/ 99 h 131"/>
                    <a:gd name="T56" fmla="*/ 45 w 126"/>
                    <a:gd name="T57" fmla="*/ 105 h 131"/>
                    <a:gd name="T58" fmla="*/ 76 w 126"/>
                    <a:gd name="T59" fmla="*/ 130 h 131"/>
                    <a:gd name="T60" fmla="*/ 85 w 126"/>
                    <a:gd name="T61" fmla="*/ 131 h 131"/>
                    <a:gd name="T62" fmla="*/ 114 w 126"/>
                    <a:gd name="T63" fmla="*/ 119 h 131"/>
                    <a:gd name="T64" fmla="*/ 126 w 126"/>
                    <a:gd name="T65" fmla="*/ 93 h 131"/>
                    <a:gd name="T66" fmla="*/ 117 w 126"/>
                    <a:gd name="T67" fmla="*/ 69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6" h="131">
                      <a:moveTo>
                        <a:pt x="117" y="69"/>
                      </a:moveTo>
                      <a:cubicBezTo>
                        <a:pt x="112" y="64"/>
                        <a:pt x="94" y="52"/>
                        <a:pt x="80" y="66"/>
                      </a:cubicBezTo>
                      <a:cubicBezTo>
                        <a:pt x="74" y="71"/>
                        <a:pt x="71" y="77"/>
                        <a:pt x="71" y="84"/>
                      </a:cubicBezTo>
                      <a:cubicBezTo>
                        <a:pt x="71" y="92"/>
                        <a:pt x="75" y="99"/>
                        <a:pt x="79" y="103"/>
                      </a:cubicBezTo>
                      <a:cubicBezTo>
                        <a:pt x="81" y="104"/>
                        <a:pt x="84" y="104"/>
                        <a:pt x="85" y="103"/>
                      </a:cubicBezTo>
                      <a:cubicBezTo>
                        <a:pt x="87" y="101"/>
                        <a:pt x="86" y="98"/>
                        <a:pt x="85" y="97"/>
                      </a:cubicBezTo>
                      <a:cubicBezTo>
                        <a:pt x="82" y="94"/>
                        <a:pt x="79" y="89"/>
                        <a:pt x="79" y="84"/>
                      </a:cubicBezTo>
                      <a:cubicBezTo>
                        <a:pt x="79" y="79"/>
                        <a:pt x="81" y="75"/>
                        <a:pt x="85" y="71"/>
                      </a:cubicBezTo>
                      <a:cubicBezTo>
                        <a:pt x="97" y="61"/>
                        <a:pt x="111" y="74"/>
                        <a:pt x="111" y="74"/>
                      </a:cubicBezTo>
                      <a:cubicBezTo>
                        <a:pt x="117" y="80"/>
                        <a:pt x="118" y="88"/>
                        <a:pt x="118" y="93"/>
                      </a:cubicBezTo>
                      <a:cubicBezTo>
                        <a:pt x="117" y="101"/>
                        <a:pt x="114" y="109"/>
                        <a:pt x="109" y="113"/>
                      </a:cubicBezTo>
                      <a:cubicBezTo>
                        <a:pt x="99" y="122"/>
                        <a:pt x="89" y="125"/>
                        <a:pt x="78" y="122"/>
                      </a:cubicBezTo>
                      <a:cubicBezTo>
                        <a:pt x="65" y="119"/>
                        <a:pt x="55" y="108"/>
                        <a:pt x="53" y="102"/>
                      </a:cubicBezTo>
                      <a:cubicBezTo>
                        <a:pt x="52" y="100"/>
                        <a:pt x="51" y="98"/>
                        <a:pt x="51" y="97"/>
                      </a:cubicBezTo>
                      <a:cubicBezTo>
                        <a:pt x="50" y="81"/>
                        <a:pt x="54" y="69"/>
                        <a:pt x="62" y="61"/>
                      </a:cubicBezTo>
                      <a:cubicBezTo>
                        <a:pt x="72" y="50"/>
                        <a:pt x="87" y="49"/>
                        <a:pt x="87" y="49"/>
                      </a:cubicBezTo>
                      <a:cubicBezTo>
                        <a:pt x="89" y="49"/>
                        <a:pt x="90" y="48"/>
                        <a:pt x="91" y="46"/>
                      </a:cubicBezTo>
                      <a:cubicBezTo>
                        <a:pt x="91" y="44"/>
                        <a:pt x="90" y="42"/>
                        <a:pt x="88" y="42"/>
                      </a:cubicBezTo>
                      <a:cubicBezTo>
                        <a:pt x="63" y="31"/>
                        <a:pt x="43" y="19"/>
                        <a:pt x="28" y="7"/>
                      </a:cubicBezTo>
                      <a:cubicBezTo>
                        <a:pt x="28" y="7"/>
                        <a:pt x="27" y="6"/>
                        <a:pt x="26" y="6"/>
                      </a:cubicBezTo>
                      <a:cubicBezTo>
                        <a:pt x="24" y="4"/>
                        <a:pt x="21" y="2"/>
                        <a:pt x="19" y="0"/>
                      </a:cubicBezTo>
                      <a:cubicBezTo>
                        <a:pt x="16" y="0"/>
                        <a:pt x="13" y="1"/>
                        <a:pt x="12" y="3"/>
                      </a:cubicBezTo>
                      <a:cubicBezTo>
                        <a:pt x="7" y="7"/>
                        <a:pt x="5" y="13"/>
                        <a:pt x="2" y="20"/>
                      </a:cubicBezTo>
                      <a:cubicBezTo>
                        <a:pt x="2" y="22"/>
                        <a:pt x="1" y="24"/>
                        <a:pt x="0" y="26"/>
                      </a:cubicBezTo>
                      <a:cubicBezTo>
                        <a:pt x="1" y="28"/>
                        <a:pt x="1" y="31"/>
                        <a:pt x="1" y="34"/>
                      </a:cubicBezTo>
                      <a:cubicBezTo>
                        <a:pt x="1" y="34"/>
                        <a:pt x="1" y="34"/>
                        <a:pt x="1" y="34"/>
                      </a:cubicBezTo>
                      <a:cubicBezTo>
                        <a:pt x="16" y="51"/>
                        <a:pt x="32" y="72"/>
                        <a:pt x="43" y="99"/>
                      </a:cubicBezTo>
                      <a:cubicBezTo>
                        <a:pt x="43" y="99"/>
                        <a:pt x="43" y="99"/>
                        <a:pt x="43" y="99"/>
                      </a:cubicBezTo>
                      <a:cubicBezTo>
                        <a:pt x="44" y="101"/>
                        <a:pt x="45" y="103"/>
                        <a:pt x="45" y="105"/>
                      </a:cubicBezTo>
                      <a:cubicBezTo>
                        <a:pt x="48" y="113"/>
                        <a:pt x="60" y="126"/>
                        <a:pt x="76" y="130"/>
                      </a:cubicBezTo>
                      <a:cubicBezTo>
                        <a:pt x="79" y="131"/>
                        <a:pt x="82" y="131"/>
                        <a:pt x="85" y="131"/>
                      </a:cubicBezTo>
                      <a:cubicBezTo>
                        <a:pt x="93" y="131"/>
                        <a:pt x="104" y="128"/>
                        <a:pt x="114" y="119"/>
                      </a:cubicBezTo>
                      <a:cubicBezTo>
                        <a:pt x="121" y="113"/>
                        <a:pt x="125" y="103"/>
                        <a:pt x="126" y="93"/>
                      </a:cubicBezTo>
                      <a:cubicBezTo>
                        <a:pt x="126" y="84"/>
                        <a:pt x="123" y="75"/>
                        <a:pt x="117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97" name="Freeform 233"/>
                <p:cNvSpPr>
                  <a:spLocks noEditPoints="1"/>
                </p:cNvSpPr>
                <p:nvPr/>
              </p:nvSpPr>
              <p:spPr bwMode="auto">
                <a:xfrm>
                  <a:off x="4219576" y="4457700"/>
                  <a:ext cx="177800" cy="231775"/>
                </a:xfrm>
                <a:custGeom>
                  <a:avLst/>
                  <a:gdLst>
                    <a:gd name="T0" fmla="*/ 32 w 65"/>
                    <a:gd name="T1" fmla="*/ 85 h 85"/>
                    <a:gd name="T2" fmla="*/ 28 w 65"/>
                    <a:gd name="T3" fmla="*/ 83 h 85"/>
                    <a:gd name="T4" fmla="*/ 26 w 65"/>
                    <a:gd name="T5" fmla="*/ 79 h 85"/>
                    <a:gd name="T6" fmla="*/ 18 w 65"/>
                    <a:gd name="T7" fmla="*/ 57 h 85"/>
                    <a:gd name="T8" fmla="*/ 18 w 65"/>
                    <a:gd name="T9" fmla="*/ 54 h 85"/>
                    <a:gd name="T10" fmla="*/ 19 w 65"/>
                    <a:gd name="T11" fmla="*/ 49 h 85"/>
                    <a:gd name="T12" fmla="*/ 15 w 65"/>
                    <a:gd name="T13" fmla="*/ 52 h 85"/>
                    <a:gd name="T14" fmla="*/ 9 w 65"/>
                    <a:gd name="T15" fmla="*/ 54 h 85"/>
                    <a:gd name="T16" fmla="*/ 6 w 65"/>
                    <a:gd name="T17" fmla="*/ 53 h 85"/>
                    <a:gd name="T18" fmla="*/ 1 w 65"/>
                    <a:gd name="T19" fmla="*/ 41 h 85"/>
                    <a:gd name="T20" fmla="*/ 16 w 65"/>
                    <a:gd name="T21" fmla="*/ 27 h 85"/>
                    <a:gd name="T22" fmla="*/ 17 w 65"/>
                    <a:gd name="T23" fmla="*/ 27 h 85"/>
                    <a:gd name="T24" fmla="*/ 21 w 65"/>
                    <a:gd name="T25" fmla="*/ 28 h 85"/>
                    <a:gd name="T26" fmla="*/ 23 w 65"/>
                    <a:gd name="T27" fmla="*/ 29 h 85"/>
                    <a:gd name="T28" fmla="*/ 23 w 65"/>
                    <a:gd name="T29" fmla="*/ 27 h 85"/>
                    <a:gd name="T30" fmla="*/ 35 w 65"/>
                    <a:gd name="T31" fmla="*/ 7 h 85"/>
                    <a:gd name="T32" fmla="*/ 51 w 65"/>
                    <a:gd name="T33" fmla="*/ 0 h 85"/>
                    <a:gd name="T34" fmla="*/ 56 w 65"/>
                    <a:gd name="T35" fmla="*/ 1 h 85"/>
                    <a:gd name="T36" fmla="*/ 65 w 65"/>
                    <a:gd name="T37" fmla="*/ 12 h 85"/>
                    <a:gd name="T38" fmla="*/ 62 w 65"/>
                    <a:gd name="T39" fmla="*/ 17 h 85"/>
                    <a:gd name="T40" fmla="*/ 61 w 65"/>
                    <a:gd name="T41" fmla="*/ 17 h 85"/>
                    <a:gd name="T42" fmla="*/ 57 w 65"/>
                    <a:gd name="T43" fmla="*/ 14 h 85"/>
                    <a:gd name="T44" fmla="*/ 54 w 65"/>
                    <a:gd name="T45" fmla="*/ 9 h 85"/>
                    <a:gd name="T46" fmla="*/ 51 w 65"/>
                    <a:gd name="T47" fmla="*/ 8 h 85"/>
                    <a:gd name="T48" fmla="*/ 40 w 65"/>
                    <a:gd name="T49" fmla="*/ 12 h 85"/>
                    <a:gd name="T50" fmla="*/ 31 w 65"/>
                    <a:gd name="T51" fmla="*/ 30 h 85"/>
                    <a:gd name="T52" fmla="*/ 28 w 65"/>
                    <a:gd name="T53" fmla="*/ 36 h 85"/>
                    <a:gd name="T54" fmla="*/ 28 w 65"/>
                    <a:gd name="T55" fmla="*/ 37 h 85"/>
                    <a:gd name="T56" fmla="*/ 28 w 65"/>
                    <a:gd name="T57" fmla="*/ 37 h 85"/>
                    <a:gd name="T58" fmla="*/ 29 w 65"/>
                    <a:gd name="T59" fmla="*/ 44 h 85"/>
                    <a:gd name="T60" fmla="*/ 27 w 65"/>
                    <a:gd name="T61" fmla="*/ 51 h 85"/>
                    <a:gd name="T62" fmla="*/ 26 w 65"/>
                    <a:gd name="T63" fmla="*/ 57 h 85"/>
                    <a:gd name="T64" fmla="*/ 33 w 65"/>
                    <a:gd name="T65" fmla="*/ 75 h 85"/>
                    <a:gd name="T66" fmla="*/ 35 w 65"/>
                    <a:gd name="T67" fmla="*/ 79 h 85"/>
                    <a:gd name="T68" fmla="*/ 35 w 65"/>
                    <a:gd name="T69" fmla="*/ 82 h 85"/>
                    <a:gd name="T70" fmla="*/ 33 w 65"/>
                    <a:gd name="T71" fmla="*/ 84 h 85"/>
                    <a:gd name="T72" fmla="*/ 32 w 65"/>
                    <a:gd name="T73" fmla="*/ 85 h 85"/>
                    <a:gd name="T74" fmla="*/ 16 w 65"/>
                    <a:gd name="T75" fmla="*/ 35 h 85"/>
                    <a:gd name="T76" fmla="*/ 9 w 65"/>
                    <a:gd name="T77" fmla="*/ 42 h 85"/>
                    <a:gd name="T78" fmla="*/ 9 w 65"/>
                    <a:gd name="T79" fmla="*/ 47 h 85"/>
                    <a:gd name="T80" fmla="*/ 12 w 65"/>
                    <a:gd name="T81" fmla="*/ 44 h 85"/>
                    <a:gd name="T82" fmla="*/ 18 w 65"/>
                    <a:gd name="T83" fmla="*/ 39 h 85"/>
                    <a:gd name="T84" fmla="*/ 20 w 65"/>
                    <a:gd name="T85" fmla="*/ 36 h 85"/>
                    <a:gd name="T86" fmla="*/ 17 w 65"/>
                    <a:gd name="T87" fmla="*/ 35 h 85"/>
                    <a:gd name="T88" fmla="*/ 16 w 65"/>
                    <a:gd name="T89" fmla="*/ 35 h 85"/>
                    <a:gd name="T90" fmla="*/ 16 w 65"/>
                    <a:gd name="T91" fmla="*/ 3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5" h="85">
                      <a:moveTo>
                        <a:pt x="32" y="85"/>
                      </a:moveTo>
                      <a:cubicBezTo>
                        <a:pt x="30" y="85"/>
                        <a:pt x="29" y="84"/>
                        <a:pt x="28" y="83"/>
                      </a:cubicBezTo>
                      <a:cubicBezTo>
                        <a:pt x="27" y="81"/>
                        <a:pt x="27" y="80"/>
                        <a:pt x="26" y="79"/>
                      </a:cubicBezTo>
                      <a:cubicBezTo>
                        <a:pt x="22" y="72"/>
                        <a:pt x="18" y="65"/>
                        <a:pt x="18" y="57"/>
                      </a:cubicBezTo>
                      <a:cubicBezTo>
                        <a:pt x="18" y="56"/>
                        <a:pt x="18" y="55"/>
                        <a:pt x="18" y="54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5" y="52"/>
                        <a:pt x="15" y="52"/>
                        <a:pt x="15" y="52"/>
                      </a:cubicBezTo>
                      <a:cubicBezTo>
                        <a:pt x="13" y="53"/>
                        <a:pt x="11" y="54"/>
                        <a:pt x="9" y="54"/>
                      </a:cubicBezTo>
                      <a:cubicBezTo>
                        <a:pt x="8" y="54"/>
                        <a:pt x="7" y="54"/>
                        <a:pt x="6" y="53"/>
                      </a:cubicBezTo>
                      <a:cubicBezTo>
                        <a:pt x="2" y="52"/>
                        <a:pt x="0" y="48"/>
                        <a:pt x="1" y="41"/>
                      </a:cubicBezTo>
                      <a:cubicBezTo>
                        <a:pt x="3" y="31"/>
                        <a:pt x="10" y="27"/>
                        <a:pt x="16" y="27"/>
                      </a:cubicBezTo>
                      <a:cubicBezTo>
                        <a:pt x="16" y="27"/>
                        <a:pt x="17" y="27"/>
                        <a:pt x="17" y="27"/>
                      </a:cubicBezTo>
                      <a:cubicBezTo>
                        <a:pt x="19" y="27"/>
                        <a:pt x="20" y="28"/>
                        <a:pt x="21" y="28"/>
                      </a:cubicBezTo>
                      <a:cubicBezTo>
                        <a:pt x="23" y="29"/>
                        <a:pt x="23" y="29"/>
                        <a:pt x="23" y="29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6" y="19"/>
                        <a:pt x="29" y="12"/>
                        <a:pt x="35" y="7"/>
                      </a:cubicBezTo>
                      <a:cubicBezTo>
                        <a:pt x="38" y="4"/>
                        <a:pt x="44" y="0"/>
                        <a:pt x="51" y="0"/>
                      </a:cubicBezTo>
                      <a:cubicBezTo>
                        <a:pt x="53" y="0"/>
                        <a:pt x="55" y="1"/>
                        <a:pt x="56" y="1"/>
                      </a:cubicBezTo>
                      <a:cubicBezTo>
                        <a:pt x="61" y="3"/>
                        <a:pt x="64" y="7"/>
                        <a:pt x="65" y="12"/>
                      </a:cubicBezTo>
                      <a:cubicBezTo>
                        <a:pt x="65" y="15"/>
                        <a:pt x="64" y="17"/>
                        <a:pt x="62" y="17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59" y="17"/>
                        <a:pt x="57" y="16"/>
                        <a:pt x="57" y="14"/>
                      </a:cubicBezTo>
                      <a:cubicBezTo>
                        <a:pt x="57" y="10"/>
                        <a:pt x="55" y="9"/>
                        <a:pt x="54" y="9"/>
                      </a:cubicBezTo>
                      <a:cubicBezTo>
                        <a:pt x="53" y="9"/>
                        <a:pt x="52" y="8"/>
                        <a:pt x="51" y="8"/>
                      </a:cubicBezTo>
                      <a:cubicBezTo>
                        <a:pt x="47" y="8"/>
                        <a:pt x="43" y="10"/>
                        <a:pt x="40" y="12"/>
                      </a:cubicBezTo>
                      <a:cubicBezTo>
                        <a:pt x="35" y="17"/>
                        <a:pt x="33" y="23"/>
                        <a:pt x="31" y="30"/>
                      </a:cubicBezTo>
                      <a:cubicBezTo>
                        <a:pt x="30" y="32"/>
                        <a:pt x="29" y="34"/>
                        <a:pt x="28" y="36"/>
                      </a:cubicBez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9" y="39"/>
                        <a:pt x="29" y="42"/>
                        <a:pt x="29" y="44"/>
                      </a:cubicBezTo>
                      <a:cubicBezTo>
                        <a:pt x="28" y="47"/>
                        <a:pt x="28" y="49"/>
                        <a:pt x="27" y="51"/>
                      </a:cubicBezTo>
                      <a:cubicBezTo>
                        <a:pt x="27" y="53"/>
                        <a:pt x="26" y="55"/>
                        <a:pt x="26" y="57"/>
                      </a:cubicBezTo>
                      <a:cubicBezTo>
                        <a:pt x="26" y="63"/>
                        <a:pt x="29" y="69"/>
                        <a:pt x="33" y="75"/>
                      </a:cubicBezTo>
                      <a:cubicBezTo>
                        <a:pt x="34" y="76"/>
                        <a:pt x="34" y="78"/>
                        <a:pt x="35" y="79"/>
                      </a:cubicBezTo>
                      <a:cubicBezTo>
                        <a:pt x="36" y="80"/>
                        <a:pt x="36" y="81"/>
                        <a:pt x="35" y="82"/>
                      </a:cubicBezTo>
                      <a:cubicBezTo>
                        <a:pt x="35" y="83"/>
                        <a:pt x="34" y="84"/>
                        <a:pt x="33" y="84"/>
                      </a:cubicBezTo>
                      <a:cubicBezTo>
                        <a:pt x="33" y="85"/>
                        <a:pt x="32" y="85"/>
                        <a:pt x="32" y="85"/>
                      </a:cubicBezTo>
                      <a:close/>
                      <a:moveTo>
                        <a:pt x="16" y="35"/>
                      </a:moveTo>
                      <a:cubicBezTo>
                        <a:pt x="13" y="35"/>
                        <a:pt x="10" y="37"/>
                        <a:pt x="9" y="42"/>
                      </a:cubicBezTo>
                      <a:cubicBezTo>
                        <a:pt x="9" y="47"/>
                        <a:pt x="9" y="47"/>
                        <a:pt x="9" y="47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15" y="42"/>
                        <a:pt x="17" y="40"/>
                        <a:pt x="18" y="39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7" y="35"/>
                        <a:pt x="17" y="35"/>
                        <a:pt x="16" y="35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011863" y="1830388"/>
            <a:ext cx="5310187" cy="2085975"/>
            <a:chOff x="6012401" y="1723284"/>
            <a:chExt cx="5310363" cy="2086894"/>
          </a:xfrm>
        </p:grpSpPr>
        <p:grpSp>
          <p:nvGrpSpPr>
            <p:cNvPr id="89" name="Group 46"/>
            <p:cNvGrpSpPr/>
            <p:nvPr/>
          </p:nvGrpSpPr>
          <p:grpSpPr bwMode="auto">
            <a:xfrm>
              <a:off x="6012401" y="2423309"/>
              <a:ext cx="5310363" cy="1386869"/>
              <a:chOff x="3148" y="12513"/>
              <a:chExt cx="3959" cy="2182"/>
            </a:xfrm>
            <a:noFill/>
          </p:grpSpPr>
          <p:sp>
            <p:nvSpPr>
              <p:cNvPr id="90" name="Text Box 47"/>
              <p:cNvSpPr txBox="1">
                <a:spLocks noChangeArrowheads="1"/>
              </p:cNvSpPr>
              <p:nvPr/>
            </p:nvSpPr>
            <p:spPr bwMode="auto">
              <a:xfrm>
                <a:off x="4081" y="12513"/>
                <a:ext cx="3026" cy="218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1080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    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</a:p>
              <a:p>
                <a:pPr algn="ju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    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</a:p>
              <a:p>
                <a:pPr algn="ju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- 1) +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- 2)  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2</a:t>
                </a:r>
              </a:p>
            </p:txBody>
          </p:sp>
          <p:sp>
            <p:nvSpPr>
              <p:cNvPr id="91" name="Text Box 48"/>
              <p:cNvSpPr txBox="1">
                <a:spLocks noChangeArrowheads="1"/>
              </p:cNvSpPr>
              <p:nvPr/>
            </p:nvSpPr>
            <p:spPr bwMode="auto">
              <a:xfrm>
                <a:off x="3148" y="13151"/>
                <a:ext cx="674" cy="6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1080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</a:p>
            </p:txBody>
          </p:sp>
          <p:sp>
            <p:nvSpPr>
              <p:cNvPr id="92" name="AutoShape 49"/>
              <p:cNvSpPr/>
              <p:nvPr/>
            </p:nvSpPr>
            <p:spPr bwMode="auto">
              <a:xfrm>
                <a:off x="3848" y="12734"/>
                <a:ext cx="167" cy="1673"/>
              </a:xfrm>
              <a:prstGeom prst="leftBrace">
                <a:avLst>
                  <a:gd name="adj1" fmla="val 41111"/>
                  <a:gd name="adj2" fmla="val 50000"/>
                </a:avLst>
              </a:prstGeom>
              <a:grpFill/>
              <a:ln w="28575">
                <a:solidFill>
                  <a:srgbClr val="404040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731" name="组合 3"/>
            <p:cNvGrpSpPr>
              <a:grpSpLocks/>
            </p:cNvGrpSpPr>
            <p:nvPr/>
          </p:nvGrpSpPr>
          <p:grpSpPr bwMode="auto">
            <a:xfrm>
              <a:off x="6016841" y="1723284"/>
              <a:ext cx="4428440" cy="487921"/>
              <a:chOff x="6016841" y="1723284"/>
              <a:chExt cx="4428440" cy="487921"/>
            </a:xfrm>
          </p:grpSpPr>
          <p:sp>
            <p:nvSpPr>
              <p:cNvPr id="30732" name="矩形 98"/>
              <p:cNvSpPr>
                <a:spLocks noChangeArrowheads="1"/>
              </p:cNvSpPr>
              <p:nvPr/>
            </p:nvSpPr>
            <p:spPr bwMode="auto">
              <a:xfrm>
                <a:off x="6574956" y="1749540"/>
                <a:ext cx="38703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Fibonacci</a:t>
                </a:r>
                <a:r>
                  <a:rPr lang="zh-CN" altLang="en-US" sz="240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数列问题</a:t>
                </a:r>
              </a:p>
            </p:txBody>
          </p:sp>
          <p:grpSp>
            <p:nvGrpSpPr>
              <p:cNvPr id="98" name="Group 36"/>
              <p:cNvGrpSpPr/>
              <p:nvPr/>
            </p:nvGrpSpPr>
            <p:grpSpPr>
              <a:xfrm>
                <a:off x="6016841" y="1723284"/>
                <a:ext cx="468000" cy="468000"/>
                <a:chOff x="4108451" y="4314825"/>
                <a:chExt cx="536575" cy="528638"/>
              </a:xfrm>
              <a:solidFill>
                <a:srgbClr val="5A327D"/>
              </a:solidFill>
            </p:grpSpPr>
            <p:sp>
              <p:nvSpPr>
                <p:cNvPr id="99" name="Freeform 231"/>
                <p:cNvSpPr/>
                <p:nvPr/>
              </p:nvSpPr>
              <p:spPr bwMode="auto">
                <a:xfrm>
                  <a:off x="4108451" y="4314825"/>
                  <a:ext cx="220663" cy="212725"/>
                </a:xfrm>
                <a:custGeom>
                  <a:avLst/>
                  <a:gdLst>
                    <a:gd name="T0" fmla="*/ 59 w 81"/>
                    <a:gd name="T1" fmla="*/ 77 h 78"/>
                    <a:gd name="T2" fmla="*/ 62 w 81"/>
                    <a:gd name="T3" fmla="*/ 78 h 78"/>
                    <a:gd name="T4" fmla="*/ 74 w 81"/>
                    <a:gd name="T5" fmla="*/ 57 h 78"/>
                    <a:gd name="T6" fmla="*/ 81 w 81"/>
                    <a:gd name="T7" fmla="*/ 53 h 78"/>
                    <a:gd name="T8" fmla="*/ 52 w 81"/>
                    <a:gd name="T9" fmla="*/ 4 h 78"/>
                    <a:gd name="T10" fmla="*/ 48 w 81"/>
                    <a:gd name="T11" fmla="*/ 0 h 78"/>
                    <a:gd name="T12" fmla="*/ 1 w 81"/>
                    <a:gd name="T13" fmla="*/ 40 h 78"/>
                    <a:gd name="T14" fmla="*/ 3 w 81"/>
                    <a:gd name="T15" fmla="*/ 45 h 78"/>
                    <a:gd name="T16" fmla="*/ 52 w 81"/>
                    <a:gd name="T17" fmla="*/ 78 h 78"/>
                    <a:gd name="T18" fmla="*/ 59 w 81"/>
                    <a:gd name="T1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1" h="78">
                      <a:moveTo>
                        <a:pt x="59" y="77"/>
                      </a:moveTo>
                      <a:cubicBezTo>
                        <a:pt x="60" y="77"/>
                        <a:pt x="61" y="78"/>
                        <a:pt x="62" y="78"/>
                      </a:cubicBezTo>
                      <a:cubicBezTo>
                        <a:pt x="65" y="71"/>
                        <a:pt x="68" y="63"/>
                        <a:pt x="74" y="57"/>
                      </a:cubicBezTo>
                      <a:cubicBezTo>
                        <a:pt x="76" y="56"/>
                        <a:pt x="78" y="54"/>
                        <a:pt x="81" y="53"/>
                      </a:cubicBezTo>
                      <a:cubicBezTo>
                        <a:pt x="55" y="26"/>
                        <a:pt x="52" y="4"/>
                        <a:pt x="52" y="4"/>
                      </a:cubicBezTo>
                      <a:cubicBezTo>
                        <a:pt x="52" y="2"/>
                        <a:pt x="50" y="0"/>
                        <a:pt x="48" y="0"/>
                      </a:cubicBezTo>
                      <a:cubicBezTo>
                        <a:pt x="48" y="0"/>
                        <a:pt x="8" y="3"/>
                        <a:pt x="1" y="40"/>
                      </a:cubicBezTo>
                      <a:cubicBezTo>
                        <a:pt x="0" y="42"/>
                        <a:pt x="1" y="44"/>
                        <a:pt x="3" y="45"/>
                      </a:cubicBezTo>
                      <a:cubicBezTo>
                        <a:pt x="4" y="45"/>
                        <a:pt x="26" y="55"/>
                        <a:pt x="52" y="78"/>
                      </a:cubicBezTo>
                      <a:cubicBezTo>
                        <a:pt x="54" y="77"/>
                        <a:pt x="57" y="77"/>
                        <a:pt x="59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00" name="Freeform 232"/>
                <p:cNvSpPr/>
                <p:nvPr/>
              </p:nvSpPr>
              <p:spPr bwMode="auto">
                <a:xfrm>
                  <a:off x="4302126" y="4486275"/>
                  <a:ext cx="342900" cy="357188"/>
                </a:xfrm>
                <a:custGeom>
                  <a:avLst/>
                  <a:gdLst>
                    <a:gd name="T0" fmla="*/ 117 w 126"/>
                    <a:gd name="T1" fmla="*/ 69 h 131"/>
                    <a:gd name="T2" fmla="*/ 80 w 126"/>
                    <a:gd name="T3" fmla="*/ 66 h 131"/>
                    <a:gd name="T4" fmla="*/ 71 w 126"/>
                    <a:gd name="T5" fmla="*/ 84 h 131"/>
                    <a:gd name="T6" fmla="*/ 79 w 126"/>
                    <a:gd name="T7" fmla="*/ 103 h 131"/>
                    <a:gd name="T8" fmla="*/ 85 w 126"/>
                    <a:gd name="T9" fmla="*/ 103 h 131"/>
                    <a:gd name="T10" fmla="*/ 85 w 126"/>
                    <a:gd name="T11" fmla="*/ 97 h 131"/>
                    <a:gd name="T12" fmla="*/ 79 w 126"/>
                    <a:gd name="T13" fmla="*/ 84 h 131"/>
                    <a:gd name="T14" fmla="*/ 85 w 126"/>
                    <a:gd name="T15" fmla="*/ 71 h 131"/>
                    <a:gd name="T16" fmla="*/ 111 w 126"/>
                    <a:gd name="T17" fmla="*/ 74 h 131"/>
                    <a:gd name="T18" fmla="*/ 118 w 126"/>
                    <a:gd name="T19" fmla="*/ 93 h 131"/>
                    <a:gd name="T20" fmla="*/ 109 w 126"/>
                    <a:gd name="T21" fmla="*/ 113 h 131"/>
                    <a:gd name="T22" fmla="*/ 78 w 126"/>
                    <a:gd name="T23" fmla="*/ 122 h 131"/>
                    <a:gd name="T24" fmla="*/ 53 w 126"/>
                    <a:gd name="T25" fmla="*/ 102 h 131"/>
                    <a:gd name="T26" fmla="*/ 51 w 126"/>
                    <a:gd name="T27" fmla="*/ 97 h 131"/>
                    <a:gd name="T28" fmla="*/ 62 w 126"/>
                    <a:gd name="T29" fmla="*/ 61 h 131"/>
                    <a:gd name="T30" fmla="*/ 87 w 126"/>
                    <a:gd name="T31" fmla="*/ 49 h 131"/>
                    <a:gd name="T32" fmla="*/ 91 w 126"/>
                    <a:gd name="T33" fmla="*/ 46 h 131"/>
                    <a:gd name="T34" fmla="*/ 88 w 126"/>
                    <a:gd name="T35" fmla="*/ 42 h 131"/>
                    <a:gd name="T36" fmla="*/ 28 w 126"/>
                    <a:gd name="T37" fmla="*/ 7 h 131"/>
                    <a:gd name="T38" fmla="*/ 26 w 126"/>
                    <a:gd name="T39" fmla="*/ 6 h 131"/>
                    <a:gd name="T40" fmla="*/ 19 w 126"/>
                    <a:gd name="T41" fmla="*/ 0 h 131"/>
                    <a:gd name="T42" fmla="*/ 12 w 126"/>
                    <a:gd name="T43" fmla="*/ 3 h 131"/>
                    <a:gd name="T44" fmla="*/ 2 w 126"/>
                    <a:gd name="T45" fmla="*/ 20 h 131"/>
                    <a:gd name="T46" fmla="*/ 0 w 126"/>
                    <a:gd name="T47" fmla="*/ 26 h 131"/>
                    <a:gd name="T48" fmla="*/ 1 w 126"/>
                    <a:gd name="T49" fmla="*/ 34 h 131"/>
                    <a:gd name="T50" fmla="*/ 1 w 126"/>
                    <a:gd name="T51" fmla="*/ 34 h 131"/>
                    <a:gd name="T52" fmla="*/ 43 w 126"/>
                    <a:gd name="T53" fmla="*/ 99 h 131"/>
                    <a:gd name="T54" fmla="*/ 43 w 126"/>
                    <a:gd name="T55" fmla="*/ 99 h 131"/>
                    <a:gd name="T56" fmla="*/ 45 w 126"/>
                    <a:gd name="T57" fmla="*/ 105 h 131"/>
                    <a:gd name="T58" fmla="*/ 76 w 126"/>
                    <a:gd name="T59" fmla="*/ 130 h 131"/>
                    <a:gd name="T60" fmla="*/ 85 w 126"/>
                    <a:gd name="T61" fmla="*/ 131 h 131"/>
                    <a:gd name="T62" fmla="*/ 114 w 126"/>
                    <a:gd name="T63" fmla="*/ 119 h 131"/>
                    <a:gd name="T64" fmla="*/ 126 w 126"/>
                    <a:gd name="T65" fmla="*/ 93 h 131"/>
                    <a:gd name="T66" fmla="*/ 117 w 126"/>
                    <a:gd name="T67" fmla="*/ 69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6" h="131">
                      <a:moveTo>
                        <a:pt x="117" y="69"/>
                      </a:moveTo>
                      <a:cubicBezTo>
                        <a:pt x="112" y="64"/>
                        <a:pt x="94" y="52"/>
                        <a:pt x="80" y="66"/>
                      </a:cubicBezTo>
                      <a:cubicBezTo>
                        <a:pt x="74" y="71"/>
                        <a:pt x="71" y="77"/>
                        <a:pt x="71" y="84"/>
                      </a:cubicBezTo>
                      <a:cubicBezTo>
                        <a:pt x="71" y="92"/>
                        <a:pt x="75" y="99"/>
                        <a:pt x="79" y="103"/>
                      </a:cubicBezTo>
                      <a:cubicBezTo>
                        <a:pt x="81" y="104"/>
                        <a:pt x="84" y="104"/>
                        <a:pt x="85" y="103"/>
                      </a:cubicBezTo>
                      <a:cubicBezTo>
                        <a:pt x="87" y="101"/>
                        <a:pt x="86" y="98"/>
                        <a:pt x="85" y="97"/>
                      </a:cubicBezTo>
                      <a:cubicBezTo>
                        <a:pt x="82" y="94"/>
                        <a:pt x="79" y="89"/>
                        <a:pt x="79" y="84"/>
                      </a:cubicBezTo>
                      <a:cubicBezTo>
                        <a:pt x="79" y="79"/>
                        <a:pt x="81" y="75"/>
                        <a:pt x="85" y="71"/>
                      </a:cubicBezTo>
                      <a:cubicBezTo>
                        <a:pt x="97" y="61"/>
                        <a:pt x="111" y="74"/>
                        <a:pt x="111" y="74"/>
                      </a:cubicBezTo>
                      <a:cubicBezTo>
                        <a:pt x="117" y="80"/>
                        <a:pt x="118" y="88"/>
                        <a:pt x="118" y="93"/>
                      </a:cubicBezTo>
                      <a:cubicBezTo>
                        <a:pt x="117" y="101"/>
                        <a:pt x="114" y="109"/>
                        <a:pt x="109" y="113"/>
                      </a:cubicBezTo>
                      <a:cubicBezTo>
                        <a:pt x="99" y="122"/>
                        <a:pt x="89" y="125"/>
                        <a:pt x="78" y="122"/>
                      </a:cubicBezTo>
                      <a:cubicBezTo>
                        <a:pt x="65" y="119"/>
                        <a:pt x="55" y="108"/>
                        <a:pt x="53" y="102"/>
                      </a:cubicBezTo>
                      <a:cubicBezTo>
                        <a:pt x="52" y="100"/>
                        <a:pt x="51" y="98"/>
                        <a:pt x="51" y="97"/>
                      </a:cubicBezTo>
                      <a:cubicBezTo>
                        <a:pt x="50" y="81"/>
                        <a:pt x="54" y="69"/>
                        <a:pt x="62" y="61"/>
                      </a:cubicBezTo>
                      <a:cubicBezTo>
                        <a:pt x="72" y="50"/>
                        <a:pt x="87" y="49"/>
                        <a:pt x="87" y="49"/>
                      </a:cubicBezTo>
                      <a:cubicBezTo>
                        <a:pt x="89" y="49"/>
                        <a:pt x="90" y="48"/>
                        <a:pt x="91" y="46"/>
                      </a:cubicBezTo>
                      <a:cubicBezTo>
                        <a:pt x="91" y="44"/>
                        <a:pt x="90" y="42"/>
                        <a:pt x="88" y="42"/>
                      </a:cubicBezTo>
                      <a:cubicBezTo>
                        <a:pt x="63" y="31"/>
                        <a:pt x="43" y="19"/>
                        <a:pt x="28" y="7"/>
                      </a:cubicBezTo>
                      <a:cubicBezTo>
                        <a:pt x="28" y="7"/>
                        <a:pt x="27" y="6"/>
                        <a:pt x="26" y="6"/>
                      </a:cubicBezTo>
                      <a:cubicBezTo>
                        <a:pt x="24" y="4"/>
                        <a:pt x="21" y="2"/>
                        <a:pt x="19" y="0"/>
                      </a:cubicBezTo>
                      <a:cubicBezTo>
                        <a:pt x="16" y="0"/>
                        <a:pt x="13" y="1"/>
                        <a:pt x="12" y="3"/>
                      </a:cubicBezTo>
                      <a:cubicBezTo>
                        <a:pt x="7" y="7"/>
                        <a:pt x="5" y="13"/>
                        <a:pt x="2" y="20"/>
                      </a:cubicBezTo>
                      <a:cubicBezTo>
                        <a:pt x="2" y="22"/>
                        <a:pt x="1" y="24"/>
                        <a:pt x="0" y="26"/>
                      </a:cubicBezTo>
                      <a:cubicBezTo>
                        <a:pt x="1" y="28"/>
                        <a:pt x="1" y="31"/>
                        <a:pt x="1" y="34"/>
                      </a:cubicBezTo>
                      <a:cubicBezTo>
                        <a:pt x="1" y="34"/>
                        <a:pt x="1" y="34"/>
                        <a:pt x="1" y="34"/>
                      </a:cubicBezTo>
                      <a:cubicBezTo>
                        <a:pt x="16" y="51"/>
                        <a:pt x="32" y="72"/>
                        <a:pt x="43" y="99"/>
                      </a:cubicBezTo>
                      <a:cubicBezTo>
                        <a:pt x="43" y="99"/>
                        <a:pt x="43" y="99"/>
                        <a:pt x="43" y="99"/>
                      </a:cubicBezTo>
                      <a:cubicBezTo>
                        <a:pt x="44" y="101"/>
                        <a:pt x="45" y="103"/>
                        <a:pt x="45" y="105"/>
                      </a:cubicBezTo>
                      <a:cubicBezTo>
                        <a:pt x="48" y="113"/>
                        <a:pt x="60" y="126"/>
                        <a:pt x="76" y="130"/>
                      </a:cubicBezTo>
                      <a:cubicBezTo>
                        <a:pt x="79" y="131"/>
                        <a:pt x="82" y="131"/>
                        <a:pt x="85" y="131"/>
                      </a:cubicBezTo>
                      <a:cubicBezTo>
                        <a:pt x="93" y="131"/>
                        <a:pt x="104" y="128"/>
                        <a:pt x="114" y="119"/>
                      </a:cubicBezTo>
                      <a:cubicBezTo>
                        <a:pt x="121" y="113"/>
                        <a:pt x="125" y="103"/>
                        <a:pt x="126" y="93"/>
                      </a:cubicBezTo>
                      <a:cubicBezTo>
                        <a:pt x="126" y="84"/>
                        <a:pt x="123" y="75"/>
                        <a:pt x="117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01" name="Freeform 233"/>
                <p:cNvSpPr>
                  <a:spLocks noEditPoints="1"/>
                </p:cNvSpPr>
                <p:nvPr/>
              </p:nvSpPr>
              <p:spPr bwMode="auto">
                <a:xfrm>
                  <a:off x="4219576" y="4457700"/>
                  <a:ext cx="177800" cy="231775"/>
                </a:xfrm>
                <a:custGeom>
                  <a:avLst/>
                  <a:gdLst>
                    <a:gd name="T0" fmla="*/ 32 w 65"/>
                    <a:gd name="T1" fmla="*/ 85 h 85"/>
                    <a:gd name="T2" fmla="*/ 28 w 65"/>
                    <a:gd name="T3" fmla="*/ 83 h 85"/>
                    <a:gd name="T4" fmla="*/ 26 w 65"/>
                    <a:gd name="T5" fmla="*/ 79 h 85"/>
                    <a:gd name="T6" fmla="*/ 18 w 65"/>
                    <a:gd name="T7" fmla="*/ 57 h 85"/>
                    <a:gd name="T8" fmla="*/ 18 w 65"/>
                    <a:gd name="T9" fmla="*/ 54 h 85"/>
                    <a:gd name="T10" fmla="*/ 19 w 65"/>
                    <a:gd name="T11" fmla="*/ 49 h 85"/>
                    <a:gd name="T12" fmla="*/ 15 w 65"/>
                    <a:gd name="T13" fmla="*/ 52 h 85"/>
                    <a:gd name="T14" fmla="*/ 9 w 65"/>
                    <a:gd name="T15" fmla="*/ 54 h 85"/>
                    <a:gd name="T16" fmla="*/ 6 w 65"/>
                    <a:gd name="T17" fmla="*/ 53 h 85"/>
                    <a:gd name="T18" fmla="*/ 1 w 65"/>
                    <a:gd name="T19" fmla="*/ 41 h 85"/>
                    <a:gd name="T20" fmla="*/ 16 w 65"/>
                    <a:gd name="T21" fmla="*/ 27 h 85"/>
                    <a:gd name="T22" fmla="*/ 17 w 65"/>
                    <a:gd name="T23" fmla="*/ 27 h 85"/>
                    <a:gd name="T24" fmla="*/ 21 w 65"/>
                    <a:gd name="T25" fmla="*/ 28 h 85"/>
                    <a:gd name="T26" fmla="*/ 23 w 65"/>
                    <a:gd name="T27" fmla="*/ 29 h 85"/>
                    <a:gd name="T28" fmla="*/ 23 w 65"/>
                    <a:gd name="T29" fmla="*/ 27 h 85"/>
                    <a:gd name="T30" fmla="*/ 35 w 65"/>
                    <a:gd name="T31" fmla="*/ 7 h 85"/>
                    <a:gd name="T32" fmla="*/ 51 w 65"/>
                    <a:gd name="T33" fmla="*/ 0 h 85"/>
                    <a:gd name="T34" fmla="*/ 56 w 65"/>
                    <a:gd name="T35" fmla="*/ 1 h 85"/>
                    <a:gd name="T36" fmla="*/ 65 w 65"/>
                    <a:gd name="T37" fmla="*/ 12 h 85"/>
                    <a:gd name="T38" fmla="*/ 62 w 65"/>
                    <a:gd name="T39" fmla="*/ 17 h 85"/>
                    <a:gd name="T40" fmla="*/ 61 w 65"/>
                    <a:gd name="T41" fmla="*/ 17 h 85"/>
                    <a:gd name="T42" fmla="*/ 57 w 65"/>
                    <a:gd name="T43" fmla="*/ 14 h 85"/>
                    <a:gd name="T44" fmla="*/ 54 w 65"/>
                    <a:gd name="T45" fmla="*/ 9 h 85"/>
                    <a:gd name="T46" fmla="*/ 51 w 65"/>
                    <a:gd name="T47" fmla="*/ 8 h 85"/>
                    <a:gd name="T48" fmla="*/ 40 w 65"/>
                    <a:gd name="T49" fmla="*/ 12 h 85"/>
                    <a:gd name="T50" fmla="*/ 31 w 65"/>
                    <a:gd name="T51" fmla="*/ 30 h 85"/>
                    <a:gd name="T52" fmla="*/ 28 w 65"/>
                    <a:gd name="T53" fmla="*/ 36 h 85"/>
                    <a:gd name="T54" fmla="*/ 28 w 65"/>
                    <a:gd name="T55" fmla="*/ 37 h 85"/>
                    <a:gd name="T56" fmla="*/ 28 w 65"/>
                    <a:gd name="T57" fmla="*/ 37 h 85"/>
                    <a:gd name="T58" fmla="*/ 29 w 65"/>
                    <a:gd name="T59" fmla="*/ 44 h 85"/>
                    <a:gd name="T60" fmla="*/ 27 w 65"/>
                    <a:gd name="T61" fmla="*/ 51 h 85"/>
                    <a:gd name="T62" fmla="*/ 26 w 65"/>
                    <a:gd name="T63" fmla="*/ 57 h 85"/>
                    <a:gd name="T64" fmla="*/ 33 w 65"/>
                    <a:gd name="T65" fmla="*/ 75 h 85"/>
                    <a:gd name="T66" fmla="*/ 35 w 65"/>
                    <a:gd name="T67" fmla="*/ 79 h 85"/>
                    <a:gd name="T68" fmla="*/ 35 w 65"/>
                    <a:gd name="T69" fmla="*/ 82 h 85"/>
                    <a:gd name="T70" fmla="*/ 33 w 65"/>
                    <a:gd name="T71" fmla="*/ 84 h 85"/>
                    <a:gd name="T72" fmla="*/ 32 w 65"/>
                    <a:gd name="T73" fmla="*/ 85 h 85"/>
                    <a:gd name="T74" fmla="*/ 16 w 65"/>
                    <a:gd name="T75" fmla="*/ 35 h 85"/>
                    <a:gd name="T76" fmla="*/ 9 w 65"/>
                    <a:gd name="T77" fmla="*/ 42 h 85"/>
                    <a:gd name="T78" fmla="*/ 9 w 65"/>
                    <a:gd name="T79" fmla="*/ 47 h 85"/>
                    <a:gd name="T80" fmla="*/ 12 w 65"/>
                    <a:gd name="T81" fmla="*/ 44 h 85"/>
                    <a:gd name="T82" fmla="*/ 18 w 65"/>
                    <a:gd name="T83" fmla="*/ 39 h 85"/>
                    <a:gd name="T84" fmla="*/ 20 w 65"/>
                    <a:gd name="T85" fmla="*/ 36 h 85"/>
                    <a:gd name="T86" fmla="*/ 17 w 65"/>
                    <a:gd name="T87" fmla="*/ 35 h 85"/>
                    <a:gd name="T88" fmla="*/ 16 w 65"/>
                    <a:gd name="T89" fmla="*/ 35 h 85"/>
                    <a:gd name="T90" fmla="*/ 16 w 65"/>
                    <a:gd name="T91" fmla="*/ 3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5" h="85">
                      <a:moveTo>
                        <a:pt x="32" y="85"/>
                      </a:moveTo>
                      <a:cubicBezTo>
                        <a:pt x="30" y="85"/>
                        <a:pt x="29" y="84"/>
                        <a:pt x="28" y="83"/>
                      </a:cubicBezTo>
                      <a:cubicBezTo>
                        <a:pt x="27" y="81"/>
                        <a:pt x="27" y="80"/>
                        <a:pt x="26" y="79"/>
                      </a:cubicBezTo>
                      <a:cubicBezTo>
                        <a:pt x="22" y="72"/>
                        <a:pt x="18" y="65"/>
                        <a:pt x="18" y="57"/>
                      </a:cubicBezTo>
                      <a:cubicBezTo>
                        <a:pt x="18" y="56"/>
                        <a:pt x="18" y="55"/>
                        <a:pt x="18" y="54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5" y="52"/>
                        <a:pt x="15" y="52"/>
                        <a:pt x="15" y="52"/>
                      </a:cubicBezTo>
                      <a:cubicBezTo>
                        <a:pt x="13" y="53"/>
                        <a:pt x="11" y="54"/>
                        <a:pt x="9" y="54"/>
                      </a:cubicBezTo>
                      <a:cubicBezTo>
                        <a:pt x="8" y="54"/>
                        <a:pt x="7" y="54"/>
                        <a:pt x="6" y="53"/>
                      </a:cubicBezTo>
                      <a:cubicBezTo>
                        <a:pt x="2" y="52"/>
                        <a:pt x="0" y="48"/>
                        <a:pt x="1" y="41"/>
                      </a:cubicBezTo>
                      <a:cubicBezTo>
                        <a:pt x="3" y="31"/>
                        <a:pt x="10" y="27"/>
                        <a:pt x="16" y="27"/>
                      </a:cubicBezTo>
                      <a:cubicBezTo>
                        <a:pt x="16" y="27"/>
                        <a:pt x="17" y="27"/>
                        <a:pt x="17" y="27"/>
                      </a:cubicBezTo>
                      <a:cubicBezTo>
                        <a:pt x="19" y="27"/>
                        <a:pt x="20" y="28"/>
                        <a:pt x="21" y="28"/>
                      </a:cubicBezTo>
                      <a:cubicBezTo>
                        <a:pt x="23" y="29"/>
                        <a:pt x="23" y="29"/>
                        <a:pt x="23" y="29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6" y="19"/>
                        <a:pt x="29" y="12"/>
                        <a:pt x="35" y="7"/>
                      </a:cubicBezTo>
                      <a:cubicBezTo>
                        <a:pt x="38" y="4"/>
                        <a:pt x="44" y="0"/>
                        <a:pt x="51" y="0"/>
                      </a:cubicBezTo>
                      <a:cubicBezTo>
                        <a:pt x="53" y="0"/>
                        <a:pt x="55" y="1"/>
                        <a:pt x="56" y="1"/>
                      </a:cubicBezTo>
                      <a:cubicBezTo>
                        <a:pt x="61" y="3"/>
                        <a:pt x="64" y="7"/>
                        <a:pt x="65" y="12"/>
                      </a:cubicBezTo>
                      <a:cubicBezTo>
                        <a:pt x="65" y="15"/>
                        <a:pt x="64" y="17"/>
                        <a:pt x="62" y="17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59" y="17"/>
                        <a:pt x="57" y="16"/>
                        <a:pt x="57" y="14"/>
                      </a:cubicBezTo>
                      <a:cubicBezTo>
                        <a:pt x="57" y="10"/>
                        <a:pt x="55" y="9"/>
                        <a:pt x="54" y="9"/>
                      </a:cubicBezTo>
                      <a:cubicBezTo>
                        <a:pt x="53" y="9"/>
                        <a:pt x="52" y="8"/>
                        <a:pt x="51" y="8"/>
                      </a:cubicBezTo>
                      <a:cubicBezTo>
                        <a:pt x="47" y="8"/>
                        <a:pt x="43" y="10"/>
                        <a:pt x="40" y="12"/>
                      </a:cubicBezTo>
                      <a:cubicBezTo>
                        <a:pt x="35" y="17"/>
                        <a:pt x="33" y="23"/>
                        <a:pt x="31" y="30"/>
                      </a:cubicBezTo>
                      <a:cubicBezTo>
                        <a:pt x="30" y="32"/>
                        <a:pt x="29" y="34"/>
                        <a:pt x="28" y="36"/>
                      </a:cubicBez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9" y="39"/>
                        <a:pt x="29" y="42"/>
                        <a:pt x="29" y="44"/>
                      </a:cubicBezTo>
                      <a:cubicBezTo>
                        <a:pt x="28" y="47"/>
                        <a:pt x="28" y="49"/>
                        <a:pt x="27" y="51"/>
                      </a:cubicBezTo>
                      <a:cubicBezTo>
                        <a:pt x="27" y="53"/>
                        <a:pt x="26" y="55"/>
                        <a:pt x="26" y="57"/>
                      </a:cubicBezTo>
                      <a:cubicBezTo>
                        <a:pt x="26" y="63"/>
                        <a:pt x="29" y="69"/>
                        <a:pt x="33" y="75"/>
                      </a:cubicBezTo>
                      <a:cubicBezTo>
                        <a:pt x="34" y="76"/>
                        <a:pt x="34" y="78"/>
                        <a:pt x="35" y="79"/>
                      </a:cubicBezTo>
                      <a:cubicBezTo>
                        <a:pt x="36" y="80"/>
                        <a:pt x="36" y="81"/>
                        <a:pt x="35" y="82"/>
                      </a:cubicBezTo>
                      <a:cubicBezTo>
                        <a:pt x="35" y="83"/>
                        <a:pt x="34" y="84"/>
                        <a:pt x="33" y="84"/>
                      </a:cubicBezTo>
                      <a:cubicBezTo>
                        <a:pt x="33" y="85"/>
                        <a:pt x="32" y="85"/>
                        <a:pt x="32" y="85"/>
                      </a:cubicBezTo>
                      <a:close/>
                      <a:moveTo>
                        <a:pt x="16" y="35"/>
                      </a:moveTo>
                      <a:cubicBezTo>
                        <a:pt x="13" y="35"/>
                        <a:pt x="10" y="37"/>
                        <a:pt x="9" y="42"/>
                      </a:cubicBezTo>
                      <a:cubicBezTo>
                        <a:pt x="9" y="47"/>
                        <a:pt x="9" y="47"/>
                        <a:pt x="9" y="47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15" y="42"/>
                        <a:pt x="17" y="40"/>
                        <a:pt x="18" y="39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7" y="35"/>
                        <a:pt x="17" y="35"/>
                        <a:pt x="16" y="35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104" name="组合 103"/>
          <p:cNvGrpSpPr>
            <a:grpSpLocks/>
          </p:cNvGrpSpPr>
          <p:nvPr/>
        </p:nvGrpSpPr>
        <p:grpSpPr bwMode="auto">
          <a:xfrm>
            <a:off x="1138238" y="4313238"/>
            <a:ext cx="9307512" cy="474662"/>
            <a:chOff x="1142943" y="1701954"/>
            <a:chExt cx="9306632" cy="475153"/>
          </a:xfrm>
        </p:grpSpPr>
        <p:sp>
          <p:nvSpPr>
            <p:cNvPr id="105" name="矩形 73751"/>
            <p:cNvSpPr>
              <a:spLocks noChangeArrowheads="1"/>
            </p:cNvSpPr>
            <p:nvPr/>
          </p:nvSpPr>
          <p:spPr bwMode="auto">
            <a:xfrm>
              <a:off x="1763596" y="1714667"/>
              <a:ext cx="8685979" cy="4624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更复杂的问题：人口增长、桥梁应力、股票预测、</a:t>
              </a:r>
              <a:r>
                <a:rPr lang="en-US" altLang="zh-CN" sz="2400" dirty="0">
                  <a:solidFill>
                    <a:srgbClr val="404040"/>
                  </a:solidFill>
                  <a:latin typeface="+mn-ea"/>
                  <a:ea typeface="+mn-ea"/>
                </a:rPr>
                <a:t>……</a:t>
              </a:r>
              <a:endParaRPr lang="zh-CN" altLang="en-US" sz="2400" dirty="0">
                <a:solidFill>
                  <a:srgbClr val="404040"/>
                </a:solidFill>
                <a:latin typeface="+mn-ea"/>
                <a:ea typeface="+mn-ea"/>
              </a:endParaRPr>
            </a:p>
          </p:txBody>
        </p:sp>
        <p:grpSp>
          <p:nvGrpSpPr>
            <p:cNvPr id="106" name="Group 36"/>
            <p:cNvGrpSpPr/>
            <p:nvPr/>
          </p:nvGrpSpPr>
          <p:grpSpPr>
            <a:xfrm>
              <a:off x="1142943" y="1701954"/>
              <a:ext cx="468000" cy="468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07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016125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18605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186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3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5" name="矩形 10"/>
          <p:cNvSpPr>
            <a:spLocks noChangeArrowheads="1"/>
          </p:cNvSpPr>
          <p:nvPr/>
        </p:nvSpPr>
        <p:spPr bwMode="auto">
          <a:xfrm>
            <a:off x="498475" y="1017588"/>
            <a:ext cx="11229975" cy="523875"/>
          </a:xfrm>
          <a:prstGeom prst="rect">
            <a:avLst/>
          </a:prstGeom>
          <a:noFill/>
          <a:ln w="9525">
            <a:solidFill>
              <a:srgbClr val="5C30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>
                <a:solidFill>
                  <a:srgbClr val="5C3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>
                <a:solidFill>
                  <a:srgbClr val="5C3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8  </a:t>
            </a:r>
            <a:r>
              <a:rPr lang="zh-CN" altLang="zh-CN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设某算法运行时间的递推式描述</a:t>
            </a:r>
            <a:r>
              <a: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</a:t>
            </a:r>
            <a:r>
              <a:rPr lang="en-US" altLang="zh-CN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，分析该算法的时间复杂度</a:t>
            </a:r>
            <a:endParaRPr lang="zh-CN" altLang="en-US" sz="28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866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1867" name="对象 3"/>
          <p:cNvGraphicFramePr>
            <a:graphicFrameLocks noChangeAspect="1"/>
          </p:cNvGraphicFramePr>
          <p:nvPr/>
        </p:nvGraphicFramePr>
        <p:xfrm>
          <a:off x="6430963" y="4073525"/>
          <a:ext cx="4678362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1" name="公式" r:id="rId3" imgW="49072800" imgH="18897600" progId="">
                  <p:embed/>
                </p:oleObj>
              </mc:Choice>
              <mc:Fallback>
                <p:oleObj name="公式" r:id="rId3" imgW="49072800" imgH="18897600" progId="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963" y="4073525"/>
                        <a:ext cx="4678362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1869" name="对象 7"/>
          <p:cNvGraphicFramePr>
            <a:graphicFrameLocks noChangeAspect="1"/>
          </p:cNvGraphicFramePr>
          <p:nvPr/>
        </p:nvGraphicFramePr>
        <p:xfrm>
          <a:off x="2787650" y="1706563"/>
          <a:ext cx="3871913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2" name="公式" r:id="rId5" imgW="34442400" imgH="9448800" progId="">
                  <p:embed/>
                </p:oleObj>
              </mc:Choice>
              <mc:Fallback>
                <p:oleObj name="公式" r:id="rId5" imgW="34442400" imgH="9448800" progId="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1706563"/>
                        <a:ext cx="3871913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760413" y="3105150"/>
            <a:ext cx="52133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</a:t>
            </a:r>
            <a:r>
              <a:rPr lang="zh-CN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</a:t>
            </a:r>
            <a:r>
              <a:rPr lang="zh-CN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</a:t>
            </a:r>
            <a:r>
              <a:rPr lang="zh-CN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即满足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800" i="1" baseline="30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endParaRPr lang="en-US" altLang="zh-CN" sz="28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016125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18605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各种情况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88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8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87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8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8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819150" y="957263"/>
            <a:ext cx="9742488" cy="522287"/>
            <a:chOff x="1826091" y="4148024"/>
            <a:chExt cx="9742606" cy="523220"/>
          </a:xfrm>
        </p:grpSpPr>
        <p:sp>
          <p:nvSpPr>
            <p:cNvPr id="12290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918363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基本语句的执行次数是否只和问题规模有关？</a:t>
              </a:r>
            </a:p>
          </p:txBody>
        </p:sp>
        <p:grpSp>
          <p:nvGrpSpPr>
            <p:cNvPr id="1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98513" y="1849438"/>
            <a:ext cx="9763125" cy="522287"/>
          </a:xfrm>
          <a:prstGeom prst="rect">
            <a:avLst/>
          </a:prstGeom>
          <a:noFill/>
          <a:ln w="952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  </a:t>
            </a: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在一维整型数组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A[n]</a:t>
            </a: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中顺序查找与给定值 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相等的元素</a:t>
            </a:r>
            <a:endParaRPr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355725" y="2478088"/>
            <a:ext cx="5040313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int Find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</a:rPr>
              <a:t>int A[ ], int n, int k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zh-CN" sz="2800" b="1">
                <a:latin typeface="Times New Roman" panose="02020603050405020304" pitchFamily="18" charset="0"/>
              </a:rPr>
              <a:t> {</a:t>
            </a:r>
          </a:p>
          <a:p>
            <a:pPr algn="just"/>
            <a:r>
              <a:rPr lang="en-US" altLang="zh-CN" sz="2800" b="1">
                <a:latin typeface="Times New Roman" panose="02020603050405020304" pitchFamily="18" charset="0"/>
              </a:rPr>
              <a:t>      for 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</a:rPr>
              <a:t>i = 0; i &lt; n; i++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 b="1">
                <a:latin typeface="Times New Roman" panose="02020603050405020304" pitchFamily="18" charset="0"/>
              </a:rPr>
              <a:t>          if 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</a:rPr>
              <a:t>A[i] == k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</a:rPr>
              <a:t> break;</a:t>
            </a:r>
          </a:p>
          <a:p>
            <a:pPr algn="just"/>
            <a:r>
              <a:rPr lang="en-US" altLang="zh-CN" sz="2800" b="1">
                <a:latin typeface="Times New Roman" panose="02020603050405020304" pitchFamily="18" charset="0"/>
              </a:rPr>
              <a:t>      return i;	</a:t>
            </a:r>
          </a:p>
          <a:p>
            <a:pPr algn="just"/>
            <a:r>
              <a:rPr lang="en-US" altLang="zh-CN" sz="2800" b="1">
                <a:latin typeface="Times New Roman" panose="02020603050405020304" pitchFamily="18" charset="0"/>
              </a:rPr>
              <a:t> }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2720975" y="4246563"/>
            <a:ext cx="1584325" cy="0"/>
          </a:xfrm>
          <a:prstGeom prst="line">
            <a:avLst/>
          </a:prstGeom>
          <a:noFill/>
          <a:ln w="28575">
            <a:solidFill>
              <a:srgbClr val="B42D2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11"/>
          <p:cNvSpPr/>
          <p:nvPr/>
        </p:nvSpPr>
        <p:spPr>
          <a:xfrm>
            <a:off x="412750" y="5237163"/>
            <a:ext cx="11339513" cy="720725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如果算法的时间代价与输入数据有关，则需要分析</a:t>
            </a:r>
            <a:r>
              <a:rPr kumimoji="1"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最好情况</a:t>
            </a: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最坏情况</a:t>
            </a: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平均情况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565900" y="2803525"/>
            <a:ext cx="5076825" cy="523875"/>
            <a:chOff x="6565636" y="2803516"/>
            <a:chExt cx="5077725" cy="523220"/>
          </a:xfrm>
        </p:grpSpPr>
        <p:sp>
          <p:nvSpPr>
            <p:cNvPr id="122903" name="Text Box 4"/>
            <p:cNvSpPr txBox="1">
              <a:spLocks noChangeArrowheads="1"/>
            </p:cNvSpPr>
            <p:nvPr/>
          </p:nvSpPr>
          <p:spPr bwMode="auto">
            <a:xfrm>
              <a:off x="7212043" y="2803516"/>
              <a:ext cx="44313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次，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8" name="Group 109"/>
            <p:cNvGrpSpPr/>
            <p:nvPr/>
          </p:nvGrpSpPr>
          <p:grpSpPr>
            <a:xfrm>
              <a:off x="6565636" y="2849126"/>
              <a:ext cx="504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2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0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1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565900" y="3416300"/>
            <a:ext cx="4940300" cy="523875"/>
            <a:chOff x="6565636" y="3416777"/>
            <a:chExt cx="4940565" cy="523220"/>
          </a:xfrm>
        </p:grpSpPr>
        <p:sp>
          <p:nvSpPr>
            <p:cNvPr id="122901" name="Text Box 4"/>
            <p:cNvSpPr txBox="1">
              <a:spLocks noChangeArrowheads="1"/>
            </p:cNvSpPr>
            <p:nvPr/>
          </p:nvSpPr>
          <p:spPr bwMode="auto">
            <a:xfrm>
              <a:off x="7212043" y="3416777"/>
              <a:ext cx="42941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</a:t>
              </a:r>
              <a:r>
                <a: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次，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" name="Group 109"/>
            <p:cNvGrpSpPr/>
            <p:nvPr/>
          </p:nvGrpSpPr>
          <p:grpSpPr>
            <a:xfrm>
              <a:off x="6565636" y="3439527"/>
              <a:ext cx="504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5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565900" y="4030663"/>
            <a:ext cx="4940300" cy="552450"/>
            <a:chOff x="6565636" y="4029928"/>
            <a:chExt cx="4940565" cy="553810"/>
          </a:xfrm>
        </p:grpSpPr>
        <p:sp>
          <p:nvSpPr>
            <p:cNvPr id="122899" name="Text Box 4"/>
            <p:cNvSpPr txBox="1">
              <a:spLocks noChangeArrowheads="1"/>
            </p:cNvSpPr>
            <p:nvPr/>
          </p:nvSpPr>
          <p:spPr bwMode="auto">
            <a:xfrm>
              <a:off x="7212042" y="4060518"/>
              <a:ext cx="42941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平均情况</a:t>
              </a:r>
              <a:r>
                <a: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n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/2 </a:t>
              </a:r>
              <a:r>
                <a: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次， 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8" name="Group 109"/>
            <p:cNvGrpSpPr/>
            <p:nvPr/>
          </p:nvGrpSpPr>
          <p:grpSpPr>
            <a:xfrm>
              <a:off x="6565636" y="4029928"/>
              <a:ext cx="504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5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23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016125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18605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各种情况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0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09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11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13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38175" y="1620838"/>
            <a:ext cx="10655300" cy="522287"/>
            <a:chOff x="638168" y="1620671"/>
            <a:chExt cx="10654672" cy="523220"/>
          </a:xfrm>
        </p:grpSpPr>
        <p:sp>
          <p:nvSpPr>
            <p:cNvPr id="123923" name="Text Box 4"/>
            <p:cNvSpPr txBox="1">
              <a:spLocks noChangeArrowheads="1"/>
            </p:cNvSpPr>
            <p:nvPr/>
          </p:nvSpPr>
          <p:spPr bwMode="auto">
            <a:xfrm>
              <a:off x="1298922" y="1620671"/>
              <a:ext cx="99939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：不能代表算法的效率，当</a:t>
              </a:r>
              <a:r>
                <a:rPr kumimoji="1"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出现</a:t>
              </a:r>
              <a:r>
                <a:rPr kumimoji="1"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概率较大</a:t>
              </a:r>
              <a:r>
                <a:rPr kumimoji="1"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时分析</a:t>
              </a:r>
              <a:endPara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924" name="Freeform 84"/>
            <p:cNvSpPr>
              <a:spLocks/>
            </p:cNvSpPr>
            <p:nvPr/>
          </p:nvSpPr>
          <p:spPr bwMode="auto">
            <a:xfrm>
              <a:off x="638168" y="1702281"/>
              <a:ext cx="432000" cy="360000"/>
            </a:xfrm>
            <a:custGeom>
              <a:avLst/>
              <a:gdLst>
                <a:gd name="T0" fmla="*/ 384950 w 202"/>
                <a:gd name="T1" fmla="*/ 33684 h 171"/>
                <a:gd name="T2" fmla="*/ 299406 w 202"/>
                <a:gd name="T3" fmla="*/ 0 h 171"/>
                <a:gd name="T4" fmla="*/ 213861 w 202"/>
                <a:gd name="T5" fmla="*/ 33684 h 171"/>
                <a:gd name="T6" fmla="*/ 109069 w 202"/>
                <a:gd name="T7" fmla="*/ 138947 h 171"/>
                <a:gd name="T8" fmla="*/ 36356 w 202"/>
                <a:gd name="T9" fmla="*/ 210526 h 171"/>
                <a:gd name="T10" fmla="*/ 36356 w 202"/>
                <a:gd name="T11" fmla="*/ 334737 h 171"/>
                <a:gd name="T12" fmla="*/ 98376 w 202"/>
                <a:gd name="T13" fmla="*/ 360000 h 171"/>
                <a:gd name="T14" fmla="*/ 162535 w 202"/>
                <a:gd name="T15" fmla="*/ 332632 h 171"/>
                <a:gd name="T16" fmla="*/ 295129 w 202"/>
                <a:gd name="T17" fmla="*/ 202105 h 171"/>
                <a:gd name="T18" fmla="*/ 295129 w 202"/>
                <a:gd name="T19" fmla="*/ 202105 h 171"/>
                <a:gd name="T20" fmla="*/ 342178 w 202"/>
                <a:gd name="T21" fmla="*/ 157895 h 171"/>
                <a:gd name="T22" fmla="*/ 359287 w 202"/>
                <a:gd name="T23" fmla="*/ 113684 h 171"/>
                <a:gd name="T24" fmla="*/ 342178 w 202"/>
                <a:gd name="T25" fmla="*/ 69474 h 171"/>
                <a:gd name="T26" fmla="*/ 252356 w 202"/>
                <a:gd name="T27" fmla="*/ 71579 h 171"/>
                <a:gd name="T28" fmla="*/ 91960 w 202"/>
                <a:gd name="T29" fmla="*/ 229474 h 171"/>
                <a:gd name="T30" fmla="*/ 91960 w 202"/>
                <a:gd name="T31" fmla="*/ 246316 h 171"/>
                <a:gd name="T32" fmla="*/ 100515 w 202"/>
                <a:gd name="T33" fmla="*/ 250526 h 171"/>
                <a:gd name="T34" fmla="*/ 109069 w 202"/>
                <a:gd name="T35" fmla="*/ 246316 h 171"/>
                <a:gd name="T36" fmla="*/ 271604 w 202"/>
                <a:gd name="T37" fmla="*/ 88421 h 171"/>
                <a:gd name="T38" fmla="*/ 325069 w 202"/>
                <a:gd name="T39" fmla="*/ 86316 h 171"/>
                <a:gd name="T40" fmla="*/ 335762 w 202"/>
                <a:gd name="T41" fmla="*/ 113684 h 171"/>
                <a:gd name="T42" fmla="*/ 322931 w 202"/>
                <a:gd name="T43" fmla="*/ 141053 h 171"/>
                <a:gd name="T44" fmla="*/ 275881 w 202"/>
                <a:gd name="T45" fmla="*/ 187368 h 171"/>
                <a:gd name="T46" fmla="*/ 275881 w 202"/>
                <a:gd name="T47" fmla="*/ 187368 h 171"/>
                <a:gd name="T48" fmla="*/ 145426 w 202"/>
                <a:gd name="T49" fmla="*/ 315789 h 171"/>
                <a:gd name="T50" fmla="*/ 53465 w 202"/>
                <a:gd name="T51" fmla="*/ 317895 h 171"/>
                <a:gd name="T52" fmla="*/ 53465 w 202"/>
                <a:gd name="T53" fmla="*/ 227368 h 171"/>
                <a:gd name="T54" fmla="*/ 62020 w 202"/>
                <a:gd name="T55" fmla="*/ 218947 h 171"/>
                <a:gd name="T56" fmla="*/ 62020 w 202"/>
                <a:gd name="T57" fmla="*/ 218947 h 171"/>
                <a:gd name="T58" fmla="*/ 233109 w 202"/>
                <a:gd name="T59" fmla="*/ 52632 h 171"/>
                <a:gd name="T60" fmla="*/ 299406 w 202"/>
                <a:gd name="T61" fmla="*/ 23158 h 171"/>
                <a:gd name="T62" fmla="*/ 367842 w 202"/>
                <a:gd name="T63" fmla="*/ 50526 h 171"/>
                <a:gd name="T64" fmla="*/ 367842 w 202"/>
                <a:gd name="T65" fmla="*/ 185263 h 171"/>
                <a:gd name="T66" fmla="*/ 226693 w 202"/>
                <a:gd name="T67" fmla="*/ 322105 h 171"/>
                <a:gd name="T68" fmla="*/ 226693 w 202"/>
                <a:gd name="T69" fmla="*/ 338947 h 171"/>
                <a:gd name="T70" fmla="*/ 235248 w 202"/>
                <a:gd name="T71" fmla="*/ 343158 h 171"/>
                <a:gd name="T72" fmla="*/ 245941 w 202"/>
                <a:gd name="T73" fmla="*/ 338947 h 171"/>
                <a:gd name="T74" fmla="*/ 384950 w 202"/>
                <a:gd name="T75" fmla="*/ 202105 h 171"/>
                <a:gd name="T76" fmla="*/ 384950 w 202"/>
                <a:gd name="T77" fmla="*/ 33684 h 1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38175" y="2271713"/>
            <a:ext cx="9801225" cy="523875"/>
            <a:chOff x="638168" y="2272032"/>
            <a:chExt cx="9801231" cy="523220"/>
          </a:xfrm>
        </p:grpSpPr>
        <p:sp>
          <p:nvSpPr>
            <p:cNvPr id="123921" name="Text Box 4"/>
            <p:cNvSpPr txBox="1">
              <a:spLocks noChangeArrowheads="1"/>
            </p:cNvSpPr>
            <p:nvPr/>
          </p:nvSpPr>
          <p:spPr bwMode="auto">
            <a:xfrm>
              <a:off x="1298922" y="2272032"/>
              <a:ext cx="914047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zh-CN" altLang="zh-CN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最坏能坏到什么程度</a:t>
              </a:r>
              <a:r>
                <a:rPr kumimoji="1"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实时系统</a:t>
              </a:r>
              <a:r>
                <a:rPr kumimoji="1"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需要分析</a:t>
              </a:r>
              <a:endPara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922" name="Freeform 84"/>
            <p:cNvSpPr>
              <a:spLocks/>
            </p:cNvSpPr>
            <p:nvPr/>
          </p:nvSpPr>
          <p:spPr bwMode="auto">
            <a:xfrm>
              <a:off x="638168" y="2330782"/>
              <a:ext cx="432000" cy="360000"/>
            </a:xfrm>
            <a:custGeom>
              <a:avLst/>
              <a:gdLst>
                <a:gd name="T0" fmla="*/ 384950 w 202"/>
                <a:gd name="T1" fmla="*/ 33684 h 171"/>
                <a:gd name="T2" fmla="*/ 299406 w 202"/>
                <a:gd name="T3" fmla="*/ 0 h 171"/>
                <a:gd name="T4" fmla="*/ 213861 w 202"/>
                <a:gd name="T5" fmla="*/ 33684 h 171"/>
                <a:gd name="T6" fmla="*/ 109069 w 202"/>
                <a:gd name="T7" fmla="*/ 138947 h 171"/>
                <a:gd name="T8" fmla="*/ 36356 w 202"/>
                <a:gd name="T9" fmla="*/ 210526 h 171"/>
                <a:gd name="T10" fmla="*/ 36356 w 202"/>
                <a:gd name="T11" fmla="*/ 334737 h 171"/>
                <a:gd name="T12" fmla="*/ 98376 w 202"/>
                <a:gd name="T13" fmla="*/ 360000 h 171"/>
                <a:gd name="T14" fmla="*/ 162535 w 202"/>
                <a:gd name="T15" fmla="*/ 332632 h 171"/>
                <a:gd name="T16" fmla="*/ 295129 w 202"/>
                <a:gd name="T17" fmla="*/ 202105 h 171"/>
                <a:gd name="T18" fmla="*/ 295129 w 202"/>
                <a:gd name="T19" fmla="*/ 202105 h 171"/>
                <a:gd name="T20" fmla="*/ 342178 w 202"/>
                <a:gd name="T21" fmla="*/ 157895 h 171"/>
                <a:gd name="T22" fmla="*/ 359287 w 202"/>
                <a:gd name="T23" fmla="*/ 113684 h 171"/>
                <a:gd name="T24" fmla="*/ 342178 w 202"/>
                <a:gd name="T25" fmla="*/ 69474 h 171"/>
                <a:gd name="T26" fmla="*/ 252356 w 202"/>
                <a:gd name="T27" fmla="*/ 71579 h 171"/>
                <a:gd name="T28" fmla="*/ 91960 w 202"/>
                <a:gd name="T29" fmla="*/ 229474 h 171"/>
                <a:gd name="T30" fmla="*/ 91960 w 202"/>
                <a:gd name="T31" fmla="*/ 246316 h 171"/>
                <a:gd name="T32" fmla="*/ 100515 w 202"/>
                <a:gd name="T33" fmla="*/ 250526 h 171"/>
                <a:gd name="T34" fmla="*/ 109069 w 202"/>
                <a:gd name="T35" fmla="*/ 246316 h 171"/>
                <a:gd name="T36" fmla="*/ 271604 w 202"/>
                <a:gd name="T37" fmla="*/ 88421 h 171"/>
                <a:gd name="T38" fmla="*/ 325069 w 202"/>
                <a:gd name="T39" fmla="*/ 86316 h 171"/>
                <a:gd name="T40" fmla="*/ 335762 w 202"/>
                <a:gd name="T41" fmla="*/ 113684 h 171"/>
                <a:gd name="T42" fmla="*/ 322931 w 202"/>
                <a:gd name="T43" fmla="*/ 141053 h 171"/>
                <a:gd name="T44" fmla="*/ 275881 w 202"/>
                <a:gd name="T45" fmla="*/ 187368 h 171"/>
                <a:gd name="T46" fmla="*/ 275881 w 202"/>
                <a:gd name="T47" fmla="*/ 187368 h 171"/>
                <a:gd name="T48" fmla="*/ 145426 w 202"/>
                <a:gd name="T49" fmla="*/ 315789 h 171"/>
                <a:gd name="T50" fmla="*/ 53465 w 202"/>
                <a:gd name="T51" fmla="*/ 317895 h 171"/>
                <a:gd name="T52" fmla="*/ 53465 w 202"/>
                <a:gd name="T53" fmla="*/ 227368 h 171"/>
                <a:gd name="T54" fmla="*/ 62020 w 202"/>
                <a:gd name="T55" fmla="*/ 218947 h 171"/>
                <a:gd name="T56" fmla="*/ 62020 w 202"/>
                <a:gd name="T57" fmla="*/ 218947 h 171"/>
                <a:gd name="T58" fmla="*/ 233109 w 202"/>
                <a:gd name="T59" fmla="*/ 52632 h 171"/>
                <a:gd name="T60" fmla="*/ 299406 w 202"/>
                <a:gd name="T61" fmla="*/ 23158 h 171"/>
                <a:gd name="T62" fmla="*/ 367842 w 202"/>
                <a:gd name="T63" fmla="*/ 50526 h 171"/>
                <a:gd name="T64" fmla="*/ 367842 w 202"/>
                <a:gd name="T65" fmla="*/ 185263 h 171"/>
                <a:gd name="T66" fmla="*/ 226693 w 202"/>
                <a:gd name="T67" fmla="*/ 322105 h 171"/>
                <a:gd name="T68" fmla="*/ 226693 w 202"/>
                <a:gd name="T69" fmla="*/ 338947 h 171"/>
                <a:gd name="T70" fmla="*/ 235248 w 202"/>
                <a:gd name="T71" fmla="*/ 343158 h 171"/>
                <a:gd name="T72" fmla="*/ 245941 w 202"/>
                <a:gd name="T73" fmla="*/ 338947 h 171"/>
                <a:gd name="T74" fmla="*/ 384950 w 202"/>
                <a:gd name="T75" fmla="*/ 202105 h 171"/>
                <a:gd name="T76" fmla="*/ 384950 w 202"/>
                <a:gd name="T77" fmla="*/ 33684 h 1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38175" y="2924175"/>
            <a:ext cx="10152063" cy="522288"/>
            <a:chOff x="638168" y="2923393"/>
            <a:chExt cx="10151752" cy="523220"/>
          </a:xfrm>
        </p:grpSpPr>
        <p:sp>
          <p:nvSpPr>
            <p:cNvPr id="123919" name="Text Box 4"/>
            <p:cNvSpPr txBox="1">
              <a:spLocks noChangeArrowheads="1"/>
            </p:cNvSpPr>
            <p:nvPr/>
          </p:nvSpPr>
          <p:spPr bwMode="auto">
            <a:xfrm>
              <a:off x="1298922" y="2923393"/>
              <a:ext cx="94909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平均情况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已知输入数据分布情况，通常假设</a:t>
              </a:r>
              <a:r>
                <a:rPr kumimoji="1" lang="zh-CN" altLang="en-US" sz="280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等概率</a:t>
              </a:r>
              <a:r>
                <a:rPr kumimoji="1"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分布</a:t>
              </a:r>
              <a:endParaRPr lang="zh-CN" altLang="en-US"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920" name="Freeform 84"/>
            <p:cNvSpPr>
              <a:spLocks/>
            </p:cNvSpPr>
            <p:nvPr/>
          </p:nvSpPr>
          <p:spPr bwMode="auto">
            <a:xfrm>
              <a:off x="638168" y="2959283"/>
              <a:ext cx="432000" cy="360000"/>
            </a:xfrm>
            <a:custGeom>
              <a:avLst/>
              <a:gdLst>
                <a:gd name="T0" fmla="*/ 384950 w 202"/>
                <a:gd name="T1" fmla="*/ 33684 h 171"/>
                <a:gd name="T2" fmla="*/ 299406 w 202"/>
                <a:gd name="T3" fmla="*/ 0 h 171"/>
                <a:gd name="T4" fmla="*/ 213861 w 202"/>
                <a:gd name="T5" fmla="*/ 33684 h 171"/>
                <a:gd name="T6" fmla="*/ 109069 w 202"/>
                <a:gd name="T7" fmla="*/ 138947 h 171"/>
                <a:gd name="T8" fmla="*/ 36356 w 202"/>
                <a:gd name="T9" fmla="*/ 210526 h 171"/>
                <a:gd name="T10" fmla="*/ 36356 w 202"/>
                <a:gd name="T11" fmla="*/ 334737 h 171"/>
                <a:gd name="T12" fmla="*/ 98376 w 202"/>
                <a:gd name="T13" fmla="*/ 360000 h 171"/>
                <a:gd name="T14" fmla="*/ 162535 w 202"/>
                <a:gd name="T15" fmla="*/ 332632 h 171"/>
                <a:gd name="T16" fmla="*/ 295129 w 202"/>
                <a:gd name="T17" fmla="*/ 202105 h 171"/>
                <a:gd name="T18" fmla="*/ 295129 w 202"/>
                <a:gd name="T19" fmla="*/ 202105 h 171"/>
                <a:gd name="T20" fmla="*/ 342178 w 202"/>
                <a:gd name="T21" fmla="*/ 157895 h 171"/>
                <a:gd name="T22" fmla="*/ 359287 w 202"/>
                <a:gd name="T23" fmla="*/ 113684 h 171"/>
                <a:gd name="T24" fmla="*/ 342178 w 202"/>
                <a:gd name="T25" fmla="*/ 69474 h 171"/>
                <a:gd name="T26" fmla="*/ 252356 w 202"/>
                <a:gd name="T27" fmla="*/ 71579 h 171"/>
                <a:gd name="T28" fmla="*/ 91960 w 202"/>
                <a:gd name="T29" fmla="*/ 229474 h 171"/>
                <a:gd name="T30" fmla="*/ 91960 w 202"/>
                <a:gd name="T31" fmla="*/ 246316 h 171"/>
                <a:gd name="T32" fmla="*/ 100515 w 202"/>
                <a:gd name="T33" fmla="*/ 250526 h 171"/>
                <a:gd name="T34" fmla="*/ 109069 w 202"/>
                <a:gd name="T35" fmla="*/ 246316 h 171"/>
                <a:gd name="T36" fmla="*/ 271604 w 202"/>
                <a:gd name="T37" fmla="*/ 88421 h 171"/>
                <a:gd name="T38" fmla="*/ 325069 w 202"/>
                <a:gd name="T39" fmla="*/ 86316 h 171"/>
                <a:gd name="T40" fmla="*/ 335762 w 202"/>
                <a:gd name="T41" fmla="*/ 113684 h 171"/>
                <a:gd name="T42" fmla="*/ 322931 w 202"/>
                <a:gd name="T43" fmla="*/ 141053 h 171"/>
                <a:gd name="T44" fmla="*/ 275881 w 202"/>
                <a:gd name="T45" fmla="*/ 187368 h 171"/>
                <a:gd name="T46" fmla="*/ 275881 w 202"/>
                <a:gd name="T47" fmla="*/ 187368 h 171"/>
                <a:gd name="T48" fmla="*/ 145426 w 202"/>
                <a:gd name="T49" fmla="*/ 315789 h 171"/>
                <a:gd name="T50" fmla="*/ 53465 w 202"/>
                <a:gd name="T51" fmla="*/ 317895 h 171"/>
                <a:gd name="T52" fmla="*/ 53465 w 202"/>
                <a:gd name="T53" fmla="*/ 227368 h 171"/>
                <a:gd name="T54" fmla="*/ 62020 w 202"/>
                <a:gd name="T55" fmla="*/ 218947 h 171"/>
                <a:gd name="T56" fmla="*/ 62020 w 202"/>
                <a:gd name="T57" fmla="*/ 218947 h 171"/>
                <a:gd name="T58" fmla="*/ 233109 w 202"/>
                <a:gd name="T59" fmla="*/ 52632 h 171"/>
                <a:gd name="T60" fmla="*/ 299406 w 202"/>
                <a:gd name="T61" fmla="*/ 23158 h 171"/>
                <a:gd name="T62" fmla="*/ 367842 w 202"/>
                <a:gd name="T63" fmla="*/ 50526 h 171"/>
                <a:gd name="T64" fmla="*/ 367842 w 202"/>
                <a:gd name="T65" fmla="*/ 185263 h 171"/>
                <a:gd name="T66" fmla="*/ 226693 w 202"/>
                <a:gd name="T67" fmla="*/ 322105 h 171"/>
                <a:gd name="T68" fmla="*/ 226693 w 202"/>
                <a:gd name="T69" fmla="*/ 338947 h 171"/>
                <a:gd name="T70" fmla="*/ 235248 w 202"/>
                <a:gd name="T71" fmla="*/ 343158 h 171"/>
                <a:gd name="T72" fmla="*/ 245941 w 202"/>
                <a:gd name="T73" fmla="*/ 338947 h 171"/>
                <a:gd name="T74" fmla="*/ 384950 w 202"/>
                <a:gd name="T75" fmla="*/ 202105 h 171"/>
                <a:gd name="T76" fmla="*/ 384950 w 202"/>
                <a:gd name="T77" fmla="*/ 33684 h 1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Rectangle 11"/>
          <p:cNvSpPr/>
          <p:nvPr/>
        </p:nvSpPr>
        <p:spPr>
          <a:xfrm>
            <a:off x="412750" y="5237163"/>
            <a:ext cx="11339513" cy="720725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如果算法的时间代价与输入数据有关，则需要分析</a:t>
            </a:r>
            <a:r>
              <a:rPr kumimoji="1"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最好情况</a:t>
            </a: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最坏情况</a:t>
            </a: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3240088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31242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数据结构的作用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674688" y="835025"/>
            <a:ext cx="8942387" cy="461963"/>
            <a:chOff x="674943" y="956994"/>
            <a:chExt cx="8941497" cy="461665"/>
          </a:xfrm>
        </p:grpSpPr>
        <p:sp>
          <p:nvSpPr>
            <p:cNvPr id="31764" name="矩形 5"/>
            <p:cNvSpPr>
              <a:spLocks noChangeArrowheads="1"/>
            </p:cNvSpPr>
            <p:nvPr/>
          </p:nvSpPr>
          <p:spPr bwMode="auto">
            <a:xfrm>
              <a:off x="1322706" y="956994"/>
              <a:ext cx="82937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基于不同数据模型的算法，其运行效率可能会有很大差别</a:t>
              </a:r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Group 109"/>
            <p:cNvGrpSpPr/>
            <p:nvPr/>
          </p:nvGrpSpPr>
          <p:grpSpPr>
            <a:xfrm>
              <a:off x="674943" y="958118"/>
              <a:ext cx="468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1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64" name="组合 63"/>
          <p:cNvGrpSpPr>
            <a:grpSpLocks/>
          </p:cNvGrpSpPr>
          <p:nvPr/>
        </p:nvGrpSpPr>
        <p:grpSpPr bwMode="auto">
          <a:xfrm>
            <a:off x="966788" y="1831975"/>
            <a:ext cx="3244850" cy="2063750"/>
            <a:chOff x="1822769" y="2614945"/>
            <a:chExt cx="3244850" cy="2063749"/>
          </a:xfrm>
        </p:grpSpPr>
        <p:grpSp>
          <p:nvGrpSpPr>
            <p:cNvPr id="31751" name="Group 5"/>
            <p:cNvGrpSpPr>
              <a:grpSpLocks/>
            </p:cNvGrpSpPr>
            <p:nvPr/>
          </p:nvGrpSpPr>
          <p:grpSpPr bwMode="auto">
            <a:xfrm>
              <a:off x="1822769" y="2614954"/>
              <a:ext cx="3244852" cy="393701"/>
              <a:chOff x="276" y="2337"/>
              <a:chExt cx="2044" cy="248"/>
            </a:xfrm>
          </p:grpSpPr>
          <p:sp>
            <p:nvSpPr>
              <p:cNvPr id="31761" name="Text Box 6"/>
              <p:cNvSpPr txBox="1">
                <a:spLocks noChangeArrowheads="1"/>
              </p:cNvSpPr>
              <p:nvPr/>
            </p:nvSpPr>
            <p:spPr bwMode="auto">
              <a:xfrm>
                <a:off x="276" y="2338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问 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题</a:t>
                </a:r>
              </a:p>
            </p:txBody>
          </p:sp>
          <p:sp>
            <p:nvSpPr>
              <p:cNvPr id="31762" name="Text Box 9"/>
              <p:cNvSpPr txBox="1">
                <a:spLocks noChangeArrowheads="1"/>
              </p:cNvSpPr>
              <p:nvPr/>
            </p:nvSpPr>
            <p:spPr bwMode="auto">
              <a:xfrm>
                <a:off x="1753" y="2337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想  法</a:t>
                </a:r>
              </a:p>
            </p:txBody>
          </p:sp>
          <p:sp>
            <p:nvSpPr>
              <p:cNvPr id="31763" name="AutoShape 10"/>
              <p:cNvSpPr>
                <a:spLocks noChangeArrowheads="1"/>
              </p:cNvSpPr>
              <p:nvPr/>
            </p:nvSpPr>
            <p:spPr bwMode="auto">
              <a:xfrm>
                <a:off x="889" y="2418"/>
                <a:ext cx="821" cy="107"/>
              </a:xfrm>
              <a:prstGeom prst="rightArrow">
                <a:avLst>
                  <a:gd name="adj1" fmla="val 50000"/>
                  <a:gd name="adj2" fmla="val 191822"/>
                </a:avLst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1752" name="Group 13"/>
            <p:cNvGrpSpPr>
              <a:grpSpLocks/>
            </p:cNvGrpSpPr>
            <p:nvPr/>
          </p:nvGrpSpPr>
          <p:grpSpPr bwMode="auto">
            <a:xfrm>
              <a:off x="2254569" y="3032461"/>
              <a:ext cx="2182813" cy="1646240"/>
              <a:chOff x="548" y="2600"/>
              <a:chExt cx="1375" cy="1037"/>
            </a:xfrm>
          </p:grpSpPr>
          <p:sp>
            <p:nvSpPr>
              <p:cNvPr id="31753" name="Text Box 14"/>
              <p:cNvSpPr txBox="1">
                <a:spLocks noChangeArrowheads="1"/>
              </p:cNvSpPr>
              <p:nvPr/>
            </p:nvSpPr>
            <p:spPr bwMode="auto">
              <a:xfrm>
                <a:off x="948" y="3009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rgbClr val="B42D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数据模型</a:t>
                </a:r>
              </a:p>
            </p:txBody>
          </p:sp>
          <p:sp>
            <p:nvSpPr>
              <p:cNvPr id="31754" name="Line 15"/>
              <p:cNvSpPr>
                <a:spLocks noChangeShapeType="1"/>
              </p:cNvSpPr>
              <p:nvPr/>
            </p:nvSpPr>
            <p:spPr bwMode="auto">
              <a:xfrm flipH="1">
                <a:off x="548" y="2600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755" name="Text Box 16"/>
              <p:cNvSpPr txBox="1">
                <a:spLocks noChangeArrowheads="1"/>
              </p:cNvSpPr>
              <p:nvPr/>
            </p:nvSpPr>
            <p:spPr bwMode="auto">
              <a:xfrm>
                <a:off x="948" y="3390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基本思路</a:t>
                </a:r>
              </a:p>
            </p:txBody>
          </p:sp>
          <p:sp>
            <p:nvSpPr>
              <p:cNvPr id="31756" name="Line 17"/>
              <p:cNvSpPr>
                <a:spLocks noChangeShapeType="1"/>
              </p:cNvSpPr>
              <p:nvPr/>
            </p:nvSpPr>
            <p:spPr bwMode="auto">
              <a:xfrm>
                <a:off x="557" y="312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757" name="Line 18"/>
              <p:cNvSpPr>
                <a:spLocks noChangeShapeType="1"/>
              </p:cNvSpPr>
              <p:nvPr/>
            </p:nvSpPr>
            <p:spPr bwMode="auto">
              <a:xfrm>
                <a:off x="557" y="351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758" name="Line 19"/>
              <p:cNvSpPr>
                <a:spLocks noChangeShapeType="1"/>
              </p:cNvSpPr>
              <p:nvPr/>
            </p:nvSpPr>
            <p:spPr bwMode="auto">
              <a:xfrm flipH="1" flipV="1">
                <a:off x="1923" y="2608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759" name="Line 20"/>
              <p:cNvSpPr>
                <a:spLocks noChangeShapeType="1"/>
              </p:cNvSpPr>
              <p:nvPr/>
            </p:nvSpPr>
            <p:spPr bwMode="auto">
              <a:xfrm>
                <a:off x="1682" y="3139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760" name="Line 21"/>
              <p:cNvSpPr>
                <a:spLocks noChangeShapeType="1"/>
              </p:cNvSpPr>
              <p:nvPr/>
            </p:nvSpPr>
            <p:spPr bwMode="auto">
              <a:xfrm>
                <a:off x="1691" y="3529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3240088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31242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数据结构的作用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2772" name="组合 6"/>
          <p:cNvGrpSpPr>
            <a:grpSpLocks/>
          </p:cNvGrpSpPr>
          <p:nvPr/>
        </p:nvGrpSpPr>
        <p:grpSpPr bwMode="auto">
          <a:xfrm>
            <a:off x="674688" y="835025"/>
            <a:ext cx="8942387" cy="461963"/>
            <a:chOff x="674943" y="956994"/>
            <a:chExt cx="8941497" cy="461665"/>
          </a:xfrm>
        </p:grpSpPr>
        <p:sp>
          <p:nvSpPr>
            <p:cNvPr id="32815" name="矩形 5"/>
            <p:cNvSpPr>
              <a:spLocks noChangeArrowheads="1"/>
            </p:cNvSpPr>
            <p:nvPr/>
          </p:nvSpPr>
          <p:spPr bwMode="auto">
            <a:xfrm>
              <a:off x="1322706" y="956994"/>
              <a:ext cx="82937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基于不同数据模型的算法，其运行效率可能会有很大差别</a:t>
              </a:r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09"/>
            <p:cNvGrpSpPr/>
            <p:nvPr/>
          </p:nvGrpSpPr>
          <p:grpSpPr>
            <a:xfrm>
              <a:off x="674943" y="958118"/>
              <a:ext cx="468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1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32773" name="矩形 53"/>
          <p:cNvSpPr>
            <a:spLocks noChangeArrowheads="1"/>
          </p:cNvSpPr>
          <p:nvPr/>
        </p:nvSpPr>
        <p:spPr bwMode="auto">
          <a:xfrm>
            <a:off x="558800" y="5153025"/>
            <a:ext cx="109934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n-US" altLang="zh-CN" sz="2400" b="1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电话号码查询</a:t>
            </a:r>
            <a:r>
              <a:rPr lang="zh-CN" altLang="zh-CN" sz="2400" b="1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b="1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假设某手机中存储了若干电话号码，如何在手机中查找某人的电话号码？</a:t>
            </a:r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118100" y="2489200"/>
            <a:ext cx="2160588" cy="53975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6E6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手机电话号码</a:t>
            </a: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928688" y="1524000"/>
            <a:ext cx="10128250" cy="719138"/>
            <a:chOff x="929366" y="1569374"/>
            <a:chExt cx="10128002" cy="720000"/>
          </a:xfrm>
        </p:grpSpPr>
        <p:sp>
          <p:nvSpPr>
            <p:cNvPr id="82" name="TextBox 81"/>
            <p:cNvSpPr txBox="1"/>
            <p:nvPr/>
          </p:nvSpPr>
          <p:spPr>
            <a:xfrm>
              <a:off x="929366" y="1569374"/>
              <a:ext cx="10128002" cy="720000"/>
            </a:xfrm>
            <a:prstGeom prst="rect">
              <a:avLst/>
            </a:prstGeom>
            <a:solidFill>
              <a:srgbClr val="B4B4C8"/>
            </a:solidFill>
            <a:ln w="28575">
              <a:solidFill>
                <a:srgbClr val="6E6EAA"/>
              </a:solidFill>
            </a:ln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姓 名         王靓                  赵刚                韩春英             李启勇                         </a:t>
              </a:r>
              <a:r>
                <a:rPr lang="en-US" altLang="zh-CN" sz="2000" dirty="0">
                  <a:latin typeface="+mn-ea"/>
                  <a:ea typeface="+mn-ea"/>
                  <a:cs typeface="Times New Roman" panose="02020603050405020304" pitchFamily="18" charset="0"/>
                </a:rPr>
                <a:t>……</a:t>
              </a: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</a:t>
              </a:r>
              <a:endPara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fontAlgn="auto" hangingPunct="1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电 话   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13833278900  13331888999   15501302226  18866672233                       </a:t>
              </a:r>
              <a:r>
                <a:rPr lang="en-US" altLang="zh-CN" sz="2000" dirty="0">
                  <a:latin typeface="+mn-ea"/>
                  <a:ea typeface="+mn-ea"/>
                  <a:cs typeface="Times New Roman" panose="02020603050405020304" pitchFamily="18" charset="0"/>
                </a:rPr>
                <a:t>……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3" name="直接连接符 82"/>
            <p:cNvCxnSpPr>
              <a:stCxn id="82" idx="1"/>
              <a:endCxn id="82" idx="3"/>
            </p:cNvCxnSpPr>
            <p:nvPr/>
          </p:nvCxnSpPr>
          <p:spPr>
            <a:xfrm>
              <a:off x="929366" y="1930169"/>
              <a:ext cx="10128002" cy="0"/>
            </a:xfrm>
            <a:prstGeom prst="line">
              <a:avLst/>
            </a:prstGeom>
            <a:ln>
              <a:solidFill>
                <a:srgbClr val="6E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3329607" y="1569374"/>
              <a:ext cx="0" cy="720000"/>
            </a:xfrm>
            <a:prstGeom prst="line">
              <a:avLst/>
            </a:prstGeom>
            <a:ln>
              <a:solidFill>
                <a:srgbClr val="6E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6472780" y="1569374"/>
              <a:ext cx="0" cy="720000"/>
            </a:xfrm>
            <a:prstGeom prst="line">
              <a:avLst/>
            </a:prstGeom>
            <a:ln>
              <a:solidFill>
                <a:srgbClr val="6E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901194" y="1569374"/>
              <a:ext cx="0" cy="720000"/>
            </a:xfrm>
            <a:prstGeom prst="line">
              <a:avLst/>
            </a:prstGeom>
            <a:ln>
              <a:solidFill>
                <a:srgbClr val="6E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8044367" y="1569374"/>
              <a:ext cx="0" cy="720000"/>
            </a:xfrm>
            <a:prstGeom prst="line">
              <a:avLst/>
            </a:prstGeom>
            <a:ln>
              <a:solidFill>
                <a:srgbClr val="6E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1758021" y="1569374"/>
              <a:ext cx="0" cy="720000"/>
            </a:xfrm>
            <a:prstGeom prst="line">
              <a:avLst/>
            </a:prstGeom>
            <a:ln>
              <a:solidFill>
                <a:srgbClr val="6E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1135063" y="2868613"/>
            <a:ext cx="4064000" cy="2198687"/>
            <a:chOff x="1134635" y="2868372"/>
            <a:chExt cx="4064725" cy="2199089"/>
          </a:xfrm>
        </p:grpSpPr>
        <p:sp>
          <p:nvSpPr>
            <p:cNvPr id="26" name="椭圆 25"/>
            <p:cNvSpPr/>
            <p:nvPr/>
          </p:nvSpPr>
          <p:spPr>
            <a:xfrm>
              <a:off x="1842786" y="3452679"/>
              <a:ext cx="900273" cy="431879"/>
            </a:xfrm>
            <a:prstGeom prst="ellipse">
              <a:avLst/>
            </a:prstGeom>
            <a:solidFill>
              <a:srgbClr val="B4B4C8"/>
            </a:solidFill>
            <a:ln w="28575">
              <a:solidFill>
                <a:srgbClr val="6E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同学</a:t>
              </a:r>
            </a:p>
          </p:txBody>
        </p:sp>
        <p:grpSp>
          <p:nvGrpSpPr>
            <p:cNvPr id="32802" name="组合 12"/>
            <p:cNvGrpSpPr>
              <a:grpSpLocks/>
            </p:cNvGrpSpPr>
            <p:nvPr/>
          </p:nvGrpSpPr>
          <p:grpSpPr bwMode="auto">
            <a:xfrm>
              <a:off x="1134635" y="4343054"/>
              <a:ext cx="2340928" cy="724407"/>
              <a:chOff x="1" y="4286334"/>
              <a:chExt cx="2489677" cy="72440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" y="4286709"/>
                <a:ext cx="2489108" cy="719269"/>
              </a:xfrm>
              <a:prstGeom prst="rect">
                <a:avLst/>
              </a:prstGeom>
              <a:solidFill>
                <a:srgbClr val="B4B4C8"/>
              </a:solidFill>
              <a:ln w="28575">
                <a:solidFill>
                  <a:srgbClr val="6E6EAA"/>
                </a:solidFill>
              </a:ln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王靓           </a:t>
                </a:r>
                <a:r>
                  <a:rPr lang="en-US" altLang="zh-CN" sz="2000" dirty="0">
                    <a:latin typeface="+mn-ea"/>
                    <a:ea typeface="+mn-ea"/>
                    <a:cs typeface="Times New Roman" panose="02020603050405020304" pitchFamily="18" charset="0"/>
                  </a:rPr>
                  <a:t>……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1" fontAlgn="auto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13833278900   </a:t>
                </a:r>
                <a:r>
                  <a:rPr lang="en-US" altLang="zh-CN" sz="2000" dirty="0">
                    <a:latin typeface="+mn-ea"/>
                    <a:ea typeface="+mn-ea"/>
                    <a:cs typeface="Times New Roman" panose="02020603050405020304" pitchFamily="18" charset="0"/>
                  </a:rPr>
                  <a:t>……</a:t>
                </a:r>
                <a:endPara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直接连接符 7"/>
              <p:cNvCxnSpPr>
                <a:stCxn id="4" idx="1"/>
                <a:endCxn id="4" idx="3"/>
              </p:cNvCxnSpPr>
              <p:nvPr/>
            </p:nvCxnSpPr>
            <p:spPr>
              <a:xfrm>
                <a:off x="1" y="4647138"/>
                <a:ext cx="2489108" cy="0"/>
              </a:xfrm>
              <a:prstGeom prst="line">
                <a:avLst/>
              </a:prstGeom>
              <a:ln>
                <a:solidFill>
                  <a:srgbClr val="6E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710629" y="4291473"/>
                <a:ext cx="0" cy="719268"/>
              </a:xfrm>
              <a:prstGeom prst="line">
                <a:avLst/>
              </a:prstGeom>
              <a:ln>
                <a:solidFill>
                  <a:srgbClr val="6E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接连接符 18"/>
            <p:cNvCxnSpPr/>
            <p:nvPr/>
          </p:nvCxnSpPr>
          <p:spPr>
            <a:xfrm>
              <a:off x="2293717" y="3900436"/>
              <a:ext cx="0" cy="431879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2500129" y="2868372"/>
              <a:ext cx="2699231" cy="611299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7194550" y="2852738"/>
            <a:ext cx="3862388" cy="2249487"/>
            <a:chOff x="7195339" y="2853132"/>
            <a:chExt cx="3862029" cy="2249104"/>
          </a:xfrm>
        </p:grpSpPr>
        <p:sp>
          <p:nvSpPr>
            <p:cNvPr id="28" name="椭圆 27"/>
            <p:cNvSpPr/>
            <p:nvPr/>
          </p:nvSpPr>
          <p:spPr>
            <a:xfrm>
              <a:off x="9616052" y="3453105"/>
              <a:ext cx="900028" cy="431726"/>
            </a:xfrm>
            <a:prstGeom prst="ellipse">
              <a:avLst/>
            </a:prstGeom>
            <a:solidFill>
              <a:srgbClr val="B4B4C8"/>
            </a:solidFill>
            <a:ln w="28575">
              <a:solidFill>
                <a:srgbClr val="6E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朋友</a:t>
              </a:r>
            </a:p>
          </p:txBody>
        </p:sp>
        <p:grpSp>
          <p:nvGrpSpPr>
            <p:cNvPr id="32795" name="组合 76"/>
            <p:cNvGrpSpPr>
              <a:grpSpLocks/>
            </p:cNvGrpSpPr>
            <p:nvPr/>
          </p:nvGrpSpPr>
          <p:grpSpPr bwMode="auto">
            <a:xfrm>
              <a:off x="8716440" y="4343054"/>
              <a:ext cx="2340928" cy="759182"/>
              <a:chOff x="1" y="4286334"/>
              <a:chExt cx="2489677" cy="759182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-442" y="4286820"/>
                <a:ext cx="2490120" cy="758696"/>
              </a:xfrm>
              <a:prstGeom prst="rect">
                <a:avLst/>
              </a:prstGeom>
              <a:solidFill>
                <a:srgbClr val="B4B4C8"/>
              </a:solidFill>
              <a:ln w="28575">
                <a:solidFill>
                  <a:srgbClr val="6E6EAA"/>
                </a:solidFill>
              </a:ln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李启勇       </a:t>
                </a:r>
                <a:r>
                  <a:rPr lang="en-US" altLang="zh-CN" sz="2000" dirty="0">
                    <a:latin typeface="+mn-ea"/>
                    <a:ea typeface="+mn-ea"/>
                    <a:cs typeface="Times New Roman" panose="02020603050405020304" pitchFamily="18" charset="0"/>
                  </a:rPr>
                  <a:t>……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1" fontAlgn="auto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18866672233   </a:t>
                </a:r>
                <a:r>
                  <a:rPr lang="en-US" altLang="zh-CN" sz="2000" dirty="0">
                    <a:latin typeface="+mn-ea"/>
                    <a:ea typeface="+mn-ea"/>
                    <a:cs typeface="Times New Roman" panose="02020603050405020304" pitchFamily="18" charset="0"/>
                  </a:rPr>
                  <a:t>……</a:t>
                </a:r>
                <a:endPara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9" name="直接连接符 78"/>
              <p:cNvCxnSpPr>
                <a:stCxn id="78" idx="1"/>
                <a:endCxn id="78" idx="3"/>
              </p:cNvCxnSpPr>
              <p:nvPr/>
            </p:nvCxnSpPr>
            <p:spPr>
              <a:xfrm>
                <a:off x="-442" y="4666168"/>
                <a:ext cx="2490120" cy="0"/>
              </a:xfrm>
              <a:prstGeom prst="line">
                <a:avLst/>
              </a:prstGeom>
              <a:ln>
                <a:solidFill>
                  <a:srgbClr val="6E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1711409" y="4291582"/>
                <a:ext cx="0" cy="719015"/>
              </a:xfrm>
              <a:prstGeom prst="line">
                <a:avLst/>
              </a:prstGeom>
              <a:ln>
                <a:solidFill>
                  <a:srgbClr val="6E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直接连接符 92"/>
            <p:cNvCxnSpPr/>
            <p:nvPr/>
          </p:nvCxnSpPr>
          <p:spPr>
            <a:xfrm>
              <a:off x="10082734" y="3900704"/>
              <a:ext cx="0" cy="433313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195339" y="2853132"/>
              <a:ext cx="2700087" cy="612671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6189663" y="3009900"/>
            <a:ext cx="2339975" cy="2092325"/>
            <a:chOff x="6189171" y="3010236"/>
            <a:chExt cx="2340928" cy="2092000"/>
          </a:xfrm>
        </p:grpSpPr>
        <p:sp>
          <p:nvSpPr>
            <p:cNvPr id="29" name="椭圆 28"/>
            <p:cNvSpPr/>
            <p:nvPr/>
          </p:nvSpPr>
          <p:spPr>
            <a:xfrm>
              <a:off x="7026124" y="3453080"/>
              <a:ext cx="898891" cy="431733"/>
            </a:xfrm>
            <a:prstGeom prst="ellipse">
              <a:avLst/>
            </a:prstGeom>
            <a:solidFill>
              <a:srgbClr val="B4B4C8"/>
            </a:solidFill>
            <a:ln w="28575">
              <a:solidFill>
                <a:srgbClr val="6E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亲属</a:t>
              </a:r>
            </a:p>
          </p:txBody>
        </p:sp>
        <p:grpSp>
          <p:nvGrpSpPr>
            <p:cNvPr id="32788" name="组合 72"/>
            <p:cNvGrpSpPr>
              <a:grpSpLocks/>
            </p:cNvGrpSpPr>
            <p:nvPr/>
          </p:nvGrpSpPr>
          <p:grpSpPr bwMode="auto">
            <a:xfrm>
              <a:off x="6189171" y="4343054"/>
              <a:ext cx="2340928" cy="759182"/>
              <a:chOff x="1" y="4286334"/>
              <a:chExt cx="2489677" cy="75918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" y="4286809"/>
                <a:ext cx="2489677" cy="758707"/>
              </a:xfrm>
              <a:prstGeom prst="rect">
                <a:avLst/>
              </a:prstGeom>
              <a:solidFill>
                <a:srgbClr val="B4B4C8"/>
              </a:solidFill>
              <a:ln w="28575">
                <a:solidFill>
                  <a:srgbClr val="6E6EAA"/>
                </a:solidFill>
              </a:ln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韩春英       </a:t>
                </a:r>
                <a:r>
                  <a:rPr lang="en-US" altLang="zh-CN" sz="2000" dirty="0">
                    <a:latin typeface="+mn-ea"/>
                    <a:ea typeface="+mn-ea"/>
                    <a:cs typeface="Times New Roman" panose="02020603050405020304" pitchFamily="18" charset="0"/>
                  </a:rPr>
                  <a:t>……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1" fontAlgn="auto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15501302226  </a:t>
                </a:r>
                <a:r>
                  <a:rPr lang="en-US" altLang="zh-CN" sz="2000" dirty="0">
                    <a:latin typeface="+mn-ea"/>
                    <a:ea typeface="+mn-ea"/>
                    <a:cs typeface="Times New Roman" panose="02020603050405020304" pitchFamily="18" charset="0"/>
                  </a:rPr>
                  <a:t>……</a:t>
                </a:r>
                <a:endPara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5" name="直接连接符 74"/>
              <p:cNvCxnSpPr>
                <a:stCxn id="74" idx="1"/>
                <a:endCxn id="74" idx="3"/>
              </p:cNvCxnSpPr>
              <p:nvPr/>
            </p:nvCxnSpPr>
            <p:spPr>
              <a:xfrm>
                <a:off x="1" y="4666163"/>
                <a:ext cx="2489677" cy="0"/>
              </a:xfrm>
              <a:prstGeom prst="line">
                <a:avLst/>
              </a:prstGeom>
              <a:ln>
                <a:solidFill>
                  <a:srgbClr val="6E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1711020" y="4291571"/>
                <a:ext cx="0" cy="719025"/>
              </a:xfrm>
              <a:prstGeom prst="line">
                <a:avLst/>
              </a:prstGeom>
              <a:ln>
                <a:solidFill>
                  <a:srgbClr val="6E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直接连接符 91"/>
            <p:cNvCxnSpPr/>
            <p:nvPr/>
          </p:nvCxnSpPr>
          <p:spPr>
            <a:xfrm>
              <a:off x="7469217" y="3884813"/>
              <a:ext cx="0" cy="431733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endCxn id="29" idx="0"/>
            </p:cNvCxnSpPr>
            <p:nvPr/>
          </p:nvCxnSpPr>
          <p:spPr>
            <a:xfrm>
              <a:off x="6448038" y="3010236"/>
              <a:ext cx="1027531" cy="442844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3662363" y="3022600"/>
            <a:ext cx="2339975" cy="2079625"/>
            <a:chOff x="3661903" y="3022596"/>
            <a:chExt cx="2340928" cy="2079640"/>
          </a:xfrm>
        </p:grpSpPr>
        <p:sp>
          <p:nvSpPr>
            <p:cNvPr id="30" name="椭圆 29"/>
            <p:cNvSpPr/>
            <p:nvPr/>
          </p:nvSpPr>
          <p:spPr>
            <a:xfrm>
              <a:off x="4433742" y="3452812"/>
              <a:ext cx="900479" cy="431803"/>
            </a:xfrm>
            <a:prstGeom prst="ellipse">
              <a:avLst/>
            </a:prstGeom>
            <a:solidFill>
              <a:srgbClr val="B4B4C8"/>
            </a:solidFill>
            <a:ln w="28575">
              <a:solidFill>
                <a:srgbClr val="6E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同事</a:t>
              </a:r>
            </a:p>
          </p:txBody>
        </p:sp>
        <p:grpSp>
          <p:nvGrpSpPr>
            <p:cNvPr id="32781" name="组合 68"/>
            <p:cNvGrpSpPr>
              <a:grpSpLocks/>
            </p:cNvGrpSpPr>
            <p:nvPr/>
          </p:nvGrpSpPr>
          <p:grpSpPr bwMode="auto">
            <a:xfrm>
              <a:off x="3661903" y="4343054"/>
              <a:ext cx="2340928" cy="759182"/>
              <a:chOff x="1" y="4286334"/>
              <a:chExt cx="2489677" cy="759182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" y="4286686"/>
                <a:ext cx="2489677" cy="758830"/>
              </a:xfrm>
              <a:prstGeom prst="rect">
                <a:avLst/>
              </a:prstGeom>
              <a:solidFill>
                <a:srgbClr val="B4B4C8"/>
              </a:solidFill>
              <a:ln w="28575">
                <a:solidFill>
                  <a:srgbClr val="6E6EAA"/>
                </a:solidFill>
              </a:ln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赵刚           </a:t>
                </a:r>
                <a:r>
                  <a:rPr lang="en-US" altLang="zh-CN" sz="2000" dirty="0">
                    <a:latin typeface="+mn-ea"/>
                    <a:ea typeface="+mn-ea"/>
                    <a:cs typeface="Times New Roman" panose="02020603050405020304" pitchFamily="18" charset="0"/>
                  </a:rPr>
                  <a:t>……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1" fontAlgn="auto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13331888999   </a:t>
                </a:r>
                <a:r>
                  <a:rPr lang="en-US" altLang="zh-CN" sz="2000" dirty="0">
                    <a:latin typeface="+mn-ea"/>
                    <a:ea typeface="+mn-ea"/>
                    <a:cs typeface="Times New Roman" panose="02020603050405020304" pitchFamily="18" charset="0"/>
                  </a:rPr>
                  <a:t>……</a:t>
                </a:r>
                <a:endPara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直接连接符 70"/>
              <p:cNvCxnSpPr>
                <a:stCxn id="70" idx="1"/>
                <a:endCxn id="70" idx="3"/>
              </p:cNvCxnSpPr>
              <p:nvPr/>
            </p:nvCxnSpPr>
            <p:spPr>
              <a:xfrm>
                <a:off x="1" y="4666102"/>
                <a:ext cx="2489677" cy="0"/>
              </a:xfrm>
              <a:prstGeom prst="line">
                <a:avLst/>
              </a:prstGeom>
              <a:ln>
                <a:solidFill>
                  <a:srgbClr val="6E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1711020" y="4291449"/>
                <a:ext cx="0" cy="719142"/>
              </a:xfrm>
              <a:prstGeom prst="line">
                <a:avLst/>
              </a:prstGeom>
              <a:ln>
                <a:solidFill>
                  <a:srgbClr val="6E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直接连接符 90"/>
            <p:cNvCxnSpPr/>
            <p:nvPr/>
          </p:nvCxnSpPr>
          <p:spPr>
            <a:xfrm>
              <a:off x="4870482" y="3900490"/>
              <a:ext cx="0" cy="431803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H="1">
              <a:off x="4935597" y="3022596"/>
              <a:ext cx="1027530" cy="442916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1600"/>
            <a:ext cx="2447925" cy="53975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5" y="61913"/>
            <a:ext cx="2317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的作用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4" name="矩形 38"/>
          <p:cNvSpPr>
            <a:spLocks noChangeArrowheads="1"/>
          </p:cNvSpPr>
          <p:nvPr/>
        </p:nvSpPr>
        <p:spPr bwMode="auto">
          <a:xfrm>
            <a:off x="608013" y="825500"/>
            <a:ext cx="109934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n-US" altLang="zh-CN" sz="2400" b="1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zh-CN" sz="2400" b="1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数组循环左移问题</a:t>
            </a:r>
            <a:r>
              <a:rPr lang="en-US" altLang="zh-CN" sz="2400" b="1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将一个具有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个元素的数组向左循环移动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个位置</a:t>
            </a:r>
            <a:endParaRPr lang="zh-CN" altLang="en-US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5" name="组合 54"/>
          <p:cNvGrpSpPr>
            <a:grpSpLocks/>
          </p:cNvGrpSpPr>
          <p:nvPr/>
        </p:nvGrpSpPr>
        <p:grpSpPr bwMode="auto">
          <a:xfrm>
            <a:off x="415925" y="1466850"/>
            <a:ext cx="11185525" cy="541338"/>
            <a:chOff x="446882" y="5353390"/>
            <a:chExt cx="11185044" cy="541174"/>
          </a:xfrm>
        </p:grpSpPr>
        <p:sp>
          <p:nvSpPr>
            <p:cNvPr id="35854" name="矩形 55"/>
            <p:cNvSpPr>
              <a:spLocks noChangeArrowheads="1"/>
            </p:cNvSpPr>
            <p:nvPr/>
          </p:nvSpPr>
          <p:spPr bwMode="auto">
            <a:xfrm>
              <a:off x="1080127" y="5353390"/>
              <a:ext cx="10551799" cy="54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500"/>
                </a:lnSpc>
              </a:pP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有许多应用会调用这个问题的算法，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因此，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要求有较高的时间性能和空间性能</a:t>
              </a:r>
              <a:endPara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7" name="Group 109"/>
            <p:cNvGrpSpPr/>
            <p:nvPr/>
          </p:nvGrpSpPr>
          <p:grpSpPr>
            <a:xfrm>
              <a:off x="446882" y="5407977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5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75" name="组合 74"/>
          <p:cNvGrpSpPr>
            <a:grpSpLocks/>
          </p:cNvGrpSpPr>
          <p:nvPr/>
        </p:nvGrpSpPr>
        <p:grpSpPr bwMode="auto">
          <a:xfrm>
            <a:off x="669925" y="2295525"/>
            <a:ext cx="10806113" cy="1323975"/>
            <a:chOff x="685414" y="832396"/>
            <a:chExt cx="10805545" cy="1323439"/>
          </a:xfrm>
        </p:grpSpPr>
        <p:sp>
          <p:nvSpPr>
            <p:cNvPr id="35852" name="矩形 75"/>
            <p:cNvSpPr>
              <a:spLocks noChangeArrowheads="1"/>
            </p:cNvSpPr>
            <p:nvPr/>
          </p:nvSpPr>
          <p:spPr bwMode="auto">
            <a:xfrm>
              <a:off x="1145486" y="832396"/>
              <a:ext cx="10345473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  <a:spcAft>
                  <a:spcPts val="600"/>
                </a:spcAft>
              </a:pPr>
              <a:r>
                <a:rPr lang="zh-CN" altLang="zh-CN" sz="280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解法</a:t>
              </a:r>
              <a:r>
                <a:rPr lang="en-US" altLang="zh-CN" sz="280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1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</a:pP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先将数组中的前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个元素存放在一个临时数组中，再将余下的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– </a:t>
              </a:r>
              <a:r>
                <a:rPr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个元素左移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 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个位置，最后将前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个元素从临时数组复制回原数组中后面的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个位置</a:t>
              </a:r>
              <a:r>
                <a: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7" name="Group 82"/>
            <p:cNvGrpSpPr/>
            <p:nvPr/>
          </p:nvGrpSpPr>
          <p:grpSpPr>
            <a:xfrm>
              <a:off x="685414" y="849074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78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82" name="Group 1061"/>
          <p:cNvGrpSpPr/>
          <p:nvPr/>
        </p:nvGrpSpPr>
        <p:grpSpPr bwMode="auto">
          <a:xfrm>
            <a:off x="2422089" y="4145279"/>
            <a:ext cx="6337300" cy="540000"/>
            <a:chOff x="383" y="1833"/>
            <a:chExt cx="3992" cy="456"/>
          </a:xfrm>
          <a:noFill/>
        </p:grpSpPr>
        <p:sp>
          <p:nvSpPr>
            <p:cNvPr id="83" name="Rectangle 1036"/>
            <p:cNvSpPr>
              <a:spLocks noChangeArrowheads="1"/>
            </p:cNvSpPr>
            <p:nvPr/>
          </p:nvSpPr>
          <p:spPr bwMode="auto">
            <a:xfrm>
              <a:off x="383" y="1833"/>
              <a:ext cx="3992" cy="453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Line 1042"/>
            <p:cNvSpPr>
              <a:spLocks noChangeShapeType="1"/>
            </p:cNvSpPr>
            <p:nvPr/>
          </p:nvSpPr>
          <p:spPr bwMode="auto">
            <a:xfrm>
              <a:off x="1552" y="1836"/>
              <a:ext cx="0" cy="453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85" name="Rectangle 1036"/>
          <p:cNvSpPr>
            <a:spLocks noChangeArrowheads="1"/>
          </p:cNvSpPr>
          <p:nvPr/>
        </p:nvSpPr>
        <p:spPr bwMode="auto">
          <a:xfrm>
            <a:off x="2422525" y="5411788"/>
            <a:ext cx="1855788" cy="539750"/>
          </a:xfrm>
          <a:prstGeom prst="rect">
            <a:avLst/>
          </a:prstGeom>
          <a:noFill/>
          <a:ln w="28575">
            <a:solidFill>
              <a:srgbClr val="285A3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" name="Rectangle 1036"/>
          <p:cNvSpPr>
            <a:spLocks noChangeArrowheads="1"/>
          </p:cNvSpPr>
          <p:nvPr/>
        </p:nvSpPr>
        <p:spPr bwMode="auto">
          <a:xfrm>
            <a:off x="4278313" y="4140200"/>
            <a:ext cx="4481512" cy="541338"/>
          </a:xfrm>
          <a:prstGeom prst="rect">
            <a:avLst/>
          </a:prstGeom>
          <a:noFill/>
          <a:ln w="28575">
            <a:solidFill>
              <a:srgbClr val="285A3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" name="右箭头 86"/>
          <p:cNvSpPr/>
          <p:nvPr/>
        </p:nvSpPr>
        <p:spPr>
          <a:xfrm rot="5400000">
            <a:off x="3061494" y="4880769"/>
            <a:ext cx="576262" cy="32385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矩形 87"/>
          <p:cNvSpPr>
            <a:spLocks noChangeArrowheads="1"/>
          </p:cNvSpPr>
          <p:nvPr/>
        </p:nvSpPr>
        <p:spPr bwMode="auto">
          <a:xfrm>
            <a:off x="1133475" y="3603625"/>
            <a:ext cx="103457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Aft>
                <a:spcPts val="600"/>
              </a:spcAft>
            </a:pP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总共需要移动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(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+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次数组元素，但使用了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个额外的存储单元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-0.15274 -1.11111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96296E-6 L 0.36758 -0.18518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72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ldLvl="0" animBg="1"/>
      <p:bldP spid="85" grpId="1" bldLvl="0" animBg="1"/>
      <p:bldP spid="86" grpId="0" bldLvl="0" animBg="1"/>
      <p:bldP spid="86" grpId="1" bldLvl="0" animBg="1"/>
      <p:bldP spid="87" grpId="0" bldLvl="0" animBg="1"/>
      <p:bldP spid="8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4573</Words>
  <Application>Microsoft Office PowerPoint</Application>
  <PresentationFormat>宽屏</PresentationFormat>
  <Paragraphs>661</Paragraphs>
  <Slides>62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5" baseType="lpstr">
      <vt:lpstr>Microsoft YaHei UI</vt:lpstr>
      <vt:lpstr>ﾋﾎﾌ�</vt:lpstr>
      <vt:lpstr>黑体</vt:lpstr>
      <vt:lpstr>宋体</vt:lpstr>
      <vt:lpstr>微软雅黑</vt:lpstr>
      <vt:lpstr>Arial</vt:lpstr>
      <vt:lpstr>Calibri</vt:lpstr>
      <vt:lpstr>Cambria</vt:lpstr>
      <vt:lpstr>Symbol</vt:lpstr>
      <vt:lpstr>Times New Roman</vt:lpstr>
      <vt:lpstr>Wingdings</vt:lpstr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微软用户</cp:lastModifiedBy>
  <cp:revision>187</cp:revision>
  <dcterms:created xsi:type="dcterms:W3CDTF">2016-09-14T00:58:00Z</dcterms:created>
  <dcterms:modified xsi:type="dcterms:W3CDTF">2021-09-08T02:00:47Z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