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78" r:id="rId3"/>
    <p:sldId id="269" r:id="rId4"/>
    <p:sldId id="303" r:id="rId5"/>
    <p:sldId id="302" r:id="rId6"/>
    <p:sldId id="279" r:id="rId7"/>
    <p:sldId id="313" r:id="rId8"/>
    <p:sldId id="273" r:id="rId9"/>
    <p:sldId id="280" r:id="rId10"/>
    <p:sldId id="276" r:id="rId11"/>
    <p:sldId id="299" r:id="rId12"/>
    <p:sldId id="272" r:id="rId13"/>
    <p:sldId id="262" r:id="rId14"/>
    <p:sldId id="264" r:id="rId15"/>
    <p:sldId id="287" r:id="rId16"/>
    <p:sldId id="288" r:id="rId17"/>
    <p:sldId id="314" r:id="rId18"/>
    <p:sldId id="315" r:id="rId19"/>
    <p:sldId id="316" r:id="rId20"/>
    <p:sldId id="317" r:id="rId21"/>
  </p:sldIdLst>
  <p:sldSz cx="9144000" cy="6858000" type="screen4x3"/>
  <p:notesSz cx="7023100" cy="93091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82424" autoAdjust="0"/>
  </p:normalViewPr>
  <p:slideViewPr>
    <p:cSldViewPr snapToGrid="0">
      <p:cViewPr varScale="1">
        <p:scale>
          <a:sx n="117" d="100"/>
          <a:sy n="117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84" d="100"/>
          <a:sy n="84" d="100"/>
        </p:scale>
        <p:origin x="385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CE56081B-B634-4887-9A42-E0F0115A9CAE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2022年4月21日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DA6FC261-E491-4C42-A663-B95247CC46D9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BE45FC-2EBE-41E3-9728-69D9248721DB}" type="datetime2">
              <a:rPr lang="zh-CN" altLang="en-US" smtClean="0"/>
              <a:pPr/>
              <a:t>2022年4月21日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3E963C-1534-4F8D-B2A7-66D81AA259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87825" cy="31416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87825" cy="31416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17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87825" cy="31416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smtClean="0"/>
              <a:pPr rtl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87825" cy="31416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en-US" smtClean="0"/>
              <a:pPr rtl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6216" y="1447801"/>
            <a:ext cx="6619244" cy="3329581"/>
          </a:xfrm>
        </p:spPr>
        <p:txBody>
          <a:bodyPr rtlCol="0" anchor="b"/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smtClean="0"/>
              <a:t>单击以编辑母版副标题样式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7378252" y="1943453"/>
            <a:ext cx="1219901" cy="2285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A8B083C-0ED2-415B-8813-116AC458564D}" type="datetime2">
              <a:rPr lang="zh-CN" altLang="en-US" smtClean="0"/>
              <a:t>2022年4月21日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7" y="4800587"/>
            <a:ext cx="6619243" cy="566738"/>
          </a:xfrm>
        </p:spPr>
        <p:txBody>
          <a:bodyPr rtlCol="0" anchor="b">
            <a:normAutofit/>
          </a:bodyPr>
          <a:lstStyle>
            <a:lvl1pPr algn="l">
              <a:defRPr sz="1800" b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95E0BB-439C-4A69-B530-E73205BB0B18}" type="datetime2">
              <a:rPr lang="zh-CN" altLang="en-US" smtClean="0"/>
              <a:t>2022年4月21日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2AB3EA-50E8-4BE6-959D-661FE71BB359}" type="datetime2">
              <a:rPr lang="zh-CN" altLang="en-US" smtClean="0"/>
              <a:t>2022年4月21日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4"/>
          </p:nvPr>
        </p:nvSpPr>
        <p:spPr>
          <a:xfrm>
            <a:off x="1447800" y="3771174"/>
            <a:ext cx="5459737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05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255" y="971254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CN" altLang="en-US" sz="9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997868" y="2471175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CN" altLang="en-US" sz="9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02954-9168-476F-A51E-2AB9B671FB59}" type="datetime2">
              <a:rPr lang="zh-CN" altLang="en-US" smtClean="0"/>
              <a:t>2022年4月21日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5" cy="1653180"/>
          </a:xfrm>
        </p:spPr>
        <p:txBody>
          <a:bodyPr rtlCol="0" anchor="b"/>
          <a:lstStyle>
            <a:lvl1pPr algn="l">
              <a:defRPr sz="3000" b="0" cap="none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rtlCol="0"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509D15-7CE5-4964-9FE6-C3E0F37DA94C}" type="datetime2">
              <a:rPr lang="zh-CN" altLang="en-US" smtClean="0"/>
              <a:t>2022年4月21日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3276600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81101" y="4953001"/>
            <a:ext cx="5999486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35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113" y="971254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CN" altLang="en-US" sz="9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854472" y="3319226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CN" altLang="en-US" sz="9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11F86-D48E-417F-9831-B6E62B1CEFDF}" type="datetime2">
              <a:rPr lang="zh-CN" altLang="en-US" smtClean="0"/>
              <a:t>2022年4月21日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/>
          </p:nvPr>
        </p:nvSpPr>
        <p:spPr>
          <a:xfrm>
            <a:off x="866215" y="3848611"/>
            <a:ext cx="6619244" cy="588517"/>
          </a:xfrm>
        </p:spPr>
        <p:txBody>
          <a:bodyPr rtlCol="0" anchor="b">
            <a:normAutofit/>
          </a:bodyPr>
          <a:lstStyle>
            <a:lvl1pPr marL="0" indent="0" algn="l" defTabSz="342900" rtl="0" eaLnBrk="1" latinLnBrk="0" hangingPunct="1">
              <a:buNone/>
              <a:defRPr lang="en-US" sz="27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351FA4-6C0F-426C-9178-EC5A57CC3345}" type="datetime2">
              <a:rPr lang="zh-CN" altLang="en-US" smtClean="0"/>
              <a:t>2022年4月21日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300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直接连接符​​(S)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cxnSp>
        <p:nvCxnSpPr>
          <p:cNvPr id="18" name="直接连接符​​(S)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343525" y="1981200"/>
            <a:ext cx="219908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5343525" y="2667000"/>
            <a:ext cx="2199085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242035-4B3B-41C5-ABD3-CCBF31A353B4}" type="datetime2">
              <a:rPr lang="zh-CN" altLang="en-US" smtClean="0"/>
              <a:t>2022年4月21日</a:t>
            </a:fld>
            <a:endParaRPr 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300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9347" y="4250949"/>
            <a:ext cx="22050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29" name="图片占位符 2" descr="为添加图像预留的空占位符。单击占位符，选择要添加的图像。"/>
          <p:cNvSpPr>
            <a:spLocks noGrp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489347" y="4827212"/>
            <a:ext cx="2205038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直接连接符​​(S) 18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0" name="图片占位符 2" descr="为添加图像预留的空占位符。单击占位符，选择要添加的图像。"/>
          <p:cNvSpPr>
            <a:spLocks noGrp="1"/>
          </p:cNvSpPr>
          <p:nvPr>
            <p:ph type="pic" idx="21"/>
          </p:nvPr>
        </p:nvSpPr>
        <p:spPr>
          <a:xfrm>
            <a:off x="2917031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2916016" y="4827211"/>
            <a:ext cx="2200805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cxnSp>
        <p:nvCxnSpPr>
          <p:cNvPr id="20" name="直接连接符​​(S) 19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343525" y="4250949"/>
            <a:ext cx="219908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31" name="图片占位符 2" descr="为添加图像预留的空占位符。单击占位符，选择要添加的图像。"/>
          <p:cNvSpPr>
            <a:spLocks noGrp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5343432" y="4827209"/>
            <a:ext cx="2201998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CAE585-595F-461A-8F65-7E2E670689D3}" type="datetime2">
              <a:rPr lang="zh-CN" altLang="en-US" smtClean="0"/>
              <a:t>2022年4月21日</a:t>
            </a:fld>
            <a:endParaRPr 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9A2B53-B1E8-4791-8072-FF89771F7508}" type="datetime2">
              <a:rPr lang="zh-CN" altLang="en-US" smtClean="0"/>
              <a:t>2022年4月21日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6228159" y="430214"/>
            <a:ext cx="1314451" cy="5826125"/>
          </a:xfrm>
        </p:spPr>
        <p:txBody>
          <a:bodyPr vert="eaVert" rtlCol="0" anchor="b" anchorCtr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489348" y="430214"/>
            <a:ext cx="5567362" cy="5826125"/>
          </a:xfrm>
        </p:spPr>
        <p:txBody>
          <a:bodyPr vert="eaVert"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CB647D-D206-4738-B07E-899B1BD1BE04}" type="datetime2">
              <a:rPr lang="zh-CN" altLang="en-US" smtClean="0"/>
              <a:t>2022年4月21日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259553-4D05-4D21-9866-0A83622C17B6}" type="datetime2">
              <a:rPr lang="zh-CN" altLang="en-US" smtClean="0"/>
              <a:t>2022年4月21日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7" y="2861734"/>
            <a:ext cx="6619243" cy="1915647"/>
          </a:xfrm>
        </p:spPr>
        <p:txBody>
          <a:bodyPr rtlCol="0" anchor="b"/>
          <a:lstStyle>
            <a:lvl1pPr algn="l">
              <a:defRPr sz="3000" b="0" cap="none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rtlCol="0"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1CFE02-15F8-47F3-9CAA-BD04834B0E8C}" type="datetime2">
              <a:rPr lang="zh-CN" altLang="en-US" smtClean="0"/>
              <a:t>2022年4月21日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485" y="2060576"/>
            <a:ext cx="3297254" cy="4195763"/>
          </a:xfrm>
        </p:spPr>
        <p:txBody>
          <a:bodyPr rtlCol="0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0870" y="2056093"/>
            <a:ext cx="3297256" cy="4200245"/>
          </a:xfrm>
        </p:spPr>
        <p:txBody>
          <a:bodyPr rtlCol="0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A13562-FCC1-4AC0-BA70-83D893668EAF}" type="datetime2">
              <a:rPr lang="zh-CN" altLang="en-US" smtClean="0"/>
              <a:t>2022年4月21日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 rtlCol="0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 rtlCol="0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8A849-0BC9-45EA-BD86-06FB4046DD02}" type="datetime2">
              <a:rPr lang="zh-CN" altLang="en-US" smtClean="0"/>
              <a:t>2022年4月21日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01BB33-BFB7-443B-9409-FAE0AAB711FF}" type="datetime2">
              <a:rPr lang="zh-CN" altLang="en-US" smtClean="0"/>
              <a:t>2022年4月21日</a:t>
            </a:fld>
            <a:endParaRPr 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66E94F-C598-43FB-82A2-BE98DFCEDDE7}" type="datetime2">
              <a:rPr lang="zh-CN" altLang="en-US" smtClean="0"/>
              <a:t>2022年4月21日</a:t>
            </a:fld>
            <a:endParaRPr 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5" y="1447800"/>
            <a:ext cx="2550798" cy="1447800"/>
          </a:xfrm>
        </p:spPr>
        <p:txBody>
          <a:bodyPr rtlCol="0" anchor="b"/>
          <a:lstStyle>
            <a:lvl1pPr algn="l">
              <a:defRPr sz="1800" b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rtlCol="0"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6215" y="3129281"/>
            <a:ext cx="2550797" cy="2895599"/>
          </a:xfrm>
        </p:spPr>
        <p:txBody>
          <a:bodyPr rtlCol="0"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228012-AB95-4A57-8F15-12A26AC40FB7}" type="datetime2">
              <a:rPr lang="zh-CN" altLang="en-US" smtClean="0"/>
              <a:t>2022年4月21日</a:t>
            </a:fld>
            <a:endParaRPr lang="en-US" dirty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5430" y="1854192"/>
            <a:ext cx="3819680" cy="1574808"/>
          </a:xfrm>
        </p:spPr>
        <p:txBody>
          <a:bodyPr rtlCol="0" anchor="b">
            <a:normAutofit/>
          </a:bodyPr>
          <a:lstStyle>
            <a:lvl1pPr algn="l">
              <a:defRPr sz="2700" b="0"/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3813734" cy="1371600"/>
          </a:xfrm>
        </p:spPr>
        <p:txBody>
          <a:bodyPr rtlCol="0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F5E26-5065-4CD1-9B33-82968662F21B}" type="datetime2">
              <a:rPr lang="zh-CN" altLang="en-US" smtClean="0"/>
              <a:t>2022年4月21日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17" name="椭圆形 16"/>
          <p:cNvSpPr/>
          <p:nvPr userDrawn="1"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 rot="5400000">
            <a:off x="7377262" y="1944444"/>
            <a:ext cx="1221884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74BD3B8-B893-41F6-9DA3-F52A6553165B}" type="datetime2">
              <a:rPr lang="zh-CN" altLang="en-US" smtClean="0"/>
              <a:t>2022年4月21日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dirty="0"/>
              <a:t>添加页脚</a:t>
            </a:r>
          </a:p>
        </p:txBody>
      </p:sp>
      <p:sp>
        <p:nvSpPr>
          <p:cNvPr id="14" name="长方形 13"/>
          <p:cNvSpPr/>
          <p:nvPr userDrawn="1"/>
        </p:nvSpPr>
        <p:spPr bwMode="blackWhite"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866216" y="1258020"/>
            <a:ext cx="6619244" cy="3329581"/>
          </a:xfrm>
        </p:spPr>
        <p:txBody>
          <a:bodyPr rtlCol="0"/>
          <a:lstStyle/>
          <a:p>
            <a:pPr rtl="0"/>
            <a:r>
              <a:rPr lang="zh-CN" altLang="en-US" dirty="0" smtClean="0"/>
              <a:t>机器学习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C++</a:t>
            </a:r>
            <a:endParaRPr lang="zh-CN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zh-CN" altLang="en-US" dirty="0" smtClean="0"/>
              <a:t>朱晓旭 </a:t>
            </a:r>
            <a:endParaRPr lang="en-US" altLang="zh-CN" dirty="0" smtClean="0"/>
          </a:p>
          <a:p>
            <a:pPr rtl="0"/>
            <a:r>
              <a:rPr lang="zh-CN" altLang="en-US" dirty="0" smtClean="0"/>
              <a:t>苏州大学</a:t>
            </a:r>
            <a:r>
              <a:rPr lang="zh-CN" altLang="en-US" dirty="0" smtClean="0"/>
              <a:t>计算机科学与技术学院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性能度量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1538" y="1883193"/>
            <a:ext cx="7912862" cy="4195481"/>
          </a:xfrm>
        </p:spPr>
        <p:txBody>
          <a:bodyPr/>
          <a:lstStyle/>
          <a:p>
            <a:r>
              <a:rPr lang="zh-CN" altLang="en-US" dirty="0" smtClean="0"/>
              <a:t>不同的应用度量指标有所不同、追求指标也不同</a:t>
            </a:r>
            <a:endParaRPr lang="en-US" altLang="zh-CN" dirty="0" smtClean="0"/>
          </a:p>
          <a:p>
            <a:r>
              <a:rPr lang="zh-CN" altLang="en-US" dirty="0" smtClean="0"/>
              <a:t>错误率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仅仅错误率有时不科学</a:t>
            </a:r>
            <a:endParaRPr lang="en-US" altLang="zh-CN" dirty="0" smtClean="0"/>
          </a:p>
          <a:p>
            <a:r>
              <a:rPr lang="zh-CN" altLang="en-US" dirty="0" smtClean="0"/>
              <a:t>查准率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查全率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/>
              <a:t>F1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690" y="3508173"/>
            <a:ext cx="4783224" cy="17609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56" y="3541273"/>
            <a:ext cx="1466850" cy="600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502" y="4581717"/>
            <a:ext cx="1432404" cy="5916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993" y="5598490"/>
            <a:ext cx="1422976" cy="62189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43202" y="5540104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 panose="020B0604030504040204" pitchFamily="34" charset="0"/>
              </a:rPr>
              <a:t>Confusion Matrix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0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基于机器学习解决问题步骤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数据预处理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特征筛选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选择适用本问题的学习算法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训练</a:t>
            </a:r>
            <a:r>
              <a:rPr lang="zh-CN" altLang="en-US" dirty="0" smtClean="0"/>
              <a:t>模型（基于训练集、和开发集）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测试模型（基于测试集）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开放使用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4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经典机器学习算法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en-US" altLang="zh-CN" dirty="0" smtClean="0"/>
          </a:p>
          <a:p>
            <a:r>
              <a:rPr lang="en-US" altLang="zh-CN" dirty="0" err="1"/>
              <a:t>Kmeans</a:t>
            </a:r>
            <a:endParaRPr lang="en-US" altLang="zh-CN" dirty="0"/>
          </a:p>
          <a:p>
            <a:r>
              <a:rPr lang="zh-CN" altLang="en-US" dirty="0"/>
              <a:t>朴素贝叶斯</a:t>
            </a:r>
            <a:endParaRPr lang="en-US" altLang="zh-CN" dirty="0"/>
          </a:p>
          <a:p>
            <a:r>
              <a:rPr lang="zh-CN" altLang="en-US" dirty="0" smtClean="0"/>
              <a:t>决策树</a:t>
            </a:r>
            <a:endParaRPr lang="en-US" altLang="zh-CN" dirty="0" smtClean="0"/>
          </a:p>
          <a:p>
            <a:r>
              <a:rPr lang="en-US" altLang="zh-CN" dirty="0" smtClean="0"/>
              <a:t>KNN</a:t>
            </a:r>
          </a:p>
          <a:p>
            <a:r>
              <a:rPr lang="zh-CN" altLang="en-US" dirty="0" smtClean="0"/>
              <a:t>支持向量机</a:t>
            </a:r>
            <a:endParaRPr lang="en-US" altLang="zh-CN" dirty="0" smtClean="0"/>
          </a:p>
          <a:p>
            <a:r>
              <a:rPr lang="zh-CN" altLang="en-US" dirty="0"/>
              <a:t>最大熵</a:t>
            </a:r>
            <a:endParaRPr lang="en-US" altLang="zh-CN" dirty="0" smtClean="0"/>
          </a:p>
          <a:p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深度学习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56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回归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/>
              <a:t>回归意思就是根据已知数据复原某些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线性回归就是</a:t>
            </a:r>
            <a:r>
              <a:rPr lang="zh-CN" altLang="en-US" dirty="0"/>
              <a:t>用线性的模型做回归</a:t>
            </a:r>
            <a:r>
              <a:rPr lang="zh-CN" altLang="en-US" dirty="0" smtClean="0"/>
              <a:t>复原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分类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元回归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逻辑回归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多元回归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分类</a:t>
            </a:r>
            <a:endParaRPr 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74357" y="1334531"/>
            <a:ext cx="6763033" cy="4913870"/>
          </a:xfrm>
        </p:spPr>
        <p:txBody>
          <a:bodyPr rtlCol="0"/>
          <a:lstStyle/>
          <a:p>
            <a:pPr rtl="0"/>
            <a:r>
              <a:rPr lang="zh-CN" altLang="en-US" dirty="0" smtClean="0"/>
              <a:t>打标签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rtl="0"/>
            <a:r>
              <a:rPr lang="zh-CN" altLang="en-US" dirty="0" smtClean="0"/>
              <a:t>二分类（正负）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垃圾邮件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非垃圾邮件</a:t>
            </a:r>
            <a:endParaRPr lang="en-US" altLang="zh-CN" dirty="0" smtClean="0"/>
          </a:p>
          <a:p>
            <a:pPr rtl="0"/>
            <a:r>
              <a:rPr lang="zh-CN" altLang="en-US" dirty="0" smtClean="0"/>
              <a:t>多分类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体育新闻</a:t>
            </a:r>
            <a:endParaRPr lang="en-US" altLang="zh-CN" dirty="0" smtClean="0"/>
          </a:p>
          <a:p>
            <a:pPr lvl="1"/>
            <a:r>
              <a:rPr lang="zh-CN" altLang="en-US" dirty="0"/>
              <a:t>娱乐星</a:t>
            </a:r>
            <a:r>
              <a:rPr lang="zh-CN" altLang="en-US" dirty="0" smtClean="0"/>
              <a:t>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社会新闻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K-Nearest-Neighbors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727" y="1612344"/>
            <a:ext cx="6709906" cy="4195481"/>
          </a:xfrm>
        </p:spPr>
        <p:txBody>
          <a:bodyPr/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近邻分类：</a:t>
            </a:r>
            <a:endParaRPr lang="en-US" altLang="zh-CN" dirty="0" smtClean="0"/>
          </a:p>
          <a:p>
            <a:pPr lvl="1"/>
            <a:r>
              <a:rPr lang="zh-CN" altLang="en-US" dirty="0"/>
              <a:t>为了判定未知样本的类别，以全部训练样本作为代表点，计算未知样本与所有训练样本的距离，并</a:t>
            </a:r>
            <a:r>
              <a:rPr lang="zh-CN" altLang="en-US" dirty="0" smtClean="0"/>
              <a:t>以近邻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个样本的</a:t>
            </a:r>
            <a:r>
              <a:rPr lang="zh-CN" altLang="en-US" dirty="0" smtClean="0">
                <a:solidFill>
                  <a:srgbClr val="FF0000"/>
                </a:solidFill>
              </a:rPr>
              <a:t>大多数类别</a:t>
            </a:r>
            <a:r>
              <a:rPr lang="zh-CN" altLang="en-US" dirty="0"/>
              <a:t>作为决策未知样本类别</a:t>
            </a:r>
            <a:r>
              <a:rPr lang="zh-CN" altLang="en-US" dirty="0" smtClean="0"/>
              <a:t>的依据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68" y="3460702"/>
            <a:ext cx="6540020" cy="294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</a:t>
            </a:r>
            <a:r>
              <a:rPr lang="zh-CN" altLang="en-US" dirty="0" smtClean="0"/>
              <a:t>的缺陷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584" y="1512917"/>
            <a:ext cx="6881724" cy="4336474"/>
          </a:xfrm>
        </p:spPr>
        <p:txBody>
          <a:bodyPr/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的取值（通常是奇数）</a:t>
            </a:r>
            <a:endParaRPr lang="en-US" altLang="zh-CN" dirty="0" smtClean="0"/>
          </a:p>
          <a:p>
            <a:r>
              <a:rPr lang="zh-CN" altLang="en-US" dirty="0" smtClean="0"/>
              <a:t>噪声数据敏感</a:t>
            </a:r>
            <a:endParaRPr lang="zh-CN" altLang="en-US" dirty="0"/>
          </a:p>
        </p:txBody>
      </p:sp>
      <p:pic>
        <p:nvPicPr>
          <p:cNvPr id="4" name="Picture 2" descr="https://timgsa.baidu.com/timg?image&amp;quality=80&amp;size=b9999_10000&amp;sec=1532528484&amp;di=b112c918c1512f9cccb1f5702c029cf6&amp;imgtype=jpg&amp;er=1&amp;src=http%3A%2F%2Fwww.bkjia.com%2Fuploads%2Fallimg%2F150805%2F1614523564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03" y="2510665"/>
            <a:ext cx="3868333" cy="35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Administrator\Desktop\QQ截图20131014210417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16" y="2236345"/>
            <a:ext cx="4519526" cy="401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2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Iris</a:t>
            </a:r>
            <a:r>
              <a:rPr lang="zh-CN" altLang="en-US" dirty="0" smtClean="0"/>
              <a:t>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Attribute Information:</a:t>
            </a:r>
          </a:p>
          <a:p>
            <a:endParaRPr lang="en-US" altLang="zh-CN" dirty="0"/>
          </a:p>
          <a:p>
            <a:r>
              <a:rPr lang="en-US" altLang="zh-CN" dirty="0"/>
              <a:t>1. sepal length in cm</a:t>
            </a:r>
          </a:p>
          <a:p>
            <a:r>
              <a:rPr lang="en-US" altLang="zh-CN" dirty="0"/>
              <a:t>2. sepal width in cm</a:t>
            </a:r>
          </a:p>
          <a:p>
            <a:r>
              <a:rPr lang="en-US" altLang="zh-CN" dirty="0"/>
              <a:t>3. petal length in cm</a:t>
            </a:r>
          </a:p>
          <a:p>
            <a:r>
              <a:rPr lang="en-US" altLang="zh-CN" dirty="0"/>
              <a:t>4. petal width in cm</a:t>
            </a:r>
          </a:p>
          <a:p>
            <a:r>
              <a:rPr lang="en-US" altLang="zh-CN" dirty="0"/>
              <a:t>5. class:</a:t>
            </a:r>
          </a:p>
          <a:p>
            <a:r>
              <a:rPr lang="en-US" altLang="zh-CN" dirty="0"/>
              <a:t>-- Iris </a:t>
            </a:r>
            <a:r>
              <a:rPr lang="en-US" altLang="zh-CN" dirty="0" err="1"/>
              <a:t>Setosa</a:t>
            </a:r>
            <a:endParaRPr lang="en-US" altLang="zh-CN" dirty="0"/>
          </a:p>
          <a:p>
            <a:r>
              <a:rPr lang="en-US" altLang="zh-CN" dirty="0"/>
              <a:t>-- Iris </a:t>
            </a:r>
            <a:r>
              <a:rPr lang="en-US" altLang="zh-CN" dirty="0" err="1"/>
              <a:t>Versicolour</a:t>
            </a:r>
            <a:endParaRPr lang="en-US" altLang="zh-CN" dirty="0"/>
          </a:p>
          <a:p>
            <a:r>
              <a:rPr lang="en-US" altLang="zh-CN" dirty="0"/>
              <a:t>-- Iris </a:t>
            </a:r>
            <a:r>
              <a:rPr lang="en-US" altLang="zh-CN" dirty="0" err="1"/>
              <a:t>Virginica</a:t>
            </a:r>
            <a:endParaRPr lang="zh-CN" altLang="en-US" dirty="0"/>
          </a:p>
        </p:txBody>
      </p:sp>
      <p:pic>
        <p:nvPicPr>
          <p:cNvPr id="4098" name="Picture 2" descr="http://archive.ics.uci.edu/ml/assets/MLimages/Large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15" y="2052919"/>
            <a:ext cx="15525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95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计算距离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欧氏距离</a:t>
            </a:r>
          </a:p>
        </p:txBody>
      </p:sp>
    </p:spTree>
    <p:extLst>
      <p:ext uri="{BB962C8B-B14F-4D97-AF65-F5344CB8AC3E}">
        <p14:creationId xmlns:p14="http://schemas.microsoft.com/office/powerpoint/2010/main" val="1868461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拆分数据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测试集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37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推荐图书</a:t>
            </a:r>
            <a:endParaRPr lang="zh-CN" altLang="en-US" dirty="0"/>
          </a:p>
        </p:txBody>
      </p:sp>
      <p:pic>
        <p:nvPicPr>
          <p:cNvPr id="1026" name="Picture 2" descr="https://img1.doubanio.com/view/subject/l/public/s287356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454" y="1152983"/>
            <a:ext cx="4657965" cy="54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准确性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33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81101" y="1309778"/>
            <a:ext cx="6237616" cy="2511725"/>
          </a:xfrm>
        </p:spPr>
        <p:txBody>
          <a:bodyPr rtlCol="0"/>
          <a:lstStyle/>
          <a:p>
            <a:r>
              <a:rPr lang="zh-CN" altLang="en-US" dirty="0" smtClean="0"/>
              <a:t>机器学习研究如何通过计算手段，利用经验来改善系统自身的性能。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49631" y="3475035"/>
            <a:ext cx="8661860" cy="2587924"/>
          </a:xfrm>
        </p:spPr>
        <p:txBody>
          <a:bodyPr rtlCol="0">
            <a:no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前提：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世界是有规律的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数据是同分布</a:t>
            </a:r>
            <a:r>
              <a:rPr lang="zh-CN" altLang="en-US" sz="2400" dirty="0" smtClean="0"/>
              <a:t>的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黑箱模型：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zh-CN" altLang="en-US" sz="1950" dirty="0" smtClean="0"/>
              <a:t>缺乏坚实的理论基础</a:t>
            </a:r>
            <a:endParaRPr lang="en-US" altLang="zh-CN" sz="1950" dirty="0" smtClean="0"/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FF00"/>
                </a:solidFill>
              </a:rPr>
              <a:t>人工智能需要一个坚实的理论基础，否则它的发展会有很大困难</a:t>
            </a:r>
            <a:r>
              <a:rPr lang="zh-CN" altLang="en-US" sz="1800" dirty="0" smtClean="0">
                <a:solidFill>
                  <a:srgbClr val="FFFF00"/>
                </a:solidFill>
              </a:rPr>
              <a:t>。</a:t>
            </a:r>
            <a:endParaRPr lang="en-US" altLang="zh-CN" sz="1800" dirty="0" smtClean="0">
              <a:solidFill>
                <a:srgbClr val="FFFF00"/>
              </a:solidFill>
            </a:endParaRP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FFFF00"/>
                </a:solidFill>
              </a:rPr>
              <a:t>丘成桐 </a:t>
            </a:r>
            <a:r>
              <a:rPr lang="en-US" altLang="zh-CN" sz="1800" dirty="0" smtClean="0">
                <a:solidFill>
                  <a:srgbClr val="FFFF00"/>
                </a:solidFill>
              </a:rPr>
              <a:t>2017 </a:t>
            </a:r>
            <a:r>
              <a:rPr lang="zh-CN" altLang="en-US" sz="1800" dirty="0" smtClean="0">
                <a:solidFill>
                  <a:srgbClr val="FFFF00"/>
                </a:solidFill>
              </a:rPr>
              <a:t>中国计算机大会 </a:t>
            </a:r>
            <a:r>
              <a:rPr lang="en-US" altLang="zh-CN" sz="1800" dirty="0" smtClean="0">
                <a:solidFill>
                  <a:srgbClr val="FFFF00"/>
                </a:solidFill>
              </a:rPr>
              <a:t>《</a:t>
            </a:r>
            <a:r>
              <a:rPr lang="zh-CN" altLang="en-US" sz="1800" dirty="0" smtClean="0">
                <a:solidFill>
                  <a:srgbClr val="FFFF00"/>
                </a:solidFill>
              </a:rPr>
              <a:t>现代几何学与计算机科学</a:t>
            </a:r>
            <a:r>
              <a:rPr lang="en-US" altLang="zh-CN" sz="1800" dirty="0" smtClean="0">
                <a:solidFill>
                  <a:srgbClr val="FFFF00"/>
                </a:solidFill>
              </a:rPr>
              <a:t>》</a:t>
            </a:r>
            <a:endParaRPr lang="en-US" altLang="zh-CN" sz="1800" dirty="0">
              <a:solidFill>
                <a:srgbClr val="FFFF00"/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机器学习三要素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一致性原则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同分布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样本空间划分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可区分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泛化能力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可扩展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4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机器学习应用无处不在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3324" y="2184681"/>
            <a:ext cx="6709906" cy="4195481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941174" y="2779059"/>
            <a:ext cx="6307138" cy="2743200"/>
            <a:chOff x="921" y="990"/>
            <a:chExt cx="3973" cy="1728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993" y="1484"/>
              <a:ext cx="624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921" y="1584"/>
              <a:ext cx="6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rgbClr val="000000"/>
                  </a:solidFill>
                  <a:latin typeface="Tahoma" panose="020B0604030504040204" pitchFamily="34" charset="0"/>
                  <a:ea typeface="楷体_GB2312" pitchFamily="49" charset="-122"/>
                </a:rPr>
                <a:t>生物</a:t>
              </a:r>
            </a:p>
            <a:p>
              <a:pPr algn="ctr" eaLnBrk="1" hangingPunct="1"/>
              <a:r>
                <a:rPr lang="zh-CN" altLang="en-US" sz="1600" dirty="0">
                  <a:solidFill>
                    <a:srgbClr val="000000"/>
                  </a:solidFill>
                  <a:latin typeface="Tahoma" panose="020B0604030504040204" pitchFamily="34" charset="0"/>
                  <a:ea typeface="楷体_GB2312" pitchFamily="49" charset="-122"/>
                </a:rPr>
                <a:t>信息学</a:t>
              </a: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689" y="1484"/>
              <a:ext cx="623" cy="453"/>
            </a:xfrm>
            <a:prstGeom prst="cube">
              <a:avLst>
                <a:gd name="adj" fmla="val 25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617" y="1580"/>
              <a:ext cx="6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dirty="0">
                  <a:solidFill>
                    <a:srgbClr val="000000"/>
                  </a:solidFill>
                  <a:latin typeface="Tahoma" panose="020B0604030504040204" pitchFamily="34" charset="0"/>
                  <a:ea typeface="楷体_GB2312" pitchFamily="49" charset="-122"/>
                </a:rPr>
                <a:t>计算</a:t>
              </a:r>
            </a:p>
            <a:p>
              <a:pPr algn="ctr" eaLnBrk="1" hangingPunct="1"/>
              <a:r>
                <a:rPr lang="zh-CN" altLang="en-US" sz="1600" dirty="0">
                  <a:solidFill>
                    <a:srgbClr val="000000"/>
                  </a:solidFill>
                  <a:latin typeface="Tahoma" panose="020B0604030504040204" pitchFamily="34" charset="0"/>
                  <a:ea typeface="楷体_GB2312" pitchFamily="49" charset="-122"/>
                </a:rPr>
                <a:t>金融学</a:t>
              </a: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921" y="1484"/>
              <a:ext cx="623" cy="453"/>
            </a:xfrm>
            <a:prstGeom prst="cube">
              <a:avLst>
                <a:gd name="adj" fmla="val 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857" y="1580"/>
              <a:ext cx="6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dirty="0">
                  <a:solidFill>
                    <a:srgbClr val="000000"/>
                  </a:solidFill>
                  <a:latin typeface="Tahoma" panose="020B0604030504040204" pitchFamily="34" charset="0"/>
                  <a:ea typeface="楷体_GB2312" pitchFamily="49" charset="-122"/>
                </a:rPr>
                <a:t>分子</a:t>
              </a:r>
            </a:p>
            <a:p>
              <a:pPr algn="ctr" eaLnBrk="1" hangingPunct="1"/>
              <a:r>
                <a:rPr lang="zh-CN" altLang="en-US" sz="1600" dirty="0">
                  <a:solidFill>
                    <a:srgbClr val="000000"/>
                  </a:solidFill>
                  <a:latin typeface="Tahoma" panose="020B0604030504040204" pitchFamily="34" charset="0"/>
                  <a:ea typeface="楷体_GB2312" pitchFamily="49" charset="-122"/>
                </a:rPr>
                <a:t>生物学</a:t>
              </a: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649" y="1484"/>
              <a:ext cx="623" cy="453"/>
            </a:xfrm>
            <a:prstGeom prst="cube">
              <a:avLst>
                <a:gd name="adj" fmla="val 25000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585" y="1580"/>
              <a:ext cx="6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dirty="0">
                  <a:solidFill>
                    <a:srgbClr val="000000"/>
                  </a:solidFill>
                  <a:latin typeface="Tahoma" panose="020B0604030504040204" pitchFamily="34" charset="0"/>
                  <a:ea typeface="楷体_GB2312" pitchFamily="49" charset="-122"/>
                </a:rPr>
                <a:t>行星</a:t>
              </a:r>
            </a:p>
            <a:p>
              <a:pPr algn="ctr" eaLnBrk="1" hangingPunct="1"/>
              <a:r>
                <a:rPr lang="zh-CN" altLang="en-US" sz="1600" dirty="0">
                  <a:solidFill>
                    <a:srgbClr val="000000"/>
                  </a:solidFill>
                  <a:latin typeface="Tahoma" panose="020B0604030504040204" pitchFamily="34" charset="0"/>
                  <a:ea typeface="楷体_GB2312" pitchFamily="49" charset="-122"/>
                </a:rPr>
                <a:t>地质学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288" y="1474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……</a:t>
              </a: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1656" y="1000"/>
              <a:ext cx="623" cy="453"/>
            </a:xfrm>
            <a:prstGeom prst="cube">
              <a:avLst>
                <a:gd name="adj" fmla="val 25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632" y="1104"/>
              <a:ext cx="57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dirty="0">
                  <a:solidFill>
                    <a:srgbClr val="000000"/>
                  </a:solidFill>
                  <a:latin typeface="Tahoma" panose="020B0604030504040204" pitchFamily="34" charset="0"/>
                  <a:ea typeface="楷体_GB2312" pitchFamily="49" charset="-122"/>
                </a:rPr>
                <a:t>工业过程控制</a:t>
              </a: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2376" y="1000"/>
              <a:ext cx="623" cy="453"/>
            </a:xfrm>
            <a:prstGeom prst="cube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3551" y="1000"/>
              <a:ext cx="623" cy="453"/>
            </a:xfrm>
            <a:prstGeom prst="cube">
              <a:avLst>
                <a:gd name="adj" fmla="val 2500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479" y="1160"/>
              <a:ext cx="6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dirty="0">
                  <a:solidFill>
                    <a:srgbClr val="000000"/>
                  </a:solidFill>
                  <a:latin typeface="Tahoma" panose="020B0604030504040204" pitchFamily="34" charset="0"/>
                  <a:ea typeface="楷体_GB2312" pitchFamily="49" charset="-122"/>
                </a:rPr>
                <a:t>机器人</a:t>
              </a: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4271" y="1000"/>
              <a:ext cx="623" cy="453"/>
            </a:xfrm>
            <a:prstGeom prst="cube">
              <a:avLst>
                <a:gd name="adj" fmla="val 25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951" y="990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>
                  <a:solidFill>
                    <a:srgbClr val="000000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……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199" y="1104"/>
              <a:ext cx="6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dirty="0">
                  <a:solidFill>
                    <a:srgbClr val="000000"/>
                  </a:solidFill>
                  <a:latin typeface="Tahoma" panose="020B0604030504040204" pitchFamily="34" charset="0"/>
                  <a:ea typeface="楷体_GB2312" pitchFamily="49" charset="-122"/>
                </a:rPr>
                <a:t>遥感信</a:t>
              </a:r>
            </a:p>
            <a:p>
              <a:pPr algn="ctr" eaLnBrk="1" hangingPunct="1"/>
              <a:r>
                <a:rPr lang="zh-CN" altLang="en-US" sz="1600" dirty="0">
                  <a:solidFill>
                    <a:srgbClr val="000000"/>
                  </a:solidFill>
                  <a:latin typeface="Tahoma" panose="020B0604030504040204" pitchFamily="34" charset="0"/>
                  <a:ea typeface="楷体_GB2312" pitchFamily="49" charset="-122"/>
                </a:rPr>
                <a:t>息处理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408" y="1104"/>
              <a:ext cx="4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dirty="0">
                  <a:solidFill>
                    <a:srgbClr val="000000"/>
                  </a:solidFill>
                  <a:latin typeface="Tahoma" panose="020B0604030504040204" pitchFamily="34" charset="0"/>
                  <a:ea typeface="楷体_GB2312" pitchFamily="49" charset="-122"/>
                </a:rPr>
                <a:t>信息安全</a:t>
              </a: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1488" y="2190"/>
              <a:ext cx="2544" cy="528"/>
            </a:xfrm>
            <a:prstGeom prst="cube">
              <a:avLst>
                <a:gd name="adj" fmla="val 52472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2496" y="2062"/>
              <a:ext cx="576" cy="192"/>
            </a:xfrm>
            <a:prstGeom prst="upArrow">
              <a:avLst>
                <a:gd name="adj1" fmla="val 53120"/>
                <a:gd name="adj2" fmla="val 45833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1976" y="2462"/>
              <a:ext cx="1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机 器 学 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14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人工智能、机器学习和深度学习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64" y="1606804"/>
            <a:ext cx="6877992" cy="3629429"/>
          </a:xfrm>
        </p:spPr>
      </p:pic>
      <p:sp>
        <p:nvSpPr>
          <p:cNvPr id="7" name="矩形 6"/>
          <p:cNvSpPr/>
          <p:nvPr/>
        </p:nvSpPr>
        <p:spPr>
          <a:xfrm>
            <a:off x="921664" y="552737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人工智能是目标</a:t>
            </a:r>
            <a:endParaRPr lang="en-US" altLang="zh-CN" dirty="0"/>
          </a:p>
          <a:p>
            <a:r>
              <a:rPr lang="zh-CN" altLang="en-US" dirty="0"/>
              <a:t>机器学习是一种实现人工智能的方法</a:t>
            </a:r>
            <a:endParaRPr lang="en-US" altLang="zh-CN" dirty="0"/>
          </a:p>
          <a:p>
            <a:r>
              <a:rPr lang="zh-CN" altLang="en-US" dirty="0"/>
              <a:t>深度学习是一种实现机器学习的技术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647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交叉学科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484" y="2052919"/>
            <a:ext cx="6709906" cy="456401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1956</a:t>
            </a:r>
          </a:p>
          <a:p>
            <a:pPr lvl="1"/>
            <a:r>
              <a:rPr lang="zh-CN" altLang="en-US" dirty="0" smtClean="0"/>
              <a:t>第一次人工智能研讨会</a:t>
            </a:r>
            <a:endParaRPr lang="en-US" altLang="zh-CN" dirty="0" smtClean="0"/>
          </a:p>
          <a:p>
            <a:r>
              <a:rPr lang="en-US" altLang="zh-CN" dirty="0" smtClean="0"/>
              <a:t>1966</a:t>
            </a:r>
          </a:p>
          <a:p>
            <a:pPr lvl="1"/>
            <a:r>
              <a:rPr lang="zh-CN" altLang="en-US" dirty="0"/>
              <a:t>盲目</a:t>
            </a:r>
            <a:r>
              <a:rPr lang="zh-CN" altLang="en-US" dirty="0" smtClean="0"/>
              <a:t>乐观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进入低潮</a:t>
            </a:r>
            <a:endParaRPr lang="en-US" altLang="zh-CN" dirty="0" smtClean="0"/>
          </a:p>
          <a:p>
            <a:r>
              <a:rPr lang="en-US" altLang="zh-CN" dirty="0" smtClean="0"/>
              <a:t>1970</a:t>
            </a:r>
          </a:p>
          <a:p>
            <a:pPr lvl="1"/>
            <a:r>
              <a:rPr lang="zh-CN" altLang="en-US" dirty="0" smtClean="0"/>
              <a:t>专家系统</a:t>
            </a:r>
            <a:endParaRPr lang="en-US" altLang="zh-CN" dirty="0" smtClean="0"/>
          </a:p>
          <a:p>
            <a:r>
              <a:rPr lang="en-US" altLang="zh-CN" dirty="0" smtClean="0"/>
              <a:t>1986</a:t>
            </a:r>
          </a:p>
          <a:p>
            <a:pPr lvl="1"/>
            <a:r>
              <a:rPr lang="zh-CN" altLang="en-US" dirty="0" smtClean="0"/>
              <a:t>神经网络</a:t>
            </a:r>
            <a:endParaRPr lang="en-US" altLang="zh-CN" dirty="0" smtClean="0"/>
          </a:p>
          <a:p>
            <a:r>
              <a:rPr lang="en-US" altLang="zh-CN" dirty="0" smtClean="0"/>
              <a:t>2006</a:t>
            </a:r>
          </a:p>
          <a:p>
            <a:pPr lvl="1"/>
            <a:r>
              <a:rPr lang="zh-CN" altLang="en-US" dirty="0" smtClean="0"/>
              <a:t>基于统计的机器学习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3" descr="C:\Users\Administrator\AppData\Roaming\Tencent\Users\517785878\QQ\WinTemp\RichOle\5L46{8)OX{BZZDVD1_VA5RV.png"/>
          <p:cNvPicPr>
            <a:picLocks noChangeAspect="1" noChangeArrowheads="1"/>
          </p:cNvPicPr>
          <p:nvPr/>
        </p:nvPicPr>
        <p:blipFill>
          <a:blip r:embed="rId2" cstate="print">
            <a:lum bright="-15000"/>
          </a:blip>
          <a:srcRect/>
          <a:stretch>
            <a:fillRect/>
          </a:stretch>
        </p:blipFill>
        <p:spPr bwMode="auto">
          <a:xfrm>
            <a:off x="4153014" y="2052919"/>
            <a:ext cx="3384376" cy="3567361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1930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220" y="1491216"/>
            <a:ext cx="6709906" cy="51185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监督学习：从已知示例中泛化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预测的变量是连续的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预测的变量是离散的</a:t>
            </a:r>
            <a:endParaRPr lang="en-US" altLang="zh-CN" dirty="0" smtClean="0"/>
          </a:p>
          <a:p>
            <a:r>
              <a:rPr lang="zh-CN" altLang="en-US" dirty="0" smtClean="0"/>
              <a:t>无监督学习</a:t>
            </a:r>
            <a:endParaRPr lang="en-US" altLang="zh-CN" dirty="0" smtClean="0"/>
          </a:p>
          <a:p>
            <a:pPr lvl="1"/>
            <a:r>
              <a:rPr lang="zh-CN" altLang="en-US" dirty="0"/>
              <a:t>聚类</a:t>
            </a:r>
            <a:endParaRPr lang="en-US" altLang="zh-CN" dirty="0"/>
          </a:p>
          <a:p>
            <a:r>
              <a:rPr lang="zh-CN" altLang="en-US" dirty="0" smtClean="0"/>
              <a:t>半监督学习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人工标记数据太贵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无监督有时不靠谱</a:t>
            </a:r>
            <a:endParaRPr lang="en-US" altLang="zh-CN" dirty="0" smtClean="0"/>
          </a:p>
          <a:p>
            <a:r>
              <a:rPr lang="zh-CN" altLang="en-US" dirty="0" smtClean="0"/>
              <a:t>强化学习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试错、奖励最大化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0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484" y="1977081"/>
            <a:ext cx="6709906" cy="4271319"/>
          </a:xfrm>
        </p:spPr>
        <p:txBody>
          <a:bodyPr/>
          <a:lstStyle/>
          <a:p>
            <a:r>
              <a:rPr lang="zh-CN" altLang="en-US" dirty="0" smtClean="0"/>
              <a:t>欠拟合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模型过去简单，参数不够</a:t>
            </a:r>
            <a:endParaRPr lang="en-US" altLang="zh-CN" dirty="0" smtClean="0"/>
          </a:p>
          <a:p>
            <a:r>
              <a:rPr lang="zh-CN" altLang="en-US" dirty="0" smtClean="0"/>
              <a:t>过拟合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</a:t>
            </a:r>
            <a:r>
              <a:rPr lang="zh-CN" altLang="en-US" dirty="0"/>
              <a:t>太复杂，参数过多，特征数目过多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95" y="3759763"/>
            <a:ext cx="2103728" cy="24886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55" y="3759763"/>
            <a:ext cx="1788083" cy="24886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513" y="3683733"/>
            <a:ext cx="1884368" cy="25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业务战略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078563_TF03417222" id="{43676E14-35E9-449A-A42B-BBD3A18A161F}" vid="{C996BB76-250A-4AF8-A38A-4492B3AE11C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业务规划演示文稿（离子绿色设计，宽屏）</Template>
  <TotalTime>4230</TotalTime>
  <Words>482</Words>
  <Application>Microsoft Office PowerPoint</Application>
  <PresentationFormat>全屏显示(4:3)</PresentationFormat>
  <Paragraphs>151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新細明體</vt:lpstr>
      <vt:lpstr>黑体</vt:lpstr>
      <vt:lpstr>楷体_GB2312</vt:lpstr>
      <vt:lpstr>宋体</vt:lpstr>
      <vt:lpstr>微软雅黑</vt:lpstr>
      <vt:lpstr>Arial</vt:lpstr>
      <vt:lpstr>Century Gothic</vt:lpstr>
      <vt:lpstr>Comic Sans MS</vt:lpstr>
      <vt:lpstr>Tahoma</vt:lpstr>
      <vt:lpstr>Verdana</vt:lpstr>
      <vt:lpstr>Wingdings 3</vt:lpstr>
      <vt:lpstr>业务战略</vt:lpstr>
      <vt:lpstr>机器学习与C++</vt:lpstr>
      <vt:lpstr>推荐图书</vt:lpstr>
      <vt:lpstr>机器学习研究如何通过计算手段，利用经验来改善系统自身的性能。  </vt:lpstr>
      <vt:lpstr>机器学习三要素</vt:lpstr>
      <vt:lpstr>机器学习应用无处不在</vt:lpstr>
      <vt:lpstr>人工智能、机器学习和深度学习</vt:lpstr>
      <vt:lpstr>交叉学科</vt:lpstr>
      <vt:lpstr>机器学习分类</vt:lpstr>
      <vt:lpstr>机器学习常见问题</vt:lpstr>
      <vt:lpstr>性能度量</vt:lpstr>
      <vt:lpstr>基于机器学习解决问题步骤</vt:lpstr>
      <vt:lpstr>经典机器学习算法</vt:lpstr>
      <vt:lpstr>回归</vt:lpstr>
      <vt:lpstr>分类</vt:lpstr>
      <vt:lpstr>KNN（K-Nearest-Neighbors）</vt:lpstr>
      <vt:lpstr>KNN的缺陷</vt:lpstr>
      <vt:lpstr>Iris数据集</vt:lpstr>
      <vt:lpstr>数据表示</vt:lpstr>
      <vt:lpstr>拆分数据</vt:lpstr>
      <vt:lpstr>评估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机器学习与Python</dc:title>
  <dc:creator>xxzhu</dc:creator>
  <cp:lastModifiedBy>xxzhu</cp:lastModifiedBy>
  <cp:revision>216</cp:revision>
  <cp:lastPrinted>2012-08-15T21:38:02Z</cp:lastPrinted>
  <dcterms:created xsi:type="dcterms:W3CDTF">2018-07-03T06:51:50Z</dcterms:created>
  <dcterms:modified xsi:type="dcterms:W3CDTF">2022-04-21T15:46:29Z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