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80" r:id="rId4"/>
    <p:sldId id="259" r:id="rId5"/>
    <p:sldId id="260" r:id="rId6"/>
    <p:sldId id="264" r:id="rId7"/>
    <p:sldId id="266" r:id="rId8"/>
    <p:sldId id="262" r:id="rId9"/>
    <p:sldId id="267" r:id="rId10"/>
    <p:sldId id="281" r:id="rId11"/>
    <p:sldId id="282" r:id="rId12"/>
    <p:sldId id="283" r:id="rId13"/>
    <p:sldId id="284" r:id="rId14"/>
    <p:sldId id="285" r:id="rId15"/>
    <p:sldId id="271" r:id="rId16"/>
    <p:sldId id="286" r:id="rId17"/>
    <p:sldId id="272" r:id="rId18"/>
    <p:sldId id="287" r:id="rId19"/>
    <p:sldId id="288" r:id="rId20"/>
    <p:sldId id="289" r:id="rId21"/>
    <p:sldId id="290" r:id="rId22"/>
    <p:sldId id="291" r:id="rId23"/>
    <p:sldId id="292" r:id="rId24"/>
    <p:sldId id="293" r:id="rId25"/>
    <p:sldId id="294" r:id="rId26"/>
    <p:sldId id="277" r:id="rId27"/>
    <p:sldId id="278" r:id="rId28"/>
    <p:sldId id="279" r:id="rId29"/>
  </p:sldIdLst>
  <p:sldSz cx="9144000" cy="5143500" type="screen16x9"/>
  <p:notesSz cx="6858000" cy="9144000"/>
  <p:embeddedFontLst>
    <p:embeddedFont>
      <p:font typeface="Algerian" panose="04020705040A02060702" pitchFamily="82" charset="0"/>
      <p:regular r:id="rId31"/>
    </p:embeddedFont>
    <p:embeddedFont>
      <p:font typeface="Montserrat"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912B6010-7360-47A5-9D4C-5DD09A5EA75E}">
          <p14:sldIdLst>
            <p14:sldId id="256"/>
            <p14:sldId id="257"/>
            <p14:sldId id="280"/>
            <p14:sldId id="259"/>
            <p14:sldId id="260"/>
            <p14:sldId id="264"/>
            <p14:sldId id="266"/>
            <p14:sldId id="262"/>
            <p14:sldId id="267"/>
            <p14:sldId id="281"/>
            <p14:sldId id="282"/>
            <p14:sldId id="283"/>
            <p14:sldId id="284"/>
            <p14:sldId id="285"/>
            <p14:sldId id="271"/>
            <p14:sldId id="286"/>
            <p14:sldId id="272"/>
            <p14:sldId id="287"/>
            <p14:sldId id="288"/>
            <p14:sldId id="289"/>
            <p14:sldId id="290"/>
            <p14:sldId id="291"/>
            <p14:sldId id="292"/>
            <p14:sldId id="293"/>
            <p14:sldId id="294"/>
            <p14:sldId id="277"/>
            <p14:sldId id="278"/>
            <p14:sldId id="279"/>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A4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84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05972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53337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86253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7">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5"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s://de.wikipedia.org/wiki/Datei:Yes_Bank_logo.svg"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Title 1"/>
          <p:cNvSpPr txBox="1">
            <a:spLocks/>
          </p:cNvSpPr>
          <p:nvPr/>
        </p:nvSpPr>
        <p:spPr>
          <a:xfrm>
            <a:off x="0" y="693731"/>
            <a:ext cx="8988136" cy="100575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4800" b="1" dirty="0"/>
              <a:t>CAPSTONE PROJECT</a:t>
            </a:r>
          </a:p>
          <a:p>
            <a:r>
              <a:rPr lang="en-US" sz="4800" b="1" dirty="0"/>
              <a:t>II </a:t>
            </a:r>
            <a:endParaRPr lang="en-US" sz="4800" b="1" dirty="0"/>
          </a:p>
        </p:txBody>
      </p:sp>
      <p:sp>
        <p:nvSpPr>
          <p:cNvPr id="5" name="Text Placeholder 2"/>
          <p:cNvSpPr txBox="1">
            <a:spLocks/>
          </p:cNvSpPr>
          <p:nvPr/>
        </p:nvSpPr>
        <p:spPr>
          <a:xfrm>
            <a:off x="457777" y="1911926"/>
            <a:ext cx="3314123" cy="23481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dirty="0" smtClean="0">
                <a:solidFill>
                  <a:srgbClr val="FF0000"/>
                </a:solidFill>
                <a:latin typeface="Algerian" panose="04020705040A02060702" pitchFamily="82" charset="0"/>
              </a:rPr>
              <a:t>Yes bank stock </a:t>
            </a:r>
          </a:p>
          <a:p>
            <a:pPr algn="l"/>
            <a:r>
              <a:rPr lang="en-US" dirty="0" smtClean="0">
                <a:solidFill>
                  <a:srgbClr val="FF0000"/>
                </a:solidFill>
                <a:latin typeface="Algerian" panose="04020705040A02060702" pitchFamily="82" charset="0"/>
              </a:rPr>
              <a:t>Closing price </a:t>
            </a:r>
          </a:p>
          <a:p>
            <a:pPr algn="l"/>
            <a:r>
              <a:rPr lang="en-US" dirty="0" smtClean="0">
                <a:solidFill>
                  <a:srgbClr val="FF0000"/>
                </a:solidFill>
                <a:latin typeface="Algerian" panose="04020705040A02060702" pitchFamily="82" charset="0"/>
              </a:rPr>
              <a:t>prediction </a:t>
            </a:r>
          </a:p>
          <a:p>
            <a:pPr algn="l"/>
            <a:endParaRPr lang="en-US" sz="1600" dirty="0" smtClean="0">
              <a:solidFill>
                <a:srgbClr val="FF0000"/>
              </a:solidFill>
              <a:latin typeface="Algerian" panose="04020705040A02060702" pitchFamily="82" charset="0"/>
            </a:endParaRPr>
          </a:p>
          <a:p>
            <a:pPr algn="l"/>
            <a:endParaRPr lang="en-US" sz="1600" dirty="0">
              <a:solidFill>
                <a:srgbClr val="FF0000"/>
              </a:solidFill>
              <a:latin typeface="Algerian" panose="04020705040A02060702" pitchFamily="82" charset="0"/>
            </a:endParaRPr>
          </a:p>
          <a:p>
            <a:pPr algn="l"/>
            <a:r>
              <a:rPr lang="en-US" sz="1600" dirty="0" smtClean="0">
                <a:solidFill>
                  <a:srgbClr val="FF0000"/>
                </a:solidFill>
                <a:latin typeface="Algerian" panose="04020705040A02060702" pitchFamily="82" charset="0"/>
              </a:rPr>
              <a:t>ASHUTOSH MAURYA</a:t>
            </a:r>
            <a:endParaRPr lang="en-US" sz="1600" dirty="0">
              <a:solidFill>
                <a:srgbClr val="FF0000"/>
              </a:solidFill>
              <a:latin typeface="Algerian" panose="04020705040A02060702" pitchFamily="82"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4634" y="1997942"/>
            <a:ext cx="3191569" cy="217607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72AD160-3BD1-9FBE-93FC-DBBA57ADC31F}"/>
              </a:ext>
            </a:extLst>
          </p:cNvPr>
          <p:cNvSpPr>
            <a:spLocks noGrp="1"/>
          </p:cNvSpPr>
          <p:nvPr>
            <p:ph type="title"/>
          </p:nvPr>
        </p:nvSpPr>
        <p:spPr>
          <a:xfrm>
            <a:off x="0" y="0"/>
            <a:ext cx="6951518" cy="572700"/>
          </a:xfrm>
        </p:spPr>
        <p:txBody>
          <a:bodyPr/>
          <a:lstStyle/>
          <a:p>
            <a:r>
              <a:rPr lang="en-GB" sz="1800" b="1" dirty="0"/>
              <a:t>DATA TRANSFORMING, SPLITING AND NORAMLIZATION</a:t>
            </a:r>
          </a:p>
        </p:txBody>
      </p:sp>
      <p:sp>
        <p:nvSpPr>
          <p:cNvPr id="14" name="Rectangle 13"/>
          <p:cNvSpPr/>
          <p:nvPr/>
        </p:nvSpPr>
        <p:spPr>
          <a:xfrm>
            <a:off x="314232" y="692971"/>
            <a:ext cx="4112296" cy="1323439"/>
          </a:xfrm>
          <a:prstGeom prst="rect">
            <a:avLst/>
          </a:prstGeom>
        </p:spPr>
        <p:txBody>
          <a:bodyPr wrap="square">
            <a:spAutoFit/>
          </a:bodyPr>
          <a:lstStyle/>
          <a:p>
            <a:pPr marL="285750" indent="-285750">
              <a:buFont typeface="Wingdings" panose="05000000000000000000" pitchFamily="2" charset="2"/>
              <a:buChar char="v"/>
            </a:pPr>
            <a:r>
              <a:rPr lang="en-US" sz="1200" dirty="0">
                <a:solidFill>
                  <a:schemeClr val="accent2"/>
                </a:solidFill>
              </a:rPr>
              <a:t>Creating a new feature based on average of other features in the dataset</a:t>
            </a:r>
          </a:p>
          <a:p>
            <a:endParaRPr lang="en-US" dirty="0" smtClean="0">
              <a:solidFill>
                <a:schemeClr val="accent2"/>
              </a:solidFill>
              <a:latin typeface="Courier New" panose="02070309020205020404" pitchFamily="49" charset="0"/>
            </a:endParaRPr>
          </a:p>
          <a:p>
            <a:r>
              <a:rPr lang="en-US" dirty="0" smtClean="0">
                <a:solidFill>
                  <a:schemeClr val="accent2"/>
                </a:solidFill>
                <a:latin typeface="Courier New" panose="02070309020205020404" pitchFamily="49" charset="0"/>
              </a:rPr>
              <a:t>X</a:t>
            </a:r>
            <a:r>
              <a:rPr lang="en-US" dirty="0">
                <a:solidFill>
                  <a:schemeClr val="accent2"/>
                </a:solidFill>
                <a:latin typeface="Courier New" panose="02070309020205020404" pitchFamily="49" charset="0"/>
              </a:rPr>
              <a:t> = Independent Variable values</a:t>
            </a:r>
          </a:p>
          <a:p>
            <a:endParaRPr lang="en-US" dirty="0">
              <a:solidFill>
                <a:schemeClr val="accent2"/>
              </a:solidFill>
              <a:latin typeface="Courier New" panose="02070309020205020404" pitchFamily="49" charset="0"/>
            </a:endParaRPr>
          </a:p>
          <a:p>
            <a:r>
              <a:rPr lang="en-US" dirty="0" smtClean="0">
                <a:solidFill>
                  <a:schemeClr val="accent2"/>
                </a:solidFill>
                <a:latin typeface="Courier New" panose="02070309020205020404" pitchFamily="49" charset="0"/>
              </a:rPr>
              <a:t>y</a:t>
            </a:r>
            <a:r>
              <a:rPr lang="en-US" dirty="0">
                <a:solidFill>
                  <a:schemeClr val="accent2"/>
                </a:solidFill>
                <a:latin typeface="Courier New" panose="02070309020205020404" pitchFamily="49" charset="0"/>
              </a:rPr>
              <a:t> = Dependent Variable values</a:t>
            </a:r>
          </a:p>
        </p:txBody>
      </p:sp>
      <p:pic>
        <p:nvPicPr>
          <p:cNvPr id="15" name="Picture 14"/>
          <p:cNvPicPr>
            <a:picLocks noChangeAspect="1"/>
          </p:cNvPicPr>
          <p:nvPr/>
        </p:nvPicPr>
        <p:blipFill>
          <a:blip r:embed="rId2"/>
          <a:stretch>
            <a:fillRect/>
          </a:stretch>
        </p:blipFill>
        <p:spPr>
          <a:xfrm>
            <a:off x="5122844" y="778676"/>
            <a:ext cx="3057952" cy="1752845"/>
          </a:xfrm>
          <a:prstGeom prst="rect">
            <a:avLst/>
          </a:prstGeom>
        </p:spPr>
      </p:pic>
      <p:sp>
        <p:nvSpPr>
          <p:cNvPr id="16" name="Rectangle 15"/>
          <p:cNvSpPr/>
          <p:nvPr/>
        </p:nvSpPr>
        <p:spPr>
          <a:xfrm>
            <a:off x="314232" y="2247119"/>
            <a:ext cx="4666477" cy="1231106"/>
          </a:xfrm>
          <a:prstGeom prst="rect">
            <a:avLst/>
          </a:prstGeom>
        </p:spPr>
        <p:txBody>
          <a:bodyPr wrap="square">
            <a:spAutoFit/>
          </a:bodyPr>
          <a:lstStyle/>
          <a:p>
            <a:pPr marL="285750" indent="-285750">
              <a:buFont typeface="Wingdings" panose="05000000000000000000" pitchFamily="2" charset="2"/>
              <a:buChar char="v"/>
            </a:pPr>
            <a:r>
              <a:rPr lang="en-US" sz="1200" dirty="0">
                <a:solidFill>
                  <a:schemeClr val="accent2"/>
                </a:solidFill>
              </a:rPr>
              <a:t>Splitting our data into Dependent and Independent Variables</a:t>
            </a:r>
          </a:p>
          <a:p>
            <a:pPr marL="285750" indent="-285750">
              <a:buFont typeface="Wingdings" panose="05000000000000000000" pitchFamily="2" charset="2"/>
              <a:buChar char="v"/>
            </a:pPr>
            <a:endParaRPr lang="en-US" sz="1200" dirty="0">
              <a:solidFill>
                <a:schemeClr val="accent2"/>
              </a:solidFill>
            </a:endParaRPr>
          </a:p>
          <a:p>
            <a:pPr marL="285750" indent="-285750">
              <a:buFont typeface="Wingdings" panose="05000000000000000000" pitchFamily="2" charset="2"/>
              <a:buChar char="v"/>
            </a:pPr>
            <a:r>
              <a:rPr lang="en-US" sz="1200" dirty="0">
                <a:solidFill>
                  <a:schemeClr val="accent2"/>
                </a:solidFill>
              </a:rPr>
              <a:t>Data must be normal distributed. So applying normalization on X &amp; Y.</a:t>
            </a:r>
          </a:p>
          <a:p>
            <a:pPr marL="285750" indent="-285750">
              <a:buFont typeface="Wingdings" panose="05000000000000000000" pitchFamily="2" charset="2"/>
              <a:buChar char="v"/>
            </a:pPr>
            <a:endParaRPr lang="en-US" sz="1200" dirty="0" smtClean="0"/>
          </a:p>
          <a:p>
            <a:endParaRPr lang="en-US" dirty="0" smtClean="0">
              <a:solidFill>
                <a:schemeClr val="accent2"/>
              </a:solidFill>
              <a:latin typeface="Courier New" panose="02070309020205020404" pitchFamily="49" charset="0"/>
            </a:endParaRPr>
          </a:p>
        </p:txBody>
      </p:sp>
      <p:sp>
        <p:nvSpPr>
          <p:cNvPr id="17" name="Rectangle 16"/>
          <p:cNvSpPr/>
          <p:nvPr/>
        </p:nvSpPr>
        <p:spPr>
          <a:xfrm>
            <a:off x="314232" y="3001048"/>
            <a:ext cx="4666477" cy="1969770"/>
          </a:xfrm>
          <a:prstGeom prst="rect">
            <a:avLst/>
          </a:prstGeom>
        </p:spPr>
        <p:txBody>
          <a:bodyPr wrap="square">
            <a:spAutoFit/>
          </a:bodyPr>
          <a:lstStyle/>
          <a:p>
            <a:pPr marL="285750" indent="-285750">
              <a:buFont typeface="Wingdings" panose="05000000000000000000" pitchFamily="2" charset="2"/>
              <a:buChar char="v"/>
            </a:pPr>
            <a:r>
              <a:rPr lang="en-US" sz="1200" dirty="0">
                <a:solidFill>
                  <a:schemeClr val="accent2"/>
                </a:solidFill>
              </a:rPr>
              <a:t>Normalization -Data transformation</a:t>
            </a:r>
          </a:p>
          <a:p>
            <a:pPr marL="285750" indent="-285750">
              <a:buFont typeface="Wingdings" panose="05000000000000000000" pitchFamily="2" charset="2"/>
              <a:buChar char="v"/>
            </a:pPr>
            <a:endParaRPr lang="en-US" sz="1200" dirty="0">
              <a:solidFill>
                <a:schemeClr val="accent2"/>
              </a:solidFill>
            </a:endParaRPr>
          </a:p>
          <a:p>
            <a:pPr marL="285750" indent="-285750">
              <a:buFont typeface="Wingdings" panose="05000000000000000000" pitchFamily="2" charset="2"/>
              <a:buChar char="v"/>
            </a:pPr>
            <a:r>
              <a:rPr lang="en-US" sz="1200" dirty="0">
                <a:solidFill>
                  <a:schemeClr val="accent2"/>
                </a:solidFill>
              </a:rPr>
              <a:t>Train(80%) &amp; Test(20%) Split</a:t>
            </a:r>
          </a:p>
          <a:p>
            <a:pPr marL="285750" indent="-285750">
              <a:buFont typeface="Wingdings" panose="05000000000000000000" pitchFamily="2" charset="2"/>
              <a:buChar char="v"/>
            </a:pPr>
            <a:endParaRPr lang="en-US" sz="1200" dirty="0">
              <a:solidFill>
                <a:schemeClr val="accent2"/>
              </a:solidFill>
            </a:endParaRPr>
          </a:p>
          <a:p>
            <a:pPr marL="285750" indent="-285750">
              <a:buFont typeface="Wingdings" panose="05000000000000000000" pitchFamily="2" charset="2"/>
              <a:buChar char="v"/>
            </a:pPr>
            <a:r>
              <a:rPr lang="en-US" sz="1200" dirty="0">
                <a:solidFill>
                  <a:schemeClr val="accent2"/>
                </a:solidFill>
              </a:rPr>
              <a:t>Splitting Data into Testing and Training Datasets</a:t>
            </a:r>
          </a:p>
          <a:p>
            <a:pPr marL="285750" indent="-285750">
              <a:buFont typeface="Wingdings" panose="05000000000000000000" pitchFamily="2" charset="2"/>
              <a:buChar char="v"/>
            </a:pPr>
            <a:endParaRPr lang="en-US" sz="1200" dirty="0">
              <a:solidFill>
                <a:schemeClr val="accent2"/>
              </a:solidFill>
            </a:endParaRPr>
          </a:p>
          <a:p>
            <a:pPr marL="285750" indent="-285750">
              <a:buFont typeface="Wingdings" panose="05000000000000000000" pitchFamily="2" charset="2"/>
              <a:buChar char="v"/>
            </a:pPr>
            <a:r>
              <a:rPr lang="en-US" sz="1200" dirty="0">
                <a:solidFill>
                  <a:schemeClr val="accent2"/>
                </a:solidFill>
              </a:rPr>
              <a:t>shape of training dataset- (148,3)</a:t>
            </a:r>
          </a:p>
          <a:p>
            <a:pPr marL="285750" indent="-285750">
              <a:buFont typeface="Wingdings" panose="05000000000000000000" pitchFamily="2" charset="2"/>
              <a:buChar char="v"/>
            </a:pPr>
            <a:endParaRPr lang="en-US" sz="1200" dirty="0">
              <a:solidFill>
                <a:schemeClr val="accent2"/>
              </a:solidFill>
            </a:endParaRPr>
          </a:p>
          <a:p>
            <a:pPr marL="285750" indent="-285750">
              <a:buFont typeface="Wingdings" panose="05000000000000000000" pitchFamily="2" charset="2"/>
              <a:buChar char="v"/>
            </a:pPr>
            <a:r>
              <a:rPr lang="en-US" sz="1200" dirty="0">
                <a:solidFill>
                  <a:schemeClr val="accent2"/>
                </a:solidFill>
              </a:rPr>
              <a:t>shape of testing dataset-(37,2)</a:t>
            </a:r>
          </a:p>
          <a:p>
            <a:endParaRPr lang="en-US" dirty="0" smtClean="0">
              <a:solidFill>
                <a:schemeClr val="accent2"/>
              </a:solidFill>
              <a:latin typeface="Courier New" panose="02070309020205020404" pitchFamily="49" charset="0"/>
            </a:endParaRPr>
          </a:p>
        </p:txBody>
      </p:sp>
    </p:spTree>
    <p:extLst>
      <p:ext uri="{BB962C8B-B14F-4D97-AF65-F5344CB8AC3E}">
        <p14:creationId xmlns:p14="http://schemas.microsoft.com/office/powerpoint/2010/main" val="32554681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2AD160-3BD1-9FBE-93FC-DBBA57ADC31F}"/>
              </a:ext>
            </a:extLst>
          </p:cNvPr>
          <p:cNvSpPr>
            <a:spLocks noGrp="1"/>
          </p:cNvSpPr>
          <p:nvPr>
            <p:ph type="title"/>
          </p:nvPr>
        </p:nvSpPr>
        <p:spPr>
          <a:xfrm>
            <a:off x="0" y="0"/>
            <a:ext cx="2337955" cy="572700"/>
          </a:xfrm>
        </p:spPr>
        <p:txBody>
          <a:bodyPr/>
          <a:lstStyle/>
          <a:p>
            <a:r>
              <a:rPr lang="en-US" sz="1800" b="1" dirty="0" smtClean="0"/>
              <a:t>MODEL BUILDING</a:t>
            </a:r>
            <a:endParaRPr lang="en-GB" sz="1800" b="1" dirty="0"/>
          </a:p>
        </p:txBody>
      </p:sp>
      <p:sp>
        <p:nvSpPr>
          <p:cNvPr id="5" name="Rectangle 4"/>
          <p:cNvSpPr/>
          <p:nvPr/>
        </p:nvSpPr>
        <p:spPr>
          <a:xfrm>
            <a:off x="26314" y="405161"/>
            <a:ext cx="8582890" cy="861774"/>
          </a:xfrm>
          <a:prstGeom prst="rect">
            <a:avLst/>
          </a:prstGeom>
        </p:spPr>
        <p:txBody>
          <a:bodyPr wrap="square">
            <a:spAutoFit/>
          </a:bodyPr>
          <a:lstStyle/>
          <a:p>
            <a:r>
              <a:rPr lang="en-US" b="1" dirty="0">
                <a:solidFill>
                  <a:schemeClr val="dk1"/>
                </a:solidFill>
              </a:rPr>
              <a:t>Regression </a:t>
            </a:r>
          </a:p>
          <a:p>
            <a:endParaRPr lang="en-US" sz="1200" dirty="0">
              <a:solidFill>
                <a:srgbClr val="333333"/>
              </a:solidFill>
              <a:highlight>
                <a:srgbClr val="FFFFFF"/>
              </a:highlight>
              <a:latin typeface="Arial" panose="020B0604020202020204" pitchFamily="34" charset="0"/>
              <a:ea typeface="Arial" panose="020B0604020202020204" pitchFamily="34" charset="0"/>
            </a:endParaRPr>
          </a:p>
          <a:p>
            <a:r>
              <a:rPr lang="en-US" sz="1200" dirty="0" smtClean="0">
                <a:solidFill>
                  <a:srgbClr val="333333"/>
                </a:solidFill>
                <a:highlight>
                  <a:srgbClr val="FFFFFF"/>
                </a:highlight>
                <a:latin typeface="Arial" panose="020B0604020202020204" pitchFamily="34" charset="0"/>
                <a:ea typeface="Arial" panose="020B0604020202020204" pitchFamily="34" charset="0"/>
              </a:rPr>
              <a:t>Regression </a:t>
            </a:r>
            <a:r>
              <a:rPr lang="en-US" sz="1200" dirty="0">
                <a:solidFill>
                  <a:srgbClr val="333333"/>
                </a:solidFill>
                <a:highlight>
                  <a:srgbClr val="FFFFFF"/>
                </a:highlight>
                <a:latin typeface="Arial" panose="020B0604020202020204" pitchFamily="34" charset="0"/>
                <a:ea typeface="Arial" panose="020B0604020202020204" pitchFamily="34" charset="0"/>
              </a:rPr>
              <a:t>model returns an equation that determines the relationship between the independent variables and </a:t>
            </a:r>
            <a:r>
              <a:rPr lang="en-US" sz="1200" dirty="0" smtClean="0">
                <a:solidFill>
                  <a:srgbClr val="333333"/>
                </a:solidFill>
                <a:highlight>
                  <a:srgbClr val="FFFFFF"/>
                </a:highlight>
                <a:latin typeface="Arial" panose="020B0604020202020204" pitchFamily="34" charset="0"/>
                <a:ea typeface="Arial" panose="020B0604020202020204" pitchFamily="34" charset="0"/>
              </a:rPr>
              <a:t>the </a:t>
            </a:r>
            <a:r>
              <a:rPr lang="en-US" sz="1200" dirty="0">
                <a:solidFill>
                  <a:srgbClr val="333333"/>
                </a:solidFill>
                <a:highlight>
                  <a:srgbClr val="FFFFFF"/>
                </a:highlight>
                <a:latin typeface="Arial" panose="020B0604020202020204" pitchFamily="34" charset="0"/>
                <a:ea typeface="Arial" panose="020B0604020202020204" pitchFamily="34" charset="0"/>
              </a:rPr>
              <a:t>dependent </a:t>
            </a:r>
            <a:r>
              <a:rPr lang="en-US" sz="1200" dirty="0" smtClean="0">
                <a:solidFill>
                  <a:srgbClr val="333333"/>
                </a:solidFill>
                <a:highlight>
                  <a:srgbClr val="FFFFFF"/>
                </a:highlight>
                <a:latin typeface="Arial" panose="020B0604020202020204" pitchFamily="34" charset="0"/>
                <a:ea typeface="Arial" panose="020B0604020202020204" pitchFamily="34" charset="0"/>
              </a:rPr>
              <a:t>variable.</a:t>
            </a:r>
            <a:endParaRPr lang="en-US" sz="1200" dirty="0"/>
          </a:p>
        </p:txBody>
      </p:sp>
      <p:sp>
        <p:nvSpPr>
          <p:cNvPr id="6" name="Rectangle 5"/>
          <p:cNvSpPr/>
          <p:nvPr/>
        </p:nvSpPr>
        <p:spPr>
          <a:xfrm>
            <a:off x="0" y="1243689"/>
            <a:ext cx="1954381" cy="307777"/>
          </a:xfrm>
          <a:prstGeom prst="rect">
            <a:avLst/>
          </a:prstGeom>
        </p:spPr>
        <p:txBody>
          <a:bodyPr wrap="none">
            <a:spAutoFit/>
          </a:bodyPr>
          <a:lstStyle/>
          <a:p>
            <a:pPr>
              <a:buClr>
                <a:schemeClr val="dk1"/>
              </a:buClr>
              <a:buSzPts val="2800"/>
            </a:pPr>
            <a:r>
              <a:rPr lang="en-US" b="1" dirty="0">
                <a:solidFill>
                  <a:schemeClr val="dk1"/>
                </a:solidFill>
              </a:rPr>
              <a:t>1- Linear Regression</a:t>
            </a:r>
          </a:p>
        </p:txBody>
      </p:sp>
      <p:sp>
        <p:nvSpPr>
          <p:cNvPr id="8" name="Rectangle 7"/>
          <p:cNvSpPr/>
          <p:nvPr/>
        </p:nvSpPr>
        <p:spPr>
          <a:xfrm>
            <a:off x="187709" y="2131861"/>
            <a:ext cx="5554726" cy="307777"/>
          </a:xfrm>
          <a:prstGeom prst="rect">
            <a:avLst/>
          </a:prstGeom>
        </p:spPr>
        <p:txBody>
          <a:bodyPr wrap="none">
            <a:spAutoFit/>
          </a:bodyPr>
          <a:lstStyle/>
          <a:p>
            <a:r>
              <a:rPr lang="en-US" dirty="0" smtClean="0">
                <a:solidFill>
                  <a:schemeClr val="accent2"/>
                </a:solidFill>
                <a:latin typeface="Courier New" panose="02070309020205020404" pitchFamily="49" charset="0"/>
              </a:rPr>
              <a:t>Train accuracy of linear regression model is 0.815</a:t>
            </a:r>
            <a:endParaRPr lang="en-US" dirty="0">
              <a:solidFill>
                <a:schemeClr val="accent2"/>
              </a:solidFill>
              <a:latin typeface="Courier New" panose="02070309020205020404" pitchFamily="49" charset="0"/>
            </a:endParaRPr>
          </a:p>
        </p:txBody>
      </p:sp>
      <p:sp>
        <p:nvSpPr>
          <p:cNvPr id="9" name="Rectangle 8"/>
          <p:cNvSpPr/>
          <p:nvPr/>
        </p:nvSpPr>
        <p:spPr>
          <a:xfrm>
            <a:off x="187709" y="2347305"/>
            <a:ext cx="5447325" cy="307777"/>
          </a:xfrm>
          <a:prstGeom prst="rect">
            <a:avLst/>
          </a:prstGeom>
        </p:spPr>
        <p:txBody>
          <a:bodyPr wrap="none">
            <a:spAutoFit/>
          </a:bodyPr>
          <a:lstStyle/>
          <a:p>
            <a:r>
              <a:rPr lang="en-US" dirty="0">
                <a:solidFill>
                  <a:schemeClr val="accent2"/>
                </a:solidFill>
                <a:latin typeface="Courier New" panose="02070309020205020404" pitchFamily="49" charset="0"/>
              </a:rPr>
              <a:t>Test accuracy of linear regression model is 0.823</a:t>
            </a:r>
          </a:p>
        </p:txBody>
      </p:sp>
      <p:sp>
        <p:nvSpPr>
          <p:cNvPr id="10" name="Rectangle 9"/>
          <p:cNvSpPr/>
          <p:nvPr/>
        </p:nvSpPr>
        <p:spPr>
          <a:xfrm>
            <a:off x="157254" y="2870526"/>
            <a:ext cx="3594254" cy="307777"/>
          </a:xfrm>
          <a:prstGeom prst="rect">
            <a:avLst/>
          </a:prstGeom>
        </p:spPr>
        <p:txBody>
          <a:bodyPr wrap="none">
            <a:spAutoFit/>
          </a:bodyPr>
          <a:lstStyle/>
          <a:p>
            <a:pPr>
              <a:buClr>
                <a:schemeClr val="dk1"/>
              </a:buClr>
              <a:buSzPts val="2800"/>
            </a:pPr>
            <a:r>
              <a:rPr lang="en-US" b="1" dirty="0">
                <a:solidFill>
                  <a:schemeClr val="dk1"/>
                </a:solidFill>
              </a:rPr>
              <a:t>Evaluation Metrics of Linear Regression</a:t>
            </a:r>
          </a:p>
        </p:txBody>
      </p:sp>
      <p:sp>
        <p:nvSpPr>
          <p:cNvPr id="11" name="Rectangle 10"/>
          <p:cNvSpPr/>
          <p:nvPr/>
        </p:nvSpPr>
        <p:spPr>
          <a:xfrm>
            <a:off x="187709" y="3283355"/>
            <a:ext cx="5668353" cy="307777"/>
          </a:xfrm>
          <a:prstGeom prst="rect">
            <a:avLst/>
          </a:prstGeom>
        </p:spPr>
        <p:txBody>
          <a:bodyPr wrap="square">
            <a:spAutoFit/>
          </a:bodyPr>
          <a:lstStyle/>
          <a:p>
            <a:r>
              <a:rPr lang="en-US" dirty="0">
                <a:solidFill>
                  <a:schemeClr val="accent2"/>
                </a:solidFill>
                <a:latin typeface="Courier New" panose="02070309020205020404" pitchFamily="49" charset="0"/>
              </a:rPr>
              <a:t>Test Performance of linear regression model</a:t>
            </a:r>
          </a:p>
        </p:txBody>
      </p:sp>
      <p:sp>
        <p:nvSpPr>
          <p:cNvPr id="12" name="Rectangle 11"/>
          <p:cNvSpPr/>
          <p:nvPr/>
        </p:nvSpPr>
        <p:spPr>
          <a:xfrm>
            <a:off x="234239" y="3690997"/>
            <a:ext cx="1485901" cy="1169551"/>
          </a:xfrm>
          <a:prstGeom prst="rect">
            <a:avLst/>
          </a:prstGeom>
        </p:spPr>
        <p:txBody>
          <a:bodyPr wrap="square">
            <a:spAutoFit/>
          </a:bodyPr>
          <a:lstStyle/>
          <a:p>
            <a:r>
              <a:rPr lang="pt-BR" dirty="0">
                <a:solidFill>
                  <a:schemeClr val="accent2"/>
                </a:solidFill>
                <a:latin typeface="Courier New" panose="02070309020205020404" pitchFamily="49" charset="0"/>
              </a:rPr>
              <a:t>MSE : 0.032 RMSE : 0.178 MAE : 0.151 MAPE : 0.095 R2 : 0.823</a:t>
            </a:r>
            <a:endParaRPr lang="en-US" dirty="0">
              <a:solidFill>
                <a:schemeClr val="accent2"/>
              </a:solidFill>
              <a:latin typeface="Courier New" panose="02070309020205020404" pitchFamily="49" charset="0"/>
            </a:endParaRPr>
          </a:p>
        </p:txBody>
      </p:sp>
      <p:sp>
        <p:nvSpPr>
          <p:cNvPr id="14" name="Rectangle 13"/>
          <p:cNvSpPr/>
          <p:nvPr/>
        </p:nvSpPr>
        <p:spPr>
          <a:xfrm>
            <a:off x="26314" y="1542500"/>
            <a:ext cx="8260100" cy="461665"/>
          </a:xfrm>
          <a:prstGeom prst="rect">
            <a:avLst/>
          </a:prstGeom>
        </p:spPr>
        <p:txBody>
          <a:bodyPr wrap="square">
            <a:spAutoFit/>
          </a:bodyPr>
          <a:lstStyle/>
          <a:p>
            <a:pPr marL="114300" indent="0">
              <a:buNone/>
            </a:pPr>
            <a:r>
              <a:rPr lang="en-GB" sz="1200" dirty="0">
                <a:solidFill>
                  <a:srgbClr val="333333"/>
                </a:solidFill>
                <a:highlight>
                  <a:srgbClr val="FFFFFF"/>
                </a:highlight>
                <a:latin typeface="Arial" panose="020B0604020202020204" pitchFamily="34" charset="0"/>
                <a:ea typeface="Arial" panose="020B0604020202020204" pitchFamily="34" charset="0"/>
              </a:rPr>
              <a:t>A linear regression between a dependent (y) (in our case is close price) and or more independent (in our case open, low, high) variables, hence called as linear regression.</a:t>
            </a:r>
          </a:p>
        </p:txBody>
      </p:sp>
    </p:spTree>
    <p:extLst>
      <p:ext uri="{BB962C8B-B14F-4D97-AF65-F5344CB8AC3E}">
        <p14:creationId xmlns:p14="http://schemas.microsoft.com/office/powerpoint/2010/main" val="89974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927763" cy="307777"/>
          </a:xfrm>
          <a:prstGeom prst="rect">
            <a:avLst/>
          </a:prstGeom>
        </p:spPr>
        <p:txBody>
          <a:bodyPr wrap="square">
            <a:spAutoFit/>
          </a:bodyPr>
          <a:lstStyle/>
          <a:p>
            <a:pPr>
              <a:buClr>
                <a:schemeClr val="dk1"/>
              </a:buClr>
              <a:buSzPts val="2800"/>
            </a:pPr>
            <a:r>
              <a:rPr lang="en-US" b="1" dirty="0">
                <a:solidFill>
                  <a:schemeClr val="dk1"/>
                </a:solidFill>
              </a:rPr>
              <a:t>Linear Regression: Actual Vs. Predicted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40" y="486397"/>
            <a:ext cx="8303806" cy="4118204"/>
          </a:xfrm>
          <a:prstGeom prst="rect">
            <a:avLst/>
          </a:prstGeom>
        </p:spPr>
      </p:pic>
      <p:sp>
        <p:nvSpPr>
          <p:cNvPr id="6" name="Rectangle 5"/>
          <p:cNvSpPr/>
          <p:nvPr/>
        </p:nvSpPr>
        <p:spPr>
          <a:xfrm>
            <a:off x="675409" y="4629332"/>
            <a:ext cx="7471064" cy="307777"/>
          </a:xfrm>
          <a:prstGeom prst="rect">
            <a:avLst/>
          </a:prstGeom>
        </p:spPr>
        <p:txBody>
          <a:bodyPr wrap="square">
            <a:spAutoFit/>
          </a:bodyPr>
          <a:lstStyle/>
          <a:p>
            <a:r>
              <a:rPr lang="en-US" dirty="0">
                <a:solidFill>
                  <a:schemeClr val="accent2"/>
                </a:solidFill>
                <a:latin typeface="Courier New" panose="02070309020205020404" pitchFamily="49" charset="0"/>
              </a:rPr>
              <a:t>Actual Price vs. Predicted Price for Linear Regression Plotting</a:t>
            </a:r>
          </a:p>
        </p:txBody>
      </p:sp>
    </p:spTree>
    <p:extLst>
      <p:ext uri="{BB962C8B-B14F-4D97-AF65-F5344CB8AC3E}">
        <p14:creationId xmlns:p14="http://schemas.microsoft.com/office/powerpoint/2010/main" val="1207114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95544"/>
            <a:ext cx="1933543" cy="307777"/>
          </a:xfrm>
          <a:prstGeom prst="rect">
            <a:avLst/>
          </a:prstGeom>
        </p:spPr>
        <p:txBody>
          <a:bodyPr wrap="none">
            <a:spAutoFit/>
          </a:bodyPr>
          <a:lstStyle/>
          <a:p>
            <a:pPr>
              <a:buClr>
                <a:schemeClr val="dk1"/>
              </a:buClr>
              <a:buSzPts val="2800"/>
            </a:pPr>
            <a:r>
              <a:rPr lang="en-US" b="1" dirty="0">
                <a:solidFill>
                  <a:schemeClr val="dk1"/>
                </a:solidFill>
              </a:rPr>
              <a:t>2</a:t>
            </a:r>
            <a:r>
              <a:rPr lang="en-US" b="1" dirty="0" smtClean="0">
                <a:solidFill>
                  <a:schemeClr val="dk1"/>
                </a:solidFill>
              </a:rPr>
              <a:t>- </a:t>
            </a:r>
            <a:r>
              <a:rPr lang="en-US" b="1" dirty="0" smtClean="0">
                <a:solidFill>
                  <a:schemeClr val="dk1"/>
                </a:solidFill>
              </a:rPr>
              <a:t>Lasso </a:t>
            </a:r>
            <a:r>
              <a:rPr lang="en-US" b="1" dirty="0">
                <a:solidFill>
                  <a:schemeClr val="dk1"/>
                </a:solidFill>
              </a:rPr>
              <a:t>Regression</a:t>
            </a:r>
          </a:p>
        </p:txBody>
      </p:sp>
      <p:sp>
        <p:nvSpPr>
          <p:cNvPr id="5" name="Rectangle 4"/>
          <p:cNvSpPr/>
          <p:nvPr/>
        </p:nvSpPr>
        <p:spPr>
          <a:xfrm>
            <a:off x="114300" y="803321"/>
            <a:ext cx="8437418" cy="646331"/>
          </a:xfrm>
          <a:prstGeom prst="rect">
            <a:avLst/>
          </a:prstGeom>
        </p:spPr>
        <p:txBody>
          <a:bodyPr wrap="square">
            <a:spAutoFit/>
          </a:bodyPr>
          <a:lstStyle/>
          <a:p>
            <a:pPr marL="114300" algn="just"/>
            <a:r>
              <a:rPr lang="en-GB" sz="1200" dirty="0">
                <a:solidFill>
                  <a:srgbClr val="333333"/>
                </a:solidFill>
                <a:highlight>
                  <a:srgbClr val="FFFFFF"/>
                </a:highlight>
                <a:latin typeface="Arial" panose="020B0604020202020204" pitchFamily="34" charset="0"/>
                <a:ea typeface="Arial" panose="020B0604020202020204" pitchFamily="34" charset="0"/>
              </a:rPr>
              <a:t>Lasso regression analysis is a shrinkage and variable selection method for linear regression models. The goal of lasso regression is to obtain the subset of prediction that minimizes o the model quantitative response variable. The lasso does this by imposing to shrink toward zero.</a:t>
            </a:r>
          </a:p>
        </p:txBody>
      </p:sp>
      <p:sp>
        <p:nvSpPr>
          <p:cNvPr id="6" name="Rectangle 5"/>
          <p:cNvSpPr/>
          <p:nvPr/>
        </p:nvSpPr>
        <p:spPr>
          <a:xfrm>
            <a:off x="253546" y="1603540"/>
            <a:ext cx="5447325" cy="307777"/>
          </a:xfrm>
          <a:prstGeom prst="rect">
            <a:avLst/>
          </a:prstGeom>
        </p:spPr>
        <p:txBody>
          <a:bodyPr wrap="none">
            <a:spAutoFit/>
          </a:bodyPr>
          <a:lstStyle/>
          <a:p>
            <a:r>
              <a:rPr lang="en-US" dirty="0" smtClean="0">
                <a:solidFill>
                  <a:schemeClr val="accent2"/>
                </a:solidFill>
                <a:latin typeface="Courier New" panose="02070309020205020404" pitchFamily="49" charset="0"/>
              </a:rPr>
              <a:t>Train accuracy</a:t>
            </a:r>
            <a:r>
              <a:rPr lang="en-US" dirty="0">
                <a:solidFill>
                  <a:schemeClr val="accent2"/>
                </a:solidFill>
                <a:latin typeface="Courier New" panose="02070309020205020404" pitchFamily="49" charset="0"/>
              </a:rPr>
              <a:t> of lasso regression </a:t>
            </a:r>
            <a:r>
              <a:rPr lang="en-US" dirty="0" smtClean="0">
                <a:solidFill>
                  <a:schemeClr val="accent2"/>
                </a:solidFill>
                <a:latin typeface="Courier New" panose="02070309020205020404" pitchFamily="49" charset="0"/>
              </a:rPr>
              <a:t>model is 0.814</a:t>
            </a:r>
            <a:endParaRPr lang="en-US" dirty="0">
              <a:solidFill>
                <a:schemeClr val="accent2"/>
              </a:solidFill>
              <a:latin typeface="Courier New" panose="02070309020205020404" pitchFamily="49" charset="0"/>
            </a:endParaRPr>
          </a:p>
        </p:txBody>
      </p:sp>
      <p:sp>
        <p:nvSpPr>
          <p:cNvPr id="7" name="Rectangle 6"/>
          <p:cNvSpPr/>
          <p:nvPr/>
        </p:nvSpPr>
        <p:spPr>
          <a:xfrm>
            <a:off x="253546" y="2065205"/>
            <a:ext cx="3573414" cy="307777"/>
          </a:xfrm>
          <a:prstGeom prst="rect">
            <a:avLst/>
          </a:prstGeom>
        </p:spPr>
        <p:txBody>
          <a:bodyPr wrap="none">
            <a:spAutoFit/>
          </a:bodyPr>
          <a:lstStyle/>
          <a:p>
            <a:pPr>
              <a:buClr>
                <a:schemeClr val="dk1"/>
              </a:buClr>
              <a:buSzPts val="2800"/>
            </a:pPr>
            <a:r>
              <a:rPr lang="en-US" b="1" dirty="0">
                <a:solidFill>
                  <a:schemeClr val="dk1"/>
                </a:solidFill>
              </a:rPr>
              <a:t>Evaluation Metrics of </a:t>
            </a:r>
            <a:r>
              <a:rPr lang="en-US" b="1" dirty="0" smtClean="0">
                <a:solidFill>
                  <a:schemeClr val="dk1"/>
                </a:solidFill>
              </a:rPr>
              <a:t>Lasso </a:t>
            </a:r>
            <a:r>
              <a:rPr lang="en-US" b="1" dirty="0">
                <a:solidFill>
                  <a:schemeClr val="dk1"/>
                </a:solidFill>
              </a:rPr>
              <a:t>Regression</a:t>
            </a:r>
          </a:p>
        </p:txBody>
      </p:sp>
      <p:sp>
        <p:nvSpPr>
          <p:cNvPr id="8" name="Rectangle 7"/>
          <p:cNvSpPr/>
          <p:nvPr/>
        </p:nvSpPr>
        <p:spPr>
          <a:xfrm>
            <a:off x="253546" y="2439182"/>
            <a:ext cx="5118554" cy="307777"/>
          </a:xfrm>
          <a:prstGeom prst="rect">
            <a:avLst/>
          </a:prstGeom>
        </p:spPr>
        <p:txBody>
          <a:bodyPr wrap="square">
            <a:spAutoFit/>
          </a:bodyPr>
          <a:lstStyle/>
          <a:p>
            <a:r>
              <a:rPr lang="en-US" dirty="0">
                <a:solidFill>
                  <a:schemeClr val="accent2"/>
                </a:solidFill>
                <a:latin typeface="Courier New" panose="02070309020205020404" pitchFamily="49" charset="0"/>
              </a:rPr>
              <a:t>Test Performance of lasso regression model</a:t>
            </a:r>
          </a:p>
        </p:txBody>
      </p:sp>
      <p:sp>
        <p:nvSpPr>
          <p:cNvPr id="9" name="Rectangle 8"/>
          <p:cNvSpPr/>
          <p:nvPr/>
        </p:nvSpPr>
        <p:spPr>
          <a:xfrm>
            <a:off x="253546" y="2900847"/>
            <a:ext cx="1540960" cy="1169551"/>
          </a:xfrm>
          <a:prstGeom prst="rect">
            <a:avLst/>
          </a:prstGeom>
        </p:spPr>
        <p:txBody>
          <a:bodyPr wrap="square">
            <a:spAutoFit/>
          </a:bodyPr>
          <a:lstStyle/>
          <a:p>
            <a:r>
              <a:rPr lang="pt-BR" dirty="0">
                <a:solidFill>
                  <a:schemeClr val="accent2"/>
                </a:solidFill>
                <a:latin typeface="Courier New" panose="02070309020205020404" pitchFamily="49" charset="0"/>
              </a:rPr>
              <a:t>MSE : 0.032 RMSE : 0.179 MAE : 0.152 MAPE : 0.096 R2 : 0.82</a:t>
            </a:r>
            <a:endParaRPr lang="en-US" dirty="0">
              <a:solidFill>
                <a:schemeClr val="accent2"/>
              </a:solidFill>
              <a:latin typeface="Courier New" panose="02070309020205020404" pitchFamily="49" charset="0"/>
            </a:endParaRPr>
          </a:p>
        </p:txBody>
      </p:sp>
    </p:spTree>
    <p:extLst>
      <p:ext uri="{BB962C8B-B14F-4D97-AF65-F5344CB8AC3E}">
        <p14:creationId xmlns:p14="http://schemas.microsoft.com/office/powerpoint/2010/main" val="3521032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927763" cy="307777"/>
          </a:xfrm>
          <a:prstGeom prst="rect">
            <a:avLst/>
          </a:prstGeom>
        </p:spPr>
        <p:txBody>
          <a:bodyPr wrap="square">
            <a:spAutoFit/>
          </a:bodyPr>
          <a:lstStyle/>
          <a:p>
            <a:pPr>
              <a:buClr>
                <a:schemeClr val="dk1"/>
              </a:buClr>
              <a:buSzPts val="2800"/>
            </a:pPr>
            <a:r>
              <a:rPr lang="en-US" b="1" dirty="0" smtClean="0">
                <a:solidFill>
                  <a:schemeClr val="dk1"/>
                </a:solidFill>
              </a:rPr>
              <a:t>Lasso </a:t>
            </a:r>
            <a:r>
              <a:rPr lang="en-US" b="1" dirty="0">
                <a:solidFill>
                  <a:schemeClr val="dk1"/>
                </a:solidFill>
              </a:rPr>
              <a:t>Regression: Actual Vs. Predicted</a:t>
            </a:r>
          </a:p>
        </p:txBody>
      </p:sp>
      <p:sp>
        <p:nvSpPr>
          <p:cNvPr id="6" name="Rectangle 5"/>
          <p:cNvSpPr/>
          <p:nvPr/>
        </p:nvSpPr>
        <p:spPr>
          <a:xfrm>
            <a:off x="1028700" y="4651541"/>
            <a:ext cx="7471064" cy="307777"/>
          </a:xfrm>
          <a:prstGeom prst="rect">
            <a:avLst/>
          </a:prstGeom>
        </p:spPr>
        <p:txBody>
          <a:bodyPr wrap="square">
            <a:spAutoFit/>
          </a:bodyPr>
          <a:lstStyle/>
          <a:p>
            <a:r>
              <a:rPr lang="en-US" dirty="0"/>
              <a:t>Actual Price vs. Predicted Price for Lasso Regression Plotting</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610" y="307777"/>
            <a:ext cx="8553189" cy="4321555"/>
          </a:xfrm>
          <a:prstGeom prst="rect">
            <a:avLst/>
          </a:prstGeom>
        </p:spPr>
      </p:pic>
    </p:spTree>
    <p:extLst>
      <p:ext uri="{BB962C8B-B14F-4D97-AF65-F5344CB8AC3E}">
        <p14:creationId xmlns:p14="http://schemas.microsoft.com/office/powerpoint/2010/main" val="3825648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F11C7-CE46-C31A-E4CD-E15E6C5889FE}"/>
              </a:ext>
            </a:extLst>
          </p:cNvPr>
          <p:cNvSpPr>
            <a:spLocks noGrp="1"/>
          </p:cNvSpPr>
          <p:nvPr>
            <p:ph type="title"/>
          </p:nvPr>
        </p:nvSpPr>
        <p:spPr>
          <a:xfrm>
            <a:off x="0" y="11591"/>
            <a:ext cx="6234573" cy="481107"/>
          </a:xfrm>
        </p:spPr>
        <p:txBody>
          <a:bodyPr/>
          <a:lstStyle/>
          <a:p>
            <a:r>
              <a:rPr lang="en-US" sz="1400" b="1" dirty="0"/>
              <a:t>Cross Validation on Lasso Regression</a:t>
            </a:r>
            <a:endParaRPr lang="en-GB" sz="1400" b="1" dirty="0"/>
          </a:p>
        </p:txBody>
      </p:sp>
      <p:sp>
        <p:nvSpPr>
          <p:cNvPr id="3" name="Text Placeholder 2">
            <a:extLst>
              <a:ext uri="{FF2B5EF4-FFF2-40B4-BE49-F238E27FC236}">
                <a16:creationId xmlns:a16="http://schemas.microsoft.com/office/drawing/2014/main" id="{7F54A193-C677-F24F-E91F-0F167B30868E}"/>
              </a:ext>
            </a:extLst>
          </p:cNvPr>
          <p:cNvSpPr>
            <a:spLocks noGrp="1"/>
          </p:cNvSpPr>
          <p:nvPr>
            <p:ph type="body" idx="1"/>
          </p:nvPr>
        </p:nvSpPr>
        <p:spPr>
          <a:xfrm>
            <a:off x="221482" y="346025"/>
            <a:ext cx="8278281" cy="1004793"/>
          </a:xfrm>
        </p:spPr>
        <p:txBody>
          <a:bodyPr/>
          <a:lstStyle/>
          <a:p>
            <a:pPr marL="114300" indent="0" algn="just">
              <a:lnSpc>
                <a:spcPct val="100000"/>
              </a:lnSpc>
              <a:buClr>
                <a:srgbClr val="000000"/>
              </a:buClr>
              <a:buFont typeface="Arial"/>
              <a:buNone/>
            </a:pPr>
            <a:r>
              <a:rPr lang="en-GB" sz="1200" dirty="0">
                <a:solidFill>
                  <a:srgbClr val="333333"/>
                </a:solidFill>
                <a:highlight>
                  <a:srgbClr val="FFFFFF"/>
                </a:highlight>
                <a:latin typeface="Arial" panose="020B0604020202020204" pitchFamily="34" charset="0"/>
                <a:ea typeface="Arial" panose="020B0604020202020204" pitchFamily="34" charset="0"/>
              </a:rPr>
              <a:t>In cross validation we can perform our model on the new dataset or we can say test dataset. So that we can check our model performance.</a:t>
            </a:r>
          </a:p>
          <a:p>
            <a:pPr marL="114300" indent="0" algn="just">
              <a:lnSpc>
                <a:spcPct val="100000"/>
              </a:lnSpc>
              <a:buClr>
                <a:srgbClr val="000000"/>
              </a:buClr>
              <a:buFont typeface="Arial"/>
              <a:buNone/>
            </a:pPr>
            <a:r>
              <a:rPr lang="en-GB" sz="1200" dirty="0">
                <a:solidFill>
                  <a:srgbClr val="333333"/>
                </a:solidFill>
                <a:highlight>
                  <a:srgbClr val="FFFFFF"/>
                </a:highlight>
                <a:latin typeface="Arial" panose="020B0604020202020204" pitchFamily="34" charset="0"/>
                <a:ea typeface="Arial" panose="020B0604020202020204" pitchFamily="34" charset="0"/>
              </a:rPr>
              <a:t>So the conclusion, the R squared value for the test data was 82%. This is almost same as in the score from the training dataset which proves that in a dataset we achieve the best fit model</a:t>
            </a:r>
            <a:r>
              <a:rPr lang="en-GB" sz="1200" dirty="0" smtClean="0">
                <a:solidFill>
                  <a:srgbClr val="333333"/>
                </a:solidFill>
                <a:highlight>
                  <a:srgbClr val="FFFFFF"/>
                </a:highlight>
                <a:latin typeface="Arial" panose="020B0604020202020204" pitchFamily="34" charset="0"/>
                <a:ea typeface="Arial" panose="020B0604020202020204" pitchFamily="34" charset="0"/>
              </a:rPr>
              <a:t>.</a:t>
            </a:r>
            <a:endParaRPr lang="en-GB" sz="1200" dirty="0">
              <a:solidFill>
                <a:srgbClr val="333333"/>
              </a:solidFill>
              <a:highlight>
                <a:srgbClr val="FFFFFF"/>
              </a:highlight>
              <a:latin typeface="Arial" panose="020B0604020202020204" pitchFamily="34" charset="0"/>
              <a:ea typeface="Arial" panose="020B0604020202020204" pitchFamily="34" charset="0"/>
            </a:endParaRPr>
          </a:p>
        </p:txBody>
      </p:sp>
      <p:sp>
        <p:nvSpPr>
          <p:cNvPr id="4" name="Rectangle 3"/>
          <p:cNvSpPr/>
          <p:nvPr/>
        </p:nvSpPr>
        <p:spPr>
          <a:xfrm>
            <a:off x="-1" y="1423642"/>
            <a:ext cx="5268191" cy="523220"/>
          </a:xfrm>
          <a:prstGeom prst="rect">
            <a:avLst/>
          </a:prstGeom>
        </p:spPr>
        <p:txBody>
          <a:bodyPr wrap="square">
            <a:spAutoFit/>
          </a:bodyPr>
          <a:lstStyle/>
          <a:p>
            <a:pPr>
              <a:buClr>
                <a:schemeClr val="dk1"/>
              </a:buClr>
              <a:buSzPts val="2800"/>
            </a:pPr>
            <a:r>
              <a:rPr lang="en-US" b="1" dirty="0">
                <a:solidFill>
                  <a:schemeClr val="dk1"/>
                </a:solidFill>
              </a:rPr>
              <a:t>Evaluation Metrics of Lasso Regression after </a:t>
            </a:r>
            <a:r>
              <a:rPr lang="en-US" b="1" dirty="0" smtClean="0">
                <a:solidFill>
                  <a:schemeClr val="dk1"/>
                </a:solidFill>
              </a:rPr>
              <a:t>Validation</a:t>
            </a:r>
          </a:p>
          <a:p>
            <a:pPr>
              <a:buClr>
                <a:schemeClr val="dk1"/>
              </a:buClr>
              <a:buSzPts val="2800"/>
            </a:pPr>
            <a:endParaRPr lang="en-US" b="1" dirty="0">
              <a:solidFill>
                <a:schemeClr val="dk1"/>
              </a:solidFill>
            </a:endParaRPr>
          </a:p>
        </p:txBody>
      </p:sp>
      <p:sp>
        <p:nvSpPr>
          <p:cNvPr id="6" name="Rectangle 5"/>
          <p:cNvSpPr/>
          <p:nvPr/>
        </p:nvSpPr>
        <p:spPr>
          <a:xfrm>
            <a:off x="221482" y="2019686"/>
            <a:ext cx="6868392" cy="307777"/>
          </a:xfrm>
          <a:prstGeom prst="rect">
            <a:avLst/>
          </a:prstGeom>
        </p:spPr>
        <p:txBody>
          <a:bodyPr wrap="square">
            <a:spAutoFit/>
          </a:bodyPr>
          <a:lstStyle/>
          <a:p>
            <a:pPr>
              <a:buClr>
                <a:schemeClr val="dk1"/>
              </a:buClr>
              <a:buSzPts val="2800"/>
            </a:pPr>
            <a:r>
              <a:rPr lang="en-US" dirty="0">
                <a:solidFill>
                  <a:schemeClr val="accent2"/>
                </a:solidFill>
                <a:latin typeface="Courier New" panose="02070309020205020404" pitchFamily="49" charset="0"/>
              </a:rPr>
              <a:t>Test Performance of lasso regression model after validation</a:t>
            </a:r>
          </a:p>
        </p:txBody>
      </p:sp>
      <p:sp>
        <p:nvSpPr>
          <p:cNvPr id="7" name="Rectangle 6"/>
          <p:cNvSpPr/>
          <p:nvPr/>
        </p:nvSpPr>
        <p:spPr>
          <a:xfrm>
            <a:off x="221482" y="2281762"/>
            <a:ext cx="1527464" cy="1169551"/>
          </a:xfrm>
          <a:prstGeom prst="rect">
            <a:avLst/>
          </a:prstGeom>
        </p:spPr>
        <p:txBody>
          <a:bodyPr wrap="square">
            <a:spAutoFit/>
          </a:bodyPr>
          <a:lstStyle/>
          <a:p>
            <a:r>
              <a:rPr lang="pt-BR" dirty="0">
                <a:solidFill>
                  <a:schemeClr val="accent2"/>
                </a:solidFill>
                <a:latin typeface="Courier New" panose="02070309020205020404" pitchFamily="49" charset="0"/>
              </a:rPr>
              <a:t>MSE : 0.032 RMSE : 0.18 MAE : 0.153 MAPE : 0.097 R2 : 0.819</a:t>
            </a:r>
            <a:endParaRPr lang="en-US" dirty="0">
              <a:solidFill>
                <a:schemeClr val="accent2"/>
              </a:solidFill>
              <a:latin typeface="Courier New" panose="02070309020205020404" pitchFamily="49" charset="0"/>
            </a:endParaRPr>
          </a:p>
        </p:txBody>
      </p:sp>
    </p:spTree>
    <p:extLst>
      <p:ext uri="{BB962C8B-B14F-4D97-AF65-F5344CB8AC3E}">
        <p14:creationId xmlns:p14="http://schemas.microsoft.com/office/powerpoint/2010/main" val="582739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4937570" cy="307777"/>
          </a:xfrm>
          <a:prstGeom prst="rect">
            <a:avLst/>
          </a:prstGeom>
        </p:spPr>
        <p:txBody>
          <a:bodyPr wrap="none">
            <a:spAutoFit/>
          </a:bodyPr>
          <a:lstStyle/>
          <a:p>
            <a:pPr>
              <a:buClr>
                <a:schemeClr val="dk1"/>
              </a:buClr>
              <a:buSzPts val="2800"/>
            </a:pPr>
            <a:r>
              <a:rPr lang="en-US" b="1" dirty="0">
                <a:solidFill>
                  <a:schemeClr val="dk1"/>
                </a:solidFill>
              </a:rPr>
              <a:t>Lasso Regression After Validation: Actual Vs. Predicted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878" y="426027"/>
            <a:ext cx="8467749" cy="4187537"/>
          </a:xfrm>
          <a:prstGeom prst="rect">
            <a:avLst/>
          </a:prstGeom>
        </p:spPr>
      </p:pic>
      <p:sp>
        <p:nvSpPr>
          <p:cNvPr id="6" name="Rectangle 5"/>
          <p:cNvSpPr/>
          <p:nvPr/>
        </p:nvSpPr>
        <p:spPr>
          <a:xfrm>
            <a:off x="261661" y="4613564"/>
            <a:ext cx="8790709" cy="307777"/>
          </a:xfrm>
          <a:prstGeom prst="rect">
            <a:avLst/>
          </a:prstGeom>
        </p:spPr>
        <p:txBody>
          <a:bodyPr wrap="square">
            <a:spAutoFit/>
          </a:bodyPr>
          <a:lstStyle/>
          <a:p>
            <a:r>
              <a:rPr lang="en-US" dirty="0">
                <a:solidFill>
                  <a:schemeClr val="accent2"/>
                </a:solidFill>
                <a:latin typeface="Courier New" panose="02070309020205020404" pitchFamily="49" charset="0"/>
              </a:rPr>
              <a:t>Actual Price vs. Predicted Price for Lasso Regression after Validation Plotting </a:t>
            </a:r>
          </a:p>
        </p:txBody>
      </p:sp>
    </p:spTree>
    <p:extLst>
      <p:ext uri="{BB962C8B-B14F-4D97-AF65-F5344CB8AC3E}">
        <p14:creationId xmlns:p14="http://schemas.microsoft.com/office/powerpoint/2010/main" val="3964499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57113-9594-FD7C-8AF8-8B9050CDD016}"/>
              </a:ext>
            </a:extLst>
          </p:cNvPr>
          <p:cNvSpPr>
            <a:spLocks noGrp="1"/>
          </p:cNvSpPr>
          <p:nvPr>
            <p:ph type="title"/>
          </p:nvPr>
        </p:nvSpPr>
        <p:spPr>
          <a:xfrm>
            <a:off x="0" y="0"/>
            <a:ext cx="8520600" cy="572700"/>
          </a:xfrm>
        </p:spPr>
        <p:txBody>
          <a:bodyPr/>
          <a:lstStyle/>
          <a:p>
            <a:r>
              <a:rPr lang="en-GB" sz="1400" b="1" dirty="0" smtClean="0"/>
              <a:t>3-Ridge </a:t>
            </a:r>
            <a:r>
              <a:rPr lang="en-GB" sz="1400" b="1" dirty="0"/>
              <a:t>Regression</a:t>
            </a:r>
          </a:p>
        </p:txBody>
      </p:sp>
      <p:sp>
        <p:nvSpPr>
          <p:cNvPr id="3" name="Text Placeholder 2">
            <a:extLst>
              <a:ext uri="{FF2B5EF4-FFF2-40B4-BE49-F238E27FC236}">
                <a16:creationId xmlns:a16="http://schemas.microsoft.com/office/drawing/2014/main" id="{FAAF3FCF-AFCA-55C3-590D-EF7153E7B6F3}"/>
              </a:ext>
            </a:extLst>
          </p:cNvPr>
          <p:cNvSpPr>
            <a:spLocks noGrp="1"/>
          </p:cNvSpPr>
          <p:nvPr>
            <p:ph type="body" idx="1"/>
          </p:nvPr>
        </p:nvSpPr>
        <p:spPr>
          <a:xfrm>
            <a:off x="-47790" y="342900"/>
            <a:ext cx="8208818" cy="838630"/>
          </a:xfrm>
        </p:spPr>
        <p:txBody>
          <a:bodyPr/>
          <a:lstStyle/>
          <a:p>
            <a:pPr algn="just"/>
            <a:r>
              <a:rPr lang="en-GB" sz="1200" dirty="0">
                <a:solidFill>
                  <a:srgbClr val="333333"/>
                </a:solidFill>
                <a:highlight>
                  <a:srgbClr val="FFFFFF"/>
                </a:highlight>
                <a:latin typeface="Arial" panose="020B0604020202020204" pitchFamily="34" charset="0"/>
                <a:ea typeface="Arial" panose="020B0604020202020204" pitchFamily="34" charset="0"/>
              </a:rPr>
              <a:t>Ridge regression is a model tuning method that is used to analyse any data that suffers from multicollinearity. This method performs L2 regularization. When the issue of multicollinearity</a:t>
            </a:r>
            <a:r>
              <a:rPr lang="en-GB" sz="1200" dirty="0">
                <a:solidFill>
                  <a:srgbClr val="333333"/>
                </a:solidFill>
                <a:highlight>
                  <a:srgbClr val="FFFFFF"/>
                </a:highlight>
                <a:latin typeface="Arial" panose="020B0604020202020204" pitchFamily="34" charset="0"/>
                <a:ea typeface="Arial" panose="020B0604020202020204" pitchFamily="34" charset="0"/>
              </a:rPr>
              <a:t> occurs, least-square are </a:t>
            </a:r>
            <a:r>
              <a:rPr lang="en-GB" sz="1200" dirty="0" smtClean="0">
                <a:solidFill>
                  <a:srgbClr val="333333"/>
                </a:solidFill>
                <a:highlight>
                  <a:srgbClr val="FFFFFF"/>
                </a:highlight>
                <a:latin typeface="Arial" panose="020B0604020202020204" pitchFamily="34" charset="0"/>
                <a:ea typeface="Arial" panose="020B0604020202020204" pitchFamily="34" charset="0"/>
              </a:rPr>
              <a:t>unbiased, </a:t>
            </a:r>
            <a:r>
              <a:rPr lang="en-GB" sz="1200" dirty="0">
                <a:solidFill>
                  <a:srgbClr val="333333"/>
                </a:solidFill>
                <a:highlight>
                  <a:srgbClr val="FFFFFF"/>
                </a:highlight>
                <a:latin typeface="Arial" panose="020B0604020202020204" pitchFamily="34" charset="0"/>
                <a:ea typeface="Arial" panose="020B0604020202020204" pitchFamily="34" charset="0"/>
              </a:rPr>
              <a:t>and variance are large, this results in predicted values being far away from the actual values.</a:t>
            </a:r>
          </a:p>
          <a:p>
            <a:pPr marL="114300" indent="0" algn="just">
              <a:buNone/>
            </a:pPr>
            <a:endParaRPr lang="pt-BR" sz="1200" dirty="0">
              <a:solidFill>
                <a:srgbClr val="333333"/>
              </a:solidFill>
              <a:highlight>
                <a:srgbClr val="FFFFFF"/>
              </a:highlight>
              <a:latin typeface="Arial" panose="020B0604020202020204" pitchFamily="34" charset="0"/>
              <a:ea typeface="Arial" panose="020B0604020202020204" pitchFamily="34" charset="0"/>
            </a:endParaRPr>
          </a:p>
        </p:txBody>
      </p:sp>
      <p:sp>
        <p:nvSpPr>
          <p:cNvPr id="4" name="Rectangle 3"/>
          <p:cNvSpPr/>
          <p:nvPr/>
        </p:nvSpPr>
        <p:spPr>
          <a:xfrm>
            <a:off x="417264" y="1181530"/>
            <a:ext cx="5447325" cy="307777"/>
          </a:xfrm>
          <a:prstGeom prst="rect">
            <a:avLst/>
          </a:prstGeom>
        </p:spPr>
        <p:txBody>
          <a:bodyPr wrap="none">
            <a:spAutoFit/>
          </a:bodyPr>
          <a:lstStyle/>
          <a:p>
            <a:r>
              <a:rPr lang="en-US" dirty="0" smtClean="0">
                <a:solidFill>
                  <a:schemeClr val="accent2"/>
                </a:solidFill>
                <a:latin typeface="Courier New" panose="02070309020205020404" pitchFamily="49" charset="0"/>
              </a:rPr>
              <a:t>Train accuracy</a:t>
            </a:r>
            <a:r>
              <a:rPr lang="en-US" dirty="0">
                <a:solidFill>
                  <a:schemeClr val="accent2"/>
                </a:solidFill>
                <a:latin typeface="Courier New" panose="02070309020205020404" pitchFamily="49" charset="0"/>
              </a:rPr>
              <a:t> </a:t>
            </a:r>
            <a:r>
              <a:rPr lang="en-US" dirty="0" smtClean="0">
                <a:solidFill>
                  <a:schemeClr val="accent2"/>
                </a:solidFill>
                <a:latin typeface="Courier New" panose="02070309020205020404" pitchFamily="49" charset="0"/>
              </a:rPr>
              <a:t>of Ridge</a:t>
            </a:r>
            <a:r>
              <a:rPr lang="en-US" dirty="0">
                <a:solidFill>
                  <a:schemeClr val="accent2"/>
                </a:solidFill>
                <a:latin typeface="Courier New" panose="02070309020205020404" pitchFamily="49" charset="0"/>
              </a:rPr>
              <a:t> regression </a:t>
            </a:r>
            <a:r>
              <a:rPr lang="en-US" dirty="0" smtClean="0">
                <a:solidFill>
                  <a:schemeClr val="accent2"/>
                </a:solidFill>
                <a:latin typeface="Courier New" panose="02070309020205020404" pitchFamily="49" charset="0"/>
              </a:rPr>
              <a:t>model is </a:t>
            </a:r>
            <a:r>
              <a:rPr lang="en-US" dirty="0">
                <a:solidFill>
                  <a:schemeClr val="accent2"/>
                </a:solidFill>
              </a:rPr>
              <a:t>0.815</a:t>
            </a:r>
            <a:endParaRPr lang="en-US" dirty="0">
              <a:solidFill>
                <a:schemeClr val="accent2"/>
              </a:solidFill>
              <a:latin typeface="Courier New" panose="02070309020205020404" pitchFamily="49" charset="0"/>
            </a:endParaRPr>
          </a:p>
        </p:txBody>
      </p:sp>
      <p:sp>
        <p:nvSpPr>
          <p:cNvPr id="6" name="Rectangle 5"/>
          <p:cNvSpPr/>
          <p:nvPr/>
        </p:nvSpPr>
        <p:spPr>
          <a:xfrm>
            <a:off x="0" y="1944248"/>
            <a:ext cx="3554178" cy="307777"/>
          </a:xfrm>
          <a:prstGeom prst="rect">
            <a:avLst/>
          </a:prstGeom>
        </p:spPr>
        <p:txBody>
          <a:bodyPr wrap="none">
            <a:spAutoFit/>
          </a:bodyPr>
          <a:lstStyle/>
          <a:p>
            <a:pPr>
              <a:buClr>
                <a:schemeClr val="dk1"/>
              </a:buClr>
              <a:buSzPts val="2800"/>
            </a:pPr>
            <a:r>
              <a:rPr lang="en-US" b="1" dirty="0">
                <a:solidFill>
                  <a:schemeClr val="dk1"/>
                </a:solidFill>
              </a:rPr>
              <a:t>Evaluation Metrics of </a:t>
            </a:r>
            <a:r>
              <a:rPr lang="en-US" b="1" dirty="0" smtClean="0">
                <a:solidFill>
                  <a:schemeClr val="dk1"/>
                </a:solidFill>
              </a:rPr>
              <a:t>Ridge </a:t>
            </a:r>
            <a:r>
              <a:rPr lang="en-US" b="1" dirty="0">
                <a:solidFill>
                  <a:schemeClr val="dk1"/>
                </a:solidFill>
              </a:rPr>
              <a:t>Regression</a:t>
            </a:r>
            <a:endParaRPr lang="en-US" b="1" dirty="0">
              <a:solidFill>
                <a:schemeClr val="dk1"/>
              </a:solidFill>
            </a:endParaRPr>
          </a:p>
        </p:txBody>
      </p:sp>
      <p:sp>
        <p:nvSpPr>
          <p:cNvPr id="7" name="Rectangle 6"/>
          <p:cNvSpPr/>
          <p:nvPr/>
        </p:nvSpPr>
        <p:spPr>
          <a:xfrm>
            <a:off x="417264" y="3164570"/>
            <a:ext cx="1745673" cy="1169551"/>
          </a:xfrm>
          <a:prstGeom prst="rect">
            <a:avLst/>
          </a:prstGeom>
        </p:spPr>
        <p:txBody>
          <a:bodyPr wrap="square">
            <a:spAutoFit/>
          </a:bodyPr>
          <a:lstStyle/>
          <a:p>
            <a:r>
              <a:rPr lang="pt-BR" dirty="0" smtClean="0">
                <a:solidFill>
                  <a:schemeClr val="accent2"/>
                </a:solidFill>
                <a:latin typeface="Courier New" panose="02070309020205020404" pitchFamily="49" charset="0"/>
              </a:rPr>
              <a:t>MSE : 0.032 RMSE : 0.178 MAE : 0.151 MAPE : 0.095 R2 : 0.82</a:t>
            </a:r>
            <a:endParaRPr lang="en-US" dirty="0">
              <a:solidFill>
                <a:schemeClr val="accent2"/>
              </a:solidFill>
            </a:endParaRPr>
          </a:p>
        </p:txBody>
      </p:sp>
      <p:sp>
        <p:nvSpPr>
          <p:cNvPr id="8" name="Rectangle 7"/>
          <p:cNvSpPr/>
          <p:nvPr/>
        </p:nvSpPr>
        <p:spPr>
          <a:xfrm>
            <a:off x="417264" y="2419767"/>
            <a:ext cx="5143500" cy="307777"/>
          </a:xfrm>
          <a:prstGeom prst="rect">
            <a:avLst/>
          </a:prstGeom>
        </p:spPr>
        <p:txBody>
          <a:bodyPr wrap="square">
            <a:spAutoFit/>
          </a:bodyPr>
          <a:lstStyle/>
          <a:p>
            <a:r>
              <a:rPr lang="en-US" dirty="0">
                <a:solidFill>
                  <a:schemeClr val="accent2"/>
                </a:solidFill>
                <a:latin typeface="Courier New" panose="02070309020205020404" pitchFamily="49" charset="0"/>
              </a:rPr>
              <a:t>Test Performance of ridge regression model</a:t>
            </a:r>
          </a:p>
        </p:txBody>
      </p:sp>
    </p:spTree>
    <p:extLst>
      <p:ext uri="{BB962C8B-B14F-4D97-AF65-F5344CB8AC3E}">
        <p14:creationId xmlns:p14="http://schemas.microsoft.com/office/powerpoint/2010/main" val="1361008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4918334" cy="307777"/>
          </a:xfrm>
          <a:prstGeom prst="rect">
            <a:avLst/>
          </a:prstGeom>
        </p:spPr>
        <p:txBody>
          <a:bodyPr wrap="none">
            <a:spAutoFit/>
          </a:bodyPr>
          <a:lstStyle/>
          <a:p>
            <a:pPr>
              <a:buClr>
                <a:schemeClr val="dk1"/>
              </a:buClr>
              <a:buSzPts val="2800"/>
            </a:pPr>
            <a:r>
              <a:rPr lang="en-US" b="1" dirty="0" smtClean="0">
                <a:solidFill>
                  <a:schemeClr val="dk1"/>
                </a:solidFill>
              </a:rPr>
              <a:t>Ridge</a:t>
            </a:r>
            <a:r>
              <a:rPr lang="en-US" b="1" dirty="0" smtClean="0">
                <a:solidFill>
                  <a:schemeClr val="dk1"/>
                </a:solidFill>
              </a:rPr>
              <a:t> </a:t>
            </a:r>
            <a:r>
              <a:rPr lang="en-US" b="1" dirty="0">
                <a:solidFill>
                  <a:schemeClr val="dk1"/>
                </a:solidFill>
              </a:rPr>
              <a:t>Regression After Validation: Actual Vs. Predicted</a:t>
            </a:r>
          </a:p>
        </p:txBody>
      </p:sp>
      <p:sp>
        <p:nvSpPr>
          <p:cNvPr id="6" name="Rectangle 5"/>
          <p:cNvSpPr/>
          <p:nvPr/>
        </p:nvSpPr>
        <p:spPr>
          <a:xfrm>
            <a:off x="261661" y="4613564"/>
            <a:ext cx="8790709" cy="307777"/>
          </a:xfrm>
          <a:prstGeom prst="rect">
            <a:avLst/>
          </a:prstGeom>
        </p:spPr>
        <p:txBody>
          <a:bodyPr wrap="square">
            <a:spAutoFit/>
          </a:bodyPr>
          <a:lstStyle/>
          <a:p>
            <a:r>
              <a:rPr lang="en-US" dirty="0">
                <a:solidFill>
                  <a:schemeClr val="accent2"/>
                </a:solidFill>
                <a:latin typeface="Courier New" panose="02070309020205020404" pitchFamily="49" charset="0"/>
              </a:rPr>
              <a:t>Actual Price vs. Predicted Price for </a:t>
            </a:r>
            <a:r>
              <a:rPr lang="en-US" dirty="0" smtClean="0">
                <a:solidFill>
                  <a:schemeClr val="accent2"/>
                </a:solidFill>
                <a:latin typeface="Courier New" panose="02070309020205020404" pitchFamily="49" charset="0"/>
              </a:rPr>
              <a:t>Ridge</a:t>
            </a:r>
            <a:r>
              <a:rPr lang="en-US" dirty="0">
                <a:solidFill>
                  <a:schemeClr val="accent2"/>
                </a:solidFill>
                <a:latin typeface="Courier New" panose="02070309020205020404" pitchFamily="49" charset="0"/>
              </a:rPr>
              <a:t> Regression after Validation Plotting </a:t>
            </a:r>
          </a:p>
        </p:txBody>
      </p:sp>
      <p:pic>
        <p:nvPicPr>
          <p:cNvPr id="7" name="Picture 6" descr="Chart, line chart&#10;&#10;Description automatically generated">
            <a:extLst>
              <a:ext uri="{FF2B5EF4-FFF2-40B4-BE49-F238E27FC236}">
                <a16:creationId xmlns:a16="http://schemas.microsoft.com/office/drawing/2014/main" id="{8B7B7B3F-57B9-BC60-B9CC-EF32873F5FFB}"/>
              </a:ext>
            </a:extLst>
          </p:cNvPr>
          <p:cNvPicPr>
            <a:picLocks noChangeAspect="1"/>
          </p:cNvPicPr>
          <p:nvPr/>
        </p:nvPicPr>
        <p:blipFill>
          <a:blip r:embed="rId2"/>
          <a:stretch>
            <a:fillRect/>
          </a:stretch>
        </p:blipFill>
        <p:spPr>
          <a:xfrm>
            <a:off x="261661" y="675409"/>
            <a:ext cx="8186148" cy="4057670"/>
          </a:xfrm>
          <a:prstGeom prst="rect">
            <a:avLst/>
          </a:prstGeom>
        </p:spPr>
      </p:pic>
    </p:spTree>
    <p:extLst>
      <p:ext uri="{BB962C8B-B14F-4D97-AF65-F5344CB8AC3E}">
        <p14:creationId xmlns:p14="http://schemas.microsoft.com/office/powerpoint/2010/main" val="4123528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F11C7-CE46-C31A-E4CD-E15E6C5889FE}"/>
              </a:ext>
            </a:extLst>
          </p:cNvPr>
          <p:cNvSpPr>
            <a:spLocks noGrp="1"/>
          </p:cNvSpPr>
          <p:nvPr>
            <p:ph type="title"/>
          </p:nvPr>
        </p:nvSpPr>
        <p:spPr>
          <a:xfrm>
            <a:off x="0" y="11591"/>
            <a:ext cx="6234573" cy="481107"/>
          </a:xfrm>
        </p:spPr>
        <p:txBody>
          <a:bodyPr/>
          <a:lstStyle/>
          <a:p>
            <a:r>
              <a:rPr lang="en-US" sz="1400" b="1" dirty="0"/>
              <a:t>Cross Validation on </a:t>
            </a:r>
            <a:r>
              <a:rPr lang="en-US" sz="1400" b="1" dirty="0" smtClean="0"/>
              <a:t>Ridge</a:t>
            </a:r>
            <a:r>
              <a:rPr lang="en-US" sz="1400" b="1" dirty="0" smtClean="0"/>
              <a:t> </a:t>
            </a:r>
            <a:r>
              <a:rPr lang="en-US" sz="1400" b="1" dirty="0"/>
              <a:t>Regression</a:t>
            </a:r>
            <a:endParaRPr lang="en-GB" sz="1400" b="1" dirty="0"/>
          </a:p>
        </p:txBody>
      </p:sp>
      <p:sp>
        <p:nvSpPr>
          <p:cNvPr id="3" name="Text Placeholder 2">
            <a:extLst>
              <a:ext uri="{FF2B5EF4-FFF2-40B4-BE49-F238E27FC236}">
                <a16:creationId xmlns:a16="http://schemas.microsoft.com/office/drawing/2014/main" id="{7F54A193-C677-F24F-E91F-0F167B30868E}"/>
              </a:ext>
            </a:extLst>
          </p:cNvPr>
          <p:cNvSpPr>
            <a:spLocks noGrp="1"/>
          </p:cNvSpPr>
          <p:nvPr>
            <p:ph type="body" idx="1"/>
          </p:nvPr>
        </p:nvSpPr>
        <p:spPr>
          <a:xfrm>
            <a:off x="221482" y="346025"/>
            <a:ext cx="8278281" cy="1004793"/>
          </a:xfrm>
        </p:spPr>
        <p:txBody>
          <a:bodyPr/>
          <a:lstStyle/>
          <a:p>
            <a:pPr marL="114300" indent="0" algn="just">
              <a:lnSpc>
                <a:spcPct val="100000"/>
              </a:lnSpc>
              <a:buClr>
                <a:srgbClr val="000000"/>
              </a:buClr>
              <a:buFont typeface="Arial"/>
              <a:buNone/>
            </a:pPr>
            <a:r>
              <a:rPr lang="en-GB" sz="1200" dirty="0">
                <a:solidFill>
                  <a:srgbClr val="333333"/>
                </a:solidFill>
                <a:highlight>
                  <a:srgbClr val="FFFFFF"/>
                </a:highlight>
                <a:latin typeface="Arial" panose="020B0604020202020204" pitchFamily="34" charset="0"/>
                <a:ea typeface="Arial" panose="020B0604020202020204" pitchFamily="34" charset="0"/>
              </a:rPr>
              <a:t>In cross validation we can perform our model on the new dataset or we can say test dataset. So that we can check our model performance.</a:t>
            </a:r>
          </a:p>
          <a:p>
            <a:pPr marL="114300" indent="0" algn="just">
              <a:lnSpc>
                <a:spcPct val="100000"/>
              </a:lnSpc>
              <a:buClr>
                <a:srgbClr val="000000"/>
              </a:buClr>
              <a:buFont typeface="Arial"/>
              <a:buNone/>
            </a:pPr>
            <a:r>
              <a:rPr lang="en-GB" sz="1200" dirty="0">
                <a:solidFill>
                  <a:srgbClr val="333333"/>
                </a:solidFill>
                <a:highlight>
                  <a:srgbClr val="FFFFFF"/>
                </a:highlight>
                <a:latin typeface="Arial" panose="020B0604020202020204" pitchFamily="34" charset="0"/>
                <a:ea typeface="Arial" panose="020B0604020202020204" pitchFamily="34" charset="0"/>
              </a:rPr>
              <a:t>So the conclusion, the R squared value for the test data was 82%. This is almost same as in the score from the training dataset which proves that in a dataset we achieve the best fit model</a:t>
            </a:r>
            <a:r>
              <a:rPr lang="en-GB" sz="1200" dirty="0" smtClean="0">
                <a:solidFill>
                  <a:srgbClr val="333333"/>
                </a:solidFill>
                <a:highlight>
                  <a:srgbClr val="FFFFFF"/>
                </a:highlight>
                <a:latin typeface="Arial" panose="020B0604020202020204" pitchFamily="34" charset="0"/>
                <a:ea typeface="Arial" panose="020B0604020202020204" pitchFamily="34" charset="0"/>
              </a:rPr>
              <a:t>.</a:t>
            </a:r>
            <a:endParaRPr lang="en-GB" sz="1200" dirty="0">
              <a:solidFill>
                <a:srgbClr val="333333"/>
              </a:solidFill>
              <a:highlight>
                <a:srgbClr val="FFFFFF"/>
              </a:highlight>
              <a:latin typeface="Arial" panose="020B0604020202020204" pitchFamily="34" charset="0"/>
              <a:ea typeface="Arial" panose="020B0604020202020204" pitchFamily="34" charset="0"/>
            </a:endParaRPr>
          </a:p>
        </p:txBody>
      </p:sp>
      <p:sp>
        <p:nvSpPr>
          <p:cNvPr id="4" name="Rectangle 3"/>
          <p:cNvSpPr/>
          <p:nvPr/>
        </p:nvSpPr>
        <p:spPr>
          <a:xfrm>
            <a:off x="-1" y="1423642"/>
            <a:ext cx="5268191" cy="523220"/>
          </a:xfrm>
          <a:prstGeom prst="rect">
            <a:avLst/>
          </a:prstGeom>
        </p:spPr>
        <p:txBody>
          <a:bodyPr wrap="square">
            <a:spAutoFit/>
          </a:bodyPr>
          <a:lstStyle/>
          <a:p>
            <a:pPr>
              <a:buClr>
                <a:schemeClr val="dk1"/>
              </a:buClr>
              <a:buSzPts val="2800"/>
            </a:pPr>
            <a:r>
              <a:rPr lang="en-US" b="1" dirty="0">
                <a:solidFill>
                  <a:schemeClr val="dk1"/>
                </a:solidFill>
              </a:rPr>
              <a:t>Evaluation Metrics of </a:t>
            </a:r>
            <a:r>
              <a:rPr lang="en-US" b="1" dirty="0" smtClean="0">
                <a:solidFill>
                  <a:schemeClr val="dk1"/>
                </a:solidFill>
              </a:rPr>
              <a:t>Ridge Regression </a:t>
            </a:r>
            <a:r>
              <a:rPr lang="en-US" b="1" dirty="0">
                <a:solidFill>
                  <a:schemeClr val="dk1"/>
                </a:solidFill>
              </a:rPr>
              <a:t>after </a:t>
            </a:r>
            <a:r>
              <a:rPr lang="en-US" b="1" dirty="0" smtClean="0">
                <a:solidFill>
                  <a:schemeClr val="dk1"/>
                </a:solidFill>
              </a:rPr>
              <a:t>Validation</a:t>
            </a:r>
          </a:p>
          <a:p>
            <a:pPr>
              <a:buClr>
                <a:schemeClr val="dk1"/>
              </a:buClr>
              <a:buSzPts val="2800"/>
            </a:pPr>
            <a:endParaRPr lang="en-US" b="1" dirty="0">
              <a:solidFill>
                <a:schemeClr val="dk1"/>
              </a:solidFill>
            </a:endParaRPr>
          </a:p>
        </p:txBody>
      </p:sp>
      <p:sp>
        <p:nvSpPr>
          <p:cNvPr id="6" name="Rectangle 5"/>
          <p:cNvSpPr/>
          <p:nvPr/>
        </p:nvSpPr>
        <p:spPr>
          <a:xfrm>
            <a:off x="221482" y="2019686"/>
            <a:ext cx="6868392" cy="307777"/>
          </a:xfrm>
          <a:prstGeom prst="rect">
            <a:avLst/>
          </a:prstGeom>
        </p:spPr>
        <p:txBody>
          <a:bodyPr wrap="square">
            <a:spAutoFit/>
          </a:bodyPr>
          <a:lstStyle/>
          <a:p>
            <a:pPr>
              <a:buClr>
                <a:schemeClr val="dk1"/>
              </a:buClr>
              <a:buSzPts val="2800"/>
            </a:pPr>
            <a:r>
              <a:rPr lang="en-US" dirty="0">
                <a:solidFill>
                  <a:schemeClr val="accent2"/>
                </a:solidFill>
                <a:latin typeface="Courier New" panose="02070309020205020404" pitchFamily="49" charset="0"/>
              </a:rPr>
              <a:t>Test Performance of lasso regression model after validation</a:t>
            </a:r>
          </a:p>
        </p:txBody>
      </p:sp>
      <p:sp>
        <p:nvSpPr>
          <p:cNvPr id="5" name="Rectangle 4"/>
          <p:cNvSpPr/>
          <p:nvPr/>
        </p:nvSpPr>
        <p:spPr>
          <a:xfrm>
            <a:off x="221482" y="2615730"/>
            <a:ext cx="1672937" cy="1169551"/>
          </a:xfrm>
          <a:prstGeom prst="rect">
            <a:avLst/>
          </a:prstGeom>
        </p:spPr>
        <p:txBody>
          <a:bodyPr wrap="square">
            <a:spAutoFit/>
          </a:bodyPr>
          <a:lstStyle/>
          <a:p>
            <a:r>
              <a:rPr lang="pt-BR" dirty="0">
                <a:solidFill>
                  <a:schemeClr val="accent2"/>
                </a:solidFill>
                <a:latin typeface="Courier New" panose="02070309020205020404" pitchFamily="49" charset="0"/>
              </a:rPr>
              <a:t>MSE : 0.033 RMSE : 0.18 MAE : 0.153 MAPE : 0.097 R2 : 0.817</a:t>
            </a:r>
            <a:endParaRPr lang="en-US" dirty="0">
              <a:solidFill>
                <a:schemeClr val="accent2"/>
              </a:solidFill>
              <a:latin typeface="Courier New" panose="02070309020205020404" pitchFamily="49" charset="0"/>
            </a:endParaRPr>
          </a:p>
        </p:txBody>
      </p:sp>
    </p:spTree>
    <p:extLst>
      <p:ext uri="{BB962C8B-B14F-4D97-AF65-F5344CB8AC3E}">
        <p14:creationId xmlns:p14="http://schemas.microsoft.com/office/powerpoint/2010/main" val="2572297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0" y="0"/>
            <a:ext cx="1947406"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1800" b="1" dirty="0">
              <a:solidFill>
                <a:schemeClr val="tx1"/>
              </a:solidFill>
              <a:latin typeface="+mj-lt"/>
              <a:ea typeface="Montserrat"/>
              <a:cs typeface="Times New Roman" panose="02020603050405020304" pitchFamily="18" charset="0"/>
              <a:sym typeface="Montserrat"/>
            </a:endParaRPr>
          </a:p>
          <a:p>
            <a:pPr marL="0" lvl="0" indent="0" algn="ctr" rtl="0">
              <a:lnSpc>
                <a:spcPct val="100000"/>
              </a:lnSpc>
              <a:spcBef>
                <a:spcPts val="0"/>
              </a:spcBef>
              <a:spcAft>
                <a:spcPts val="0"/>
              </a:spcAft>
              <a:buSzPts val="5200"/>
              <a:buNone/>
            </a:pPr>
            <a:endParaRPr sz="1800" b="1" dirty="0">
              <a:solidFill>
                <a:schemeClr val="tx1"/>
              </a:solidFill>
              <a:latin typeface="+mj-lt"/>
              <a:ea typeface="Montserrat"/>
              <a:cs typeface="Times New Roman" panose="02020603050405020304" pitchFamily="18" charset="0"/>
              <a:sym typeface="Montserrat"/>
            </a:endParaRPr>
          </a:p>
          <a:p>
            <a:pPr marL="0" lvl="0" indent="0" algn="ctr" rtl="0">
              <a:spcBef>
                <a:spcPts val="0"/>
              </a:spcBef>
              <a:spcAft>
                <a:spcPts val="0"/>
              </a:spcAft>
              <a:buSzPts val="5200"/>
              <a:buNone/>
            </a:pPr>
            <a:endParaRPr sz="1800" b="1" dirty="0">
              <a:solidFill>
                <a:schemeClr val="tx1"/>
              </a:solidFill>
              <a:latin typeface="+mj-lt"/>
              <a:ea typeface="Montserrat"/>
              <a:cs typeface="Times New Roman" panose="02020603050405020304" pitchFamily="18" charset="0"/>
              <a:sym typeface="Montserrat"/>
            </a:endParaRPr>
          </a:p>
          <a:p>
            <a:pPr marL="0" lvl="0" indent="0" algn="ctr">
              <a:buSzPts val="5200"/>
            </a:pPr>
            <a:r>
              <a:rPr lang="en-GB" sz="1800" b="1" dirty="0" smtClean="0">
                <a:sym typeface="Montserrat"/>
              </a:rPr>
              <a:t>CONTENTS</a:t>
            </a:r>
            <a:endParaRPr sz="1800" b="1" dirty="0">
              <a:sym typeface="Montserrat"/>
            </a:endParaRPr>
          </a:p>
        </p:txBody>
      </p:sp>
      <p:sp>
        <p:nvSpPr>
          <p:cNvPr id="2" name="Text Placeholder 1">
            <a:extLst>
              <a:ext uri="{FF2B5EF4-FFF2-40B4-BE49-F238E27FC236}">
                <a16:creationId xmlns:a16="http://schemas.microsoft.com/office/drawing/2014/main" id="{1CA30ED9-25C6-B706-FD8F-68E3B1C5D04F}"/>
              </a:ext>
            </a:extLst>
          </p:cNvPr>
          <p:cNvSpPr>
            <a:spLocks noGrp="1"/>
          </p:cNvSpPr>
          <p:nvPr>
            <p:ph type="body" idx="1"/>
          </p:nvPr>
        </p:nvSpPr>
        <p:spPr>
          <a:xfrm>
            <a:off x="258184" y="542972"/>
            <a:ext cx="5787614" cy="3416400"/>
          </a:xfrm>
        </p:spPr>
        <p:txBody>
          <a:bodyPr/>
          <a:lstStyle/>
          <a:p>
            <a:pPr indent="-457200">
              <a:lnSpc>
                <a:spcPct val="90000"/>
              </a:lnSpc>
              <a:spcBef>
                <a:spcPts val="1000"/>
              </a:spcBef>
              <a:buClrTx/>
              <a:buFont typeface="Wingdings" panose="05000000000000000000" pitchFamily="2" charset="2"/>
              <a:buChar char="v"/>
            </a:pPr>
            <a:r>
              <a:rPr lang="en-GB" sz="1200" dirty="0" smtClean="0">
                <a:solidFill>
                  <a:schemeClr val="accent2"/>
                </a:solidFill>
              </a:rPr>
              <a:t>INTROCUTION</a:t>
            </a:r>
          </a:p>
          <a:p>
            <a:pPr indent="-457200">
              <a:lnSpc>
                <a:spcPct val="90000"/>
              </a:lnSpc>
              <a:spcBef>
                <a:spcPts val="1000"/>
              </a:spcBef>
              <a:buClrTx/>
              <a:buFont typeface="Wingdings" panose="05000000000000000000" pitchFamily="2" charset="2"/>
              <a:buChar char="v"/>
            </a:pPr>
            <a:r>
              <a:rPr lang="en-GB" sz="1200" dirty="0" smtClean="0">
                <a:solidFill>
                  <a:schemeClr val="accent2"/>
                </a:solidFill>
              </a:rPr>
              <a:t>DATA UNDERSANDING EDA</a:t>
            </a:r>
          </a:p>
          <a:p>
            <a:pPr indent="-457200">
              <a:lnSpc>
                <a:spcPct val="90000"/>
              </a:lnSpc>
              <a:spcBef>
                <a:spcPts val="1000"/>
              </a:spcBef>
              <a:buClrTx/>
              <a:buFont typeface="Wingdings" panose="05000000000000000000" pitchFamily="2" charset="2"/>
              <a:buChar char="v"/>
            </a:pPr>
            <a:r>
              <a:rPr lang="en-GB" sz="1200" dirty="0" smtClean="0">
                <a:solidFill>
                  <a:schemeClr val="accent2"/>
                </a:solidFill>
              </a:rPr>
              <a:t>DATA </a:t>
            </a:r>
            <a:r>
              <a:rPr lang="en-GB" sz="1200" dirty="0">
                <a:solidFill>
                  <a:schemeClr val="accent2"/>
                </a:solidFill>
              </a:rPr>
              <a:t>TRANSFORMING, SPLITING AND </a:t>
            </a:r>
            <a:r>
              <a:rPr lang="en-GB" sz="1200" dirty="0" smtClean="0">
                <a:solidFill>
                  <a:schemeClr val="accent2"/>
                </a:solidFill>
              </a:rPr>
              <a:t>NORAMLIZATION</a:t>
            </a:r>
          </a:p>
          <a:p>
            <a:pPr indent="-457200">
              <a:lnSpc>
                <a:spcPct val="90000"/>
              </a:lnSpc>
              <a:spcBef>
                <a:spcPts val="1000"/>
              </a:spcBef>
              <a:buClrTx/>
              <a:buFont typeface="Wingdings" panose="05000000000000000000" pitchFamily="2" charset="2"/>
              <a:buChar char="v"/>
            </a:pPr>
            <a:r>
              <a:rPr lang="en-GB" sz="1200" dirty="0" smtClean="0">
                <a:solidFill>
                  <a:schemeClr val="accent2"/>
                </a:solidFill>
              </a:rPr>
              <a:t>MODEL BUILDING</a:t>
            </a:r>
          </a:p>
          <a:p>
            <a:pPr indent="-457200">
              <a:lnSpc>
                <a:spcPct val="90000"/>
              </a:lnSpc>
              <a:spcBef>
                <a:spcPts val="1000"/>
              </a:spcBef>
              <a:buClrTx/>
              <a:buFont typeface="Wingdings" panose="05000000000000000000" pitchFamily="2" charset="2"/>
              <a:buChar char="v"/>
            </a:pPr>
            <a:r>
              <a:rPr lang="en-GB" sz="1200" dirty="0" smtClean="0">
                <a:solidFill>
                  <a:schemeClr val="accent2"/>
                </a:solidFill>
              </a:rPr>
              <a:t>EVALUATION </a:t>
            </a:r>
            <a:r>
              <a:rPr lang="en-GB" sz="1200" dirty="0">
                <a:solidFill>
                  <a:schemeClr val="accent2"/>
                </a:solidFill>
              </a:rPr>
              <a:t>MATRICS </a:t>
            </a:r>
            <a:r>
              <a:rPr lang="en-GB" sz="1200" dirty="0" smtClean="0">
                <a:solidFill>
                  <a:schemeClr val="accent2"/>
                </a:solidFill>
              </a:rPr>
              <a:t>COMPARISON</a:t>
            </a:r>
          </a:p>
          <a:p>
            <a:pPr indent="-457200">
              <a:lnSpc>
                <a:spcPct val="90000"/>
              </a:lnSpc>
              <a:spcBef>
                <a:spcPts val="1000"/>
              </a:spcBef>
              <a:buClrTx/>
              <a:buFont typeface="Wingdings" panose="05000000000000000000" pitchFamily="2" charset="2"/>
              <a:buChar char="v"/>
            </a:pPr>
            <a:r>
              <a:rPr lang="en-GB" sz="1200" dirty="0" smtClean="0">
                <a:solidFill>
                  <a:schemeClr val="accent2"/>
                </a:solidFill>
              </a:rPr>
              <a:t>CHALLENGES</a:t>
            </a:r>
          </a:p>
          <a:p>
            <a:pPr indent="-457200">
              <a:lnSpc>
                <a:spcPct val="90000"/>
              </a:lnSpc>
              <a:spcBef>
                <a:spcPts val="1000"/>
              </a:spcBef>
              <a:buClrTx/>
              <a:buFont typeface="Wingdings" panose="05000000000000000000" pitchFamily="2" charset="2"/>
              <a:buChar char="v"/>
            </a:pPr>
            <a:r>
              <a:rPr lang="en-GB" sz="1200" dirty="0" smtClean="0">
                <a:solidFill>
                  <a:schemeClr val="accent2"/>
                </a:solidFill>
              </a:rPr>
              <a:t>CONCLUSION </a:t>
            </a:r>
            <a:endParaRPr lang="en-GB" sz="1200" dirty="0">
              <a:solidFill>
                <a:schemeClr val="accent2"/>
              </a:solidFill>
            </a:endParaRPr>
          </a:p>
          <a:p>
            <a:pPr indent="-457200">
              <a:lnSpc>
                <a:spcPct val="90000"/>
              </a:lnSpc>
              <a:spcBef>
                <a:spcPts val="1000"/>
              </a:spcBef>
              <a:buAutoNum type="arabicPeriod"/>
            </a:pPr>
            <a:endParaRPr lang="en-GB" sz="2000" kern="1200" dirty="0" smtClean="0">
              <a:solidFill>
                <a:schemeClr val="tx1">
                  <a:lumMod val="85000"/>
                  <a:lumOff val="15000"/>
                </a:schemeClr>
              </a:solidFill>
              <a:latin typeface="+mn-lt"/>
              <a:ea typeface="+mn-ea"/>
              <a:cs typeface="Arial" panose="020B0604020202020204" pitchFamily="34" charset="0"/>
            </a:endParaRPr>
          </a:p>
          <a:p>
            <a:pPr indent="-457200">
              <a:lnSpc>
                <a:spcPct val="90000"/>
              </a:lnSpc>
              <a:spcBef>
                <a:spcPts val="1000"/>
              </a:spcBef>
              <a:buAutoNum type="arabicPeriod"/>
            </a:pPr>
            <a:endParaRPr lang="en-GB" sz="2000" kern="1200" dirty="0" smtClean="0">
              <a:solidFill>
                <a:schemeClr val="tx1">
                  <a:lumMod val="85000"/>
                  <a:lumOff val="15000"/>
                </a:schemeClr>
              </a:solidFill>
              <a:latin typeface="+mn-lt"/>
              <a:ea typeface="+mn-ea"/>
              <a:cs typeface="Arial" panose="020B0604020202020204" pitchFamily="34" charset="0"/>
            </a:endParaRPr>
          </a:p>
          <a:p>
            <a:pPr indent="-457200">
              <a:lnSpc>
                <a:spcPct val="90000"/>
              </a:lnSpc>
              <a:spcBef>
                <a:spcPts val="1000"/>
              </a:spcBef>
              <a:buAutoNum type="arabicPeriod"/>
            </a:pPr>
            <a:endParaRPr lang="en-GB" sz="2000" kern="1200" dirty="0">
              <a:solidFill>
                <a:schemeClr val="tx1">
                  <a:lumMod val="85000"/>
                  <a:lumOff val="15000"/>
                </a:schemeClr>
              </a:solidFill>
              <a:latin typeface="+mn-lt"/>
              <a:ea typeface="+mn-ea"/>
              <a:cs typeface="Arial" panose="020B0604020202020204" pitchFamily="34" charset="0"/>
            </a:endParaRPr>
          </a:p>
          <a:p>
            <a:pPr marL="0" indent="0">
              <a:lnSpc>
                <a:spcPct val="90000"/>
              </a:lnSpc>
              <a:spcBef>
                <a:spcPts val="1000"/>
              </a:spcBef>
              <a:buNone/>
            </a:pPr>
            <a:endParaRPr lang="en-GB" sz="2000" kern="1200" dirty="0">
              <a:solidFill>
                <a:schemeClr val="tx1">
                  <a:lumMod val="85000"/>
                  <a:lumOff val="15000"/>
                </a:schemeClr>
              </a:solidFill>
              <a:latin typeface="+mn-lt"/>
              <a:ea typeface="+mn-ea"/>
              <a:cs typeface="Arial" panose="020B0604020202020204" pitchFamily="34" charset="0"/>
            </a:endParaRPr>
          </a:p>
        </p:txBody>
      </p:sp>
      <p:sp>
        <p:nvSpPr>
          <p:cNvPr id="3" name="Text Placeholder 2">
            <a:extLst>
              <a:ext uri="{FF2B5EF4-FFF2-40B4-BE49-F238E27FC236}">
                <a16:creationId xmlns:a16="http://schemas.microsoft.com/office/drawing/2014/main" id="{97B720D2-D488-8977-0FD0-69CEE1BAD064}"/>
              </a:ext>
            </a:extLst>
          </p:cNvPr>
          <p:cNvSpPr>
            <a:spLocks noGrp="1"/>
          </p:cNvSpPr>
          <p:nvPr>
            <p:ph type="body" idx="2"/>
          </p:nvPr>
        </p:nvSpPr>
        <p:spPr/>
        <p:txBody>
          <a:bodyPr/>
          <a:lstStyle/>
          <a:p>
            <a:pPr marL="3810000" lvl="8" indent="0">
              <a:buNone/>
            </a:pPr>
            <a:endParaRPr lang="en-GB" dirty="0"/>
          </a:p>
          <a:p>
            <a:pPr marL="3810000" lvl="8" indent="0">
              <a:buNone/>
            </a:pPr>
            <a:endParaRPr lang="en-GB" dirty="0"/>
          </a:p>
          <a:p>
            <a:pPr marL="3810000" lvl="8" indent="0">
              <a:buNone/>
            </a:pPr>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4918334" cy="307777"/>
          </a:xfrm>
          <a:prstGeom prst="rect">
            <a:avLst/>
          </a:prstGeom>
        </p:spPr>
        <p:txBody>
          <a:bodyPr wrap="none">
            <a:spAutoFit/>
          </a:bodyPr>
          <a:lstStyle/>
          <a:p>
            <a:pPr>
              <a:buClr>
                <a:schemeClr val="dk1"/>
              </a:buClr>
              <a:buSzPts val="2800"/>
            </a:pPr>
            <a:r>
              <a:rPr lang="en-US" b="1" dirty="0" smtClean="0">
                <a:solidFill>
                  <a:schemeClr val="dk1"/>
                </a:solidFill>
              </a:rPr>
              <a:t>Ridge </a:t>
            </a:r>
            <a:r>
              <a:rPr lang="en-US" b="1" dirty="0">
                <a:solidFill>
                  <a:schemeClr val="dk1"/>
                </a:solidFill>
              </a:rPr>
              <a:t>Regression After Validation: Actual Vs. Predicted</a:t>
            </a:r>
          </a:p>
        </p:txBody>
      </p:sp>
      <p:sp>
        <p:nvSpPr>
          <p:cNvPr id="6" name="Rectangle 5"/>
          <p:cNvSpPr/>
          <p:nvPr/>
        </p:nvSpPr>
        <p:spPr>
          <a:xfrm>
            <a:off x="261661" y="4613564"/>
            <a:ext cx="8790709" cy="307777"/>
          </a:xfrm>
          <a:prstGeom prst="rect">
            <a:avLst/>
          </a:prstGeom>
        </p:spPr>
        <p:txBody>
          <a:bodyPr wrap="square">
            <a:spAutoFit/>
          </a:bodyPr>
          <a:lstStyle/>
          <a:p>
            <a:r>
              <a:rPr lang="en-US" dirty="0">
                <a:solidFill>
                  <a:schemeClr val="accent2"/>
                </a:solidFill>
                <a:latin typeface="Courier New" panose="02070309020205020404" pitchFamily="49" charset="0"/>
              </a:rPr>
              <a:t>Actual Price vs. Predicted Price for </a:t>
            </a:r>
            <a:r>
              <a:rPr lang="en-US" dirty="0" smtClean="0">
                <a:solidFill>
                  <a:schemeClr val="accent2"/>
                </a:solidFill>
                <a:latin typeface="Courier New" panose="02070309020205020404" pitchFamily="49" charset="0"/>
              </a:rPr>
              <a:t>Ridge</a:t>
            </a:r>
            <a:r>
              <a:rPr lang="en-US" dirty="0">
                <a:solidFill>
                  <a:schemeClr val="accent2"/>
                </a:solidFill>
                <a:latin typeface="Courier New" panose="02070309020205020404" pitchFamily="49" charset="0"/>
              </a:rPr>
              <a:t> Regression after Validation Plotting </a:t>
            </a:r>
          </a:p>
        </p:txBody>
      </p:sp>
      <p:pic>
        <p:nvPicPr>
          <p:cNvPr id="7" name="Picture 6" descr="Chart, line chart&#10;&#10;Description automatically generated">
            <a:extLst>
              <a:ext uri="{FF2B5EF4-FFF2-40B4-BE49-F238E27FC236}">
                <a16:creationId xmlns:a16="http://schemas.microsoft.com/office/drawing/2014/main" id="{E5620848-BE2F-4904-8EE9-4E6480A63136}"/>
              </a:ext>
            </a:extLst>
          </p:cNvPr>
          <p:cNvPicPr>
            <a:picLocks noChangeAspect="1"/>
          </p:cNvPicPr>
          <p:nvPr/>
        </p:nvPicPr>
        <p:blipFill>
          <a:blip r:embed="rId2"/>
          <a:stretch>
            <a:fillRect/>
          </a:stretch>
        </p:blipFill>
        <p:spPr>
          <a:xfrm>
            <a:off x="124934" y="768926"/>
            <a:ext cx="8426783" cy="3844637"/>
          </a:xfrm>
          <a:prstGeom prst="rect">
            <a:avLst/>
          </a:prstGeom>
        </p:spPr>
      </p:pic>
      <p:sp>
        <p:nvSpPr>
          <p:cNvPr id="8" name="Rectangle 7"/>
          <p:cNvSpPr/>
          <p:nvPr/>
        </p:nvSpPr>
        <p:spPr>
          <a:xfrm>
            <a:off x="-90245" y="353427"/>
            <a:ext cx="8049682" cy="276999"/>
          </a:xfrm>
          <a:prstGeom prst="rect">
            <a:avLst/>
          </a:prstGeom>
        </p:spPr>
        <p:txBody>
          <a:bodyPr wrap="square">
            <a:spAutoFit/>
          </a:bodyPr>
          <a:lstStyle/>
          <a:p>
            <a:pPr marL="114300" indent="0">
              <a:buNone/>
            </a:pPr>
            <a:r>
              <a:rPr lang="en-GB" sz="1200" dirty="0">
                <a:solidFill>
                  <a:srgbClr val="333333"/>
                </a:solidFill>
                <a:highlight>
                  <a:srgbClr val="FFFFFF"/>
                </a:highlight>
                <a:latin typeface="Arial" panose="020B0604020202020204" pitchFamily="34" charset="0"/>
                <a:ea typeface="Arial" panose="020B0604020202020204" pitchFamily="34" charset="0"/>
              </a:rPr>
              <a:t>After implementing the best parameter best R^2 score we have 82% for Ridge regression model.</a:t>
            </a:r>
          </a:p>
        </p:txBody>
      </p:sp>
    </p:spTree>
    <p:extLst>
      <p:ext uri="{BB962C8B-B14F-4D97-AF65-F5344CB8AC3E}">
        <p14:creationId xmlns:p14="http://schemas.microsoft.com/office/powerpoint/2010/main" val="2207658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57113-9594-FD7C-8AF8-8B9050CDD016}"/>
              </a:ext>
            </a:extLst>
          </p:cNvPr>
          <p:cNvSpPr>
            <a:spLocks noGrp="1"/>
          </p:cNvSpPr>
          <p:nvPr>
            <p:ph type="title"/>
          </p:nvPr>
        </p:nvSpPr>
        <p:spPr>
          <a:xfrm>
            <a:off x="0" y="0"/>
            <a:ext cx="8520600" cy="572700"/>
          </a:xfrm>
        </p:spPr>
        <p:txBody>
          <a:bodyPr/>
          <a:lstStyle/>
          <a:p>
            <a:r>
              <a:rPr lang="en-GB" sz="1400" b="1" dirty="0" smtClean="0"/>
              <a:t>3-Elastic Net</a:t>
            </a:r>
            <a:endParaRPr lang="en-GB" sz="1400" b="1" dirty="0"/>
          </a:p>
        </p:txBody>
      </p:sp>
      <p:sp>
        <p:nvSpPr>
          <p:cNvPr id="3" name="Text Placeholder 2">
            <a:extLst>
              <a:ext uri="{FF2B5EF4-FFF2-40B4-BE49-F238E27FC236}">
                <a16:creationId xmlns:a16="http://schemas.microsoft.com/office/drawing/2014/main" id="{FAAF3FCF-AFCA-55C3-590D-EF7153E7B6F3}"/>
              </a:ext>
            </a:extLst>
          </p:cNvPr>
          <p:cNvSpPr>
            <a:spLocks noGrp="1"/>
          </p:cNvSpPr>
          <p:nvPr>
            <p:ph type="body" idx="1"/>
          </p:nvPr>
        </p:nvSpPr>
        <p:spPr>
          <a:xfrm>
            <a:off x="0" y="321127"/>
            <a:ext cx="8354345" cy="838630"/>
          </a:xfrm>
        </p:spPr>
        <p:txBody>
          <a:bodyPr/>
          <a:lstStyle/>
          <a:p>
            <a:pPr algn="just"/>
            <a:r>
              <a:rPr lang="en-US" sz="1200" dirty="0">
                <a:solidFill>
                  <a:srgbClr val="333333"/>
                </a:solidFill>
                <a:highlight>
                  <a:srgbClr val="FFFFFF"/>
                </a:highlight>
                <a:latin typeface="Arial" panose="020B0604020202020204" pitchFamily="34" charset="0"/>
                <a:ea typeface="Arial" panose="020B0604020202020204" pitchFamily="34" charset="0"/>
              </a:rPr>
              <a:t>T</a:t>
            </a:r>
            <a:r>
              <a:rPr lang="en-US" sz="1200" dirty="0" smtClean="0">
                <a:solidFill>
                  <a:srgbClr val="333333"/>
                </a:solidFill>
                <a:highlight>
                  <a:srgbClr val="FFFFFF"/>
                </a:highlight>
                <a:latin typeface="Arial" panose="020B0604020202020204" pitchFamily="34" charset="0"/>
                <a:ea typeface="Arial" panose="020B0604020202020204" pitchFamily="34" charset="0"/>
              </a:rPr>
              <a:t>he</a:t>
            </a:r>
            <a:r>
              <a:rPr lang="en-US" sz="1200" dirty="0">
                <a:solidFill>
                  <a:srgbClr val="333333"/>
                </a:solidFill>
                <a:highlight>
                  <a:srgbClr val="FFFFFF"/>
                </a:highlight>
                <a:latin typeface="Arial" panose="020B0604020202020204" pitchFamily="34" charset="0"/>
                <a:ea typeface="Arial" panose="020B0604020202020204" pitchFamily="34" charset="0"/>
              </a:rPr>
              <a:t> elastic net is a </a:t>
            </a:r>
            <a:r>
              <a:rPr lang="en-US" sz="1200" dirty="0" smtClean="0">
                <a:solidFill>
                  <a:srgbClr val="333333"/>
                </a:solidFill>
                <a:highlight>
                  <a:srgbClr val="FFFFFF"/>
                </a:highlight>
                <a:latin typeface="Arial" panose="020B0604020202020204" pitchFamily="34" charset="0"/>
                <a:ea typeface="Arial" panose="020B0604020202020204" pitchFamily="34" charset="0"/>
              </a:rPr>
              <a:t>regularized</a:t>
            </a:r>
            <a:r>
              <a:rPr lang="en-US" sz="1200" dirty="0">
                <a:solidFill>
                  <a:srgbClr val="333333"/>
                </a:solidFill>
                <a:highlight>
                  <a:srgbClr val="FFFFFF"/>
                </a:highlight>
                <a:latin typeface="Arial" panose="020B0604020202020204" pitchFamily="34" charset="0"/>
                <a:ea typeface="Arial" panose="020B0604020202020204" pitchFamily="34" charset="0"/>
              </a:rPr>
              <a:t> regression method that linearly combines the L1 and L2 penalties of the lasso and ridge methods.</a:t>
            </a:r>
            <a:r>
              <a:rPr lang="en-GB" sz="1200" dirty="0">
                <a:solidFill>
                  <a:srgbClr val="333333"/>
                </a:solidFill>
                <a:highlight>
                  <a:srgbClr val="FFFFFF"/>
                </a:highlight>
                <a:latin typeface="Arial" panose="020B0604020202020204" pitchFamily="34" charset="0"/>
                <a:ea typeface="Arial" panose="020B0604020202020204" pitchFamily="34" charset="0"/>
              </a:rPr>
              <a:t>.</a:t>
            </a:r>
            <a:endParaRPr lang="en-GB" sz="1200" dirty="0">
              <a:solidFill>
                <a:srgbClr val="333333"/>
              </a:solidFill>
              <a:highlight>
                <a:srgbClr val="FFFFFF"/>
              </a:highlight>
              <a:latin typeface="Arial" panose="020B0604020202020204" pitchFamily="34" charset="0"/>
              <a:ea typeface="Arial" panose="020B0604020202020204" pitchFamily="34" charset="0"/>
            </a:endParaRPr>
          </a:p>
          <a:p>
            <a:pPr marL="114300" indent="0" algn="just">
              <a:buNone/>
            </a:pPr>
            <a:endParaRPr lang="pt-BR" sz="1200" dirty="0">
              <a:solidFill>
                <a:schemeClr val="accent2"/>
              </a:solidFill>
              <a:highlight>
                <a:srgbClr val="FFFFFF"/>
              </a:highlight>
              <a:latin typeface="Arial" panose="020B0604020202020204" pitchFamily="34" charset="0"/>
              <a:ea typeface="Arial" panose="020B0604020202020204" pitchFamily="34" charset="0"/>
            </a:endParaRPr>
          </a:p>
        </p:txBody>
      </p:sp>
      <p:sp>
        <p:nvSpPr>
          <p:cNvPr id="4" name="Rectangle 3"/>
          <p:cNvSpPr/>
          <p:nvPr/>
        </p:nvSpPr>
        <p:spPr>
          <a:xfrm>
            <a:off x="417264" y="1070492"/>
            <a:ext cx="6091732" cy="307777"/>
          </a:xfrm>
          <a:prstGeom prst="rect">
            <a:avLst/>
          </a:prstGeom>
        </p:spPr>
        <p:txBody>
          <a:bodyPr wrap="none">
            <a:spAutoFit/>
          </a:bodyPr>
          <a:lstStyle/>
          <a:p>
            <a:r>
              <a:rPr lang="en-US" dirty="0" smtClean="0">
                <a:solidFill>
                  <a:schemeClr val="accent2"/>
                </a:solidFill>
                <a:latin typeface="Courier New" panose="02070309020205020404" pitchFamily="49" charset="0"/>
              </a:rPr>
              <a:t>Train accuracy</a:t>
            </a:r>
            <a:r>
              <a:rPr lang="en-US" dirty="0">
                <a:solidFill>
                  <a:schemeClr val="accent2"/>
                </a:solidFill>
                <a:latin typeface="Courier New" panose="02070309020205020404" pitchFamily="49" charset="0"/>
              </a:rPr>
              <a:t> </a:t>
            </a:r>
            <a:r>
              <a:rPr lang="en-US" dirty="0" smtClean="0">
                <a:solidFill>
                  <a:schemeClr val="accent2"/>
                </a:solidFill>
                <a:latin typeface="Courier New" panose="02070309020205020404" pitchFamily="49" charset="0"/>
              </a:rPr>
              <a:t>of Elastic Net</a:t>
            </a:r>
            <a:r>
              <a:rPr lang="en-US" dirty="0">
                <a:solidFill>
                  <a:schemeClr val="accent2"/>
                </a:solidFill>
                <a:latin typeface="Courier New" panose="02070309020205020404" pitchFamily="49" charset="0"/>
              </a:rPr>
              <a:t> regression </a:t>
            </a:r>
            <a:r>
              <a:rPr lang="en-US" dirty="0" smtClean="0">
                <a:solidFill>
                  <a:schemeClr val="accent2"/>
                </a:solidFill>
                <a:latin typeface="Courier New" panose="02070309020205020404" pitchFamily="49" charset="0"/>
              </a:rPr>
              <a:t>model is </a:t>
            </a:r>
            <a:r>
              <a:rPr lang="en-US" dirty="0">
                <a:solidFill>
                  <a:schemeClr val="accent2"/>
                </a:solidFill>
                <a:latin typeface="Courier New" panose="02070309020205020404" pitchFamily="49" charset="0"/>
              </a:rPr>
              <a:t>0.796</a:t>
            </a:r>
            <a:endParaRPr lang="en-US" dirty="0">
              <a:solidFill>
                <a:schemeClr val="accent2"/>
              </a:solidFill>
              <a:latin typeface="Courier New" panose="02070309020205020404" pitchFamily="49" charset="0"/>
            </a:endParaRPr>
          </a:p>
        </p:txBody>
      </p:sp>
      <p:sp>
        <p:nvSpPr>
          <p:cNvPr id="6" name="Rectangle 5"/>
          <p:cNvSpPr/>
          <p:nvPr/>
        </p:nvSpPr>
        <p:spPr>
          <a:xfrm>
            <a:off x="0" y="1944248"/>
            <a:ext cx="3972562" cy="307777"/>
          </a:xfrm>
          <a:prstGeom prst="rect">
            <a:avLst/>
          </a:prstGeom>
        </p:spPr>
        <p:txBody>
          <a:bodyPr wrap="none">
            <a:spAutoFit/>
          </a:bodyPr>
          <a:lstStyle/>
          <a:p>
            <a:pPr>
              <a:buClr>
                <a:schemeClr val="dk1"/>
              </a:buClr>
              <a:buSzPts val="2800"/>
            </a:pPr>
            <a:r>
              <a:rPr lang="en-US" b="1" dirty="0">
                <a:solidFill>
                  <a:schemeClr val="dk1"/>
                </a:solidFill>
              </a:rPr>
              <a:t>Evaluation Metrics of </a:t>
            </a:r>
            <a:r>
              <a:rPr lang="en-US" b="1" dirty="0" smtClean="0">
                <a:solidFill>
                  <a:schemeClr val="dk1"/>
                </a:solidFill>
              </a:rPr>
              <a:t>Elastic Net </a:t>
            </a:r>
            <a:r>
              <a:rPr lang="en-US" b="1" dirty="0">
                <a:solidFill>
                  <a:schemeClr val="dk1"/>
                </a:solidFill>
              </a:rPr>
              <a:t>Regression</a:t>
            </a:r>
            <a:endParaRPr lang="en-US" b="1" dirty="0">
              <a:solidFill>
                <a:schemeClr val="dk1"/>
              </a:solidFill>
            </a:endParaRPr>
          </a:p>
        </p:txBody>
      </p:sp>
      <p:sp>
        <p:nvSpPr>
          <p:cNvPr id="8" name="Rectangle 7"/>
          <p:cNvSpPr/>
          <p:nvPr/>
        </p:nvSpPr>
        <p:spPr>
          <a:xfrm>
            <a:off x="417264" y="2419767"/>
            <a:ext cx="5713372" cy="307777"/>
          </a:xfrm>
          <a:prstGeom prst="rect">
            <a:avLst/>
          </a:prstGeom>
        </p:spPr>
        <p:txBody>
          <a:bodyPr wrap="square">
            <a:spAutoFit/>
          </a:bodyPr>
          <a:lstStyle/>
          <a:p>
            <a:r>
              <a:rPr lang="en-US" dirty="0">
                <a:solidFill>
                  <a:schemeClr val="accent2"/>
                </a:solidFill>
                <a:latin typeface="Courier New" panose="02070309020205020404" pitchFamily="49" charset="0"/>
              </a:rPr>
              <a:t>Test Performance of </a:t>
            </a:r>
            <a:r>
              <a:rPr lang="en-US" dirty="0" smtClean="0">
                <a:solidFill>
                  <a:schemeClr val="accent2"/>
                </a:solidFill>
                <a:latin typeface="Courier New" panose="02070309020205020404" pitchFamily="49" charset="0"/>
              </a:rPr>
              <a:t>Elastic Net</a:t>
            </a:r>
            <a:r>
              <a:rPr lang="en-US" dirty="0">
                <a:solidFill>
                  <a:schemeClr val="accent2"/>
                </a:solidFill>
                <a:latin typeface="Courier New" panose="02070309020205020404" pitchFamily="49" charset="0"/>
              </a:rPr>
              <a:t> regression model</a:t>
            </a:r>
          </a:p>
        </p:txBody>
      </p:sp>
      <p:sp>
        <p:nvSpPr>
          <p:cNvPr id="5" name="Rectangle 4"/>
          <p:cNvSpPr/>
          <p:nvPr/>
        </p:nvSpPr>
        <p:spPr>
          <a:xfrm>
            <a:off x="417264" y="2895286"/>
            <a:ext cx="1689431" cy="1169551"/>
          </a:xfrm>
          <a:prstGeom prst="rect">
            <a:avLst/>
          </a:prstGeom>
        </p:spPr>
        <p:txBody>
          <a:bodyPr wrap="square">
            <a:spAutoFit/>
          </a:bodyPr>
          <a:lstStyle/>
          <a:p>
            <a:r>
              <a:rPr lang="pt-BR" dirty="0">
                <a:solidFill>
                  <a:schemeClr val="accent2"/>
                </a:solidFill>
                <a:latin typeface="Courier New" panose="02070309020205020404" pitchFamily="49" charset="0"/>
              </a:rPr>
              <a:t>MSE : 0.036 RMSE : 0.191 MAE : 0.157 MAPE : 0.102 R2 : 0.796</a:t>
            </a:r>
            <a:endParaRPr lang="en-US" dirty="0">
              <a:solidFill>
                <a:schemeClr val="accent2"/>
              </a:solidFill>
              <a:latin typeface="Courier New" panose="02070309020205020404" pitchFamily="49" charset="0"/>
            </a:endParaRPr>
          </a:p>
        </p:txBody>
      </p:sp>
    </p:spTree>
    <p:extLst>
      <p:ext uri="{BB962C8B-B14F-4D97-AF65-F5344CB8AC3E}">
        <p14:creationId xmlns:p14="http://schemas.microsoft.com/office/powerpoint/2010/main" val="4031459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5336717" cy="307777"/>
          </a:xfrm>
          <a:prstGeom prst="rect">
            <a:avLst/>
          </a:prstGeom>
        </p:spPr>
        <p:txBody>
          <a:bodyPr wrap="none">
            <a:spAutoFit/>
          </a:bodyPr>
          <a:lstStyle/>
          <a:p>
            <a:pPr>
              <a:buClr>
                <a:schemeClr val="dk1"/>
              </a:buClr>
              <a:buSzPts val="2800"/>
            </a:pPr>
            <a:r>
              <a:rPr lang="en-US" b="1" dirty="0">
                <a:solidFill>
                  <a:schemeClr val="dk1"/>
                </a:solidFill>
              </a:rPr>
              <a:t>Elastic Net </a:t>
            </a:r>
            <a:r>
              <a:rPr lang="en-US" b="1" dirty="0">
                <a:solidFill>
                  <a:schemeClr val="dk1"/>
                </a:solidFill>
              </a:rPr>
              <a:t>Regression After Validation: Actual Vs. Predicted</a:t>
            </a:r>
          </a:p>
        </p:txBody>
      </p:sp>
      <p:sp>
        <p:nvSpPr>
          <p:cNvPr id="6" name="Rectangle 5"/>
          <p:cNvSpPr/>
          <p:nvPr/>
        </p:nvSpPr>
        <p:spPr>
          <a:xfrm>
            <a:off x="0" y="4259783"/>
            <a:ext cx="9060872" cy="523220"/>
          </a:xfrm>
          <a:prstGeom prst="rect">
            <a:avLst/>
          </a:prstGeom>
        </p:spPr>
        <p:txBody>
          <a:bodyPr wrap="square">
            <a:spAutoFit/>
          </a:bodyPr>
          <a:lstStyle/>
          <a:p>
            <a:r>
              <a:rPr lang="en-US" dirty="0">
                <a:solidFill>
                  <a:schemeClr val="accent2"/>
                </a:solidFill>
                <a:latin typeface="Courier New" panose="02070309020205020404" pitchFamily="49" charset="0"/>
              </a:rPr>
              <a:t>Actual Price vs. Predicted Price for </a:t>
            </a:r>
            <a:r>
              <a:rPr lang="en-US" dirty="0" smtClean="0">
                <a:solidFill>
                  <a:schemeClr val="accent2"/>
                </a:solidFill>
                <a:latin typeface="Courier New" panose="02070309020205020404" pitchFamily="49" charset="0"/>
              </a:rPr>
              <a:t>Elastic Net</a:t>
            </a:r>
            <a:r>
              <a:rPr lang="en-US" dirty="0">
                <a:solidFill>
                  <a:schemeClr val="accent2"/>
                </a:solidFill>
                <a:latin typeface="Courier New" panose="02070309020205020404" pitchFamily="49" charset="0"/>
              </a:rPr>
              <a:t> Regression after Validation </a:t>
            </a:r>
            <a:endParaRPr lang="en-US" dirty="0" smtClean="0">
              <a:solidFill>
                <a:schemeClr val="accent2"/>
              </a:solidFill>
              <a:latin typeface="Courier New" panose="02070309020205020404" pitchFamily="49" charset="0"/>
            </a:endParaRPr>
          </a:p>
          <a:p>
            <a:r>
              <a:rPr lang="en-US" dirty="0" smtClean="0">
                <a:solidFill>
                  <a:schemeClr val="accent2"/>
                </a:solidFill>
                <a:latin typeface="Courier New" panose="02070309020205020404" pitchFamily="49" charset="0"/>
              </a:rPr>
              <a:t>Plotting</a:t>
            </a:r>
            <a:r>
              <a:rPr lang="en-US" dirty="0">
                <a:solidFill>
                  <a:schemeClr val="accent2"/>
                </a:solidFill>
                <a:latin typeface="Courier New" panose="02070309020205020404" pitchFamily="49" charset="0"/>
              </a:rPr>
              <a:t> </a:t>
            </a:r>
          </a:p>
        </p:txBody>
      </p:sp>
      <p:pic>
        <p:nvPicPr>
          <p:cNvPr id="5" name="Picture 4">
            <a:extLst>
              <a:ext uri="{FF2B5EF4-FFF2-40B4-BE49-F238E27FC236}">
                <a16:creationId xmlns:a16="http://schemas.microsoft.com/office/drawing/2014/main" id="{CEDC1FCC-4EEB-269E-C259-0F1DED24886B}"/>
              </a:ext>
            </a:extLst>
          </p:cNvPr>
          <p:cNvPicPr>
            <a:picLocks noChangeAspect="1"/>
          </p:cNvPicPr>
          <p:nvPr/>
        </p:nvPicPr>
        <p:blipFill>
          <a:blip r:embed="rId2"/>
          <a:stretch>
            <a:fillRect/>
          </a:stretch>
        </p:blipFill>
        <p:spPr>
          <a:xfrm>
            <a:off x="261661" y="415052"/>
            <a:ext cx="8269275" cy="3844731"/>
          </a:xfrm>
          <a:prstGeom prst="rect">
            <a:avLst/>
          </a:prstGeom>
        </p:spPr>
      </p:pic>
    </p:spTree>
    <p:extLst>
      <p:ext uri="{BB962C8B-B14F-4D97-AF65-F5344CB8AC3E}">
        <p14:creationId xmlns:p14="http://schemas.microsoft.com/office/powerpoint/2010/main" val="3908997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F11C7-CE46-C31A-E4CD-E15E6C5889FE}"/>
              </a:ext>
            </a:extLst>
          </p:cNvPr>
          <p:cNvSpPr>
            <a:spLocks noGrp="1"/>
          </p:cNvSpPr>
          <p:nvPr>
            <p:ph type="title"/>
          </p:nvPr>
        </p:nvSpPr>
        <p:spPr>
          <a:xfrm>
            <a:off x="0" y="11591"/>
            <a:ext cx="6234573" cy="481107"/>
          </a:xfrm>
        </p:spPr>
        <p:txBody>
          <a:bodyPr/>
          <a:lstStyle/>
          <a:p>
            <a:r>
              <a:rPr lang="en-US" sz="1400" b="1" dirty="0"/>
              <a:t>Cross Validation on </a:t>
            </a:r>
            <a:r>
              <a:rPr lang="en-US" sz="1400" b="1" dirty="0" smtClean="0"/>
              <a:t>Elastic Net</a:t>
            </a:r>
            <a:r>
              <a:rPr lang="en-US" sz="1400" b="1" dirty="0" smtClean="0"/>
              <a:t> </a:t>
            </a:r>
            <a:r>
              <a:rPr lang="en-US" sz="1400" b="1" dirty="0"/>
              <a:t>Regression</a:t>
            </a:r>
            <a:endParaRPr lang="en-GB" sz="1400" b="1" dirty="0"/>
          </a:p>
        </p:txBody>
      </p:sp>
      <p:sp>
        <p:nvSpPr>
          <p:cNvPr id="3" name="Text Placeholder 2">
            <a:extLst>
              <a:ext uri="{FF2B5EF4-FFF2-40B4-BE49-F238E27FC236}">
                <a16:creationId xmlns:a16="http://schemas.microsoft.com/office/drawing/2014/main" id="{7F54A193-C677-F24F-E91F-0F167B30868E}"/>
              </a:ext>
            </a:extLst>
          </p:cNvPr>
          <p:cNvSpPr>
            <a:spLocks noGrp="1"/>
          </p:cNvSpPr>
          <p:nvPr>
            <p:ph type="body" idx="1"/>
          </p:nvPr>
        </p:nvSpPr>
        <p:spPr>
          <a:xfrm>
            <a:off x="221482" y="346025"/>
            <a:ext cx="8278281" cy="1004793"/>
          </a:xfrm>
        </p:spPr>
        <p:txBody>
          <a:bodyPr/>
          <a:lstStyle/>
          <a:p>
            <a:pPr marL="114300" indent="0" algn="just">
              <a:lnSpc>
                <a:spcPct val="100000"/>
              </a:lnSpc>
              <a:buClr>
                <a:srgbClr val="000000"/>
              </a:buClr>
              <a:buFont typeface="Arial"/>
              <a:buNone/>
            </a:pPr>
            <a:r>
              <a:rPr lang="en-GB" sz="1200" dirty="0">
                <a:solidFill>
                  <a:srgbClr val="333333"/>
                </a:solidFill>
                <a:highlight>
                  <a:srgbClr val="FFFFFF"/>
                </a:highlight>
                <a:latin typeface="Arial" panose="020B0604020202020204" pitchFamily="34" charset="0"/>
                <a:ea typeface="Arial" panose="020B0604020202020204" pitchFamily="34" charset="0"/>
              </a:rPr>
              <a:t>In cross validation we can perform our model on the new dataset or we can say test dataset. So that we can check our model performance.</a:t>
            </a:r>
          </a:p>
          <a:p>
            <a:pPr marL="114300" indent="0" algn="just">
              <a:lnSpc>
                <a:spcPct val="100000"/>
              </a:lnSpc>
              <a:buClr>
                <a:srgbClr val="000000"/>
              </a:buClr>
              <a:buFont typeface="Arial"/>
              <a:buNone/>
            </a:pPr>
            <a:r>
              <a:rPr lang="en-GB" sz="1200" dirty="0">
                <a:solidFill>
                  <a:srgbClr val="333333"/>
                </a:solidFill>
                <a:highlight>
                  <a:srgbClr val="FFFFFF"/>
                </a:highlight>
                <a:latin typeface="Arial" panose="020B0604020202020204" pitchFamily="34" charset="0"/>
                <a:ea typeface="Arial" panose="020B0604020202020204" pitchFamily="34" charset="0"/>
              </a:rPr>
              <a:t>So the conclusion, the R squared value for the test data was 82%. This is almost same as in the score from the training dataset which proves that in a dataset we achieve the best fit model</a:t>
            </a:r>
            <a:r>
              <a:rPr lang="en-GB" sz="1200" dirty="0" smtClean="0">
                <a:solidFill>
                  <a:srgbClr val="333333"/>
                </a:solidFill>
                <a:highlight>
                  <a:srgbClr val="FFFFFF"/>
                </a:highlight>
                <a:latin typeface="Arial" panose="020B0604020202020204" pitchFamily="34" charset="0"/>
                <a:ea typeface="Arial" panose="020B0604020202020204" pitchFamily="34" charset="0"/>
              </a:rPr>
              <a:t>.</a:t>
            </a:r>
            <a:endParaRPr lang="en-GB" sz="1200" dirty="0">
              <a:solidFill>
                <a:srgbClr val="333333"/>
              </a:solidFill>
              <a:highlight>
                <a:srgbClr val="FFFFFF"/>
              </a:highlight>
              <a:latin typeface="Arial" panose="020B0604020202020204" pitchFamily="34" charset="0"/>
              <a:ea typeface="Arial" panose="020B0604020202020204" pitchFamily="34" charset="0"/>
            </a:endParaRPr>
          </a:p>
        </p:txBody>
      </p:sp>
      <p:sp>
        <p:nvSpPr>
          <p:cNvPr id="4" name="Rectangle 3"/>
          <p:cNvSpPr/>
          <p:nvPr/>
        </p:nvSpPr>
        <p:spPr>
          <a:xfrm>
            <a:off x="-1" y="1423642"/>
            <a:ext cx="5268191" cy="523220"/>
          </a:xfrm>
          <a:prstGeom prst="rect">
            <a:avLst/>
          </a:prstGeom>
        </p:spPr>
        <p:txBody>
          <a:bodyPr wrap="square">
            <a:spAutoFit/>
          </a:bodyPr>
          <a:lstStyle/>
          <a:p>
            <a:pPr>
              <a:buClr>
                <a:schemeClr val="dk1"/>
              </a:buClr>
              <a:buSzPts val="2800"/>
            </a:pPr>
            <a:r>
              <a:rPr lang="en-US" b="1" dirty="0">
                <a:solidFill>
                  <a:schemeClr val="dk1"/>
                </a:solidFill>
              </a:rPr>
              <a:t>Evaluation Metrics of </a:t>
            </a:r>
            <a:r>
              <a:rPr lang="en-US" b="1" dirty="0" smtClean="0">
                <a:solidFill>
                  <a:schemeClr val="dk1"/>
                </a:solidFill>
              </a:rPr>
              <a:t>Elastic Net</a:t>
            </a:r>
            <a:r>
              <a:rPr lang="en-US" b="1" dirty="0" smtClean="0">
                <a:solidFill>
                  <a:schemeClr val="dk1"/>
                </a:solidFill>
              </a:rPr>
              <a:t> Regression </a:t>
            </a:r>
            <a:r>
              <a:rPr lang="en-US" b="1" dirty="0">
                <a:solidFill>
                  <a:schemeClr val="dk1"/>
                </a:solidFill>
              </a:rPr>
              <a:t>after </a:t>
            </a:r>
            <a:r>
              <a:rPr lang="en-US" b="1" dirty="0" smtClean="0">
                <a:solidFill>
                  <a:schemeClr val="dk1"/>
                </a:solidFill>
              </a:rPr>
              <a:t>Validation</a:t>
            </a:r>
          </a:p>
          <a:p>
            <a:pPr>
              <a:buClr>
                <a:schemeClr val="dk1"/>
              </a:buClr>
              <a:buSzPts val="2800"/>
            </a:pPr>
            <a:endParaRPr lang="en-US" b="1" dirty="0">
              <a:solidFill>
                <a:schemeClr val="dk1"/>
              </a:solidFill>
            </a:endParaRPr>
          </a:p>
        </p:txBody>
      </p:sp>
      <p:sp>
        <p:nvSpPr>
          <p:cNvPr id="6" name="Rectangle 5"/>
          <p:cNvSpPr/>
          <p:nvPr/>
        </p:nvSpPr>
        <p:spPr>
          <a:xfrm>
            <a:off x="221482" y="2019686"/>
            <a:ext cx="7686000" cy="307777"/>
          </a:xfrm>
          <a:prstGeom prst="rect">
            <a:avLst/>
          </a:prstGeom>
        </p:spPr>
        <p:txBody>
          <a:bodyPr wrap="square">
            <a:spAutoFit/>
          </a:bodyPr>
          <a:lstStyle/>
          <a:p>
            <a:pPr>
              <a:buClr>
                <a:schemeClr val="dk1"/>
              </a:buClr>
              <a:buSzPts val="2800"/>
            </a:pPr>
            <a:r>
              <a:rPr lang="en-US" dirty="0">
                <a:solidFill>
                  <a:schemeClr val="accent2"/>
                </a:solidFill>
                <a:latin typeface="Courier New" panose="02070309020205020404" pitchFamily="49" charset="0"/>
              </a:rPr>
              <a:t>Test Performance of </a:t>
            </a:r>
            <a:r>
              <a:rPr lang="en-US" dirty="0" smtClean="0">
                <a:solidFill>
                  <a:schemeClr val="accent2"/>
                </a:solidFill>
                <a:latin typeface="Courier New" panose="02070309020205020404" pitchFamily="49" charset="0"/>
              </a:rPr>
              <a:t>Elastic Net</a:t>
            </a:r>
            <a:r>
              <a:rPr lang="en-US" dirty="0">
                <a:solidFill>
                  <a:schemeClr val="accent2"/>
                </a:solidFill>
                <a:latin typeface="Courier New" panose="02070309020205020404" pitchFamily="49" charset="0"/>
              </a:rPr>
              <a:t> regression model after validation</a:t>
            </a:r>
          </a:p>
        </p:txBody>
      </p:sp>
      <p:sp>
        <p:nvSpPr>
          <p:cNvPr id="7" name="Rectangle 6"/>
          <p:cNvSpPr/>
          <p:nvPr/>
        </p:nvSpPr>
        <p:spPr>
          <a:xfrm>
            <a:off x="221482" y="2420968"/>
            <a:ext cx="1683327" cy="1169551"/>
          </a:xfrm>
          <a:prstGeom prst="rect">
            <a:avLst/>
          </a:prstGeom>
        </p:spPr>
        <p:txBody>
          <a:bodyPr wrap="square">
            <a:spAutoFit/>
          </a:bodyPr>
          <a:lstStyle/>
          <a:p>
            <a:r>
              <a:rPr lang="pt-BR" dirty="0">
                <a:solidFill>
                  <a:schemeClr val="accent2"/>
                </a:solidFill>
                <a:latin typeface="Courier New" panose="02070309020205020404" pitchFamily="49" charset="0"/>
              </a:rPr>
              <a:t>MSE : 0.032 RMSE : 0.18 MAE : 0.153 MAPE : 0.097 R2 : 0.819</a:t>
            </a:r>
            <a:endParaRPr lang="en-US" dirty="0">
              <a:solidFill>
                <a:schemeClr val="accent2"/>
              </a:solidFill>
              <a:latin typeface="Courier New" panose="02070309020205020404" pitchFamily="49" charset="0"/>
            </a:endParaRPr>
          </a:p>
        </p:txBody>
      </p:sp>
    </p:spTree>
    <p:extLst>
      <p:ext uri="{BB962C8B-B14F-4D97-AF65-F5344CB8AC3E}">
        <p14:creationId xmlns:p14="http://schemas.microsoft.com/office/powerpoint/2010/main" val="1412330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5336717" cy="307777"/>
          </a:xfrm>
          <a:prstGeom prst="rect">
            <a:avLst/>
          </a:prstGeom>
        </p:spPr>
        <p:txBody>
          <a:bodyPr wrap="none">
            <a:spAutoFit/>
          </a:bodyPr>
          <a:lstStyle/>
          <a:p>
            <a:pPr>
              <a:buClr>
                <a:schemeClr val="dk1"/>
              </a:buClr>
              <a:buSzPts val="2800"/>
            </a:pPr>
            <a:r>
              <a:rPr lang="en-US" b="1" dirty="0" smtClean="0">
                <a:solidFill>
                  <a:schemeClr val="dk1"/>
                </a:solidFill>
              </a:rPr>
              <a:t>Elastic Net </a:t>
            </a:r>
            <a:r>
              <a:rPr lang="en-US" b="1" dirty="0">
                <a:solidFill>
                  <a:schemeClr val="dk1"/>
                </a:solidFill>
              </a:rPr>
              <a:t>Regression After Validation: Actual Vs. Predicted</a:t>
            </a:r>
          </a:p>
        </p:txBody>
      </p:sp>
      <p:sp>
        <p:nvSpPr>
          <p:cNvPr id="6" name="Rectangle 5"/>
          <p:cNvSpPr/>
          <p:nvPr/>
        </p:nvSpPr>
        <p:spPr>
          <a:xfrm>
            <a:off x="0" y="4613564"/>
            <a:ext cx="9143999" cy="523220"/>
          </a:xfrm>
          <a:prstGeom prst="rect">
            <a:avLst/>
          </a:prstGeom>
        </p:spPr>
        <p:txBody>
          <a:bodyPr wrap="square">
            <a:spAutoFit/>
          </a:bodyPr>
          <a:lstStyle/>
          <a:p>
            <a:r>
              <a:rPr lang="en-US" dirty="0">
                <a:solidFill>
                  <a:schemeClr val="accent2"/>
                </a:solidFill>
                <a:latin typeface="Courier New" panose="02070309020205020404" pitchFamily="49" charset="0"/>
              </a:rPr>
              <a:t>Actual Price vs. Predicted Price for </a:t>
            </a:r>
            <a:r>
              <a:rPr lang="en-US" dirty="0" smtClean="0">
                <a:solidFill>
                  <a:schemeClr val="accent2"/>
                </a:solidFill>
                <a:latin typeface="Courier New" panose="02070309020205020404" pitchFamily="49" charset="0"/>
              </a:rPr>
              <a:t>Elastic Net</a:t>
            </a:r>
            <a:r>
              <a:rPr lang="en-US" dirty="0">
                <a:solidFill>
                  <a:schemeClr val="accent2"/>
                </a:solidFill>
                <a:latin typeface="Courier New" panose="02070309020205020404" pitchFamily="49" charset="0"/>
              </a:rPr>
              <a:t> Regression after </a:t>
            </a:r>
            <a:r>
              <a:rPr lang="en-US" dirty="0" smtClean="0">
                <a:solidFill>
                  <a:schemeClr val="accent2"/>
                </a:solidFill>
                <a:latin typeface="Courier New" panose="02070309020205020404" pitchFamily="49" charset="0"/>
              </a:rPr>
              <a:t>Validation</a:t>
            </a:r>
            <a:r>
              <a:rPr lang="en-US" dirty="0">
                <a:solidFill>
                  <a:schemeClr val="accent2"/>
                </a:solidFill>
                <a:latin typeface="Courier New" panose="02070309020205020404" pitchFamily="49" charset="0"/>
              </a:rPr>
              <a:t> </a:t>
            </a:r>
            <a:endParaRPr lang="en-US" dirty="0" smtClean="0">
              <a:solidFill>
                <a:schemeClr val="accent2"/>
              </a:solidFill>
              <a:latin typeface="Courier New" panose="02070309020205020404" pitchFamily="49" charset="0"/>
            </a:endParaRPr>
          </a:p>
          <a:p>
            <a:r>
              <a:rPr lang="en-US" dirty="0" smtClean="0">
                <a:solidFill>
                  <a:schemeClr val="accent2"/>
                </a:solidFill>
                <a:latin typeface="Courier New" panose="02070309020205020404" pitchFamily="49" charset="0"/>
              </a:rPr>
              <a:t>Plotting</a:t>
            </a:r>
            <a:r>
              <a:rPr lang="en-US" dirty="0">
                <a:solidFill>
                  <a:schemeClr val="accent2"/>
                </a:solidFill>
                <a:latin typeface="Courier New" panose="02070309020205020404" pitchFamily="49" charset="0"/>
              </a:rPr>
              <a:t> </a:t>
            </a:r>
          </a:p>
        </p:txBody>
      </p:sp>
      <p:sp>
        <p:nvSpPr>
          <p:cNvPr id="8" name="Rectangle 7"/>
          <p:cNvSpPr/>
          <p:nvPr/>
        </p:nvSpPr>
        <p:spPr>
          <a:xfrm>
            <a:off x="-90245" y="353427"/>
            <a:ext cx="8049682" cy="276999"/>
          </a:xfrm>
          <a:prstGeom prst="rect">
            <a:avLst/>
          </a:prstGeom>
        </p:spPr>
        <p:txBody>
          <a:bodyPr wrap="square">
            <a:spAutoFit/>
          </a:bodyPr>
          <a:lstStyle/>
          <a:p>
            <a:pPr marL="114300" indent="0">
              <a:buNone/>
            </a:pPr>
            <a:r>
              <a:rPr lang="en-GB" sz="1200" dirty="0">
                <a:solidFill>
                  <a:srgbClr val="333333"/>
                </a:solidFill>
                <a:highlight>
                  <a:srgbClr val="FFFFFF"/>
                </a:highlight>
                <a:latin typeface="Arial" panose="020B0604020202020204" pitchFamily="34" charset="0"/>
                <a:ea typeface="Arial" panose="020B0604020202020204" pitchFamily="34" charset="0"/>
              </a:rPr>
              <a:t>After implementing the best parameter best R^2 score we have </a:t>
            </a:r>
            <a:r>
              <a:rPr lang="en-GB" sz="1200" dirty="0" smtClean="0">
                <a:solidFill>
                  <a:srgbClr val="333333"/>
                </a:solidFill>
                <a:highlight>
                  <a:srgbClr val="FFFFFF"/>
                </a:highlight>
                <a:latin typeface="Arial" panose="020B0604020202020204" pitchFamily="34" charset="0"/>
                <a:ea typeface="Arial" panose="020B0604020202020204" pitchFamily="34" charset="0"/>
              </a:rPr>
              <a:t>79% </a:t>
            </a:r>
            <a:r>
              <a:rPr lang="en-GB" sz="1200" dirty="0">
                <a:solidFill>
                  <a:srgbClr val="333333"/>
                </a:solidFill>
                <a:highlight>
                  <a:srgbClr val="FFFFFF"/>
                </a:highlight>
                <a:latin typeface="Arial" panose="020B0604020202020204" pitchFamily="34" charset="0"/>
                <a:ea typeface="Arial" panose="020B0604020202020204" pitchFamily="34" charset="0"/>
              </a:rPr>
              <a:t>for Ridge regression model.</a:t>
            </a:r>
          </a:p>
        </p:txBody>
      </p:sp>
      <p:pic>
        <p:nvPicPr>
          <p:cNvPr id="9" name="Picture 8">
            <a:extLst>
              <a:ext uri="{FF2B5EF4-FFF2-40B4-BE49-F238E27FC236}">
                <a16:creationId xmlns:a16="http://schemas.microsoft.com/office/drawing/2014/main" id="{681668E2-1078-D8C6-4730-68FA5E6C7042}"/>
              </a:ext>
            </a:extLst>
          </p:cNvPr>
          <p:cNvPicPr>
            <a:picLocks noChangeAspect="1"/>
          </p:cNvPicPr>
          <p:nvPr/>
        </p:nvPicPr>
        <p:blipFill>
          <a:blip r:embed="rId2"/>
          <a:stretch>
            <a:fillRect/>
          </a:stretch>
        </p:blipFill>
        <p:spPr>
          <a:xfrm>
            <a:off x="218209" y="676076"/>
            <a:ext cx="8011391" cy="3937488"/>
          </a:xfrm>
          <a:prstGeom prst="rect">
            <a:avLst/>
          </a:prstGeom>
        </p:spPr>
      </p:pic>
    </p:spTree>
    <p:extLst>
      <p:ext uri="{BB962C8B-B14F-4D97-AF65-F5344CB8AC3E}">
        <p14:creationId xmlns:p14="http://schemas.microsoft.com/office/powerpoint/2010/main" val="28197239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551218" cy="572700"/>
          </a:xfrm>
        </p:spPr>
        <p:txBody>
          <a:bodyPr/>
          <a:lstStyle/>
          <a:p>
            <a:r>
              <a:rPr lang="en-GB" sz="1800" b="1" dirty="0"/>
              <a:t>EVALUATION MATRICS COMPARISON</a:t>
            </a:r>
            <a:br>
              <a:rPr lang="en-GB" sz="1800" b="1" dirty="0"/>
            </a:br>
            <a:endParaRPr lang="en-US" sz="1800" b="1" dirty="0"/>
          </a:p>
        </p:txBody>
      </p:sp>
      <p:pic>
        <p:nvPicPr>
          <p:cNvPr id="4" name="Picture 3"/>
          <p:cNvPicPr>
            <a:picLocks noChangeAspect="1"/>
          </p:cNvPicPr>
          <p:nvPr/>
        </p:nvPicPr>
        <p:blipFill>
          <a:blip r:embed="rId2"/>
          <a:stretch>
            <a:fillRect/>
          </a:stretch>
        </p:blipFill>
        <p:spPr>
          <a:xfrm>
            <a:off x="2585760" y="909532"/>
            <a:ext cx="6443442" cy="2893541"/>
          </a:xfrm>
          <a:prstGeom prst="rect">
            <a:avLst/>
          </a:prstGeom>
        </p:spPr>
      </p:pic>
    </p:spTree>
    <p:extLst>
      <p:ext uri="{BB962C8B-B14F-4D97-AF65-F5344CB8AC3E}">
        <p14:creationId xmlns:p14="http://schemas.microsoft.com/office/powerpoint/2010/main" val="1725649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CB20-11D3-B096-34AA-04EB335CDCD2}"/>
              </a:ext>
            </a:extLst>
          </p:cNvPr>
          <p:cNvSpPr>
            <a:spLocks noGrp="1"/>
          </p:cNvSpPr>
          <p:nvPr>
            <p:ph type="title"/>
          </p:nvPr>
        </p:nvSpPr>
        <p:spPr>
          <a:xfrm>
            <a:off x="0" y="0"/>
            <a:ext cx="1808018" cy="572700"/>
          </a:xfrm>
        </p:spPr>
        <p:txBody>
          <a:bodyPr/>
          <a:lstStyle/>
          <a:p>
            <a:r>
              <a:rPr lang="en-GB" sz="1800" b="1" dirty="0" smtClean="0"/>
              <a:t>CHALANGES</a:t>
            </a:r>
            <a:endParaRPr lang="en-GB" sz="1800" b="1" dirty="0"/>
          </a:p>
        </p:txBody>
      </p:sp>
      <p:sp>
        <p:nvSpPr>
          <p:cNvPr id="3" name="Text Placeholder 2">
            <a:extLst>
              <a:ext uri="{FF2B5EF4-FFF2-40B4-BE49-F238E27FC236}">
                <a16:creationId xmlns:a16="http://schemas.microsoft.com/office/drawing/2014/main" id="{5FB3BB35-DDDB-8AEB-963C-AEE6C997A940}"/>
              </a:ext>
            </a:extLst>
          </p:cNvPr>
          <p:cNvSpPr>
            <a:spLocks noGrp="1"/>
          </p:cNvSpPr>
          <p:nvPr>
            <p:ph type="body" idx="1"/>
          </p:nvPr>
        </p:nvSpPr>
        <p:spPr>
          <a:xfrm>
            <a:off x="232240" y="572699"/>
            <a:ext cx="6553024" cy="1245709"/>
          </a:xfrm>
        </p:spPr>
        <p:txBody>
          <a:bodyPr/>
          <a:lstStyle/>
          <a:p>
            <a:pPr marL="114300" indent="0" algn="just">
              <a:lnSpc>
                <a:spcPct val="100000"/>
              </a:lnSpc>
              <a:buClr>
                <a:srgbClr val="000000"/>
              </a:buClr>
              <a:buNone/>
            </a:pPr>
            <a:r>
              <a:rPr lang="en-GB" sz="1200" dirty="0">
                <a:solidFill>
                  <a:srgbClr val="333333"/>
                </a:solidFill>
                <a:highlight>
                  <a:srgbClr val="FFFFFF"/>
                </a:highlight>
                <a:latin typeface="Arial" panose="020B0604020202020204" pitchFamily="34" charset="0"/>
                <a:ea typeface="Arial" panose="020B0604020202020204" pitchFamily="34" charset="0"/>
              </a:rPr>
              <a:t>1. Small dataset and that dataset is in improper manner.</a:t>
            </a:r>
          </a:p>
          <a:p>
            <a:pPr marL="114300" indent="0" algn="just">
              <a:lnSpc>
                <a:spcPct val="100000"/>
              </a:lnSpc>
              <a:buClr>
                <a:srgbClr val="000000"/>
              </a:buClr>
              <a:buNone/>
            </a:pPr>
            <a:r>
              <a:rPr lang="en-GB" sz="1200" dirty="0">
                <a:solidFill>
                  <a:srgbClr val="333333"/>
                </a:solidFill>
                <a:highlight>
                  <a:srgbClr val="FFFFFF"/>
                </a:highlight>
                <a:latin typeface="Arial" panose="020B0604020202020204" pitchFamily="34" charset="0"/>
                <a:ea typeface="Arial" panose="020B0604020202020204" pitchFamily="34" charset="0"/>
              </a:rPr>
              <a:t>2. In data cleaning, we had to change into proper dd/mm/yyyy format.</a:t>
            </a:r>
          </a:p>
          <a:p>
            <a:pPr marL="114300" indent="0" algn="just">
              <a:lnSpc>
                <a:spcPct val="100000"/>
              </a:lnSpc>
              <a:buClr>
                <a:srgbClr val="000000"/>
              </a:buClr>
              <a:buNone/>
            </a:pPr>
            <a:r>
              <a:rPr lang="en-GB" sz="1200" dirty="0">
                <a:solidFill>
                  <a:srgbClr val="333333"/>
                </a:solidFill>
                <a:highlight>
                  <a:srgbClr val="FFFFFF"/>
                </a:highlight>
                <a:latin typeface="Arial" panose="020B0604020202020204" pitchFamily="34" charset="0"/>
                <a:ea typeface="Arial" panose="020B0604020202020204" pitchFamily="34" charset="0"/>
              </a:rPr>
              <a:t>3. All the features showing high correlation between each other.</a:t>
            </a:r>
          </a:p>
        </p:txBody>
      </p:sp>
    </p:spTree>
    <p:extLst>
      <p:ext uri="{BB962C8B-B14F-4D97-AF65-F5344CB8AC3E}">
        <p14:creationId xmlns:p14="http://schemas.microsoft.com/office/powerpoint/2010/main" val="15862480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91E1A-E975-47DF-1801-DD5BE4BB0E0E}"/>
              </a:ext>
            </a:extLst>
          </p:cNvPr>
          <p:cNvSpPr>
            <a:spLocks noGrp="1"/>
          </p:cNvSpPr>
          <p:nvPr>
            <p:ph type="title"/>
          </p:nvPr>
        </p:nvSpPr>
        <p:spPr>
          <a:xfrm>
            <a:off x="0" y="0"/>
            <a:ext cx="8520600" cy="572700"/>
          </a:xfrm>
        </p:spPr>
        <p:txBody>
          <a:bodyPr/>
          <a:lstStyle/>
          <a:p>
            <a:r>
              <a:rPr lang="en-GB" sz="1800" b="1" dirty="0" smtClean="0"/>
              <a:t>CONCLUSION</a:t>
            </a:r>
            <a:endParaRPr lang="en-GB" sz="1800" b="1" dirty="0"/>
          </a:p>
        </p:txBody>
      </p:sp>
      <p:sp>
        <p:nvSpPr>
          <p:cNvPr id="3" name="Text Placeholder 2">
            <a:extLst>
              <a:ext uri="{FF2B5EF4-FFF2-40B4-BE49-F238E27FC236}">
                <a16:creationId xmlns:a16="http://schemas.microsoft.com/office/drawing/2014/main" id="{DAC3567C-3975-F65D-A55E-3DD2CD946D17}"/>
              </a:ext>
            </a:extLst>
          </p:cNvPr>
          <p:cNvSpPr>
            <a:spLocks noGrp="1"/>
          </p:cNvSpPr>
          <p:nvPr>
            <p:ph type="body" idx="1"/>
          </p:nvPr>
        </p:nvSpPr>
        <p:spPr>
          <a:xfrm rot="10800000" flipV="1">
            <a:off x="135081" y="412241"/>
            <a:ext cx="7263246" cy="2471835"/>
          </a:xfrm>
        </p:spPr>
        <p:txBody>
          <a:bodyPr/>
          <a:lstStyle/>
          <a:p>
            <a:pPr marL="114300" indent="0" algn="just">
              <a:lnSpc>
                <a:spcPct val="100000"/>
              </a:lnSpc>
              <a:buClr>
                <a:srgbClr val="000000"/>
              </a:buClr>
              <a:buNone/>
            </a:pPr>
            <a:endParaRPr lang="en-GB" dirty="0">
              <a:highlight>
                <a:srgbClr val="FFFFFF"/>
              </a:highlight>
              <a:ea typeface="Arial" panose="020B0604020202020204" pitchFamily="34" charset="0"/>
            </a:endParaRPr>
          </a:p>
          <a:p>
            <a:pPr marL="114300" indent="0" algn="just">
              <a:lnSpc>
                <a:spcPct val="100000"/>
              </a:lnSpc>
              <a:buClr>
                <a:srgbClr val="000000"/>
              </a:buClr>
              <a:buNone/>
            </a:pPr>
            <a:r>
              <a:rPr lang="en-GB" sz="1200" dirty="0" smtClean="0">
                <a:solidFill>
                  <a:srgbClr val="333333"/>
                </a:solidFill>
                <a:highlight>
                  <a:srgbClr val="FFFFFF"/>
                </a:highlight>
                <a:latin typeface="Arial" panose="020B0604020202020204" pitchFamily="34" charset="0"/>
                <a:ea typeface="Arial" panose="020B0604020202020204" pitchFamily="34" charset="0"/>
              </a:rPr>
              <a:t>1. We got a maximum accuracy of 82%.</a:t>
            </a:r>
          </a:p>
          <a:p>
            <a:pPr marL="114300" indent="0" algn="just">
              <a:lnSpc>
                <a:spcPct val="100000"/>
              </a:lnSpc>
              <a:buClr>
                <a:srgbClr val="000000"/>
              </a:buClr>
              <a:buNone/>
            </a:pPr>
            <a:endParaRPr lang="en-GB" sz="1200" dirty="0">
              <a:solidFill>
                <a:srgbClr val="333333"/>
              </a:solidFill>
              <a:highlight>
                <a:srgbClr val="FFFFFF"/>
              </a:highlight>
              <a:latin typeface="Arial" panose="020B0604020202020204" pitchFamily="34" charset="0"/>
              <a:ea typeface="Arial" panose="020B0604020202020204" pitchFamily="34" charset="0"/>
            </a:endParaRPr>
          </a:p>
          <a:p>
            <a:pPr marL="114300" indent="0" algn="just">
              <a:lnSpc>
                <a:spcPct val="100000"/>
              </a:lnSpc>
              <a:buClr>
                <a:srgbClr val="000000"/>
              </a:buClr>
              <a:buNone/>
            </a:pPr>
            <a:r>
              <a:rPr lang="en-GB" sz="1200" dirty="0" smtClean="0">
                <a:solidFill>
                  <a:srgbClr val="333333"/>
                </a:solidFill>
                <a:highlight>
                  <a:srgbClr val="FFFFFF"/>
                </a:highlight>
                <a:latin typeface="Arial" panose="020B0604020202020204" pitchFamily="34" charset="0"/>
                <a:ea typeface="Arial" panose="020B0604020202020204" pitchFamily="34" charset="0"/>
              </a:rPr>
              <a:t>2</a:t>
            </a:r>
            <a:r>
              <a:rPr lang="en-GB" sz="1200" dirty="0">
                <a:solidFill>
                  <a:srgbClr val="333333"/>
                </a:solidFill>
                <a:highlight>
                  <a:srgbClr val="FFFFFF"/>
                </a:highlight>
                <a:latin typeface="Arial" panose="020B0604020202020204" pitchFamily="34" charset="0"/>
                <a:ea typeface="Arial" panose="020B0604020202020204" pitchFamily="34" charset="0"/>
              </a:rPr>
              <a:t>. </a:t>
            </a:r>
            <a:r>
              <a:rPr lang="en-GB" sz="1200" dirty="0">
                <a:solidFill>
                  <a:srgbClr val="333333"/>
                </a:solidFill>
                <a:highlight>
                  <a:srgbClr val="FFFFFF"/>
                </a:highlight>
                <a:latin typeface="Arial" panose="020B0604020202020204" pitchFamily="34" charset="0"/>
                <a:ea typeface="Arial" panose="020B0604020202020204" pitchFamily="34" charset="0"/>
              </a:rPr>
              <a:t>Linear, lasso and ridge regression show almost same R squared values.</a:t>
            </a:r>
          </a:p>
          <a:p>
            <a:pPr marL="114300" indent="0" algn="just">
              <a:lnSpc>
                <a:spcPct val="100000"/>
              </a:lnSpc>
              <a:buClr>
                <a:srgbClr val="000000"/>
              </a:buClr>
              <a:buNone/>
            </a:pPr>
            <a:endParaRPr lang="en-GB" sz="1200" dirty="0" smtClean="0">
              <a:solidFill>
                <a:srgbClr val="333333"/>
              </a:solidFill>
              <a:highlight>
                <a:srgbClr val="FFFFFF"/>
              </a:highlight>
              <a:latin typeface="Arial" panose="020B0604020202020204" pitchFamily="34" charset="0"/>
              <a:ea typeface="Arial" panose="020B0604020202020204" pitchFamily="34" charset="0"/>
            </a:endParaRPr>
          </a:p>
          <a:p>
            <a:pPr marL="114300" indent="0" algn="just">
              <a:lnSpc>
                <a:spcPct val="100000"/>
              </a:lnSpc>
              <a:buClr>
                <a:srgbClr val="000000"/>
              </a:buClr>
              <a:buNone/>
            </a:pPr>
            <a:r>
              <a:rPr lang="en-GB" sz="1200" dirty="0" smtClean="0">
                <a:solidFill>
                  <a:srgbClr val="333333"/>
                </a:solidFill>
                <a:highlight>
                  <a:srgbClr val="FFFFFF"/>
                </a:highlight>
                <a:latin typeface="Arial" panose="020B0604020202020204" pitchFamily="34" charset="0"/>
                <a:ea typeface="Arial" panose="020B0604020202020204" pitchFamily="34" charset="0"/>
              </a:rPr>
              <a:t>3</a:t>
            </a:r>
            <a:r>
              <a:rPr lang="en-GB" sz="1200" dirty="0">
                <a:solidFill>
                  <a:srgbClr val="333333"/>
                </a:solidFill>
                <a:highlight>
                  <a:srgbClr val="FFFFFF"/>
                </a:highlight>
                <a:latin typeface="Arial" panose="020B0604020202020204" pitchFamily="34" charset="0"/>
                <a:ea typeface="Arial" panose="020B0604020202020204" pitchFamily="34" charset="0"/>
              </a:rPr>
              <a:t>. Whereas elastic net model shows lowest R squared value and high </a:t>
            </a:r>
            <a:r>
              <a:rPr lang="en-GB" sz="1200" dirty="0" smtClean="0">
                <a:solidFill>
                  <a:srgbClr val="333333"/>
                </a:solidFill>
                <a:highlight>
                  <a:srgbClr val="FFFFFF"/>
                </a:highlight>
                <a:latin typeface="Arial" panose="020B0604020202020204" pitchFamily="34" charset="0"/>
                <a:ea typeface="Arial" panose="020B0604020202020204" pitchFamily="34" charset="0"/>
              </a:rPr>
              <a:t>MSE,RMSE</a:t>
            </a:r>
            <a:r>
              <a:rPr lang="en-GB" sz="1200" dirty="0">
                <a:solidFill>
                  <a:srgbClr val="333333"/>
                </a:solidFill>
                <a:highlight>
                  <a:srgbClr val="FFFFFF"/>
                </a:highlight>
                <a:latin typeface="Arial" panose="020B0604020202020204" pitchFamily="34" charset="0"/>
                <a:ea typeface="Arial" panose="020B0604020202020204" pitchFamily="34" charset="0"/>
              </a:rPr>
              <a:t>, MAE &amp; MAPE.</a:t>
            </a:r>
          </a:p>
          <a:p>
            <a:pPr marL="114300" indent="0" algn="just">
              <a:lnSpc>
                <a:spcPct val="100000"/>
              </a:lnSpc>
              <a:buClr>
                <a:srgbClr val="000000"/>
              </a:buClr>
              <a:buNone/>
            </a:pPr>
            <a:endParaRPr lang="en-GB" sz="1200" dirty="0">
              <a:solidFill>
                <a:srgbClr val="333333"/>
              </a:solidFill>
              <a:highlight>
                <a:srgbClr val="FFFFFF"/>
              </a:highlight>
              <a:latin typeface="Arial" panose="020B0604020202020204" pitchFamily="34" charset="0"/>
              <a:ea typeface="Arial" panose="020B0604020202020204" pitchFamily="34" charset="0"/>
            </a:endParaRPr>
          </a:p>
          <a:p>
            <a:pPr marL="114300" indent="0" algn="just">
              <a:lnSpc>
                <a:spcPct val="100000"/>
              </a:lnSpc>
              <a:buClr>
                <a:srgbClr val="000000"/>
              </a:buClr>
              <a:buNone/>
            </a:pPr>
            <a:r>
              <a:rPr lang="en-GB" sz="1200" dirty="0" smtClean="0">
                <a:solidFill>
                  <a:srgbClr val="333333"/>
                </a:solidFill>
                <a:highlight>
                  <a:srgbClr val="FFFFFF"/>
                </a:highlight>
                <a:latin typeface="Arial" panose="020B0604020202020204" pitchFamily="34" charset="0"/>
                <a:ea typeface="Arial" panose="020B0604020202020204" pitchFamily="34" charset="0"/>
              </a:rPr>
              <a:t>4</a:t>
            </a:r>
            <a:r>
              <a:rPr lang="en-GB" sz="1200" dirty="0">
                <a:solidFill>
                  <a:srgbClr val="333333"/>
                </a:solidFill>
                <a:highlight>
                  <a:srgbClr val="FFFFFF"/>
                </a:highlight>
                <a:latin typeface="Arial" panose="020B0604020202020204" pitchFamily="34" charset="0"/>
                <a:ea typeface="Arial" panose="020B0604020202020204" pitchFamily="34" charset="0"/>
              </a:rPr>
              <a:t>. </a:t>
            </a:r>
            <a:r>
              <a:rPr lang="en-GB" sz="1200" dirty="0">
                <a:solidFill>
                  <a:srgbClr val="333333"/>
                </a:solidFill>
                <a:highlight>
                  <a:srgbClr val="FFFFFF"/>
                </a:highlight>
                <a:latin typeface="Arial" panose="020B0604020202020204" pitchFamily="34" charset="0"/>
                <a:ea typeface="Arial" panose="020B0604020202020204" pitchFamily="34" charset="0"/>
              </a:rPr>
              <a:t>Close, Open and high price of stock are strongly correlated with each other.</a:t>
            </a:r>
          </a:p>
          <a:p>
            <a:pPr marL="114300" indent="0" algn="just">
              <a:lnSpc>
                <a:spcPct val="100000"/>
              </a:lnSpc>
              <a:buClr>
                <a:srgbClr val="000000"/>
              </a:buClr>
              <a:buNone/>
            </a:pPr>
            <a:endParaRPr lang="en-GB" sz="1200" dirty="0">
              <a:solidFill>
                <a:srgbClr val="333333"/>
              </a:solidFill>
              <a:highlight>
                <a:srgbClr val="FFFFFF"/>
              </a:highligh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6260943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68239" y="1615797"/>
            <a:ext cx="3801485" cy="636441"/>
          </a:xfrm>
        </p:spPr>
        <p:txBody>
          <a:bodyPr/>
          <a:lstStyle/>
          <a:p>
            <a:pPr algn="ctr"/>
            <a:r>
              <a:rPr lang="en-US" dirty="0" smtClean="0">
                <a:solidFill>
                  <a:srgbClr val="FF0000"/>
                </a:solidFill>
                <a:latin typeface="Algerian" panose="04020705040A02060702" pitchFamily="82" charset="0"/>
              </a:rPr>
              <a:t>Thank You </a:t>
            </a:r>
            <a:endParaRPr lang="en-US" dirty="0">
              <a:solidFill>
                <a:srgbClr val="FF0000"/>
              </a:solidFill>
              <a:latin typeface="Algerian" panose="04020705040A02060702" pitchFamily="82" charset="0"/>
            </a:endParaRPr>
          </a:p>
        </p:txBody>
      </p:sp>
      <p:sp>
        <p:nvSpPr>
          <p:cNvPr id="5" name="Title 1"/>
          <p:cNvSpPr txBox="1">
            <a:spLocks/>
          </p:cNvSpPr>
          <p:nvPr/>
        </p:nvSpPr>
        <p:spPr>
          <a:xfrm>
            <a:off x="5458894" y="3453204"/>
            <a:ext cx="3150321" cy="66860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dirty="0" smtClean="0">
                <a:solidFill>
                  <a:srgbClr val="FF0000"/>
                </a:solidFill>
              </a:rPr>
              <a:t>Q&amp;A</a:t>
            </a:r>
            <a:endParaRPr lang="en-US" dirty="0">
              <a:solidFill>
                <a:srgbClr val="FF0000"/>
              </a:solidFill>
            </a:endParaRPr>
          </a:p>
        </p:txBody>
      </p:sp>
    </p:spTree>
    <p:extLst>
      <p:ext uri="{BB962C8B-B14F-4D97-AF65-F5344CB8AC3E}">
        <p14:creationId xmlns:p14="http://schemas.microsoft.com/office/powerpoint/2010/main" val="3991586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6" name="Title 1"/>
          <p:cNvSpPr txBox="1">
            <a:spLocks/>
          </p:cNvSpPr>
          <p:nvPr/>
        </p:nvSpPr>
        <p:spPr>
          <a:xfrm>
            <a:off x="0" y="12040"/>
            <a:ext cx="2441986" cy="56240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1800" b="1" dirty="0" smtClean="0"/>
              <a:t>INTRODUCTION</a:t>
            </a:r>
            <a:r>
              <a:rPr lang="en-US" sz="1800" dirty="0" smtClean="0"/>
              <a:t> </a:t>
            </a:r>
            <a:endParaRPr lang="en-US" sz="1800" dirty="0"/>
          </a:p>
        </p:txBody>
      </p:sp>
      <p:sp>
        <p:nvSpPr>
          <p:cNvPr id="7" name="Text Placeholder 2">
            <a:extLst>
              <a:ext uri="{FF2B5EF4-FFF2-40B4-BE49-F238E27FC236}">
                <a16:creationId xmlns:a16="http://schemas.microsoft.com/office/drawing/2014/main" id="{87A6D93A-AC19-5EE9-71E5-BF8938A21045}"/>
              </a:ext>
            </a:extLst>
          </p:cNvPr>
          <p:cNvSpPr txBox="1">
            <a:spLocks/>
          </p:cNvSpPr>
          <p:nvPr/>
        </p:nvSpPr>
        <p:spPr>
          <a:xfrm>
            <a:off x="0" y="888146"/>
            <a:ext cx="3380272" cy="18597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just">
              <a:buClrTx/>
              <a:buSzPct val="100000"/>
              <a:buFont typeface="Wingdings" panose="05000000000000000000" pitchFamily="2" charset="2"/>
              <a:buChar char="v"/>
            </a:pPr>
            <a:r>
              <a:rPr lang="en-US" sz="1200" dirty="0" smtClean="0">
                <a:solidFill>
                  <a:schemeClr val="accent2"/>
                </a:solidFill>
              </a:rPr>
              <a:t>A</a:t>
            </a:r>
            <a:r>
              <a:rPr lang="en-US" sz="1200" dirty="0">
                <a:solidFill>
                  <a:schemeClr val="accent2"/>
                </a:solidFill>
              </a:rPr>
              <a:t> Stock or share (also known as a company’s “equity”) </a:t>
            </a:r>
            <a:r>
              <a:rPr lang="en-US" sz="1200" dirty="0" smtClean="0">
                <a:solidFill>
                  <a:schemeClr val="accent2"/>
                </a:solidFill>
              </a:rPr>
              <a:t>is</a:t>
            </a:r>
            <a:r>
              <a:rPr lang="en-US" sz="1200" dirty="0">
                <a:solidFill>
                  <a:schemeClr val="accent2"/>
                </a:solidFill>
              </a:rPr>
              <a:t> a financial instrument that represents ownership in a company</a:t>
            </a:r>
            <a:r>
              <a:rPr lang="en-US" sz="1200" dirty="0" smtClean="0">
                <a:solidFill>
                  <a:schemeClr val="accent2"/>
                </a:solidFill>
              </a:rPr>
              <a:t>.</a:t>
            </a:r>
          </a:p>
          <a:p>
            <a:pPr algn="just"/>
            <a:endParaRPr lang="en-US" sz="1400" dirty="0">
              <a:solidFill>
                <a:schemeClr val="accent2"/>
              </a:solidFill>
            </a:endParaRPr>
          </a:p>
          <a:p>
            <a:r>
              <a:rPr lang="en-US" sz="1400" dirty="0">
                <a:solidFill>
                  <a:schemeClr val="accent2"/>
                </a:solidFill>
              </a:rPr>
              <a:t/>
            </a:r>
            <a:br>
              <a:rPr lang="en-US" sz="1400" dirty="0">
                <a:solidFill>
                  <a:schemeClr val="accent2"/>
                </a:solidFill>
              </a:rPr>
            </a:br>
            <a:endParaRPr lang="en-US" sz="1400" dirty="0">
              <a:solidFill>
                <a:schemeClr val="accent2"/>
              </a:solidFill>
            </a:endParaRPr>
          </a:p>
          <a:p>
            <a:endParaRPr lang="en-GB" sz="1400" dirty="0">
              <a:solidFill>
                <a:schemeClr val="accent2"/>
              </a:solidFill>
            </a:endParaRPr>
          </a:p>
        </p:txBody>
      </p:sp>
      <p:sp>
        <p:nvSpPr>
          <p:cNvPr id="9" name="Text Placeholder 2">
            <a:extLst>
              <a:ext uri="{FF2B5EF4-FFF2-40B4-BE49-F238E27FC236}">
                <a16:creationId xmlns:a16="http://schemas.microsoft.com/office/drawing/2014/main" id="{87A6D93A-AC19-5EE9-71E5-BF8938A21045}"/>
              </a:ext>
            </a:extLst>
          </p:cNvPr>
          <p:cNvSpPr txBox="1">
            <a:spLocks/>
          </p:cNvSpPr>
          <p:nvPr/>
        </p:nvSpPr>
        <p:spPr>
          <a:xfrm>
            <a:off x="0" y="1593636"/>
            <a:ext cx="3380272" cy="34624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114300" indent="0" algn="just">
              <a:buClrTx/>
              <a:buSzPct val="100000"/>
            </a:pPr>
            <a:r>
              <a:rPr lang="en-US" sz="1200" dirty="0" smtClean="0">
                <a:solidFill>
                  <a:schemeClr val="accent2"/>
                </a:solidFill>
              </a:rPr>
              <a:t>There are some following features-</a:t>
            </a:r>
            <a:r>
              <a:rPr lang="en-US" sz="1200" dirty="0">
                <a:solidFill>
                  <a:schemeClr val="accent2"/>
                </a:solidFill>
              </a:rPr>
              <a:t>	</a:t>
            </a:r>
            <a:endParaRPr lang="en-US" sz="1200" dirty="0" smtClean="0">
              <a:solidFill>
                <a:schemeClr val="accent2"/>
              </a:solidFill>
            </a:endParaRPr>
          </a:p>
          <a:p>
            <a:pPr marL="114300" indent="0" algn="just">
              <a:buClrTx/>
              <a:buSzPct val="100000"/>
            </a:pPr>
            <a:endParaRPr lang="en-US" sz="1200" dirty="0" smtClean="0">
              <a:solidFill>
                <a:schemeClr val="accent2"/>
              </a:solidFill>
            </a:endParaRPr>
          </a:p>
          <a:p>
            <a:pPr algn="just">
              <a:buClrTx/>
              <a:buSzPct val="100000"/>
              <a:buFont typeface="Wingdings" panose="05000000000000000000" pitchFamily="2" charset="2"/>
              <a:buChar char="v"/>
            </a:pPr>
            <a:r>
              <a:rPr lang="en-US" sz="1200" dirty="0" smtClean="0">
                <a:solidFill>
                  <a:schemeClr val="accent2"/>
                </a:solidFill>
              </a:rPr>
              <a:t>Date</a:t>
            </a:r>
            <a:r>
              <a:rPr lang="en-US" sz="1200" dirty="0">
                <a:solidFill>
                  <a:schemeClr val="accent2"/>
                </a:solidFill>
              </a:rPr>
              <a:t>: It denotes date of investment done (in our case we have month and year). </a:t>
            </a:r>
            <a:endParaRPr lang="en-US" sz="1200" dirty="0" smtClean="0">
              <a:solidFill>
                <a:schemeClr val="accent2"/>
              </a:solidFill>
            </a:endParaRPr>
          </a:p>
          <a:p>
            <a:pPr algn="just">
              <a:buClrTx/>
              <a:buSzPct val="100000"/>
              <a:buFont typeface="Wingdings" panose="05000000000000000000" pitchFamily="2" charset="2"/>
              <a:buChar char="v"/>
            </a:pPr>
            <a:endParaRPr lang="en-US" sz="1200" dirty="0">
              <a:solidFill>
                <a:schemeClr val="accent2"/>
              </a:solidFill>
            </a:endParaRPr>
          </a:p>
          <a:p>
            <a:pPr algn="just">
              <a:buClrTx/>
              <a:buSzPct val="100000"/>
              <a:buFont typeface="Wingdings" panose="05000000000000000000" pitchFamily="2" charset="2"/>
              <a:buChar char="v"/>
            </a:pPr>
            <a:r>
              <a:rPr lang="en-US" sz="1200" dirty="0">
                <a:solidFill>
                  <a:schemeClr val="accent2"/>
                </a:solidFill>
              </a:rPr>
              <a:t>Open: Open means the price at which a stock started trading when the opening bell rang.</a:t>
            </a:r>
          </a:p>
          <a:p>
            <a:pPr algn="just">
              <a:buClrTx/>
              <a:buSzPct val="100000"/>
              <a:buFont typeface="Wingdings" panose="05000000000000000000" pitchFamily="2" charset="2"/>
              <a:buChar char="v"/>
            </a:pPr>
            <a:endParaRPr lang="en-US" sz="1200" dirty="0" smtClean="0">
              <a:solidFill>
                <a:schemeClr val="accent2"/>
              </a:solidFill>
            </a:endParaRPr>
          </a:p>
          <a:p>
            <a:pPr algn="just">
              <a:buClrTx/>
              <a:buSzPct val="100000"/>
              <a:buFont typeface="Wingdings" panose="05000000000000000000" pitchFamily="2" charset="2"/>
              <a:buChar char="v"/>
            </a:pPr>
            <a:r>
              <a:rPr lang="en-US" sz="1200" dirty="0" smtClean="0">
                <a:solidFill>
                  <a:schemeClr val="accent2"/>
                </a:solidFill>
              </a:rPr>
              <a:t>High</a:t>
            </a:r>
            <a:r>
              <a:rPr lang="en-US" sz="1200" dirty="0">
                <a:solidFill>
                  <a:schemeClr val="accent2"/>
                </a:solidFill>
              </a:rPr>
              <a:t>: High refer to the maximum prices in a given time period.</a:t>
            </a:r>
          </a:p>
          <a:p>
            <a:pPr algn="just">
              <a:buClrTx/>
              <a:buSzPct val="100000"/>
              <a:buFont typeface="Wingdings" panose="05000000000000000000" pitchFamily="2" charset="2"/>
              <a:buChar char="v"/>
            </a:pPr>
            <a:endParaRPr lang="en-US" sz="1200" dirty="0" smtClean="0">
              <a:solidFill>
                <a:schemeClr val="accent2"/>
              </a:solidFill>
            </a:endParaRPr>
          </a:p>
          <a:p>
            <a:pPr algn="just">
              <a:buClrTx/>
              <a:buSzPct val="100000"/>
              <a:buFont typeface="Wingdings" panose="05000000000000000000" pitchFamily="2" charset="2"/>
              <a:buChar char="v"/>
            </a:pPr>
            <a:r>
              <a:rPr lang="en-US" sz="1200" dirty="0" smtClean="0">
                <a:solidFill>
                  <a:schemeClr val="accent2"/>
                </a:solidFill>
              </a:rPr>
              <a:t>Low</a:t>
            </a:r>
            <a:r>
              <a:rPr lang="en-US" sz="1200" dirty="0">
                <a:solidFill>
                  <a:schemeClr val="accent2"/>
                </a:solidFill>
              </a:rPr>
              <a:t>: Low refer to the minimum prices in a given time period.</a:t>
            </a:r>
          </a:p>
          <a:p>
            <a:pPr algn="just">
              <a:buClrTx/>
              <a:buSzPct val="100000"/>
              <a:buFont typeface="Wingdings" panose="05000000000000000000" pitchFamily="2" charset="2"/>
              <a:buChar char="v"/>
            </a:pPr>
            <a:endParaRPr lang="en-US" sz="1200" dirty="0" smtClean="0">
              <a:solidFill>
                <a:schemeClr val="accent2"/>
              </a:solidFill>
            </a:endParaRPr>
          </a:p>
          <a:p>
            <a:pPr algn="just">
              <a:buClrTx/>
              <a:buSzPct val="100000"/>
              <a:buFont typeface="Wingdings" panose="05000000000000000000" pitchFamily="2" charset="2"/>
              <a:buChar char="v"/>
            </a:pPr>
            <a:r>
              <a:rPr lang="en-US" sz="1200" dirty="0" smtClean="0">
                <a:solidFill>
                  <a:schemeClr val="accent2"/>
                </a:solidFill>
              </a:rPr>
              <a:t>Close</a:t>
            </a:r>
            <a:r>
              <a:rPr lang="en-US" sz="1200" dirty="0">
                <a:solidFill>
                  <a:schemeClr val="accent2"/>
                </a:solidFill>
              </a:rPr>
              <a:t>: Close refers to the price of an individual stock when the stock exchange closed for the day.</a:t>
            </a:r>
          </a:p>
          <a:p>
            <a:pPr algn="just"/>
            <a:endParaRPr lang="en-US" sz="1200" dirty="0">
              <a:solidFill>
                <a:schemeClr val="accent2"/>
              </a:solidFill>
            </a:endParaRPr>
          </a:p>
          <a:p>
            <a:pPr algn="just"/>
            <a:r>
              <a:rPr lang="en-US" sz="1200" dirty="0">
                <a:solidFill>
                  <a:schemeClr val="accent2"/>
                </a:solidFill>
              </a:rPr>
              <a:t/>
            </a:r>
            <a:br>
              <a:rPr lang="en-US" sz="1200" dirty="0">
                <a:solidFill>
                  <a:schemeClr val="accent2"/>
                </a:solidFill>
              </a:rPr>
            </a:br>
            <a:endParaRPr lang="en-US" sz="1200" dirty="0">
              <a:solidFill>
                <a:schemeClr val="accent2"/>
              </a:solidFill>
            </a:endParaRPr>
          </a:p>
          <a:p>
            <a:pPr algn="just"/>
            <a:endParaRPr lang="en-GB" sz="1200" dirty="0">
              <a:solidFill>
                <a:schemeClr val="accent2"/>
              </a:solidFill>
            </a:endParaRPr>
          </a:p>
        </p:txBody>
      </p:sp>
      <p:pic>
        <p:nvPicPr>
          <p:cNvPr id="2" name="Picture 1"/>
          <p:cNvPicPr>
            <a:picLocks noChangeAspect="1"/>
          </p:cNvPicPr>
          <p:nvPr/>
        </p:nvPicPr>
        <p:blipFill>
          <a:blip r:embed="rId3"/>
          <a:stretch>
            <a:fillRect/>
          </a:stretch>
        </p:blipFill>
        <p:spPr>
          <a:xfrm>
            <a:off x="3628312" y="1150538"/>
            <a:ext cx="4977806" cy="2062459"/>
          </a:xfrm>
          <a:prstGeom prst="rect">
            <a:avLst/>
          </a:prstGeom>
        </p:spPr>
      </p:pic>
      <p:sp>
        <p:nvSpPr>
          <p:cNvPr id="10" name="Title 1"/>
          <p:cNvSpPr txBox="1">
            <a:spLocks/>
          </p:cNvSpPr>
          <p:nvPr/>
        </p:nvSpPr>
        <p:spPr>
          <a:xfrm>
            <a:off x="-248040" y="592953"/>
            <a:ext cx="3075502" cy="319719"/>
          </a:xfrm>
          <a:prstGeom prst="rect">
            <a:avLst/>
          </a:prstGeom>
          <a:noFill/>
          <a:ln>
            <a:noFill/>
          </a:ln>
        </p:spPr>
        <p:txBody>
          <a:bodyPr spcFirstLastPara="1" wrap="square" lIns="91425" tIns="91425" rIns="91425" bIns="91425" anchor="b" anchorCtr="0">
            <a:normAutofit fontScale="47500" lnSpcReduction="2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1400" dirty="0" smtClean="0"/>
              <a:t>LET’S PUT THE LIGHT ON STOCK MARKET ACTIVITIES</a:t>
            </a:r>
            <a:r>
              <a:rPr lang="en-US" sz="2400" dirty="0" smtClean="0"/>
              <a:t>.</a:t>
            </a:r>
            <a:endParaRPr lang="en-US" sz="2400" dirty="0"/>
          </a:p>
        </p:txBody>
      </p:sp>
      <p:pic>
        <p:nvPicPr>
          <p:cNvPr id="11" name="Picture 10">
            <a:extLst>
              <a:ext uri="{FF2B5EF4-FFF2-40B4-BE49-F238E27FC236}">
                <a16:creationId xmlns:a16="http://schemas.microsoft.com/office/drawing/2014/main" id="{5A44907A-2B90-E6EC-068C-6B0F73ACAC2E}"/>
              </a:ext>
            </a:extLst>
          </p:cNvPr>
          <p:cNvPicPr>
            <a:picLocks noChangeAspect="1"/>
          </p:cNvPicPr>
          <p:nvPr/>
        </p:nvPicPr>
        <p:blipFill>
          <a:blip r:embed="rId4">
            <a:extLst>
              <a:ext uri="{837473B0-CC2E-450A-ABE3-18F120FF3D39}">
                <a1611:picAttrSrcUrl xmlns:a1611="http://schemas.microsoft.com/office/drawing/2016/11/main" xmlns="" r:id="rId5"/>
              </a:ext>
            </a:extLst>
          </a:blip>
          <a:stretch>
            <a:fillRect/>
          </a:stretch>
        </p:blipFill>
        <p:spPr>
          <a:xfrm>
            <a:off x="3628312" y="472655"/>
            <a:ext cx="5062446" cy="880034"/>
          </a:xfrm>
          <a:prstGeom prst="rect">
            <a:avLst/>
          </a:prstGeom>
        </p:spPr>
      </p:pic>
      <p:sp>
        <p:nvSpPr>
          <p:cNvPr id="12" name="Text Placeholder 5">
            <a:extLst>
              <a:ext uri="{FF2B5EF4-FFF2-40B4-BE49-F238E27FC236}">
                <a16:creationId xmlns:a16="http://schemas.microsoft.com/office/drawing/2014/main" id="{FDF72CCC-5D71-71DA-C17A-731F12A66ADA}"/>
              </a:ext>
            </a:extLst>
          </p:cNvPr>
          <p:cNvSpPr txBox="1">
            <a:spLocks/>
          </p:cNvSpPr>
          <p:nvPr/>
        </p:nvSpPr>
        <p:spPr>
          <a:xfrm>
            <a:off x="3012141" y="3269349"/>
            <a:ext cx="5678617" cy="19256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just"/>
            <a:r>
              <a:rPr lang="en-GB" sz="1200" dirty="0" smtClean="0">
                <a:solidFill>
                  <a:schemeClr val="accent2"/>
                </a:solidFill>
              </a:rPr>
              <a:t>	</a:t>
            </a:r>
            <a:r>
              <a:rPr lang="en-US" sz="1200" dirty="0" smtClean="0">
                <a:solidFill>
                  <a:schemeClr val="accent2"/>
                </a:solidFill>
              </a:rPr>
              <a:t>Yes Bank is a well-known bank in the Indian financial domain. Since 2018, it has been in the news because of the fraud case involving Rana Kapoor. Owing to this fact, it was interesting to see how that impacted the stock prices of the company and whether Time series models or any other predictive models can do justice to such situations. This dataset has monthly stock prices of the bank since its inception and includes closing, starting, highest, and lowest stock prices of every month. The main objective is to predict the stock’s closing price of the month</a:t>
            </a:r>
            <a:r>
              <a:rPr lang="en-US" dirty="0" smtClean="0">
                <a:solidFill>
                  <a:schemeClr val="accent2"/>
                </a:solidFill>
              </a:rPr>
              <a:t>.</a:t>
            </a:r>
            <a:endParaRPr lang="en-GB" sz="1200" dirty="0">
              <a:solidFill>
                <a:schemeClr val="accent2"/>
              </a:solidFill>
            </a:endParaRPr>
          </a:p>
        </p:txBody>
      </p:sp>
    </p:spTree>
    <p:extLst>
      <p:ext uri="{BB962C8B-B14F-4D97-AF65-F5344CB8AC3E}">
        <p14:creationId xmlns:p14="http://schemas.microsoft.com/office/powerpoint/2010/main" val="3103178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7A6D93A-AC19-5EE9-71E5-BF8938A21045}"/>
              </a:ext>
            </a:extLst>
          </p:cNvPr>
          <p:cNvSpPr>
            <a:spLocks noGrp="1"/>
          </p:cNvSpPr>
          <p:nvPr>
            <p:ph type="body" idx="1"/>
          </p:nvPr>
        </p:nvSpPr>
        <p:spPr>
          <a:xfrm>
            <a:off x="1" y="562406"/>
            <a:ext cx="4238512" cy="1685941"/>
          </a:xfrm>
        </p:spPr>
        <p:txBody>
          <a:bodyPr/>
          <a:lstStyle/>
          <a:p>
            <a:pPr>
              <a:buClrTx/>
              <a:buFont typeface="Wingdings" panose="05000000000000000000" pitchFamily="2" charset="2"/>
              <a:buChar char="v"/>
            </a:pPr>
            <a:r>
              <a:rPr lang="en-GB" sz="1200" dirty="0">
                <a:solidFill>
                  <a:schemeClr val="accent2"/>
                </a:solidFill>
              </a:rPr>
              <a:t>We have Yes bank stock price dataset in this project. In the dataset, we have 185 rows and 5 columns.</a:t>
            </a:r>
          </a:p>
          <a:p>
            <a:r>
              <a:rPr lang="en-GB" sz="1200" dirty="0">
                <a:solidFill>
                  <a:schemeClr val="accent2"/>
                </a:solidFill>
              </a:rPr>
              <a:t>Five columns are Date, Open, High, Low &amp; Close</a:t>
            </a:r>
          </a:p>
          <a:p>
            <a:endParaRPr lang="en-GB" dirty="0"/>
          </a:p>
        </p:txBody>
      </p:sp>
      <p:sp>
        <p:nvSpPr>
          <p:cNvPr id="5" name="Title 1"/>
          <p:cNvSpPr txBox="1">
            <a:spLocks/>
          </p:cNvSpPr>
          <p:nvPr/>
        </p:nvSpPr>
        <p:spPr>
          <a:xfrm>
            <a:off x="0" y="24065"/>
            <a:ext cx="3399416" cy="56240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nSpc>
                <a:spcPct val="90000"/>
              </a:lnSpc>
              <a:spcBef>
                <a:spcPts val="1000"/>
              </a:spcBef>
              <a:buClrTx/>
            </a:pPr>
            <a:r>
              <a:rPr lang="en-GB" sz="1800" b="1" dirty="0"/>
              <a:t>DATA UNDERSANDING EDA</a:t>
            </a:r>
          </a:p>
        </p:txBody>
      </p:sp>
      <p:pic>
        <p:nvPicPr>
          <p:cNvPr id="9" name="Picture 8"/>
          <p:cNvPicPr>
            <a:picLocks noChangeAspect="1"/>
          </p:cNvPicPr>
          <p:nvPr/>
        </p:nvPicPr>
        <p:blipFill>
          <a:blip r:embed="rId2"/>
          <a:stretch>
            <a:fillRect/>
          </a:stretch>
        </p:blipFill>
        <p:spPr>
          <a:xfrm>
            <a:off x="4615196" y="562406"/>
            <a:ext cx="3442282" cy="1193782"/>
          </a:xfrm>
          <a:prstGeom prst="rect">
            <a:avLst/>
          </a:prstGeom>
        </p:spPr>
      </p:pic>
      <p:sp>
        <p:nvSpPr>
          <p:cNvPr id="10" name="Text Placeholder 2">
            <a:extLst>
              <a:ext uri="{FF2B5EF4-FFF2-40B4-BE49-F238E27FC236}">
                <a16:creationId xmlns:a16="http://schemas.microsoft.com/office/drawing/2014/main" id="{87A6D93A-AC19-5EE9-71E5-BF8938A21045}"/>
              </a:ext>
            </a:extLst>
          </p:cNvPr>
          <p:cNvSpPr txBox="1">
            <a:spLocks/>
          </p:cNvSpPr>
          <p:nvPr/>
        </p:nvSpPr>
        <p:spPr>
          <a:xfrm>
            <a:off x="0" y="1884988"/>
            <a:ext cx="4561242" cy="7267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a:buClrTx/>
              <a:buFont typeface="Wingdings" panose="05000000000000000000" pitchFamily="2" charset="2"/>
              <a:buChar char="v"/>
            </a:pPr>
            <a:r>
              <a:rPr lang="en-GB" sz="1200" dirty="0" smtClean="0">
                <a:solidFill>
                  <a:schemeClr val="accent2"/>
                </a:solidFill>
              </a:rPr>
              <a:t>This data is in string object type. Data need to convert in date time object. </a:t>
            </a:r>
          </a:p>
          <a:p>
            <a:endParaRPr lang="en-GB" dirty="0"/>
          </a:p>
        </p:txBody>
      </p:sp>
      <p:pic>
        <p:nvPicPr>
          <p:cNvPr id="12" name="Picture 11"/>
          <p:cNvPicPr>
            <a:picLocks noChangeAspect="1"/>
          </p:cNvPicPr>
          <p:nvPr/>
        </p:nvPicPr>
        <p:blipFill>
          <a:blip r:embed="rId3"/>
          <a:stretch>
            <a:fillRect/>
          </a:stretch>
        </p:blipFill>
        <p:spPr>
          <a:xfrm>
            <a:off x="4615196" y="1860182"/>
            <a:ext cx="3442282" cy="1275359"/>
          </a:xfrm>
          <a:prstGeom prst="rect">
            <a:avLst/>
          </a:prstGeom>
        </p:spPr>
      </p:pic>
      <p:pic>
        <p:nvPicPr>
          <p:cNvPr id="13" name="Picture 12"/>
          <p:cNvPicPr>
            <a:picLocks noChangeAspect="1"/>
          </p:cNvPicPr>
          <p:nvPr/>
        </p:nvPicPr>
        <p:blipFill>
          <a:blip r:embed="rId4"/>
          <a:stretch>
            <a:fillRect/>
          </a:stretch>
        </p:blipFill>
        <p:spPr>
          <a:xfrm>
            <a:off x="4615196" y="3239536"/>
            <a:ext cx="3442282" cy="1655193"/>
          </a:xfrm>
          <a:prstGeom prst="rect">
            <a:avLst/>
          </a:prstGeom>
        </p:spPr>
      </p:pic>
      <p:sp>
        <p:nvSpPr>
          <p:cNvPr id="14" name="Text Placeholder 2">
            <a:extLst>
              <a:ext uri="{FF2B5EF4-FFF2-40B4-BE49-F238E27FC236}">
                <a16:creationId xmlns:a16="http://schemas.microsoft.com/office/drawing/2014/main" id="{87A6D93A-AC19-5EE9-71E5-BF8938A21045}"/>
              </a:ext>
            </a:extLst>
          </p:cNvPr>
          <p:cNvSpPr txBox="1">
            <a:spLocks/>
          </p:cNvSpPr>
          <p:nvPr/>
        </p:nvSpPr>
        <p:spPr>
          <a:xfrm>
            <a:off x="0" y="3125983"/>
            <a:ext cx="4561242" cy="7267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a:buClrTx/>
              <a:buFont typeface="Wingdings" panose="05000000000000000000" pitchFamily="2" charset="2"/>
              <a:buChar char="v"/>
            </a:pPr>
            <a:r>
              <a:rPr lang="en-GB" sz="1200" dirty="0" smtClean="0">
                <a:solidFill>
                  <a:schemeClr val="accent2"/>
                </a:solidFill>
              </a:rPr>
              <a:t>Summary of the data</a:t>
            </a:r>
          </a:p>
          <a:p>
            <a:pPr>
              <a:buClrTx/>
              <a:buFont typeface="Wingdings" panose="05000000000000000000" pitchFamily="2" charset="2"/>
              <a:buChar char="v"/>
            </a:pPr>
            <a:r>
              <a:rPr lang="en-GB" sz="1200" dirty="0" smtClean="0">
                <a:solidFill>
                  <a:schemeClr val="accent2"/>
                </a:solidFill>
              </a:rPr>
              <a:t>No Null and Duplicate value.</a:t>
            </a:r>
          </a:p>
          <a:p>
            <a:endParaRPr lang="en-GB" dirty="0"/>
          </a:p>
        </p:txBody>
      </p:sp>
    </p:spTree>
    <p:extLst>
      <p:ext uri="{BB962C8B-B14F-4D97-AF65-F5344CB8AC3E}">
        <p14:creationId xmlns:p14="http://schemas.microsoft.com/office/powerpoint/2010/main" val="2697284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AD160-3BD1-9FBE-93FC-DBBA57ADC31F}"/>
              </a:ext>
            </a:extLst>
          </p:cNvPr>
          <p:cNvSpPr>
            <a:spLocks noGrp="1"/>
          </p:cNvSpPr>
          <p:nvPr>
            <p:ph type="title"/>
          </p:nvPr>
        </p:nvSpPr>
        <p:spPr>
          <a:xfrm>
            <a:off x="0" y="20661"/>
            <a:ext cx="721034" cy="572700"/>
          </a:xfrm>
        </p:spPr>
        <p:txBody>
          <a:bodyPr/>
          <a:lstStyle/>
          <a:p>
            <a:pPr algn="ctr"/>
            <a:r>
              <a:rPr lang="en-GB" sz="1800" b="1" dirty="0" smtClean="0"/>
              <a:t>EDA</a:t>
            </a:r>
            <a:endParaRPr lang="en-GB" sz="1800" b="1" dirty="0"/>
          </a:p>
        </p:txBody>
      </p:sp>
      <p:pic>
        <p:nvPicPr>
          <p:cNvPr id="5" name="Picture 4">
            <a:extLst>
              <a:ext uri="{FF2B5EF4-FFF2-40B4-BE49-F238E27FC236}">
                <a16:creationId xmlns:a16="http://schemas.microsoft.com/office/drawing/2014/main" id="{5D029429-AEE1-CD90-582E-036CF33B8F7E}"/>
              </a:ext>
            </a:extLst>
          </p:cNvPr>
          <p:cNvPicPr>
            <a:picLocks noChangeAspect="1"/>
          </p:cNvPicPr>
          <p:nvPr/>
        </p:nvPicPr>
        <p:blipFill>
          <a:blip r:embed="rId2"/>
          <a:stretch>
            <a:fillRect/>
          </a:stretch>
        </p:blipFill>
        <p:spPr>
          <a:xfrm>
            <a:off x="52894" y="1940472"/>
            <a:ext cx="4212513" cy="2091235"/>
          </a:xfrm>
          <a:prstGeom prst="rect">
            <a:avLst/>
          </a:prstGeom>
        </p:spPr>
      </p:pic>
      <p:sp>
        <p:nvSpPr>
          <p:cNvPr id="8" name="Text Placeholder 2">
            <a:extLst>
              <a:ext uri="{FF2B5EF4-FFF2-40B4-BE49-F238E27FC236}">
                <a16:creationId xmlns:a16="http://schemas.microsoft.com/office/drawing/2014/main" id="{87A6D93A-AC19-5EE9-71E5-BF8938A21045}"/>
              </a:ext>
            </a:extLst>
          </p:cNvPr>
          <p:cNvSpPr txBox="1">
            <a:spLocks/>
          </p:cNvSpPr>
          <p:nvPr/>
        </p:nvSpPr>
        <p:spPr>
          <a:xfrm>
            <a:off x="-1669635" y="418295"/>
            <a:ext cx="5348018" cy="8519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1968500" lvl="4" indent="0" algn="just"/>
            <a:r>
              <a:rPr lang="en-GB" sz="1200" dirty="0">
                <a:solidFill>
                  <a:schemeClr val="accent2"/>
                </a:solidFill>
              </a:rPr>
              <a:t>Here, Yes bank opening price and Yes bank closing price has same result. Opening price started increasing in year 2014 and it was at peak in year 2018. But after 2018 it started falling down continuously and came at 0 in year 2020 same as Yes bank closing price</a:t>
            </a:r>
            <a:r>
              <a:rPr lang="en-GB" sz="1200" dirty="0" smtClean="0">
                <a:solidFill>
                  <a:schemeClr val="accent2"/>
                </a:solidFill>
              </a:rPr>
              <a:t>.</a:t>
            </a:r>
          </a:p>
          <a:p>
            <a:pPr marL="1968500" lvl="4" indent="0" algn="just"/>
            <a:r>
              <a:rPr lang="en-US" sz="1200" dirty="0">
                <a:solidFill>
                  <a:schemeClr val="accent2"/>
                </a:solidFill>
              </a:rPr>
              <a:t>stock price decreasing largely due to Rana Kapoor's </a:t>
            </a:r>
            <a:r>
              <a:rPr lang="en-US" sz="1200" dirty="0" smtClean="0">
                <a:solidFill>
                  <a:schemeClr val="accent2"/>
                </a:solidFill>
              </a:rPr>
              <a:t>case.</a:t>
            </a:r>
            <a:endParaRPr lang="en-GB" sz="1200" dirty="0">
              <a:solidFill>
                <a:schemeClr val="accent2"/>
              </a:solidFill>
            </a:endParaRPr>
          </a:p>
          <a:p>
            <a:pPr marL="1968500" lvl="4" indent="0"/>
            <a:endParaRPr lang="en-GB" sz="900" dirty="0">
              <a:solidFill>
                <a:schemeClr val="bg2">
                  <a:lumMod val="50000"/>
                </a:schemeClr>
              </a:solidFill>
            </a:endParaRPr>
          </a:p>
          <a:p>
            <a:pPr marL="1968500" lvl="4" indent="0"/>
            <a:endParaRPr lang="en-GB" sz="900" dirty="0">
              <a:solidFill>
                <a:schemeClr val="bg2">
                  <a:lumMod val="50000"/>
                </a:schemeClr>
              </a:solidFill>
            </a:endParaRPr>
          </a:p>
          <a:p>
            <a:pPr marL="1968500" lvl="4" indent="0"/>
            <a:endParaRPr lang="en-GB" sz="900" dirty="0">
              <a:solidFill>
                <a:schemeClr val="bg2">
                  <a:lumMod val="50000"/>
                </a:schemeClr>
              </a:solidFill>
            </a:endParaRPr>
          </a:p>
          <a:p>
            <a:pPr marL="1968500" lvl="4" indent="0"/>
            <a:endParaRPr lang="en-GB" sz="900" dirty="0">
              <a:solidFill>
                <a:schemeClr val="bg2">
                  <a:lumMod val="50000"/>
                </a:schemeClr>
              </a:solidFill>
            </a:endParaRPr>
          </a:p>
          <a:p>
            <a:pPr marL="1968500" lvl="4" indent="0"/>
            <a:endParaRPr lang="en-GB" sz="900" dirty="0">
              <a:solidFill>
                <a:schemeClr val="bg2">
                  <a:lumMod val="50000"/>
                </a:schemeClr>
              </a:solidFill>
            </a:endParaRPr>
          </a:p>
          <a:p>
            <a:r>
              <a:rPr lang="en-US" sz="400" dirty="0">
                <a:solidFill>
                  <a:schemeClr val="accent2"/>
                </a:solidFill>
              </a:rPr>
              <a:t/>
            </a:r>
            <a:br>
              <a:rPr lang="en-US" sz="400" dirty="0">
                <a:solidFill>
                  <a:schemeClr val="accent2"/>
                </a:solidFill>
              </a:rPr>
            </a:br>
            <a:endParaRPr lang="en-US" sz="400" dirty="0">
              <a:solidFill>
                <a:schemeClr val="accent2"/>
              </a:solidFill>
            </a:endParaRPr>
          </a:p>
          <a:p>
            <a:endParaRPr lang="en-GB" sz="400" dirty="0">
              <a:solidFill>
                <a:schemeClr val="accent2"/>
              </a:solidFill>
            </a:endParaRPr>
          </a:p>
        </p:txBody>
      </p:sp>
      <p:sp>
        <p:nvSpPr>
          <p:cNvPr id="9" name="Rectangle 8"/>
          <p:cNvSpPr/>
          <p:nvPr/>
        </p:nvSpPr>
        <p:spPr>
          <a:xfrm>
            <a:off x="571716" y="4350746"/>
            <a:ext cx="3693691" cy="307777"/>
          </a:xfrm>
          <a:prstGeom prst="rect">
            <a:avLst/>
          </a:prstGeom>
        </p:spPr>
        <p:txBody>
          <a:bodyPr wrap="square">
            <a:spAutoFit/>
          </a:bodyPr>
          <a:lstStyle/>
          <a:p>
            <a:r>
              <a:rPr lang="en-US" dirty="0" smtClean="0">
                <a:solidFill>
                  <a:schemeClr val="accent2"/>
                </a:solidFill>
                <a:latin typeface="Courier New" panose="02070309020205020404" pitchFamily="49" charset="0"/>
              </a:rPr>
              <a:t>Plotting</a:t>
            </a:r>
            <a:r>
              <a:rPr lang="en-US" dirty="0">
                <a:solidFill>
                  <a:schemeClr val="accent2"/>
                </a:solidFill>
                <a:latin typeface="Courier New" panose="02070309020205020404" pitchFamily="49" charset="0"/>
              </a:rPr>
              <a:t> close price vs date</a:t>
            </a:r>
          </a:p>
        </p:txBody>
      </p:sp>
      <p:sp>
        <p:nvSpPr>
          <p:cNvPr id="10" name="Rectangle 9"/>
          <p:cNvSpPr/>
          <p:nvPr/>
        </p:nvSpPr>
        <p:spPr>
          <a:xfrm>
            <a:off x="4265407" y="4350746"/>
            <a:ext cx="4572000" cy="523220"/>
          </a:xfrm>
          <a:prstGeom prst="rect">
            <a:avLst/>
          </a:prstGeom>
        </p:spPr>
        <p:txBody>
          <a:bodyPr>
            <a:spAutoFit/>
          </a:bodyPr>
          <a:lstStyle/>
          <a:p>
            <a:r>
              <a:rPr lang="en-US" dirty="0">
                <a:solidFill>
                  <a:schemeClr val="accent2"/>
                </a:solidFill>
                <a:latin typeface="Courier New" panose="02070309020205020404" pitchFamily="49" charset="0"/>
              </a:rPr>
              <a:t>Combined Line Plot for all features with respect to date.</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0825" y="1931539"/>
            <a:ext cx="4233134" cy="2091235"/>
          </a:xfrm>
          <a:prstGeom prst="rect">
            <a:avLst/>
          </a:prstGeom>
        </p:spPr>
      </p:pic>
      <p:sp>
        <p:nvSpPr>
          <p:cNvPr id="12" name="Text Placeholder 2">
            <a:extLst>
              <a:ext uri="{FF2B5EF4-FFF2-40B4-BE49-F238E27FC236}">
                <a16:creationId xmlns:a16="http://schemas.microsoft.com/office/drawing/2014/main" id="{87A6D93A-AC19-5EE9-71E5-BF8938A21045}"/>
              </a:ext>
            </a:extLst>
          </p:cNvPr>
          <p:cNvSpPr txBox="1">
            <a:spLocks/>
          </p:cNvSpPr>
          <p:nvPr/>
        </p:nvSpPr>
        <p:spPr>
          <a:xfrm>
            <a:off x="4265407" y="418295"/>
            <a:ext cx="3309566" cy="13777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just"/>
            <a:r>
              <a:rPr lang="en-US" sz="1200" dirty="0">
                <a:solidFill>
                  <a:schemeClr val="accent2"/>
                </a:solidFill>
              </a:rPr>
              <a:t>	</a:t>
            </a:r>
            <a:r>
              <a:rPr lang="en-US" sz="1200" dirty="0" smtClean="0">
                <a:solidFill>
                  <a:schemeClr val="accent2"/>
                </a:solidFill>
              </a:rPr>
              <a:t>All </a:t>
            </a:r>
            <a:r>
              <a:rPr lang="en-US" sz="1200" dirty="0">
                <a:solidFill>
                  <a:schemeClr val="accent2"/>
                </a:solidFill>
              </a:rPr>
              <a:t>the prices shows </a:t>
            </a:r>
            <a:r>
              <a:rPr lang="en-US" sz="1200" dirty="0" smtClean="0">
                <a:solidFill>
                  <a:schemeClr val="accent2"/>
                </a:solidFill>
              </a:rPr>
              <a:t>almost similar </a:t>
            </a:r>
            <a:r>
              <a:rPr lang="en-US" sz="1200" dirty="0">
                <a:solidFill>
                  <a:schemeClr val="accent2"/>
                </a:solidFill>
              </a:rPr>
              <a:t>trends with each other.</a:t>
            </a:r>
          </a:p>
          <a:p>
            <a:pPr algn="just"/>
            <a:r>
              <a:rPr lang="en-US" sz="1200" dirty="0">
                <a:solidFill>
                  <a:schemeClr val="accent2"/>
                </a:solidFill>
              </a:rPr>
              <a:t>	</a:t>
            </a:r>
            <a:endParaRPr lang="en-US" sz="1200" dirty="0" smtClean="0">
              <a:solidFill>
                <a:schemeClr val="accent2"/>
              </a:solidFill>
            </a:endParaRPr>
          </a:p>
          <a:p>
            <a:pPr algn="just"/>
            <a:r>
              <a:rPr lang="en-US" sz="1200" dirty="0">
                <a:solidFill>
                  <a:schemeClr val="accent2"/>
                </a:solidFill>
              </a:rPr>
              <a:t>	</a:t>
            </a:r>
            <a:r>
              <a:rPr lang="en-US" sz="1200" dirty="0" smtClean="0">
                <a:solidFill>
                  <a:schemeClr val="accent2"/>
                </a:solidFill>
              </a:rPr>
              <a:t>Which </a:t>
            </a:r>
            <a:r>
              <a:rPr lang="en-US" sz="1200" dirty="0">
                <a:solidFill>
                  <a:schemeClr val="accent2"/>
                </a:solidFill>
              </a:rPr>
              <a:t>means that this features may </a:t>
            </a:r>
            <a:r>
              <a:rPr lang="en-US" sz="1200" dirty="0" smtClean="0">
                <a:solidFill>
                  <a:schemeClr val="accent2"/>
                </a:solidFill>
              </a:rPr>
              <a:t>be strongly </a:t>
            </a:r>
            <a:r>
              <a:rPr lang="en-US" sz="1200" dirty="0">
                <a:solidFill>
                  <a:schemeClr val="accent2"/>
                </a:solidFill>
              </a:rPr>
              <a:t>correlated with each other.</a:t>
            </a:r>
          </a:p>
          <a:p>
            <a:pPr algn="just"/>
            <a:endParaRPr lang="en-US" sz="1200" dirty="0">
              <a:solidFill>
                <a:schemeClr val="accent2"/>
              </a:solidFill>
            </a:endParaRPr>
          </a:p>
          <a:p>
            <a:pPr algn="l"/>
            <a:r>
              <a:rPr lang="en-US" sz="1200" dirty="0">
                <a:solidFill>
                  <a:schemeClr val="accent2"/>
                </a:solidFill>
              </a:rPr>
              <a:t/>
            </a:r>
            <a:br>
              <a:rPr lang="en-US" sz="1200" dirty="0">
                <a:solidFill>
                  <a:schemeClr val="accent2"/>
                </a:solidFill>
              </a:rPr>
            </a:br>
            <a:endParaRPr lang="en-US" sz="1200" dirty="0">
              <a:solidFill>
                <a:schemeClr val="accent2"/>
              </a:solidFill>
            </a:endParaRPr>
          </a:p>
          <a:p>
            <a:pPr algn="l"/>
            <a:endParaRPr lang="en-GB" sz="1200" dirty="0">
              <a:solidFill>
                <a:schemeClr val="accent2"/>
              </a:solidFill>
            </a:endParaRPr>
          </a:p>
        </p:txBody>
      </p:sp>
    </p:spTree>
    <p:extLst>
      <p:ext uri="{BB962C8B-B14F-4D97-AF65-F5344CB8AC3E}">
        <p14:creationId xmlns:p14="http://schemas.microsoft.com/office/powerpoint/2010/main" val="258999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C910E-FEA8-9E12-A682-7F10EC580414}"/>
              </a:ext>
            </a:extLst>
          </p:cNvPr>
          <p:cNvSpPr>
            <a:spLocks noGrp="1"/>
          </p:cNvSpPr>
          <p:nvPr>
            <p:ph type="title"/>
          </p:nvPr>
        </p:nvSpPr>
        <p:spPr>
          <a:xfrm>
            <a:off x="0" y="0"/>
            <a:ext cx="8520600" cy="572700"/>
          </a:xfrm>
        </p:spPr>
        <p:txBody>
          <a:bodyPr/>
          <a:lstStyle/>
          <a:p>
            <a:r>
              <a:rPr lang="en-US" sz="1800" b="1" dirty="0"/>
              <a:t>NORMAL DISTRIBUTION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0299" y="691733"/>
            <a:ext cx="4623927" cy="309572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91733"/>
            <a:ext cx="4395356" cy="3069775"/>
          </a:xfrm>
          <a:prstGeom prst="rect">
            <a:avLst/>
          </a:prstGeom>
        </p:spPr>
      </p:pic>
      <p:sp>
        <p:nvSpPr>
          <p:cNvPr id="10" name="Text Placeholder 2">
            <a:extLst>
              <a:ext uri="{FF2B5EF4-FFF2-40B4-BE49-F238E27FC236}">
                <a16:creationId xmlns:a16="http://schemas.microsoft.com/office/drawing/2014/main" id="{87A6D93A-AC19-5EE9-71E5-BF8938A21045}"/>
              </a:ext>
            </a:extLst>
          </p:cNvPr>
          <p:cNvSpPr txBox="1">
            <a:spLocks/>
          </p:cNvSpPr>
          <p:nvPr/>
        </p:nvSpPr>
        <p:spPr>
          <a:xfrm>
            <a:off x="-292690" y="4392414"/>
            <a:ext cx="4979978" cy="5391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just"/>
            <a:r>
              <a:rPr lang="en-US" sz="1200" dirty="0">
                <a:solidFill>
                  <a:schemeClr val="accent2"/>
                </a:solidFill>
              </a:rPr>
              <a:t>	</a:t>
            </a:r>
            <a:r>
              <a:rPr lang="en-US" sz="1200" b="1" dirty="0">
                <a:solidFill>
                  <a:schemeClr val="accent2"/>
                </a:solidFill>
              </a:rPr>
              <a:t>Distribution plot of closing price is right skewed</a:t>
            </a:r>
            <a:r>
              <a:rPr lang="en-US" sz="1200" dirty="0">
                <a:solidFill>
                  <a:schemeClr val="accent2"/>
                </a:solidFill>
              </a:rPr>
              <a:t>.	</a:t>
            </a:r>
            <a:endParaRPr lang="en-US" sz="1200" dirty="0" smtClean="0">
              <a:solidFill>
                <a:schemeClr val="accent2"/>
              </a:solidFill>
            </a:endParaRPr>
          </a:p>
          <a:p>
            <a:pPr algn="just"/>
            <a:r>
              <a:rPr lang="en-US" sz="1200" dirty="0">
                <a:solidFill>
                  <a:schemeClr val="accent2"/>
                </a:solidFill>
              </a:rPr>
              <a:t>	</a:t>
            </a:r>
            <a:br>
              <a:rPr lang="en-US" sz="1200" dirty="0">
                <a:solidFill>
                  <a:schemeClr val="accent2"/>
                </a:solidFill>
              </a:rPr>
            </a:br>
            <a:endParaRPr lang="en-US" sz="1200" dirty="0">
              <a:solidFill>
                <a:schemeClr val="accent2"/>
              </a:solidFill>
            </a:endParaRPr>
          </a:p>
          <a:p>
            <a:pPr algn="l"/>
            <a:endParaRPr lang="en-GB" sz="1200" dirty="0">
              <a:solidFill>
                <a:schemeClr val="accent2"/>
              </a:solidFill>
            </a:endParaRPr>
          </a:p>
        </p:txBody>
      </p:sp>
      <p:sp>
        <p:nvSpPr>
          <p:cNvPr id="13" name="Text Placeholder 2">
            <a:extLst>
              <a:ext uri="{FF2B5EF4-FFF2-40B4-BE49-F238E27FC236}">
                <a16:creationId xmlns:a16="http://schemas.microsoft.com/office/drawing/2014/main" id="{87A6D93A-AC19-5EE9-71E5-BF8938A21045}"/>
              </a:ext>
            </a:extLst>
          </p:cNvPr>
          <p:cNvSpPr txBox="1">
            <a:spLocks/>
          </p:cNvSpPr>
          <p:nvPr/>
        </p:nvSpPr>
        <p:spPr>
          <a:xfrm>
            <a:off x="4146000" y="4392414"/>
            <a:ext cx="4847414" cy="7939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200" dirty="0">
                <a:solidFill>
                  <a:schemeClr val="accent2"/>
                </a:solidFill>
              </a:rPr>
              <a:t>	</a:t>
            </a:r>
            <a:r>
              <a:rPr lang="en-US" sz="1200" b="1" dirty="0">
                <a:solidFill>
                  <a:schemeClr val="accent2"/>
                </a:solidFill>
              </a:rPr>
              <a:t>To make it normal distribution apply log transformation.	</a:t>
            </a:r>
            <a:br>
              <a:rPr lang="en-US" sz="1200" b="1" dirty="0">
                <a:solidFill>
                  <a:schemeClr val="accent2"/>
                </a:solidFill>
              </a:rPr>
            </a:br>
            <a:endParaRPr lang="en-US" sz="1200" b="1" dirty="0">
              <a:solidFill>
                <a:schemeClr val="accent2"/>
              </a:solidFill>
            </a:endParaRPr>
          </a:p>
          <a:p>
            <a:pPr algn="l"/>
            <a:endParaRPr lang="en-GB" sz="1200" dirty="0">
              <a:solidFill>
                <a:schemeClr val="accent2"/>
              </a:solidFill>
            </a:endParaRPr>
          </a:p>
        </p:txBody>
      </p:sp>
    </p:spTree>
    <p:extLst>
      <p:ext uri="{BB962C8B-B14F-4D97-AF65-F5344CB8AC3E}">
        <p14:creationId xmlns:p14="http://schemas.microsoft.com/office/powerpoint/2010/main" val="1513779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hart, histogram&#10;&#10;Description automatically generated">
            <a:extLst>
              <a:ext uri="{FF2B5EF4-FFF2-40B4-BE49-F238E27FC236}">
                <a16:creationId xmlns:a16="http://schemas.microsoft.com/office/drawing/2014/main" id="{9A5E3F75-C34B-2BB8-01D4-0AF166C36FB8}"/>
              </a:ext>
            </a:extLst>
          </p:cNvPr>
          <p:cNvPicPr>
            <a:picLocks noChangeAspect="1"/>
          </p:cNvPicPr>
          <p:nvPr/>
        </p:nvPicPr>
        <p:blipFill>
          <a:blip r:embed="rId2"/>
          <a:stretch>
            <a:fillRect/>
          </a:stretch>
        </p:blipFill>
        <p:spPr>
          <a:xfrm>
            <a:off x="0" y="207692"/>
            <a:ext cx="4214823" cy="2930358"/>
          </a:xfrm>
          <a:prstGeom prst="rect">
            <a:avLst/>
          </a:prstGeom>
        </p:spPr>
      </p:pic>
      <p:pic>
        <p:nvPicPr>
          <p:cNvPr id="10" name="Picture 9" descr="Chart, histogram&#10;&#10;Description automatically generated">
            <a:extLst>
              <a:ext uri="{FF2B5EF4-FFF2-40B4-BE49-F238E27FC236}">
                <a16:creationId xmlns:a16="http://schemas.microsoft.com/office/drawing/2014/main" id="{5C49A278-0653-B5DD-EAEE-0349AA8D98E9}"/>
              </a:ext>
            </a:extLst>
          </p:cNvPr>
          <p:cNvPicPr>
            <a:picLocks noChangeAspect="1"/>
          </p:cNvPicPr>
          <p:nvPr/>
        </p:nvPicPr>
        <p:blipFill>
          <a:blip r:embed="rId3"/>
          <a:stretch>
            <a:fillRect/>
          </a:stretch>
        </p:blipFill>
        <p:spPr>
          <a:xfrm>
            <a:off x="4317851" y="124564"/>
            <a:ext cx="4242268" cy="3013486"/>
          </a:xfrm>
          <a:prstGeom prst="rect">
            <a:avLst/>
          </a:prstGeom>
        </p:spPr>
      </p:pic>
      <p:sp>
        <p:nvSpPr>
          <p:cNvPr id="2" name="Rectangle 1"/>
          <p:cNvSpPr/>
          <p:nvPr/>
        </p:nvSpPr>
        <p:spPr>
          <a:xfrm>
            <a:off x="303796" y="3016722"/>
            <a:ext cx="3911027" cy="523220"/>
          </a:xfrm>
          <a:prstGeom prst="rect">
            <a:avLst/>
          </a:prstGeom>
        </p:spPr>
        <p:txBody>
          <a:bodyPr wrap="square">
            <a:spAutoFit/>
          </a:bodyPr>
          <a:lstStyle/>
          <a:p>
            <a:r>
              <a:rPr lang="en-US" dirty="0">
                <a:solidFill>
                  <a:schemeClr val="accent2"/>
                </a:solidFill>
                <a:latin typeface="Courier New" panose="02070309020205020404" pitchFamily="49" charset="0"/>
              </a:rPr>
              <a:t>Plotting distribution for each of numerical features</a:t>
            </a:r>
          </a:p>
        </p:txBody>
      </p:sp>
      <p:sp>
        <p:nvSpPr>
          <p:cNvPr id="3" name="Rectangle 2"/>
          <p:cNvSpPr/>
          <p:nvPr/>
        </p:nvSpPr>
        <p:spPr>
          <a:xfrm>
            <a:off x="4518619" y="3016722"/>
            <a:ext cx="4417563" cy="738664"/>
          </a:xfrm>
          <a:prstGeom prst="rect">
            <a:avLst/>
          </a:prstGeom>
        </p:spPr>
        <p:txBody>
          <a:bodyPr wrap="square">
            <a:spAutoFit/>
          </a:bodyPr>
          <a:lstStyle/>
          <a:p>
            <a:r>
              <a:rPr lang="en-US" dirty="0">
                <a:solidFill>
                  <a:schemeClr val="accent2"/>
                </a:solidFill>
                <a:latin typeface="Courier New" panose="02070309020205020404" pitchFamily="49" charset="0"/>
              </a:rPr>
              <a:t>Plotting distribution for each of numerical features by applying log transformation</a:t>
            </a:r>
          </a:p>
        </p:txBody>
      </p:sp>
      <p:sp>
        <p:nvSpPr>
          <p:cNvPr id="6" name="Title 1">
            <a:extLst>
              <a:ext uri="{FF2B5EF4-FFF2-40B4-BE49-F238E27FC236}">
                <a16:creationId xmlns:a16="http://schemas.microsoft.com/office/drawing/2014/main" id="{E26F0DA6-653E-BC65-4526-B4D8F880ABA1}"/>
              </a:ext>
            </a:extLst>
          </p:cNvPr>
          <p:cNvSpPr>
            <a:spLocks noGrp="1"/>
          </p:cNvSpPr>
          <p:nvPr>
            <p:ph type="title"/>
          </p:nvPr>
        </p:nvSpPr>
        <p:spPr>
          <a:xfrm>
            <a:off x="176618" y="3946761"/>
            <a:ext cx="8759564" cy="716801"/>
          </a:xfrm>
        </p:spPr>
        <p:txBody>
          <a:bodyPr/>
          <a:lstStyle/>
          <a:p>
            <a:pPr marL="171450" indent="-171450">
              <a:buClrTx/>
              <a:buSzPct val="100000"/>
              <a:buFont typeface="Wingdings" panose="05000000000000000000" pitchFamily="2" charset="2"/>
              <a:buChar char="v"/>
            </a:pPr>
            <a:r>
              <a:rPr lang="en-GB" sz="1200" dirty="0">
                <a:solidFill>
                  <a:schemeClr val="accent2"/>
                </a:solidFill>
              </a:rPr>
              <a:t>From the above graph we can conclude the point that the stock of the Yes bank falls down after the 2018 and it is not beneficial for investors to invest their money.</a:t>
            </a:r>
          </a:p>
        </p:txBody>
      </p:sp>
    </p:spTree>
    <p:extLst>
      <p:ext uri="{BB962C8B-B14F-4D97-AF65-F5344CB8AC3E}">
        <p14:creationId xmlns:p14="http://schemas.microsoft.com/office/powerpoint/2010/main" val="726247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scatter chart&#10;&#10;Description automatically generated">
            <a:extLst>
              <a:ext uri="{FF2B5EF4-FFF2-40B4-BE49-F238E27FC236}">
                <a16:creationId xmlns:a16="http://schemas.microsoft.com/office/drawing/2014/main" id="{F8806FCC-B4B2-E3DD-B124-C1907AB4CBDB}"/>
              </a:ext>
            </a:extLst>
          </p:cNvPr>
          <p:cNvPicPr>
            <a:picLocks noChangeAspect="1"/>
          </p:cNvPicPr>
          <p:nvPr/>
        </p:nvPicPr>
        <p:blipFill>
          <a:blip r:embed="rId2"/>
          <a:stretch>
            <a:fillRect/>
          </a:stretch>
        </p:blipFill>
        <p:spPr>
          <a:xfrm>
            <a:off x="4299498" y="321826"/>
            <a:ext cx="4255598" cy="2196172"/>
          </a:xfrm>
          <a:prstGeom prst="rect">
            <a:avLst/>
          </a:prstGeom>
        </p:spPr>
      </p:pic>
      <p:pic>
        <p:nvPicPr>
          <p:cNvPr id="7" name="Picture 6" descr="Chart, scatter chart&#10;&#10;Description automatically generated">
            <a:extLst>
              <a:ext uri="{FF2B5EF4-FFF2-40B4-BE49-F238E27FC236}">
                <a16:creationId xmlns:a16="http://schemas.microsoft.com/office/drawing/2014/main" id="{B3B67DCB-632C-C216-258A-2681497E8947}"/>
              </a:ext>
            </a:extLst>
          </p:cNvPr>
          <p:cNvPicPr>
            <a:picLocks noChangeAspect="1"/>
          </p:cNvPicPr>
          <p:nvPr/>
        </p:nvPicPr>
        <p:blipFill>
          <a:blip r:embed="rId3"/>
          <a:stretch>
            <a:fillRect/>
          </a:stretch>
        </p:blipFill>
        <p:spPr>
          <a:xfrm>
            <a:off x="4299496" y="2402031"/>
            <a:ext cx="4561609" cy="2719366"/>
          </a:xfrm>
          <a:prstGeom prst="rect">
            <a:avLst/>
          </a:prstGeom>
        </p:spPr>
      </p:pic>
      <p:pic>
        <p:nvPicPr>
          <p:cNvPr id="6" name="Picture 5" descr="Chart, scatter chart&#10;&#10;Description automatically generated">
            <a:extLst>
              <a:ext uri="{FF2B5EF4-FFF2-40B4-BE49-F238E27FC236}">
                <a16:creationId xmlns:a16="http://schemas.microsoft.com/office/drawing/2014/main" id="{5B0FCC2E-35F3-313A-8B2E-A1C450169A29}"/>
              </a:ext>
            </a:extLst>
          </p:cNvPr>
          <p:cNvPicPr>
            <a:picLocks noChangeAspect="1"/>
          </p:cNvPicPr>
          <p:nvPr/>
        </p:nvPicPr>
        <p:blipFill>
          <a:blip r:embed="rId4"/>
          <a:stretch>
            <a:fillRect/>
          </a:stretch>
        </p:blipFill>
        <p:spPr>
          <a:xfrm>
            <a:off x="-1" y="2517998"/>
            <a:ext cx="4561609" cy="2625502"/>
          </a:xfrm>
          <a:prstGeom prst="rect">
            <a:avLst/>
          </a:prstGeom>
        </p:spPr>
      </p:pic>
      <p:sp>
        <p:nvSpPr>
          <p:cNvPr id="4" name="Title 3"/>
          <p:cNvSpPr>
            <a:spLocks noGrp="1"/>
          </p:cNvSpPr>
          <p:nvPr>
            <p:ph type="title"/>
          </p:nvPr>
        </p:nvSpPr>
        <p:spPr>
          <a:xfrm>
            <a:off x="306010" y="707612"/>
            <a:ext cx="3949588" cy="1380961"/>
          </a:xfrm>
        </p:spPr>
        <p:txBody>
          <a:bodyPr/>
          <a:lstStyle/>
          <a:p>
            <a:pPr marL="171450" indent="-171450" algn="just">
              <a:buClrTx/>
              <a:buSzPct val="100000"/>
              <a:buFont typeface="Wingdings" panose="05000000000000000000" pitchFamily="2" charset="2"/>
              <a:buChar char="v"/>
            </a:pPr>
            <a:r>
              <a:rPr lang="en-GB" sz="1200" dirty="0">
                <a:solidFill>
                  <a:schemeClr val="accent2"/>
                </a:solidFill>
              </a:rPr>
              <a:t>In all </a:t>
            </a:r>
            <a:r>
              <a:rPr lang="en-GB" sz="1200" dirty="0" smtClean="0">
                <a:solidFill>
                  <a:schemeClr val="accent2"/>
                </a:solidFill>
              </a:rPr>
              <a:t>scatter </a:t>
            </a:r>
            <a:r>
              <a:rPr lang="en-GB" sz="1200" dirty="0">
                <a:solidFill>
                  <a:schemeClr val="accent2"/>
                </a:solidFill>
              </a:rPr>
              <a:t>plot  we can conclude that bivariate analysis shows high correlation  of close price with other features, and other features also shows correlation between each other</a:t>
            </a:r>
            <a:br>
              <a:rPr lang="en-GB" sz="1200" dirty="0">
                <a:solidFill>
                  <a:schemeClr val="accent2"/>
                </a:solidFill>
              </a:rPr>
            </a:br>
            <a:endParaRPr lang="en-US" sz="1200" dirty="0">
              <a:solidFill>
                <a:schemeClr val="accent2"/>
              </a:solidFill>
            </a:endParaRPr>
          </a:p>
        </p:txBody>
      </p:sp>
    </p:spTree>
    <p:extLst>
      <p:ext uri="{BB962C8B-B14F-4D97-AF65-F5344CB8AC3E}">
        <p14:creationId xmlns:p14="http://schemas.microsoft.com/office/powerpoint/2010/main" val="577634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482" y="749985"/>
            <a:ext cx="7809291" cy="3311664"/>
          </a:xfrm>
          <a:prstGeom prst="rect">
            <a:avLst/>
          </a:prstGeom>
        </p:spPr>
      </p:pic>
      <p:sp>
        <p:nvSpPr>
          <p:cNvPr id="9" name="Title 3"/>
          <p:cNvSpPr txBox="1">
            <a:spLocks/>
          </p:cNvSpPr>
          <p:nvPr/>
        </p:nvSpPr>
        <p:spPr>
          <a:xfrm>
            <a:off x="451483" y="4365213"/>
            <a:ext cx="8058672" cy="4769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71450" indent="-171450" algn="just">
              <a:buClrTx/>
              <a:buSzPct val="100000"/>
              <a:buFont typeface="Wingdings" panose="05000000000000000000" pitchFamily="2" charset="2"/>
              <a:buChar char="v"/>
            </a:pPr>
            <a:r>
              <a:rPr lang="en-GB" sz="1200" dirty="0">
                <a:solidFill>
                  <a:schemeClr val="accent2"/>
                </a:solidFill>
              </a:rPr>
              <a:t>From the above </a:t>
            </a:r>
            <a:r>
              <a:rPr lang="en-GB" sz="1200" dirty="0" smtClean="0">
                <a:solidFill>
                  <a:schemeClr val="accent2"/>
                </a:solidFill>
              </a:rPr>
              <a:t>heat map </a:t>
            </a:r>
            <a:r>
              <a:rPr lang="en-GB" sz="1200" dirty="0">
                <a:solidFill>
                  <a:schemeClr val="accent2"/>
                </a:solidFill>
              </a:rPr>
              <a:t>we can conclude that all the features showing high correlation between each other.</a:t>
            </a:r>
          </a:p>
          <a:p>
            <a:pPr algn="just">
              <a:buClrTx/>
              <a:buSzPct val="100000"/>
            </a:pPr>
            <a:r>
              <a:rPr lang="en-GB" sz="1200" dirty="0" smtClean="0">
                <a:solidFill>
                  <a:schemeClr val="accent2"/>
                </a:solidFill>
              </a:rPr>
              <a:t/>
            </a:r>
            <a:br>
              <a:rPr lang="en-GB" sz="1200" dirty="0" smtClean="0">
                <a:solidFill>
                  <a:schemeClr val="accent2"/>
                </a:solidFill>
              </a:rPr>
            </a:br>
            <a:endParaRPr lang="en-US" sz="1200" dirty="0">
              <a:solidFill>
                <a:schemeClr val="accent2"/>
              </a:solidFill>
            </a:endParaRPr>
          </a:p>
        </p:txBody>
      </p:sp>
    </p:spTree>
    <p:extLst>
      <p:ext uri="{BB962C8B-B14F-4D97-AF65-F5344CB8AC3E}">
        <p14:creationId xmlns:p14="http://schemas.microsoft.com/office/powerpoint/2010/main" val="2233757412"/>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536</TotalTime>
  <Words>1037</Words>
  <Application>Microsoft Office PowerPoint</Application>
  <PresentationFormat>On-screen Show (16:9)</PresentationFormat>
  <Paragraphs>172</Paragraphs>
  <Slides>28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Wingdings</vt:lpstr>
      <vt:lpstr>Algerian</vt:lpstr>
      <vt:lpstr>Times New Roman</vt:lpstr>
      <vt:lpstr>Courier New</vt:lpstr>
      <vt:lpstr>Montserrat</vt:lpstr>
      <vt:lpstr>Arial</vt:lpstr>
      <vt:lpstr>Simple Light</vt:lpstr>
      <vt:lpstr>PowerPoint Presentation</vt:lpstr>
      <vt:lpstr>   CONTENTS</vt:lpstr>
      <vt:lpstr>PowerPoint Presentation</vt:lpstr>
      <vt:lpstr>PowerPoint Presentation</vt:lpstr>
      <vt:lpstr>EDA</vt:lpstr>
      <vt:lpstr>NORMAL DISTRIBUTION</vt:lpstr>
      <vt:lpstr>From the above graph we can conclude the point that the stock of the Yes bank falls down after the 2018 and it is not beneficial for investors to invest their money.</vt:lpstr>
      <vt:lpstr>In all scatter plot  we can conclude that bivariate analysis shows high correlation  of close price with other features, and other features also shows correlation between each other </vt:lpstr>
      <vt:lpstr>PowerPoint Presentation</vt:lpstr>
      <vt:lpstr>DATA TRANSFORMING, SPLITING AND NORAMLIZATION</vt:lpstr>
      <vt:lpstr>MODEL BUILDING</vt:lpstr>
      <vt:lpstr>PowerPoint Presentation</vt:lpstr>
      <vt:lpstr>PowerPoint Presentation</vt:lpstr>
      <vt:lpstr>PowerPoint Presentation</vt:lpstr>
      <vt:lpstr>Cross Validation on Lasso Regression</vt:lpstr>
      <vt:lpstr>PowerPoint Presentation</vt:lpstr>
      <vt:lpstr>3-Ridge Regression</vt:lpstr>
      <vt:lpstr>PowerPoint Presentation</vt:lpstr>
      <vt:lpstr>Cross Validation on Ridge Regression</vt:lpstr>
      <vt:lpstr>PowerPoint Presentation</vt:lpstr>
      <vt:lpstr>3-Elastic Net</vt:lpstr>
      <vt:lpstr>PowerPoint Presentation</vt:lpstr>
      <vt:lpstr>Cross Validation on Elastic Net Regression</vt:lpstr>
      <vt:lpstr>PowerPoint Presentation</vt:lpstr>
      <vt:lpstr>EVALUATION MATRICS COMPARISON </vt:lpstr>
      <vt:lpstr>CHALANGES</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Project Title   </dc:title>
  <cp:lastModifiedBy>A</cp:lastModifiedBy>
  <cp:revision>30</cp:revision>
  <dcterms:modified xsi:type="dcterms:W3CDTF">2022-12-23T07:15:06Z</dcterms:modified>
</cp:coreProperties>
</file>