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168" r:id="rId4"/>
  </p:sldMasterIdLst>
  <p:notesMasterIdLst>
    <p:notesMasterId r:id="rId15"/>
  </p:notesMasterIdLst>
  <p:handoutMasterIdLst>
    <p:handoutMasterId r:id="rId16"/>
  </p:handoutMasterIdLst>
  <p:sldIdLst>
    <p:sldId id="329" r:id="rId5"/>
    <p:sldId id="339" r:id="rId6"/>
    <p:sldId id="330" r:id="rId7"/>
    <p:sldId id="343" r:id="rId8"/>
    <p:sldId id="331" r:id="rId9"/>
    <p:sldId id="332" r:id="rId10"/>
    <p:sldId id="340" r:id="rId11"/>
    <p:sldId id="341" r:id="rId12"/>
    <p:sldId id="342" r:id="rId13"/>
    <p:sldId id="3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85316" autoAdjust="0"/>
  </p:normalViewPr>
  <p:slideViewPr>
    <p:cSldViewPr snapToGrid="0">
      <p:cViewPr varScale="1">
        <p:scale>
          <a:sx n="82" d="100"/>
          <a:sy n="82" d="100"/>
        </p:scale>
        <p:origin x="6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D1FA8-0A56-4CA2-B59C-4405647A0583}"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IN"/>
        </a:p>
      </dgm:t>
    </dgm:pt>
    <dgm:pt modelId="{2ED2052D-03A2-48B7-8820-DA574170D96A}">
      <dgm:prSet/>
      <dgm:spPr/>
      <dgm:t>
        <a:bodyPr/>
        <a:lstStyle/>
        <a:p>
          <a:r>
            <a:rPr lang="en-US" baseline="0" dirty="0"/>
            <a:t>1 - Introduction</a:t>
          </a:r>
          <a:br>
            <a:rPr lang="en-US" baseline="0" dirty="0"/>
          </a:br>
          <a:r>
            <a:rPr lang="en-US" baseline="0" dirty="0"/>
            <a:t>2 – Problem Statement</a:t>
          </a:r>
          <a:br>
            <a:rPr lang="en-US" baseline="0" dirty="0"/>
          </a:br>
          <a:r>
            <a:rPr lang="en-US" baseline="0" dirty="0"/>
            <a:t>3 – Key Performance Indicators</a:t>
          </a:r>
          <a:br>
            <a:rPr lang="en-US" baseline="0" dirty="0"/>
          </a:br>
          <a:r>
            <a:rPr lang="en-US" baseline="0" dirty="0"/>
            <a:t>4 - Country, Region &amp; Item Type Wise Revenue</a:t>
          </a:r>
          <a:br>
            <a:rPr lang="en-US" baseline="0" dirty="0"/>
          </a:br>
          <a:r>
            <a:rPr lang="en-US" baseline="0" dirty="0"/>
            <a:t>5 - Ship Duration, Region &amp; Order Priority Wise Unit Sold</a:t>
          </a:r>
          <a:br>
            <a:rPr lang="en-US" baseline="0" dirty="0"/>
          </a:br>
          <a:r>
            <a:rPr lang="en-US" baseline="0" dirty="0"/>
            <a:t>6 – Item Type, Region &amp; Country Wise Profit</a:t>
          </a:r>
          <a:br>
            <a:rPr lang="en-US" baseline="0" dirty="0"/>
          </a:br>
          <a:r>
            <a:rPr lang="en-US" baseline="0" dirty="0"/>
            <a:t>7 - Month &amp; Sales Channel Wise Profit - Revenue</a:t>
          </a:r>
          <a:endParaRPr lang="en-IN" dirty="0"/>
        </a:p>
      </dgm:t>
    </dgm:pt>
    <dgm:pt modelId="{8288FD40-48E3-42EF-9B0B-7425EE1E9D85}" type="parTrans" cxnId="{04A0E436-FDE5-41AA-820E-7598996D3CB7}">
      <dgm:prSet/>
      <dgm:spPr/>
      <dgm:t>
        <a:bodyPr/>
        <a:lstStyle/>
        <a:p>
          <a:endParaRPr lang="en-IN"/>
        </a:p>
      </dgm:t>
    </dgm:pt>
    <dgm:pt modelId="{C56007FC-3378-44EA-AF54-263B6B65013C}" type="sibTrans" cxnId="{04A0E436-FDE5-41AA-820E-7598996D3CB7}">
      <dgm:prSet/>
      <dgm:spPr/>
      <dgm:t>
        <a:bodyPr/>
        <a:lstStyle/>
        <a:p>
          <a:endParaRPr lang="en-IN"/>
        </a:p>
      </dgm:t>
    </dgm:pt>
    <dgm:pt modelId="{029F6047-D2D2-4B91-9628-856DF4924167}" type="pres">
      <dgm:prSet presAssocID="{680D1FA8-0A56-4CA2-B59C-4405647A0583}" presName="linear" presStyleCnt="0">
        <dgm:presLayoutVars>
          <dgm:animLvl val="lvl"/>
          <dgm:resizeHandles val="exact"/>
        </dgm:presLayoutVars>
      </dgm:prSet>
      <dgm:spPr/>
    </dgm:pt>
    <dgm:pt modelId="{D39231BE-6A03-460D-8A46-9B93D0AB3F10}" type="pres">
      <dgm:prSet presAssocID="{2ED2052D-03A2-48B7-8820-DA574170D96A}" presName="parentText" presStyleLbl="node1" presStyleIdx="0" presStyleCnt="1">
        <dgm:presLayoutVars>
          <dgm:chMax val="0"/>
          <dgm:bulletEnabled val="1"/>
        </dgm:presLayoutVars>
      </dgm:prSet>
      <dgm:spPr/>
    </dgm:pt>
  </dgm:ptLst>
  <dgm:cxnLst>
    <dgm:cxn modelId="{04A0E436-FDE5-41AA-820E-7598996D3CB7}" srcId="{680D1FA8-0A56-4CA2-B59C-4405647A0583}" destId="{2ED2052D-03A2-48B7-8820-DA574170D96A}" srcOrd="0" destOrd="0" parTransId="{8288FD40-48E3-42EF-9B0B-7425EE1E9D85}" sibTransId="{C56007FC-3378-44EA-AF54-263B6B65013C}"/>
    <dgm:cxn modelId="{06A3C071-93D6-44C2-883A-DF29BE46E48B}" type="presOf" srcId="{680D1FA8-0A56-4CA2-B59C-4405647A0583}" destId="{029F6047-D2D2-4B91-9628-856DF4924167}" srcOrd="0" destOrd="0" presId="urn:microsoft.com/office/officeart/2005/8/layout/vList2"/>
    <dgm:cxn modelId="{7708C8F3-EC6B-4DCE-9CDF-207805187018}" type="presOf" srcId="{2ED2052D-03A2-48B7-8820-DA574170D96A}" destId="{D39231BE-6A03-460D-8A46-9B93D0AB3F10}" srcOrd="0" destOrd="0" presId="urn:microsoft.com/office/officeart/2005/8/layout/vList2"/>
    <dgm:cxn modelId="{14B648FE-FCB9-42A4-90DE-666C3817FA55}" type="presParOf" srcId="{029F6047-D2D2-4B91-9628-856DF4924167}" destId="{D39231BE-6A03-460D-8A46-9B93D0AB3F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9442A-0D67-43E8-AD7B-4B6BFEECEFD7}"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IN"/>
        </a:p>
      </dgm:t>
    </dgm:pt>
    <dgm:pt modelId="{CC689613-CC2B-457E-8CF7-FE3DD3DBB2CF}">
      <dgm:prSet/>
      <dgm:spPr/>
      <dgm:t>
        <a:bodyPr/>
        <a:lstStyle/>
        <a:p>
          <a:r>
            <a:rPr lang="en-US" dirty="0"/>
            <a:t>An in-depth examination of Amazon's sales data highlights important metrics and influencing factors. This analysis reveals significant connections between attributes such as </a:t>
          </a:r>
          <a:r>
            <a:rPr lang="en-US" b="1" dirty="0"/>
            <a:t>Year</a:t>
          </a:r>
          <a:r>
            <a:rPr lang="en-US" dirty="0"/>
            <a:t>, </a:t>
          </a:r>
          <a:r>
            <a:rPr lang="en-US" b="1" dirty="0"/>
            <a:t>Month</a:t>
          </a:r>
          <a:r>
            <a:rPr lang="en-US" dirty="0"/>
            <a:t>, </a:t>
          </a:r>
          <a:r>
            <a:rPr lang="en-US" b="1" dirty="0"/>
            <a:t>Sales Channel</a:t>
          </a:r>
          <a:r>
            <a:rPr lang="en-US" dirty="0"/>
            <a:t>, </a:t>
          </a:r>
          <a:r>
            <a:rPr lang="en-US" b="1" dirty="0"/>
            <a:t>Order Priority</a:t>
          </a:r>
          <a:r>
            <a:rPr lang="en-US" dirty="0"/>
            <a:t>, and </a:t>
          </a:r>
          <a:r>
            <a:rPr lang="en-US" b="1" dirty="0"/>
            <a:t>Region</a:t>
          </a:r>
          <a:r>
            <a:rPr lang="en-US" dirty="0"/>
            <a:t>, and metrics like </a:t>
          </a:r>
          <a:r>
            <a:rPr lang="en-US" b="1" dirty="0"/>
            <a:t>Sales</a:t>
          </a:r>
          <a:r>
            <a:rPr lang="en-US" dirty="0"/>
            <a:t>, </a:t>
          </a:r>
          <a:r>
            <a:rPr lang="en-US" b="1" dirty="0"/>
            <a:t>Profit</a:t>
          </a:r>
          <a:r>
            <a:rPr lang="en-US" dirty="0"/>
            <a:t>, </a:t>
          </a:r>
          <a:r>
            <a:rPr lang="en-US" b="1" dirty="0"/>
            <a:t>Cost</a:t>
          </a:r>
          <a:r>
            <a:rPr lang="en-US" dirty="0"/>
            <a:t>, and </a:t>
          </a:r>
          <a:r>
            <a:rPr lang="en-US" b="1" dirty="0"/>
            <a:t>Order Distribution</a:t>
          </a:r>
          <a:r>
            <a:rPr lang="en-US" dirty="0"/>
            <a:t>.</a:t>
          </a:r>
          <a:endParaRPr lang="en-IN" dirty="0"/>
        </a:p>
      </dgm:t>
    </dgm:pt>
    <dgm:pt modelId="{C05B2284-296E-4D32-9340-677DE9CF0ACB}" type="parTrans" cxnId="{A68B071F-20E1-412F-8063-7E5AC7110B96}">
      <dgm:prSet/>
      <dgm:spPr/>
      <dgm:t>
        <a:bodyPr/>
        <a:lstStyle/>
        <a:p>
          <a:endParaRPr lang="en-IN"/>
        </a:p>
      </dgm:t>
    </dgm:pt>
    <dgm:pt modelId="{B49E0E69-BDC7-43AD-B016-E57804D0853B}" type="sibTrans" cxnId="{A68B071F-20E1-412F-8063-7E5AC7110B96}">
      <dgm:prSet/>
      <dgm:spPr/>
      <dgm:t>
        <a:bodyPr/>
        <a:lstStyle/>
        <a:p>
          <a:endParaRPr lang="en-IN"/>
        </a:p>
      </dgm:t>
    </dgm:pt>
    <dgm:pt modelId="{251DB66E-2346-4F92-A2AC-9802DBBC9258}" type="pres">
      <dgm:prSet presAssocID="{B749442A-0D67-43E8-AD7B-4B6BFEECEFD7}" presName="linear" presStyleCnt="0">
        <dgm:presLayoutVars>
          <dgm:animLvl val="lvl"/>
          <dgm:resizeHandles val="exact"/>
        </dgm:presLayoutVars>
      </dgm:prSet>
      <dgm:spPr/>
    </dgm:pt>
    <dgm:pt modelId="{D221D059-C296-46E1-8083-2DE45D44A63A}" type="pres">
      <dgm:prSet presAssocID="{CC689613-CC2B-457E-8CF7-FE3DD3DBB2CF}" presName="parentText" presStyleLbl="node1" presStyleIdx="0" presStyleCnt="1">
        <dgm:presLayoutVars>
          <dgm:chMax val="0"/>
          <dgm:bulletEnabled val="1"/>
        </dgm:presLayoutVars>
      </dgm:prSet>
      <dgm:spPr/>
    </dgm:pt>
  </dgm:ptLst>
  <dgm:cxnLst>
    <dgm:cxn modelId="{A68B071F-20E1-412F-8063-7E5AC7110B96}" srcId="{B749442A-0D67-43E8-AD7B-4B6BFEECEFD7}" destId="{CC689613-CC2B-457E-8CF7-FE3DD3DBB2CF}" srcOrd="0" destOrd="0" parTransId="{C05B2284-296E-4D32-9340-677DE9CF0ACB}" sibTransId="{B49E0E69-BDC7-43AD-B016-E57804D0853B}"/>
    <dgm:cxn modelId="{CC4BC6B8-78D4-4DC5-868C-3F377034EE43}" type="presOf" srcId="{B749442A-0D67-43E8-AD7B-4B6BFEECEFD7}" destId="{251DB66E-2346-4F92-A2AC-9802DBBC9258}" srcOrd="0" destOrd="0" presId="urn:microsoft.com/office/officeart/2005/8/layout/vList2"/>
    <dgm:cxn modelId="{8C8C59EF-CF33-44C8-A4AE-7B7779245C95}" type="presOf" srcId="{CC689613-CC2B-457E-8CF7-FE3DD3DBB2CF}" destId="{D221D059-C296-46E1-8083-2DE45D44A63A}" srcOrd="0" destOrd="0" presId="urn:microsoft.com/office/officeart/2005/8/layout/vList2"/>
    <dgm:cxn modelId="{9B9DB866-E793-4BA2-8DA6-66D139CA902F}" type="presParOf" srcId="{251DB66E-2346-4F92-A2AC-9802DBBC9258}" destId="{D221D059-C296-46E1-8083-2DE45D44A6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A1016-8738-44EE-B593-4BB2CFD427C9}" type="doc">
      <dgm:prSet loTypeId="urn:microsoft.com/office/officeart/2005/8/layout/vList2" loCatId="list" qsTypeId="urn:microsoft.com/office/officeart/2005/8/quickstyle/3d4" qsCatId="3D" csTypeId="urn:microsoft.com/office/officeart/2005/8/colors/accent0_3" csCatId="mainScheme"/>
      <dgm:spPr/>
      <dgm:t>
        <a:bodyPr/>
        <a:lstStyle/>
        <a:p>
          <a:endParaRPr lang="en-IN"/>
        </a:p>
      </dgm:t>
    </dgm:pt>
    <dgm:pt modelId="{E57DA69A-227E-4BFB-A685-DD4A4BA71DDF}">
      <dgm:prSet/>
      <dgm:spPr/>
      <dgm:t>
        <a:bodyPr/>
        <a:lstStyle/>
        <a:p>
          <a:r>
            <a:rPr lang="en-US"/>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IN"/>
        </a:p>
      </dgm:t>
    </dgm:pt>
    <dgm:pt modelId="{BBBE973A-A1D4-43E6-A8DB-E48437AC4697}" type="parTrans" cxnId="{50EADEAB-43CD-4D40-AE63-FCAED184CC3A}">
      <dgm:prSet/>
      <dgm:spPr/>
      <dgm:t>
        <a:bodyPr/>
        <a:lstStyle/>
        <a:p>
          <a:endParaRPr lang="en-IN"/>
        </a:p>
      </dgm:t>
    </dgm:pt>
    <dgm:pt modelId="{0B52BCFD-CD92-4CF3-B565-60E5B059CA6B}" type="sibTrans" cxnId="{50EADEAB-43CD-4D40-AE63-FCAED184CC3A}">
      <dgm:prSet/>
      <dgm:spPr/>
      <dgm:t>
        <a:bodyPr/>
        <a:lstStyle/>
        <a:p>
          <a:endParaRPr lang="en-IN"/>
        </a:p>
      </dgm:t>
    </dgm:pt>
    <dgm:pt modelId="{AB62F64E-84A9-44FB-B95A-360D178E8CD9}" type="pres">
      <dgm:prSet presAssocID="{B05A1016-8738-44EE-B593-4BB2CFD427C9}" presName="linear" presStyleCnt="0">
        <dgm:presLayoutVars>
          <dgm:animLvl val="lvl"/>
          <dgm:resizeHandles val="exact"/>
        </dgm:presLayoutVars>
      </dgm:prSet>
      <dgm:spPr/>
    </dgm:pt>
    <dgm:pt modelId="{F2357B6E-7172-49CD-A14E-067DABEA07C1}" type="pres">
      <dgm:prSet presAssocID="{E57DA69A-227E-4BFB-A685-DD4A4BA71DDF}" presName="parentText" presStyleLbl="node1" presStyleIdx="0" presStyleCnt="1">
        <dgm:presLayoutVars>
          <dgm:chMax val="0"/>
          <dgm:bulletEnabled val="1"/>
        </dgm:presLayoutVars>
      </dgm:prSet>
      <dgm:spPr/>
    </dgm:pt>
  </dgm:ptLst>
  <dgm:cxnLst>
    <dgm:cxn modelId="{204799A6-C390-48A5-A360-94DB66226BA8}" type="presOf" srcId="{B05A1016-8738-44EE-B593-4BB2CFD427C9}" destId="{AB62F64E-84A9-44FB-B95A-360D178E8CD9}" srcOrd="0" destOrd="0" presId="urn:microsoft.com/office/officeart/2005/8/layout/vList2"/>
    <dgm:cxn modelId="{50EADEAB-43CD-4D40-AE63-FCAED184CC3A}" srcId="{B05A1016-8738-44EE-B593-4BB2CFD427C9}" destId="{E57DA69A-227E-4BFB-A685-DD4A4BA71DDF}" srcOrd="0" destOrd="0" parTransId="{BBBE973A-A1D4-43E6-A8DB-E48437AC4697}" sibTransId="{0B52BCFD-CD92-4CF3-B565-60E5B059CA6B}"/>
    <dgm:cxn modelId="{31EB93AC-6F57-46F8-A3FC-748E71184716}" type="presOf" srcId="{E57DA69A-227E-4BFB-A685-DD4A4BA71DDF}" destId="{F2357B6E-7172-49CD-A14E-067DABEA07C1}" srcOrd="0" destOrd="0" presId="urn:microsoft.com/office/officeart/2005/8/layout/vList2"/>
    <dgm:cxn modelId="{8B2F8432-A6F8-4A05-9914-A43D0D3D2532}" type="presParOf" srcId="{AB62F64E-84A9-44FB-B95A-360D178E8CD9}" destId="{F2357B6E-7172-49CD-A14E-067DABEA07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31BE-6A03-460D-8A46-9B93D0AB3F10}">
      <dsp:nvSpPr>
        <dsp:cNvPr id="0" name=""/>
        <dsp:cNvSpPr/>
      </dsp:nvSpPr>
      <dsp:spPr>
        <a:xfrm>
          <a:off x="0" y="263017"/>
          <a:ext cx="6732040" cy="2705040"/>
        </a:xfrm>
        <a:prstGeom prst="roundRect">
          <a:avLst/>
        </a:prstGeom>
        <a:solidFill>
          <a:schemeClr val="dk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1 - Introduction</a:t>
          </a:r>
          <a:br>
            <a:rPr lang="en-US" sz="1700" kern="1200" baseline="0" dirty="0"/>
          </a:br>
          <a:r>
            <a:rPr lang="en-US" sz="1700" kern="1200" baseline="0" dirty="0"/>
            <a:t>2 – Problem Statement</a:t>
          </a:r>
          <a:br>
            <a:rPr lang="en-US" sz="1700" kern="1200" baseline="0" dirty="0"/>
          </a:br>
          <a:r>
            <a:rPr lang="en-US" sz="1700" kern="1200" baseline="0" dirty="0"/>
            <a:t>3 – Key Performance Indicators</a:t>
          </a:r>
          <a:br>
            <a:rPr lang="en-US" sz="1700" kern="1200" baseline="0" dirty="0"/>
          </a:br>
          <a:r>
            <a:rPr lang="en-US" sz="1700" kern="1200" baseline="0" dirty="0"/>
            <a:t>4 - Country, Region &amp; Item Type Wise Revenue</a:t>
          </a:r>
          <a:br>
            <a:rPr lang="en-US" sz="1700" kern="1200" baseline="0" dirty="0"/>
          </a:br>
          <a:r>
            <a:rPr lang="en-US" sz="1700" kern="1200" baseline="0" dirty="0"/>
            <a:t>5 - Ship Duration, Region &amp; Order Priority Wise Unit Sold</a:t>
          </a:r>
          <a:br>
            <a:rPr lang="en-US" sz="1700" kern="1200" baseline="0" dirty="0"/>
          </a:br>
          <a:r>
            <a:rPr lang="en-US" sz="1700" kern="1200" baseline="0" dirty="0"/>
            <a:t>6 – Item Type, Region &amp; Country Wise Profit</a:t>
          </a:r>
          <a:br>
            <a:rPr lang="en-US" sz="1700" kern="1200" baseline="0" dirty="0"/>
          </a:br>
          <a:r>
            <a:rPr lang="en-US" sz="1700" kern="1200" baseline="0" dirty="0"/>
            <a:t>7 - Month &amp; Sales Channel Wise Profit - Revenue</a:t>
          </a:r>
          <a:endParaRPr lang="en-IN" sz="1700" kern="1200" dirty="0"/>
        </a:p>
      </dsp:txBody>
      <dsp:txXfrm>
        <a:off x="132049" y="395066"/>
        <a:ext cx="6467942" cy="2440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1D059-C296-46E1-8083-2DE45D44A63A}">
      <dsp:nvSpPr>
        <dsp:cNvPr id="0" name=""/>
        <dsp:cNvSpPr/>
      </dsp:nvSpPr>
      <dsp:spPr>
        <a:xfrm>
          <a:off x="0" y="198007"/>
          <a:ext cx="4163008" cy="1656719"/>
        </a:xfrm>
        <a:prstGeom prst="roundRect">
          <a:avLst/>
        </a:prstGeom>
        <a:solidFill>
          <a:schemeClr val="dk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An in-depth examination of Amazon's sales data highlights important metrics and influencing factors. This analysis reveals significant connections between attributes such as </a:t>
          </a:r>
          <a:r>
            <a:rPr lang="en-US" sz="1200" b="1" kern="1200" dirty="0"/>
            <a:t>Year</a:t>
          </a:r>
          <a:r>
            <a:rPr lang="en-US" sz="1200" kern="1200" dirty="0"/>
            <a:t>, </a:t>
          </a:r>
          <a:r>
            <a:rPr lang="en-US" sz="1200" b="1" kern="1200" dirty="0"/>
            <a:t>Month</a:t>
          </a:r>
          <a:r>
            <a:rPr lang="en-US" sz="1200" kern="1200" dirty="0"/>
            <a:t>, </a:t>
          </a:r>
          <a:r>
            <a:rPr lang="en-US" sz="1200" b="1" kern="1200" dirty="0"/>
            <a:t>Sales Channel</a:t>
          </a:r>
          <a:r>
            <a:rPr lang="en-US" sz="1200" kern="1200" dirty="0"/>
            <a:t>, </a:t>
          </a:r>
          <a:r>
            <a:rPr lang="en-US" sz="1200" b="1" kern="1200" dirty="0"/>
            <a:t>Order Priority</a:t>
          </a:r>
          <a:r>
            <a:rPr lang="en-US" sz="1200" kern="1200" dirty="0"/>
            <a:t>, and </a:t>
          </a:r>
          <a:r>
            <a:rPr lang="en-US" sz="1200" b="1" kern="1200" dirty="0"/>
            <a:t>Region</a:t>
          </a:r>
          <a:r>
            <a:rPr lang="en-US" sz="1200" kern="1200" dirty="0"/>
            <a:t>, and metrics like </a:t>
          </a:r>
          <a:r>
            <a:rPr lang="en-US" sz="1200" b="1" kern="1200" dirty="0"/>
            <a:t>Sales</a:t>
          </a:r>
          <a:r>
            <a:rPr lang="en-US" sz="1200" kern="1200" dirty="0"/>
            <a:t>, </a:t>
          </a:r>
          <a:r>
            <a:rPr lang="en-US" sz="1200" b="1" kern="1200" dirty="0"/>
            <a:t>Profit</a:t>
          </a:r>
          <a:r>
            <a:rPr lang="en-US" sz="1200" kern="1200" dirty="0"/>
            <a:t>, </a:t>
          </a:r>
          <a:r>
            <a:rPr lang="en-US" sz="1200" b="1" kern="1200" dirty="0"/>
            <a:t>Cost</a:t>
          </a:r>
          <a:r>
            <a:rPr lang="en-US" sz="1200" kern="1200" dirty="0"/>
            <a:t>, and </a:t>
          </a:r>
          <a:r>
            <a:rPr lang="en-US" sz="1200" b="1" kern="1200" dirty="0"/>
            <a:t>Order Distribution</a:t>
          </a:r>
          <a:r>
            <a:rPr lang="en-US" sz="1200" kern="1200" dirty="0"/>
            <a:t>.</a:t>
          </a:r>
          <a:endParaRPr lang="en-IN" sz="1200" kern="1200" dirty="0"/>
        </a:p>
      </dsp:txBody>
      <dsp:txXfrm>
        <a:off x="80874" y="278881"/>
        <a:ext cx="4001260" cy="1494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7B6E-7172-49CD-A14E-067DABEA07C1}">
      <dsp:nvSpPr>
        <dsp:cNvPr id="0" name=""/>
        <dsp:cNvSpPr/>
      </dsp:nvSpPr>
      <dsp:spPr>
        <a:xfrm>
          <a:off x="0" y="58162"/>
          <a:ext cx="5468617" cy="1638000"/>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IN" sz="1400" kern="1200"/>
        </a:p>
      </dsp:txBody>
      <dsp:txXfrm>
        <a:off x="79961" y="138123"/>
        <a:ext cx="5308695" cy="1478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6/30/2024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10</a:t>
            </a:fld>
            <a:endParaRPr lang="en-US" dirty="0"/>
          </a:p>
        </p:txBody>
      </p:sp>
    </p:spTree>
    <p:extLst>
      <p:ext uri="{BB962C8B-B14F-4D97-AF65-F5344CB8AC3E}">
        <p14:creationId xmlns:p14="http://schemas.microsoft.com/office/powerpoint/2010/main" val="1711712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1532710" y="3490155"/>
            <a:ext cx="9126579" cy="955936"/>
          </a:xfrm>
        </p:spPr>
        <p:txBody>
          <a:bodyPr/>
          <a:lstStyle/>
          <a:p>
            <a:pPr algn="ctr"/>
            <a:r>
              <a:rPr kumimoji="0" lang="en" sz="5400" b="0" i="0" u="none" strike="noStrike" kern="0" cap="none" spc="0" normalizeH="0" baseline="0" noProof="0" dirty="0">
                <a:ln>
                  <a:noFill/>
                </a:ln>
                <a:effectLst/>
                <a:uLnTx/>
                <a:uFillTx/>
                <a:latin typeface="Bodoni Moda"/>
                <a:sym typeface="Bodoni Moda"/>
              </a:rPr>
              <a:t>AMAZON SALES ANALYSIS</a:t>
            </a:r>
            <a:endParaRPr lang="en-US" dirty="0"/>
          </a:p>
        </p:txBody>
      </p:sp>
      <p:pic>
        <p:nvPicPr>
          <p:cNvPr id="13" name="Picture 12">
            <a:extLst>
              <a:ext uri="{FF2B5EF4-FFF2-40B4-BE49-F238E27FC236}">
                <a16:creationId xmlns:a16="http://schemas.microsoft.com/office/drawing/2014/main" id="{76BD29FD-70A7-2196-669F-16B1EF429678}"/>
              </a:ext>
            </a:extLst>
          </p:cNvPr>
          <p:cNvPicPr>
            <a:picLocks noChangeAspect="1"/>
          </p:cNvPicPr>
          <p:nvPr/>
        </p:nvPicPr>
        <p:blipFill>
          <a:blip r:embed="rId3"/>
          <a:stretch>
            <a:fillRect/>
          </a:stretch>
        </p:blipFill>
        <p:spPr>
          <a:xfrm>
            <a:off x="3094963" y="1200181"/>
            <a:ext cx="6002072" cy="2088246"/>
          </a:xfrm>
          <a:prstGeom prst="rect">
            <a:avLst/>
          </a:prstGeom>
        </p:spPr>
      </p:pic>
      <p:sp>
        <p:nvSpPr>
          <p:cNvPr id="15" name="TextBox 14">
            <a:extLst>
              <a:ext uri="{FF2B5EF4-FFF2-40B4-BE49-F238E27FC236}">
                <a16:creationId xmlns:a16="http://schemas.microsoft.com/office/drawing/2014/main" id="{22E6415A-FF6F-0B20-F523-AA1ECF28703D}"/>
              </a:ext>
            </a:extLst>
          </p:cNvPr>
          <p:cNvSpPr txBox="1"/>
          <p:nvPr/>
        </p:nvSpPr>
        <p:spPr>
          <a:xfrm>
            <a:off x="664963" y="5017150"/>
            <a:ext cx="6097554" cy="369332"/>
          </a:xfrm>
          <a:prstGeom prst="rect">
            <a:avLst/>
          </a:prstGeom>
          <a:noFill/>
        </p:spPr>
        <p:txBody>
          <a:bodyPr wrap="square">
            <a:spAutoFit/>
          </a:bodyPr>
          <a:lstStyle/>
          <a:p>
            <a:pPr marL="0" lvl="0" indent="0" algn="l" rtl="0">
              <a:spcBef>
                <a:spcPts val="0"/>
              </a:spcBef>
              <a:spcAft>
                <a:spcPts val="0"/>
              </a:spcAft>
              <a:buNone/>
            </a:pPr>
            <a:r>
              <a:rPr lang="en-IN" b="1" dirty="0"/>
              <a:t>- SHAKEEB QURESHI</a:t>
            </a:r>
          </a:p>
        </p:txBody>
      </p:sp>
      <p:sp>
        <p:nvSpPr>
          <p:cNvPr id="16" name="TextBox 15">
            <a:extLst>
              <a:ext uri="{FF2B5EF4-FFF2-40B4-BE49-F238E27FC236}">
                <a16:creationId xmlns:a16="http://schemas.microsoft.com/office/drawing/2014/main" id="{78027A55-E6FF-CA84-F1D4-CCF3F80C60CC}"/>
              </a:ext>
            </a:extLst>
          </p:cNvPr>
          <p:cNvSpPr txBox="1"/>
          <p:nvPr/>
        </p:nvSpPr>
        <p:spPr>
          <a:xfrm>
            <a:off x="6260841" y="5386482"/>
            <a:ext cx="4398448" cy="494522"/>
          </a:xfrm>
          <a:prstGeom prst="rect">
            <a:avLst/>
          </a:prstGeom>
          <a:effectLst/>
        </p:spPr>
        <p:txBody>
          <a:bodyPr vert="horz" lIns="0" tIns="0" rIns="0" bIns="0" rtlCol="0" anchor="ctr">
            <a:noAutofit/>
          </a:bodyPr>
          <a:lstStyle>
            <a:lvl1pPr algn="ctr">
              <a:lnSpc>
                <a:spcPct val="75000"/>
              </a:lnSpc>
              <a:spcBef>
                <a:spcPct val="0"/>
              </a:spcBef>
              <a:buNone/>
              <a:defRPr kumimoji="0" sz="5400" b="0" i="0" u="none" strike="noStrike" kern="0" cap="none" spc="0" normalizeH="0" baseline="0">
                <a:ln>
                  <a:noFill/>
                </a:ln>
                <a:solidFill>
                  <a:srgbClr val="C4AB84"/>
                </a:solidFill>
                <a:effectLst/>
                <a:uLnTx/>
                <a:uFillTx/>
                <a:latin typeface="Bodoni Moda"/>
                <a:ea typeface="MS PMincho" panose="02020600040205080304" pitchFamily="18" charset="-128"/>
                <a:cs typeface="Mangal" panose="02040503050203030202" pitchFamily="18"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2800" dirty="0">
                <a:solidFill>
                  <a:schemeClr val="bg1"/>
                </a:solidFill>
              </a:rPr>
              <a:t>- AVASH KUMAR PANDA</a:t>
            </a:r>
          </a:p>
        </p:txBody>
      </p:sp>
    </p:spTree>
    <p:extLst>
      <p:ext uri="{BB962C8B-B14F-4D97-AF65-F5344CB8AC3E}">
        <p14:creationId xmlns:p14="http://schemas.microsoft.com/office/powerpoint/2010/main" val="14995607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1532710" y="2951032"/>
            <a:ext cx="9126579" cy="955936"/>
          </a:xfrm>
        </p:spPr>
        <p:txBody>
          <a:bodyPr/>
          <a:lstStyle/>
          <a:p>
            <a:pPr algn="ctr"/>
            <a:r>
              <a:rPr kumimoji="0" lang="en" sz="7200" b="0" i="0" u="none" strike="noStrike" kern="0" cap="none" spc="0" normalizeH="0" baseline="0" noProof="0" dirty="0">
                <a:ln>
                  <a:noFill/>
                </a:ln>
                <a:effectLst/>
                <a:uLnTx/>
                <a:uFillTx/>
                <a:latin typeface="Bodoni Moda"/>
                <a:sym typeface="Bodoni Moda"/>
              </a:rPr>
              <a:t>THANK YOU</a:t>
            </a:r>
            <a:endParaRPr lang="en-US" sz="11500" dirty="0"/>
          </a:p>
        </p:txBody>
      </p:sp>
      <p:sp>
        <p:nvSpPr>
          <p:cNvPr id="15" name="TextBox 14">
            <a:extLst>
              <a:ext uri="{FF2B5EF4-FFF2-40B4-BE49-F238E27FC236}">
                <a16:creationId xmlns:a16="http://schemas.microsoft.com/office/drawing/2014/main" id="{22E6415A-FF6F-0B20-F523-AA1ECF28703D}"/>
              </a:ext>
            </a:extLst>
          </p:cNvPr>
          <p:cNvSpPr txBox="1"/>
          <p:nvPr/>
        </p:nvSpPr>
        <p:spPr>
          <a:xfrm>
            <a:off x="664963" y="5017150"/>
            <a:ext cx="6097554" cy="369332"/>
          </a:xfrm>
          <a:prstGeom prst="rect">
            <a:avLst/>
          </a:prstGeom>
          <a:noFill/>
        </p:spPr>
        <p:txBody>
          <a:bodyPr wrap="square">
            <a:spAutoFit/>
          </a:bodyPr>
          <a:lstStyle/>
          <a:p>
            <a:pPr marL="0" lvl="0" indent="0" algn="l" rtl="0">
              <a:spcBef>
                <a:spcPts val="0"/>
              </a:spcBef>
              <a:spcAft>
                <a:spcPts val="0"/>
              </a:spcAft>
              <a:buNone/>
            </a:pPr>
            <a:r>
              <a:rPr lang="en-IN" b="1" dirty="0"/>
              <a:t>- SHAKEEB QURESHI</a:t>
            </a:r>
          </a:p>
        </p:txBody>
      </p:sp>
    </p:spTree>
    <p:extLst>
      <p:ext uri="{BB962C8B-B14F-4D97-AF65-F5344CB8AC3E}">
        <p14:creationId xmlns:p14="http://schemas.microsoft.com/office/powerpoint/2010/main" val="152017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526684" y="853015"/>
            <a:ext cx="3138631" cy="774441"/>
          </a:xfrm>
        </p:spPr>
        <p:txBody>
          <a:bodyPr/>
          <a:lstStyle/>
          <a:p>
            <a:pPr algn="ctr"/>
            <a:r>
              <a:rPr kumimoji="0" lang="en" sz="3200" b="0" i="0" u="none" strike="noStrike" kern="0" cap="none" spc="0" normalizeH="0" baseline="0" noProof="0" dirty="0">
                <a:ln>
                  <a:noFill/>
                </a:ln>
                <a:effectLst/>
                <a:uLnTx/>
                <a:uFillTx/>
                <a:latin typeface="Bodoni Moda"/>
                <a:ea typeface="Bodoni Moda"/>
                <a:cs typeface="Bodoni Moda"/>
                <a:sym typeface="Bodoni Moda"/>
              </a:rPr>
              <a:t>CONTENTS</a:t>
            </a:r>
            <a:endParaRPr lang="en-US" dirty="0"/>
          </a:p>
        </p:txBody>
      </p:sp>
      <p:cxnSp>
        <p:nvCxnSpPr>
          <p:cNvPr id="5" name="Google Shape;430;p40">
            <a:extLst>
              <a:ext uri="{FF2B5EF4-FFF2-40B4-BE49-F238E27FC236}">
                <a16:creationId xmlns:a16="http://schemas.microsoft.com/office/drawing/2014/main" id="{D866213B-9E3E-325D-F4C1-A655BDBF3182}"/>
              </a:ext>
            </a:extLst>
          </p:cNvPr>
          <p:cNvCxnSpPr>
            <a:cxnSpLocks/>
          </p:cNvCxnSpPr>
          <p:nvPr/>
        </p:nvCxnSpPr>
        <p:spPr>
          <a:xfrm>
            <a:off x="5253133" y="1627456"/>
            <a:ext cx="1685732" cy="0"/>
          </a:xfrm>
          <a:prstGeom prst="straightConnector1">
            <a:avLst/>
          </a:prstGeom>
          <a:noFill/>
          <a:ln w="9525" cap="flat" cmpd="sng">
            <a:solidFill>
              <a:schemeClr val="bg1"/>
            </a:solidFill>
            <a:prstDash val="solid"/>
            <a:round/>
            <a:headEnd type="none" w="med" len="med"/>
            <a:tailEnd type="none" w="med" len="med"/>
          </a:ln>
        </p:spPr>
      </p:cxnSp>
      <p:graphicFrame>
        <p:nvGraphicFramePr>
          <p:cNvPr id="10" name="Diagram 9">
            <a:extLst>
              <a:ext uri="{FF2B5EF4-FFF2-40B4-BE49-F238E27FC236}">
                <a16:creationId xmlns:a16="http://schemas.microsoft.com/office/drawing/2014/main" id="{45441F57-DDD3-6EE4-30D4-C3F4C0F22F17}"/>
              </a:ext>
            </a:extLst>
          </p:cNvPr>
          <p:cNvGraphicFramePr/>
          <p:nvPr>
            <p:extLst>
              <p:ext uri="{D42A27DB-BD31-4B8C-83A1-F6EECF244321}">
                <p14:modId xmlns:p14="http://schemas.microsoft.com/office/powerpoint/2010/main" val="2781149049"/>
              </p:ext>
            </p:extLst>
          </p:nvPr>
        </p:nvGraphicFramePr>
        <p:xfrm>
          <a:off x="2869160" y="2192695"/>
          <a:ext cx="6732040" cy="323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73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526681" y="2013938"/>
            <a:ext cx="3138631" cy="774441"/>
          </a:xfrm>
        </p:spPr>
        <p:txBody>
          <a:bodyPr/>
          <a:lstStyle/>
          <a:p>
            <a:pPr algn="ctr"/>
            <a:r>
              <a:rPr kumimoji="0" lang="en" sz="3200" b="0" i="0" u="none" strike="noStrike" kern="0" cap="none" spc="0" normalizeH="0" baseline="0" noProof="0" dirty="0">
                <a:ln>
                  <a:noFill/>
                </a:ln>
                <a:effectLst/>
                <a:uLnTx/>
                <a:uFillTx/>
                <a:latin typeface="Bodoni Moda"/>
                <a:ea typeface="Bodoni Moda"/>
                <a:cs typeface="Bodoni Moda"/>
                <a:sym typeface="Bodoni Moda"/>
              </a:rPr>
              <a:t>INTRODUCTION</a:t>
            </a:r>
            <a:endParaRPr lang="en-US" dirty="0"/>
          </a:p>
        </p:txBody>
      </p:sp>
      <p:cxnSp>
        <p:nvCxnSpPr>
          <p:cNvPr id="5" name="Google Shape;430;p40">
            <a:extLst>
              <a:ext uri="{FF2B5EF4-FFF2-40B4-BE49-F238E27FC236}">
                <a16:creationId xmlns:a16="http://schemas.microsoft.com/office/drawing/2014/main" id="{D866213B-9E3E-325D-F4C1-A655BDBF3182}"/>
              </a:ext>
            </a:extLst>
          </p:cNvPr>
          <p:cNvCxnSpPr>
            <a:cxnSpLocks/>
          </p:cNvCxnSpPr>
          <p:nvPr/>
        </p:nvCxnSpPr>
        <p:spPr>
          <a:xfrm>
            <a:off x="5200256" y="2788379"/>
            <a:ext cx="1791477" cy="0"/>
          </a:xfrm>
          <a:prstGeom prst="straightConnector1">
            <a:avLst/>
          </a:prstGeom>
          <a:noFill/>
          <a:ln w="9525" cap="flat" cmpd="sng">
            <a:solidFill>
              <a:schemeClr val="bg1"/>
            </a:solidFill>
            <a:prstDash val="solid"/>
            <a:round/>
            <a:headEnd type="none" w="med" len="med"/>
            <a:tailEnd type="none" w="med" len="med"/>
          </a:ln>
        </p:spPr>
      </p:cxnSp>
      <p:graphicFrame>
        <p:nvGraphicFramePr>
          <p:cNvPr id="11" name="Diagram 10">
            <a:extLst>
              <a:ext uri="{FF2B5EF4-FFF2-40B4-BE49-F238E27FC236}">
                <a16:creationId xmlns:a16="http://schemas.microsoft.com/office/drawing/2014/main" id="{3B64F36C-476B-34DD-2427-B8A76EC8B96C}"/>
              </a:ext>
            </a:extLst>
          </p:cNvPr>
          <p:cNvGraphicFramePr/>
          <p:nvPr>
            <p:extLst>
              <p:ext uri="{D42A27DB-BD31-4B8C-83A1-F6EECF244321}">
                <p14:modId xmlns:p14="http://schemas.microsoft.com/office/powerpoint/2010/main" val="4124693279"/>
              </p:ext>
            </p:extLst>
          </p:nvPr>
        </p:nvGraphicFramePr>
        <p:xfrm>
          <a:off x="4014491" y="3265714"/>
          <a:ext cx="4163008" cy="2052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39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185444" y="2013938"/>
            <a:ext cx="3821100" cy="774441"/>
          </a:xfrm>
        </p:spPr>
        <p:txBody>
          <a:bodyPr/>
          <a:lstStyle/>
          <a:p>
            <a:pPr algn="ctr"/>
            <a:r>
              <a:rPr kumimoji="0" lang="en" sz="3200" b="0" i="0" u="none" strike="noStrike" kern="0" cap="none" spc="0" normalizeH="0" baseline="0" noProof="0" dirty="0">
                <a:ln>
                  <a:noFill/>
                </a:ln>
                <a:effectLst/>
                <a:uLnTx/>
                <a:uFillTx/>
                <a:latin typeface="Bodoni Moda"/>
                <a:ea typeface="Bodoni Moda"/>
                <a:cs typeface="Bodoni Moda"/>
                <a:sym typeface="Bodoni Moda"/>
              </a:rPr>
              <a:t>PROBLEM STATEMENT</a:t>
            </a:r>
            <a:endParaRPr lang="en-US" dirty="0"/>
          </a:p>
        </p:txBody>
      </p:sp>
      <p:cxnSp>
        <p:nvCxnSpPr>
          <p:cNvPr id="5" name="Google Shape;430;p40">
            <a:extLst>
              <a:ext uri="{FF2B5EF4-FFF2-40B4-BE49-F238E27FC236}">
                <a16:creationId xmlns:a16="http://schemas.microsoft.com/office/drawing/2014/main" id="{D866213B-9E3E-325D-F4C1-A655BDBF3182}"/>
              </a:ext>
            </a:extLst>
          </p:cNvPr>
          <p:cNvCxnSpPr>
            <a:cxnSpLocks/>
          </p:cNvCxnSpPr>
          <p:nvPr/>
        </p:nvCxnSpPr>
        <p:spPr>
          <a:xfrm>
            <a:off x="5200256" y="2788379"/>
            <a:ext cx="1791477" cy="0"/>
          </a:xfrm>
          <a:prstGeom prst="straightConnector1">
            <a:avLst/>
          </a:prstGeom>
          <a:noFill/>
          <a:ln w="9525" cap="flat" cmpd="sng">
            <a:solidFill>
              <a:schemeClr val="bg1"/>
            </a:solidFill>
            <a:prstDash val="solid"/>
            <a:round/>
            <a:headEnd type="none" w="med" len="med"/>
            <a:tailEnd type="none" w="med" len="med"/>
          </a:ln>
        </p:spPr>
      </p:cxnSp>
      <p:graphicFrame>
        <p:nvGraphicFramePr>
          <p:cNvPr id="4" name="Diagram 3">
            <a:extLst>
              <a:ext uri="{FF2B5EF4-FFF2-40B4-BE49-F238E27FC236}">
                <a16:creationId xmlns:a16="http://schemas.microsoft.com/office/drawing/2014/main" id="{56CAFE0B-31C5-7755-16B2-957BA7F4FF48}"/>
              </a:ext>
            </a:extLst>
          </p:cNvPr>
          <p:cNvGraphicFramePr/>
          <p:nvPr>
            <p:extLst>
              <p:ext uri="{D42A27DB-BD31-4B8C-83A1-F6EECF244321}">
                <p14:modId xmlns:p14="http://schemas.microsoft.com/office/powerpoint/2010/main" val="2609937471"/>
              </p:ext>
            </p:extLst>
          </p:nvPr>
        </p:nvGraphicFramePr>
        <p:xfrm>
          <a:off x="3361685" y="3247053"/>
          <a:ext cx="5468617"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72337-7561-0F11-29D8-2C27F3701061}"/>
              </a:ext>
            </a:extLst>
          </p:cNvPr>
          <p:cNvSpPr>
            <a:spLocks noGrp="1"/>
          </p:cNvSpPr>
          <p:nvPr>
            <p:ph type="title"/>
          </p:nvPr>
        </p:nvSpPr>
        <p:spPr>
          <a:xfrm>
            <a:off x="1082032" y="1235587"/>
            <a:ext cx="10061455" cy="644653"/>
          </a:xfrm>
        </p:spPr>
        <p:txBody>
          <a:bodyPr/>
          <a:lstStyle/>
          <a:p>
            <a:pPr algn="ctr"/>
            <a:r>
              <a:rPr lang="en" dirty="0"/>
              <a:t>Key Performance Indicators</a:t>
            </a:r>
            <a:endParaRPr lang="en-US" dirty="0"/>
          </a:p>
        </p:txBody>
      </p:sp>
      <p:sp>
        <p:nvSpPr>
          <p:cNvPr id="2" name="Slide Number Placeholder 1">
            <a:extLst>
              <a:ext uri="{FF2B5EF4-FFF2-40B4-BE49-F238E27FC236}">
                <a16:creationId xmlns:a16="http://schemas.microsoft.com/office/drawing/2014/main" id="{6F163791-3D3E-79D2-1B1E-FB0CA331C409}"/>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5</a:t>
            </a:fld>
            <a:endParaRPr lang="en-US" dirty="0"/>
          </a:p>
        </p:txBody>
      </p:sp>
      <p:pic>
        <p:nvPicPr>
          <p:cNvPr id="36" name="Picture 35">
            <a:extLst>
              <a:ext uri="{FF2B5EF4-FFF2-40B4-BE49-F238E27FC236}">
                <a16:creationId xmlns:a16="http://schemas.microsoft.com/office/drawing/2014/main" id="{424BEE7D-ED96-6680-DD0F-656DEF4F7BA5}"/>
              </a:ext>
            </a:extLst>
          </p:cNvPr>
          <p:cNvPicPr>
            <a:picLocks noChangeAspect="1"/>
          </p:cNvPicPr>
          <p:nvPr/>
        </p:nvPicPr>
        <p:blipFill>
          <a:blip r:embed="rId2"/>
          <a:stretch>
            <a:fillRect/>
          </a:stretch>
        </p:blipFill>
        <p:spPr>
          <a:xfrm>
            <a:off x="1082032" y="3429001"/>
            <a:ext cx="1629002" cy="809737"/>
          </a:xfrm>
          <a:prstGeom prst="rect">
            <a:avLst/>
          </a:prstGeom>
        </p:spPr>
      </p:pic>
      <p:pic>
        <p:nvPicPr>
          <p:cNvPr id="38" name="Picture 37">
            <a:extLst>
              <a:ext uri="{FF2B5EF4-FFF2-40B4-BE49-F238E27FC236}">
                <a16:creationId xmlns:a16="http://schemas.microsoft.com/office/drawing/2014/main" id="{7676D69A-1405-6241-1E5E-C8ED09D08E77}"/>
              </a:ext>
            </a:extLst>
          </p:cNvPr>
          <p:cNvPicPr>
            <a:picLocks noChangeAspect="1"/>
          </p:cNvPicPr>
          <p:nvPr/>
        </p:nvPicPr>
        <p:blipFill>
          <a:blip r:embed="rId3"/>
          <a:stretch>
            <a:fillRect/>
          </a:stretch>
        </p:blipFill>
        <p:spPr>
          <a:xfrm>
            <a:off x="3675943" y="3429000"/>
            <a:ext cx="1629002" cy="809737"/>
          </a:xfrm>
          <a:prstGeom prst="rect">
            <a:avLst/>
          </a:prstGeom>
        </p:spPr>
      </p:pic>
      <p:pic>
        <p:nvPicPr>
          <p:cNvPr id="40" name="Picture 39">
            <a:extLst>
              <a:ext uri="{FF2B5EF4-FFF2-40B4-BE49-F238E27FC236}">
                <a16:creationId xmlns:a16="http://schemas.microsoft.com/office/drawing/2014/main" id="{9E1B428C-76E8-B7C5-E723-A0844E685CF4}"/>
              </a:ext>
            </a:extLst>
          </p:cNvPr>
          <p:cNvPicPr>
            <a:picLocks noChangeAspect="1"/>
          </p:cNvPicPr>
          <p:nvPr/>
        </p:nvPicPr>
        <p:blipFill>
          <a:blip r:embed="rId4"/>
          <a:stretch>
            <a:fillRect/>
          </a:stretch>
        </p:blipFill>
        <p:spPr>
          <a:xfrm>
            <a:off x="6344498" y="3429000"/>
            <a:ext cx="1629002" cy="809738"/>
          </a:xfrm>
          <a:prstGeom prst="rect">
            <a:avLst/>
          </a:prstGeom>
        </p:spPr>
      </p:pic>
      <p:pic>
        <p:nvPicPr>
          <p:cNvPr id="42" name="Picture 41">
            <a:extLst>
              <a:ext uri="{FF2B5EF4-FFF2-40B4-BE49-F238E27FC236}">
                <a16:creationId xmlns:a16="http://schemas.microsoft.com/office/drawing/2014/main" id="{55F08C8A-83E5-72A7-DF13-3F565C3E199F}"/>
              </a:ext>
            </a:extLst>
          </p:cNvPr>
          <p:cNvPicPr>
            <a:picLocks noChangeAspect="1"/>
          </p:cNvPicPr>
          <p:nvPr/>
        </p:nvPicPr>
        <p:blipFill>
          <a:blip r:embed="rId5"/>
          <a:stretch>
            <a:fillRect/>
          </a:stretch>
        </p:blipFill>
        <p:spPr>
          <a:xfrm>
            <a:off x="9013052" y="3429000"/>
            <a:ext cx="1629001" cy="809737"/>
          </a:xfrm>
          <a:prstGeom prst="rect">
            <a:avLst/>
          </a:prstGeom>
        </p:spPr>
      </p:pic>
      <p:cxnSp>
        <p:nvCxnSpPr>
          <p:cNvPr id="43" name="Google Shape;430;p40">
            <a:extLst>
              <a:ext uri="{FF2B5EF4-FFF2-40B4-BE49-F238E27FC236}">
                <a16:creationId xmlns:a16="http://schemas.microsoft.com/office/drawing/2014/main" id="{3F058501-E47C-97B1-2AC8-E1DDCBDA1376}"/>
              </a:ext>
            </a:extLst>
          </p:cNvPr>
          <p:cNvCxnSpPr>
            <a:cxnSpLocks/>
          </p:cNvCxnSpPr>
          <p:nvPr/>
        </p:nvCxnSpPr>
        <p:spPr>
          <a:xfrm>
            <a:off x="4235780" y="2396493"/>
            <a:ext cx="3101185" cy="0"/>
          </a:xfrm>
          <a:prstGeom prst="straightConnector1">
            <a:avLst/>
          </a:prstGeom>
          <a:noFill/>
          <a:ln w="9525"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215014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1585956" y="315434"/>
            <a:ext cx="8304805" cy="677528"/>
          </a:xfrm>
          <a:effectLst/>
        </p:spPr>
        <p:txBody>
          <a:bodyPr vert="horz" lIns="0" tIns="0" rIns="0" bIns="0" rtlCol="0" anchor="ctr">
            <a:noAutofit/>
          </a:bodyPr>
          <a:lstStyle/>
          <a:p>
            <a:pPr algn="ctr"/>
            <a:r>
              <a:rPr lang="en-US" sz="3200" kern="0" cap="none" dirty="0">
                <a:ln>
                  <a:noFill/>
                </a:ln>
                <a:latin typeface="Bodoni Moda"/>
              </a:rPr>
              <a:t>Country, Region &amp; Item Type Wise Revenue</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6</a:t>
            </a:fld>
            <a:endParaRPr lang="en-US" dirty="0"/>
          </a:p>
        </p:txBody>
      </p:sp>
      <p:pic>
        <p:nvPicPr>
          <p:cNvPr id="10" name="Picture 9">
            <a:extLst>
              <a:ext uri="{FF2B5EF4-FFF2-40B4-BE49-F238E27FC236}">
                <a16:creationId xmlns:a16="http://schemas.microsoft.com/office/drawing/2014/main" id="{5F0A66CB-2B63-0349-98BD-0726520B1270}"/>
              </a:ext>
            </a:extLst>
          </p:cNvPr>
          <p:cNvPicPr>
            <a:picLocks noChangeAspect="1"/>
          </p:cNvPicPr>
          <p:nvPr/>
        </p:nvPicPr>
        <p:blipFill>
          <a:blip r:embed="rId2"/>
          <a:stretch>
            <a:fillRect/>
          </a:stretch>
        </p:blipFill>
        <p:spPr>
          <a:xfrm>
            <a:off x="186614" y="1526621"/>
            <a:ext cx="3547704" cy="2267338"/>
          </a:xfrm>
          <a:prstGeom prst="rect">
            <a:avLst/>
          </a:prstGeom>
        </p:spPr>
      </p:pic>
      <p:pic>
        <p:nvPicPr>
          <p:cNvPr id="12" name="Picture 11">
            <a:extLst>
              <a:ext uri="{FF2B5EF4-FFF2-40B4-BE49-F238E27FC236}">
                <a16:creationId xmlns:a16="http://schemas.microsoft.com/office/drawing/2014/main" id="{90B05E2B-8450-09D0-D7B5-332297EA3976}"/>
              </a:ext>
            </a:extLst>
          </p:cNvPr>
          <p:cNvPicPr>
            <a:picLocks noChangeAspect="1"/>
          </p:cNvPicPr>
          <p:nvPr/>
        </p:nvPicPr>
        <p:blipFill>
          <a:blip r:embed="rId3"/>
          <a:stretch>
            <a:fillRect/>
          </a:stretch>
        </p:blipFill>
        <p:spPr>
          <a:xfrm>
            <a:off x="3872771" y="2660290"/>
            <a:ext cx="3731176" cy="2270944"/>
          </a:xfrm>
          <a:prstGeom prst="rect">
            <a:avLst/>
          </a:prstGeom>
        </p:spPr>
      </p:pic>
      <p:pic>
        <p:nvPicPr>
          <p:cNvPr id="14" name="Picture 13">
            <a:extLst>
              <a:ext uri="{FF2B5EF4-FFF2-40B4-BE49-F238E27FC236}">
                <a16:creationId xmlns:a16="http://schemas.microsoft.com/office/drawing/2014/main" id="{510E40E3-D517-1582-65C7-2928039DE8C8}"/>
              </a:ext>
            </a:extLst>
          </p:cNvPr>
          <p:cNvPicPr>
            <a:picLocks noChangeAspect="1"/>
          </p:cNvPicPr>
          <p:nvPr/>
        </p:nvPicPr>
        <p:blipFill>
          <a:blip r:embed="rId4"/>
          <a:stretch>
            <a:fillRect/>
          </a:stretch>
        </p:blipFill>
        <p:spPr>
          <a:xfrm>
            <a:off x="7742400" y="3932858"/>
            <a:ext cx="3731176" cy="2270944"/>
          </a:xfrm>
          <a:prstGeom prst="rect">
            <a:avLst/>
          </a:prstGeom>
        </p:spPr>
      </p:pic>
      <p:cxnSp>
        <p:nvCxnSpPr>
          <p:cNvPr id="15" name="Google Shape;430;p40">
            <a:extLst>
              <a:ext uri="{FF2B5EF4-FFF2-40B4-BE49-F238E27FC236}">
                <a16:creationId xmlns:a16="http://schemas.microsoft.com/office/drawing/2014/main" id="{65321827-E755-3DA9-58CB-09B474885BCC}"/>
              </a:ext>
            </a:extLst>
          </p:cNvPr>
          <p:cNvCxnSpPr>
            <a:cxnSpLocks/>
          </p:cNvCxnSpPr>
          <p:nvPr/>
        </p:nvCxnSpPr>
        <p:spPr>
          <a:xfrm>
            <a:off x="3946531" y="992962"/>
            <a:ext cx="3101185" cy="0"/>
          </a:xfrm>
          <a:prstGeom prst="straightConnector1">
            <a:avLst/>
          </a:prstGeom>
          <a:noFill/>
          <a:ln w="9525"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175345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289255" y="328791"/>
            <a:ext cx="11103487" cy="778356"/>
          </a:xfrm>
          <a:effectLst/>
        </p:spPr>
        <p:txBody>
          <a:bodyPr vert="horz" lIns="0" tIns="0" rIns="0" bIns="0" rtlCol="0" anchor="ctr">
            <a:noAutofit/>
          </a:bodyPr>
          <a:lstStyle/>
          <a:p>
            <a:pPr algn="ctr"/>
            <a:r>
              <a:rPr lang="en-US" sz="3200" kern="0" cap="none" dirty="0">
                <a:ln>
                  <a:noFill/>
                </a:ln>
                <a:latin typeface="Bodoni Moda"/>
              </a:rPr>
              <a:t>Ship Duration, Region &amp; Order Priority Wise Unit Sold</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7</a:t>
            </a:fld>
            <a:endParaRPr lang="en-US" dirty="0"/>
          </a:p>
        </p:txBody>
      </p:sp>
      <p:cxnSp>
        <p:nvCxnSpPr>
          <p:cNvPr id="15" name="Google Shape;430;p40">
            <a:extLst>
              <a:ext uri="{FF2B5EF4-FFF2-40B4-BE49-F238E27FC236}">
                <a16:creationId xmlns:a16="http://schemas.microsoft.com/office/drawing/2014/main" id="{65321827-E755-3DA9-58CB-09B474885BCC}"/>
              </a:ext>
            </a:extLst>
          </p:cNvPr>
          <p:cNvCxnSpPr>
            <a:cxnSpLocks/>
          </p:cNvCxnSpPr>
          <p:nvPr/>
        </p:nvCxnSpPr>
        <p:spPr>
          <a:xfrm>
            <a:off x="4545406" y="1123590"/>
            <a:ext cx="3101185" cy="0"/>
          </a:xfrm>
          <a:prstGeom prst="straightConnector1">
            <a:avLst/>
          </a:prstGeom>
          <a:noFill/>
          <a:ln w="9525" cap="flat" cmpd="sng">
            <a:solidFill>
              <a:schemeClr val="bg1"/>
            </a:solidFill>
            <a:prstDash val="solid"/>
            <a:round/>
            <a:headEnd type="none" w="med" len="med"/>
            <a:tailEnd type="none" w="med" len="med"/>
          </a:ln>
        </p:spPr>
      </p:cxnSp>
      <p:pic>
        <p:nvPicPr>
          <p:cNvPr id="6" name="Picture 5">
            <a:extLst>
              <a:ext uri="{FF2B5EF4-FFF2-40B4-BE49-F238E27FC236}">
                <a16:creationId xmlns:a16="http://schemas.microsoft.com/office/drawing/2014/main" id="{CC4F73BD-F4B4-C605-D93B-E5D8CDA13B76}"/>
              </a:ext>
            </a:extLst>
          </p:cNvPr>
          <p:cNvPicPr>
            <a:picLocks noChangeAspect="1"/>
          </p:cNvPicPr>
          <p:nvPr/>
        </p:nvPicPr>
        <p:blipFill>
          <a:blip r:embed="rId2"/>
          <a:stretch>
            <a:fillRect/>
          </a:stretch>
        </p:blipFill>
        <p:spPr>
          <a:xfrm>
            <a:off x="289255" y="1625822"/>
            <a:ext cx="3547704" cy="2274208"/>
          </a:xfrm>
          <a:prstGeom prst="rect">
            <a:avLst/>
          </a:prstGeom>
        </p:spPr>
      </p:pic>
      <p:pic>
        <p:nvPicPr>
          <p:cNvPr id="13" name="Picture 12">
            <a:extLst>
              <a:ext uri="{FF2B5EF4-FFF2-40B4-BE49-F238E27FC236}">
                <a16:creationId xmlns:a16="http://schemas.microsoft.com/office/drawing/2014/main" id="{F45379C0-020E-1737-A20C-2580D9E528DC}"/>
              </a:ext>
            </a:extLst>
          </p:cNvPr>
          <p:cNvPicPr>
            <a:picLocks noChangeAspect="1"/>
          </p:cNvPicPr>
          <p:nvPr/>
        </p:nvPicPr>
        <p:blipFill>
          <a:blip r:embed="rId3"/>
          <a:stretch>
            <a:fillRect/>
          </a:stretch>
        </p:blipFill>
        <p:spPr>
          <a:xfrm>
            <a:off x="4067147" y="2762926"/>
            <a:ext cx="3547703" cy="2199155"/>
          </a:xfrm>
          <a:prstGeom prst="rect">
            <a:avLst/>
          </a:prstGeom>
        </p:spPr>
      </p:pic>
      <p:pic>
        <p:nvPicPr>
          <p:cNvPr id="17" name="Picture 16">
            <a:extLst>
              <a:ext uri="{FF2B5EF4-FFF2-40B4-BE49-F238E27FC236}">
                <a16:creationId xmlns:a16="http://schemas.microsoft.com/office/drawing/2014/main" id="{14C52E79-A99A-6390-6896-6008F2BE6976}"/>
              </a:ext>
            </a:extLst>
          </p:cNvPr>
          <p:cNvPicPr>
            <a:picLocks noChangeAspect="1"/>
          </p:cNvPicPr>
          <p:nvPr/>
        </p:nvPicPr>
        <p:blipFill>
          <a:blip r:embed="rId4"/>
          <a:stretch>
            <a:fillRect/>
          </a:stretch>
        </p:blipFill>
        <p:spPr>
          <a:xfrm>
            <a:off x="7845038" y="3900030"/>
            <a:ext cx="3547704" cy="2270944"/>
          </a:xfrm>
          <a:prstGeom prst="rect">
            <a:avLst/>
          </a:prstGeom>
        </p:spPr>
      </p:pic>
    </p:spTree>
    <p:extLst>
      <p:ext uri="{BB962C8B-B14F-4D97-AF65-F5344CB8AC3E}">
        <p14:creationId xmlns:p14="http://schemas.microsoft.com/office/powerpoint/2010/main" val="3690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289255" y="328791"/>
            <a:ext cx="11103487" cy="778356"/>
          </a:xfrm>
          <a:effectLst/>
        </p:spPr>
        <p:txBody>
          <a:bodyPr vert="horz" lIns="0" tIns="0" rIns="0" bIns="0" rtlCol="0" anchor="ctr">
            <a:noAutofit/>
          </a:bodyPr>
          <a:lstStyle/>
          <a:p>
            <a:pPr algn="ctr"/>
            <a:r>
              <a:rPr lang="en-US" sz="3200" kern="0" cap="none" dirty="0">
                <a:ln>
                  <a:noFill/>
                </a:ln>
                <a:latin typeface="Bodoni Moda"/>
              </a:rPr>
              <a:t>Item Type, Region &amp; Country Wise Profit</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8</a:t>
            </a:fld>
            <a:endParaRPr lang="en-US" dirty="0"/>
          </a:p>
        </p:txBody>
      </p:sp>
      <p:cxnSp>
        <p:nvCxnSpPr>
          <p:cNvPr id="15" name="Google Shape;430;p40">
            <a:extLst>
              <a:ext uri="{FF2B5EF4-FFF2-40B4-BE49-F238E27FC236}">
                <a16:creationId xmlns:a16="http://schemas.microsoft.com/office/drawing/2014/main" id="{65321827-E755-3DA9-58CB-09B474885BCC}"/>
              </a:ext>
            </a:extLst>
          </p:cNvPr>
          <p:cNvCxnSpPr>
            <a:cxnSpLocks/>
          </p:cNvCxnSpPr>
          <p:nvPr/>
        </p:nvCxnSpPr>
        <p:spPr>
          <a:xfrm>
            <a:off x="4545406" y="1123590"/>
            <a:ext cx="3101185" cy="0"/>
          </a:xfrm>
          <a:prstGeom prst="straightConnector1">
            <a:avLst/>
          </a:prstGeom>
          <a:noFill/>
          <a:ln w="9525" cap="flat" cmpd="sng">
            <a:solidFill>
              <a:schemeClr val="bg1"/>
            </a:solidFill>
            <a:prstDash val="solid"/>
            <a:round/>
            <a:headEnd type="none" w="med" len="med"/>
            <a:tailEnd type="none" w="med" len="med"/>
          </a:ln>
        </p:spPr>
      </p:cxnSp>
      <p:pic>
        <p:nvPicPr>
          <p:cNvPr id="4" name="Picture 3">
            <a:extLst>
              <a:ext uri="{FF2B5EF4-FFF2-40B4-BE49-F238E27FC236}">
                <a16:creationId xmlns:a16="http://schemas.microsoft.com/office/drawing/2014/main" id="{652018A1-7667-AB26-8723-42B9DF1E7C5C}"/>
              </a:ext>
            </a:extLst>
          </p:cNvPr>
          <p:cNvPicPr>
            <a:picLocks noChangeAspect="1"/>
          </p:cNvPicPr>
          <p:nvPr/>
        </p:nvPicPr>
        <p:blipFill>
          <a:blip r:embed="rId2"/>
          <a:stretch>
            <a:fillRect/>
          </a:stretch>
        </p:blipFill>
        <p:spPr>
          <a:xfrm>
            <a:off x="289255" y="1591562"/>
            <a:ext cx="3543915" cy="2270941"/>
          </a:xfrm>
          <a:prstGeom prst="rect">
            <a:avLst/>
          </a:prstGeom>
        </p:spPr>
      </p:pic>
      <p:pic>
        <p:nvPicPr>
          <p:cNvPr id="10" name="Picture 9">
            <a:extLst>
              <a:ext uri="{FF2B5EF4-FFF2-40B4-BE49-F238E27FC236}">
                <a16:creationId xmlns:a16="http://schemas.microsoft.com/office/drawing/2014/main" id="{CE9FDDBC-45D3-A03B-2213-33D70576888D}"/>
              </a:ext>
            </a:extLst>
          </p:cNvPr>
          <p:cNvPicPr>
            <a:picLocks noChangeAspect="1"/>
          </p:cNvPicPr>
          <p:nvPr/>
        </p:nvPicPr>
        <p:blipFill>
          <a:blip r:embed="rId3"/>
          <a:stretch>
            <a:fillRect/>
          </a:stretch>
        </p:blipFill>
        <p:spPr>
          <a:xfrm>
            <a:off x="7848827" y="3862503"/>
            <a:ext cx="3543915" cy="2324906"/>
          </a:xfrm>
          <a:prstGeom prst="rect">
            <a:avLst/>
          </a:prstGeom>
        </p:spPr>
      </p:pic>
      <p:pic>
        <p:nvPicPr>
          <p:cNvPr id="5" name="Picture 4">
            <a:extLst>
              <a:ext uri="{FF2B5EF4-FFF2-40B4-BE49-F238E27FC236}">
                <a16:creationId xmlns:a16="http://schemas.microsoft.com/office/drawing/2014/main" id="{67F1F5A8-98D4-F1D3-9FB9-6E4B1FE46880}"/>
              </a:ext>
            </a:extLst>
          </p:cNvPr>
          <p:cNvPicPr>
            <a:picLocks noChangeAspect="1"/>
          </p:cNvPicPr>
          <p:nvPr/>
        </p:nvPicPr>
        <p:blipFill>
          <a:blip r:embed="rId4"/>
          <a:stretch>
            <a:fillRect/>
          </a:stretch>
        </p:blipFill>
        <p:spPr>
          <a:xfrm>
            <a:off x="4069040" y="2727032"/>
            <a:ext cx="3543915" cy="2270940"/>
          </a:xfrm>
          <a:prstGeom prst="rect">
            <a:avLst/>
          </a:prstGeom>
        </p:spPr>
      </p:pic>
    </p:spTree>
    <p:extLst>
      <p:ext uri="{BB962C8B-B14F-4D97-AF65-F5344CB8AC3E}">
        <p14:creationId xmlns:p14="http://schemas.microsoft.com/office/powerpoint/2010/main" val="110029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289255" y="328791"/>
            <a:ext cx="11103487" cy="778356"/>
          </a:xfrm>
          <a:effectLst/>
        </p:spPr>
        <p:txBody>
          <a:bodyPr vert="horz" lIns="0" tIns="0" rIns="0" bIns="0" rtlCol="0" anchor="ctr">
            <a:noAutofit/>
          </a:bodyPr>
          <a:lstStyle/>
          <a:p>
            <a:pPr algn="ctr"/>
            <a:r>
              <a:rPr lang="en-US" sz="3200" kern="0" cap="none" dirty="0">
                <a:ln>
                  <a:noFill/>
                </a:ln>
                <a:latin typeface="Bodoni Moda"/>
              </a:rPr>
              <a:t>Month &amp; Sales Channel Wise Profit - Revenue</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9</a:t>
            </a:fld>
            <a:endParaRPr lang="en-US" dirty="0"/>
          </a:p>
        </p:txBody>
      </p:sp>
      <p:cxnSp>
        <p:nvCxnSpPr>
          <p:cNvPr id="15" name="Google Shape;430;p40">
            <a:extLst>
              <a:ext uri="{FF2B5EF4-FFF2-40B4-BE49-F238E27FC236}">
                <a16:creationId xmlns:a16="http://schemas.microsoft.com/office/drawing/2014/main" id="{65321827-E755-3DA9-58CB-09B474885BCC}"/>
              </a:ext>
            </a:extLst>
          </p:cNvPr>
          <p:cNvCxnSpPr>
            <a:cxnSpLocks/>
          </p:cNvCxnSpPr>
          <p:nvPr/>
        </p:nvCxnSpPr>
        <p:spPr>
          <a:xfrm>
            <a:off x="4545406" y="1123590"/>
            <a:ext cx="3101185" cy="0"/>
          </a:xfrm>
          <a:prstGeom prst="straightConnector1">
            <a:avLst/>
          </a:prstGeom>
          <a:noFill/>
          <a:ln w="9525" cap="flat" cmpd="sng">
            <a:solidFill>
              <a:schemeClr val="bg1"/>
            </a:solidFill>
            <a:prstDash val="solid"/>
            <a:round/>
            <a:headEnd type="none" w="med" len="med"/>
            <a:tailEnd type="none" w="med" len="med"/>
          </a:ln>
        </p:spPr>
      </p:cxnSp>
      <p:pic>
        <p:nvPicPr>
          <p:cNvPr id="8" name="Picture 7">
            <a:extLst>
              <a:ext uri="{FF2B5EF4-FFF2-40B4-BE49-F238E27FC236}">
                <a16:creationId xmlns:a16="http://schemas.microsoft.com/office/drawing/2014/main" id="{25F65035-764C-92B2-AB7B-868B4D3FCA70}"/>
              </a:ext>
            </a:extLst>
          </p:cNvPr>
          <p:cNvPicPr>
            <a:picLocks noChangeAspect="1"/>
          </p:cNvPicPr>
          <p:nvPr/>
        </p:nvPicPr>
        <p:blipFill>
          <a:blip r:embed="rId2"/>
          <a:stretch>
            <a:fillRect/>
          </a:stretch>
        </p:blipFill>
        <p:spPr>
          <a:xfrm>
            <a:off x="6175853" y="3218073"/>
            <a:ext cx="5197145" cy="2969103"/>
          </a:xfrm>
          <a:prstGeom prst="rect">
            <a:avLst/>
          </a:prstGeom>
        </p:spPr>
      </p:pic>
      <p:pic>
        <p:nvPicPr>
          <p:cNvPr id="4" name="Picture 3">
            <a:extLst>
              <a:ext uri="{FF2B5EF4-FFF2-40B4-BE49-F238E27FC236}">
                <a16:creationId xmlns:a16="http://schemas.microsoft.com/office/drawing/2014/main" id="{E0BF9EB9-8631-C1C5-3982-C659A8C2D3D2}"/>
              </a:ext>
            </a:extLst>
          </p:cNvPr>
          <p:cNvPicPr>
            <a:picLocks noChangeAspect="1"/>
          </p:cNvPicPr>
          <p:nvPr/>
        </p:nvPicPr>
        <p:blipFill>
          <a:blip r:embed="rId3"/>
          <a:stretch>
            <a:fillRect/>
          </a:stretch>
        </p:blipFill>
        <p:spPr>
          <a:xfrm>
            <a:off x="289255" y="1733522"/>
            <a:ext cx="5216889" cy="2969102"/>
          </a:xfrm>
          <a:prstGeom prst="rect">
            <a:avLst/>
          </a:prstGeom>
        </p:spPr>
      </p:pic>
    </p:spTree>
    <p:extLst>
      <p:ext uri="{BB962C8B-B14F-4D97-AF65-F5344CB8AC3E}">
        <p14:creationId xmlns:p14="http://schemas.microsoft.com/office/powerpoint/2010/main" val="36243402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69CA4D2-B95E-49C0-A306-875863A41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5E4DA4-E494-46AA-9E36-29155C1433EB}">
  <ds:schemaRefs>
    <ds:schemaRef ds:uri="http://schemas.microsoft.com/sharepoint/v3/contenttype/forms"/>
  </ds:schemaRefs>
</ds:datastoreItem>
</file>

<file path=customXml/itemProps3.xml><?xml version="1.0" encoding="utf-8"?>
<ds:datastoreItem xmlns:ds="http://schemas.openxmlformats.org/officeDocument/2006/customXml" ds:itemID="{A9296157-C082-4829-A89B-8A5ED50B658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212</Words>
  <Application>Microsoft Office PowerPoint</Application>
  <PresentationFormat>Widescreen</PresentationFormat>
  <Paragraphs>23</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MS PMincho</vt:lpstr>
      <vt:lpstr>Arial</vt:lpstr>
      <vt:lpstr>Bodoni Moda</vt:lpstr>
      <vt:lpstr>Calibri</vt:lpstr>
      <vt:lpstr>Courier New</vt:lpstr>
      <vt:lpstr>Mangal</vt:lpstr>
      <vt:lpstr>Custom</vt:lpstr>
      <vt:lpstr>AMAZON SALES ANALYSIS</vt:lpstr>
      <vt:lpstr>CONTENTS</vt:lpstr>
      <vt:lpstr>INTRODUCTION</vt:lpstr>
      <vt:lpstr>PROBLEM STATEMENT</vt:lpstr>
      <vt:lpstr>Key Performance Indicators</vt:lpstr>
      <vt:lpstr>Country, Region &amp; Item Type Wise Revenue</vt:lpstr>
      <vt:lpstr>Ship Duration, Region &amp; Order Priority Wise Unit Sold</vt:lpstr>
      <vt:lpstr>Item Type, Region &amp; Country Wise Profit</vt:lpstr>
      <vt:lpstr>Month &amp; Sales Channel Wise Profit - Revenue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2023-07-18T10:17:11Z</dcterms:created>
  <dcterms:modified xsi:type="dcterms:W3CDTF">2024-06-30T07:47:57Z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