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86" r:id="rId7"/>
    <p:sldId id="263" r:id="rId8"/>
    <p:sldId id="258" r:id="rId9"/>
    <p:sldId id="278" r:id="rId10"/>
    <p:sldId id="287"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215" autoAdjust="0"/>
  </p:normalViewPr>
  <p:slideViewPr>
    <p:cSldViewPr snapToGrid="0">
      <p:cViewPr varScale="1">
        <p:scale>
          <a:sx n="82" d="100"/>
          <a:sy n="82" d="100"/>
        </p:scale>
        <p:origin x="72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6/12/2023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jp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ro-RO" dirty="0"/>
              <a:t>Pro</a:t>
            </a:r>
            <a:r>
              <a:rPr lang="en-US" dirty="0"/>
              <a:t>J</a:t>
            </a:r>
            <a:r>
              <a:rPr lang="ro-RO" dirty="0"/>
              <a:t>ect </a:t>
            </a:r>
            <a:r>
              <a:rPr lang="en-US" dirty="0"/>
              <a:t>“</a:t>
            </a:r>
            <a:r>
              <a:rPr lang="ro-RO" sz="4900" dirty="0"/>
              <a:t>Măsurări și traductoare</a:t>
            </a:r>
            <a:r>
              <a:rPr lang="en-US" dirty="0"/>
              <a:t>”</a:t>
            </a:r>
            <a:r>
              <a:rPr lang="ro-RO" dirty="0"/>
              <a:t> </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normAutofit/>
          </a:bodyPr>
          <a:lstStyle/>
          <a:p>
            <a:r>
              <a:rPr lang="en-US" sz="3200" b="0" i="0" dirty="0">
                <a:solidFill>
                  <a:srgbClr val="D1D5DB"/>
                </a:solidFill>
                <a:effectLst/>
                <a:latin typeface="Söhne"/>
              </a:rPr>
              <a:t>Automatic Door</a:t>
            </a:r>
            <a:endParaRPr lang="en-US" sz="3200" b="1" dirty="0">
              <a:latin typeface="+mj-lt"/>
            </a:endParaRP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The goal of the project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b="0" i="0" dirty="0">
                <a:solidFill>
                  <a:srgbClr val="D1D5DB"/>
                </a:solidFill>
                <a:effectLst/>
                <a:highlight>
                  <a:srgbClr val="0000FF"/>
                </a:highlight>
                <a:latin typeface="Söhne"/>
              </a:rPr>
              <a:t>The goal of the project is to create an automatic system that operates a door using a light sensor.</a:t>
            </a:r>
            <a:endParaRPr lang="en-US" dirty="0">
              <a:highlight>
                <a:srgbClr val="0000FF"/>
              </a:highlight>
            </a:endParaRP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64227" y="567657"/>
            <a:ext cx="6339840" cy="1325880"/>
          </a:xfrm>
        </p:spPr>
        <p:txBody>
          <a:bodyPr/>
          <a:lstStyle/>
          <a:p>
            <a:r>
              <a:rPr lang="en-US" b="0" i="0" dirty="0">
                <a:solidFill>
                  <a:schemeClr val="accent3">
                    <a:lumMod val="50000"/>
                  </a:schemeClr>
                </a:solidFill>
                <a:effectLst/>
                <a:latin typeface="Simplified Arabic Fixed" panose="020F0502020204030204" pitchFamily="49" charset="-78"/>
                <a:cs typeface="Simplified Arabic Fixed" panose="020F0502020204030204" pitchFamily="49" charset="-78"/>
              </a:rPr>
              <a:t>Components used</a:t>
            </a:r>
            <a:endParaRPr lang="en-US" dirty="0">
              <a:solidFill>
                <a:schemeClr val="accent3">
                  <a:lumMod val="50000"/>
                </a:schemeClr>
              </a:solidFill>
              <a:latin typeface="Simplified Arabic Fixed" panose="020F0502020204030204" pitchFamily="49" charset="-78"/>
              <a:cs typeface="Simplified Arabic Fixed" panose="020F0502020204030204" pitchFamily="49" charset="-78"/>
            </a:endParaRP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2"/>
            <a:ext cx="3200400" cy="490645"/>
          </a:xfrm>
        </p:spPr>
        <p:txBody>
          <a:bodyPr/>
          <a:lstStyle/>
          <a:p>
            <a:r>
              <a:rPr lang="ro-RO" dirty="0"/>
              <a:t>Arduino</a:t>
            </a:r>
          </a:p>
          <a:p>
            <a:endParaRPr lang="ro-RO" dirty="0"/>
          </a:p>
          <a:p>
            <a:endParaRPr lang="ro-RO" dirty="0"/>
          </a:p>
          <a:p>
            <a:endParaRPr lang="ro-RO" dirty="0"/>
          </a:p>
          <a:p>
            <a:endParaRPr lang="ro-RO" dirty="0"/>
          </a:p>
          <a:p>
            <a:endParaRPr lang="ro-RO" dirty="0"/>
          </a:p>
          <a:p>
            <a:endParaRPr lang="ro-RO" dirty="0"/>
          </a:p>
          <a:p>
            <a:endParaRPr lang="en-US" dirty="0"/>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endParaRPr lang="ro-RO" dirty="0"/>
          </a:p>
          <a:p>
            <a:endParaRPr lang="ro-RO" dirty="0"/>
          </a:p>
          <a:p>
            <a:endParaRPr lang="ro-RO" dirty="0"/>
          </a:p>
          <a:p>
            <a:r>
              <a:rPr lang="ro-RO" dirty="0"/>
              <a:t>electric </a:t>
            </a:r>
            <a:r>
              <a:rPr lang="en-US" dirty="0"/>
              <a:t>motor</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64227" y="5990590"/>
            <a:ext cx="3200400" cy="365760"/>
          </a:xfrm>
        </p:spPr>
        <p:txBody>
          <a:bodyPr/>
          <a:lstStyle/>
          <a:p>
            <a:r>
              <a:rPr lang="ro-RO" dirty="0"/>
              <a:t> </a:t>
            </a:r>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Light sensor</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4412088"/>
            <a:ext cx="3200400" cy="365760"/>
          </a:xfrm>
        </p:spPr>
        <p:txBody>
          <a:bodyPr/>
          <a:lstStyle/>
          <a:p>
            <a:r>
              <a:rPr lang="ro-RO" dirty="0"/>
              <a:t>Driver Motor </a:t>
            </a:r>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pic>
        <p:nvPicPr>
          <p:cNvPr id="3" name="Picture 2" descr="A picture containing text, electronics, circuit&#10;&#10;Description automatically generated">
            <a:extLst>
              <a:ext uri="{FF2B5EF4-FFF2-40B4-BE49-F238E27FC236}">
                <a16:creationId xmlns:a16="http://schemas.microsoft.com/office/drawing/2014/main" id="{4273523D-5921-0479-1907-1AC05BAAC4ED}"/>
              </a:ext>
            </a:extLst>
          </p:cNvPr>
          <p:cNvPicPr>
            <a:picLocks noChangeAspect="1"/>
          </p:cNvPicPr>
          <p:nvPr/>
        </p:nvPicPr>
        <p:blipFill>
          <a:blip r:embed="rId2"/>
          <a:stretch>
            <a:fillRect/>
          </a:stretch>
        </p:blipFill>
        <p:spPr>
          <a:xfrm>
            <a:off x="5261811" y="2447911"/>
            <a:ext cx="1668378" cy="1558180"/>
          </a:xfrm>
          <a:prstGeom prst="rect">
            <a:avLst/>
          </a:prstGeom>
        </p:spPr>
      </p:pic>
      <p:pic>
        <p:nvPicPr>
          <p:cNvPr id="7" name="Picture 6">
            <a:extLst>
              <a:ext uri="{FF2B5EF4-FFF2-40B4-BE49-F238E27FC236}">
                <a16:creationId xmlns:a16="http://schemas.microsoft.com/office/drawing/2014/main" id="{BB1CE479-BD93-035E-6538-1998C095DB7D}"/>
              </a:ext>
            </a:extLst>
          </p:cNvPr>
          <p:cNvPicPr>
            <a:picLocks noChangeAspect="1"/>
          </p:cNvPicPr>
          <p:nvPr/>
        </p:nvPicPr>
        <p:blipFill>
          <a:blip r:embed="rId3"/>
          <a:stretch>
            <a:fillRect/>
          </a:stretch>
        </p:blipFill>
        <p:spPr>
          <a:xfrm>
            <a:off x="8926683" y="2596068"/>
            <a:ext cx="1454938" cy="1551362"/>
          </a:xfrm>
          <a:prstGeom prst="rect">
            <a:avLst/>
          </a:prstGeom>
        </p:spPr>
      </p:pic>
      <p:pic>
        <p:nvPicPr>
          <p:cNvPr id="11" name="Picture 10">
            <a:extLst>
              <a:ext uri="{FF2B5EF4-FFF2-40B4-BE49-F238E27FC236}">
                <a16:creationId xmlns:a16="http://schemas.microsoft.com/office/drawing/2014/main" id="{2542D5BC-D6F4-BB13-995F-2F5E24A4FA58}"/>
              </a:ext>
            </a:extLst>
          </p:cNvPr>
          <p:cNvPicPr>
            <a:picLocks noChangeAspect="1"/>
          </p:cNvPicPr>
          <p:nvPr/>
        </p:nvPicPr>
        <p:blipFill>
          <a:blip r:embed="rId4"/>
          <a:stretch>
            <a:fillRect/>
          </a:stretch>
        </p:blipFill>
        <p:spPr>
          <a:xfrm>
            <a:off x="5261811" y="4777848"/>
            <a:ext cx="1934680" cy="1070964"/>
          </a:xfrm>
          <a:prstGeom prst="rect">
            <a:avLst/>
          </a:prstGeom>
        </p:spPr>
      </p:pic>
      <p:pic>
        <p:nvPicPr>
          <p:cNvPr id="13" name="Picture 12">
            <a:extLst>
              <a:ext uri="{FF2B5EF4-FFF2-40B4-BE49-F238E27FC236}">
                <a16:creationId xmlns:a16="http://schemas.microsoft.com/office/drawing/2014/main" id="{9C61CFDB-91B6-3E8B-E5E1-C168C666E30E}"/>
              </a:ext>
            </a:extLst>
          </p:cNvPr>
          <p:cNvPicPr>
            <a:picLocks noChangeAspect="1"/>
          </p:cNvPicPr>
          <p:nvPr/>
        </p:nvPicPr>
        <p:blipFill>
          <a:blip r:embed="rId5"/>
          <a:stretch>
            <a:fillRect/>
          </a:stretch>
        </p:blipFill>
        <p:spPr>
          <a:xfrm>
            <a:off x="8926683" y="4757501"/>
            <a:ext cx="1454938" cy="1454938"/>
          </a:xfrm>
          <a:prstGeom prst="rect">
            <a:avLst/>
          </a:prstGeom>
        </p:spPr>
      </p:pic>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527143"/>
            <a:ext cx="6800850" cy="1325880"/>
          </a:xfrm>
        </p:spPr>
        <p:txBody>
          <a:bodyPr>
            <a:normAutofit/>
          </a:bodyPr>
          <a:lstStyle/>
          <a:p>
            <a:r>
              <a:rPr lang="ro-RO" dirty="0"/>
              <a:t>Codul </a:t>
            </a:r>
            <a:br>
              <a:rPr lang="ro-RO" dirty="0"/>
            </a:br>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pic>
        <p:nvPicPr>
          <p:cNvPr id="30" name="Picture 29" descr="Text&#10;&#10;Description automatically generated">
            <a:extLst>
              <a:ext uri="{FF2B5EF4-FFF2-40B4-BE49-F238E27FC236}">
                <a16:creationId xmlns:a16="http://schemas.microsoft.com/office/drawing/2014/main" id="{44366624-E165-A21E-75DD-575E92F72C9D}"/>
              </a:ext>
            </a:extLst>
          </p:cNvPr>
          <p:cNvPicPr>
            <a:picLocks noChangeAspect="1"/>
          </p:cNvPicPr>
          <p:nvPr/>
        </p:nvPicPr>
        <p:blipFill>
          <a:blip r:embed="rId2"/>
          <a:stretch>
            <a:fillRect/>
          </a:stretch>
        </p:blipFill>
        <p:spPr>
          <a:xfrm>
            <a:off x="914400" y="1190083"/>
            <a:ext cx="3689686" cy="5500274"/>
          </a:xfrm>
          <a:prstGeom prst="rect">
            <a:avLst/>
          </a:prstGeom>
        </p:spPr>
      </p:pic>
      <p:sp>
        <p:nvSpPr>
          <p:cNvPr id="31" name="TextBox 30">
            <a:extLst>
              <a:ext uri="{FF2B5EF4-FFF2-40B4-BE49-F238E27FC236}">
                <a16:creationId xmlns:a16="http://schemas.microsoft.com/office/drawing/2014/main" id="{28AD1D9C-9B84-4996-867F-A9377C5121C9}"/>
              </a:ext>
            </a:extLst>
          </p:cNvPr>
          <p:cNvSpPr txBox="1"/>
          <p:nvPr/>
        </p:nvSpPr>
        <p:spPr>
          <a:xfrm>
            <a:off x="4860758" y="1190083"/>
            <a:ext cx="2727158" cy="4524315"/>
          </a:xfrm>
          <a:prstGeom prst="rect">
            <a:avLst/>
          </a:prstGeom>
          <a:noFill/>
        </p:spPr>
        <p:txBody>
          <a:bodyPr wrap="square" rtlCol="0">
            <a:spAutoFit/>
          </a:bodyPr>
          <a:lstStyle/>
          <a:p>
            <a:endParaRPr lang="en-US" sz="2400" dirty="0"/>
          </a:p>
          <a:p>
            <a:r>
              <a:rPr lang="en-US" sz="2400" dirty="0"/>
              <a:t>This code configures the input and output pins. Then, it reads the analog values from the sensor, and based on this value, it activates the motor to raise or lower the gate.</a:t>
            </a:r>
          </a:p>
        </p:txBody>
      </p:sp>
    </p:spTree>
    <p:extLst>
      <p:ext uri="{BB962C8B-B14F-4D97-AF65-F5344CB8AC3E}">
        <p14:creationId xmlns:p14="http://schemas.microsoft.com/office/powerpoint/2010/main" val="62791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fontScale="90000"/>
          </a:bodyPr>
          <a:lstStyle/>
          <a:p>
            <a:r>
              <a:rPr lang="en-US" sz="4000" dirty="0"/>
              <a:t>Several images showcasing the prototype testing.</a:t>
            </a:r>
            <a:br>
              <a:rPr lang="ro-RO" sz="4000" dirty="0"/>
            </a:br>
            <a:endParaRPr lang="en-US" sz="4000" dirty="0"/>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pic>
        <p:nvPicPr>
          <p:cNvPr id="29" name="Picture 28" descr="A picture containing indoor, wall&#10;&#10;Description automatically generated">
            <a:extLst>
              <a:ext uri="{FF2B5EF4-FFF2-40B4-BE49-F238E27FC236}">
                <a16:creationId xmlns:a16="http://schemas.microsoft.com/office/drawing/2014/main" id="{C307951B-8DD9-991B-529B-8A6AD5641C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533" y="355801"/>
            <a:ext cx="3230028" cy="3258820"/>
          </a:xfrm>
          <a:prstGeom prst="rect">
            <a:avLst/>
          </a:prstGeom>
          <a:noFill/>
          <a:ln>
            <a:noFill/>
          </a:ln>
        </p:spPr>
      </p:pic>
      <p:pic>
        <p:nvPicPr>
          <p:cNvPr id="30" name="Picture 29" descr="A picture containing indoor, wall&#10;&#10;Description automatically generated">
            <a:extLst>
              <a:ext uri="{FF2B5EF4-FFF2-40B4-BE49-F238E27FC236}">
                <a16:creationId xmlns:a16="http://schemas.microsoft.com/office/drawing/2014/main" id="{31302C9D-BDE8-C766-D06C-CA560B746FB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2289" y="355801"/>
            <a:ext cx="3230028" cy="3258820"/>
          </a:xfrm>
          <a:prstGeom prst="rect">
            <a:avLst/>
          </a:prstGeom>
          <a:noFill/>
          <a:ln>
            <a:noFill/>
          </a:ln>
        </p:spPr>
      </p:pic>
      <p:pic>
        <p:nvPicPr>
          <p:cNvPr id="33" name="Picture 32">
            <a:extLst>
              <a:ext uri="{FF2B5EF4-FFF2-40B4-BE49-F238E27FC236}">
                <a16:creationId xmlns:a16="http://schemas.microsoft.com/office/drawing/2014/main" id="{5264BF15-4B9A-1EE8-B8C7-5932DFEEB0AC}"/>
              </a:ext>
            </a:extLst>
          </p:cNvPr>
          <p:cNvPicPr>
            <a:picLocks noChangeAspect="1"/>
          </p:cNvPicPr>
          <p:nvPr/>
        </p:nvPicPr>
        <p:blipFill>
          <a:blip r:embed="rId4"/>
          <a:stretch>
            <a:fillRect/>
          </a:stretch>
        </p:blipFill>
        <p:spPr>
          <a:xfrm>
            <a:off x="9167045" y="355801"/>
            <a:ext cx="2976882" cy="3258820"/>
          </a:xfrm>
          <a:prstGeom prst="rect">
            <a:avLst/>
          </a:prstGeom>
        </p:spPr>
      </p:pic>
      <p:pic>
        <p:nvPicPr>
          <p:cNvPr id="37" name="Picture 36">
            <a:extLst>
              <a:ext uri="{FF2B5EF4-FFF2-40B4-BE49-F238E27FC236}">
                <a16:creationId xmlns:a16="http://schemas.microsoft.com/office/drawing/2014/main" id="{C14F2E02-00F9-99B3-5855-8B205B2E001B}"/>
              </a:ext>
            </a:extLst>
          </p:cNvPr>
          <p:cNvPicPr>
            <a:picLocks noChangeAspect="1"/>
          </p:cNvPicPr>
          <p:nvPr/>
        </p:nvPicPr>
        <p:blipFill>
          <a:blip r:embed="rId5"/>
          <a:stretch>
            <a:fillRect/>
          </a:stretch>
        </p:blipFill>
        <p:spPr>
          <a:xfrm>
            <a:off x="7710690" y="3783703"/>
            <a:ext cx="2203330" cy="2841562"/>
          </a:xfrm>
          <a:prstGeom prst="rect">
            <a:avLst/>
          </a:prstGeom>
        </p:spPr>
      </p:pic>
      <p:pic>
        <p:nvPicPr>
          <p:cNvPr id="39" name="Picture 38">
            <a:extLst>
              <a:ext uri="{FF2B5EF4-FFF2-40B4-BE49-F238E27FC236}">
                <a16:creationId xmlns:a16="http://schemas.microsoft.com/office/drawing/2014/main" id="{1507563E-4296-25B4-A585-E7B504F525CF}"/>
              </a:ext>
            </a:extLst>
          </p:cNvPr>
          <p:cNvPicPr>
            <a:picLocks noChangeAspect="1"/>
          </p:cNvPicPr>
          <p:nvPr/>
        </p:nvPicPr>
        <p:blipFill>
          <a:blip r:embed="rId6"/>
          <a:stretch>
            <a:fillRect/>
          </a:stretch>
        </p:blipFill>
        <p:spPr>
          <a:xfrm>
            <a:off x="2992547" y="3783703"/>
            <a:ext cx="2370518" cy="2841562"/>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693151-C62C-C027-68C3-031A1999A58D}"/>
              </a:ext>
            </a:extLst>
          </p:cNvPr>
          <p:cNvSpPr>
            <a:spLocks noGrp="1"/>
          </p:cNvSpPr>
          <p:nvPr>
            <p:ph type="title"/>
          </p:nvPr>
        </p:nvSpPr>
        <p:spPr/>
        <p:txBody>
          <a:bodyPr/>
          <a:lstStyle/>
          <a:p>
            <a:r>
              <a:rPr lang="en-US" dirty="0"/>
              <a:t>The utility of the project</a:t>
            </a:r>
          </a:p>
        </p:txBody>
      </p:sp>
      <p:sp>
        <p:nvSpPr>
          <p:cNvPr id="22" name="Text Placeholder 21">
            <a:extLst>
              <a:ext uri="{FF2B5EF4-FFF2-40B4-BE49-F238E27FC236}">
                <a16:creationId xmlns:a16="http://schemas.microsoft.com/office/drawing/2014/main" id="{04E1AF49-84A1-C604-81F7-DA7E4E8A3265}"/>
              </a:ext>
            </a:extLst>
          </p:cNvPr>
          <p:cNvSpPr>
            <a:spLocks noGrp="1"/>
          </p:cNvSpPr>
          <p:nvPr>
            <p:ph type="body" sz="quarter" idx="13"/>
          </p:nvPr>
        </p:nvSpPr>
        <p:spPr/>
        <p:txBody>
          <a:bodyPr/>
          <a:lstStyle/>
          <a:p>
            <a:r>
              <a:rPr lang="en-US" dirty="0"/>
              <a:t>The project can be used as an automatic door for various backyard birds (chickens, ducks, geese), where the door opens when the sun rises, allowing the birds to go outside during the day. At night, the door remains closed, protecting them from predators.</a:t>
            </a:r>
          </a:p>
          <a:p>
            <a:endParaRPr lang="en-US" dirty="0"/>
          </a:p>
          <a:p>
            <a:r>
              <a:rPr lang="en-US" dirty="0"/>
              <a:t>The system can also be used in the same manner for pets (cats, dogs) for people living in houses.</a:t>
            </a:r>
            <a:endParaRPr lang="ro-RO" dirty="0"/>
          </a:p>
        </p:txBody>
      </p:sp>
      <p:sp>
        <p:nvSpPr>
          <p:cNvPr id="14" name="Slide Number Placeholder 13">
            <a:extLst>
              <a:ext uri="{FF2B5EF4-FFF2-40B4-BE49-F238E27FC236}">
                <a16:creationId xmlns:a16="http://schemas.microsoft.com/office/drawing/2014/main" id="{21179B05-12F7-371F-2EDD-FB64DFC14166}"/>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95103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normAutofit fontScale="90000"/>
          </a:bodyPr>
          <a:lstStyle/>
          <a:p>
            <a:r>
              <a:rPr lang="en-US" dirty="0"/>
              <a:t>Thank you for your </a:t>
            </a:r>
            <a:r>
              <a:rPr lang="en-US" dirty="0" err="1"/>
              <a:t>atention</a:t>
            </a:r>
            <a:endParaRPr lang="en-US" dirty="0"/>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ro-RO" sz="1800" dirty="0">
                <a:effectLst/>
                <a:ea typeface="Calibri" panose="020F0502020204030204" pitchFamily="34" charset="0"/>
                <a:cs typeface="Times New Roman" panose="02020603050405020304" pitchFamily="18" charset="0"/>
              </a:rPr>
              <a:t>Avasîloaie Ștefan</a:t>
            </a:r>
          </a:p>
          <a:p>
            <a:r>
              <a:rPr lang="ro-RO" sz="1800" dirty="0">
                <a:effectLst/>
                <a:ea typeface="Calibri" panose="020F0502020204030204" pitchFamily="34" charset="0"/>
                <a:cs typeface="Times New Roman" panose="02020603050405020304" pitchFamily="18" charset="0"/>
              </a:rPr>
              <a:t>Diumea Gabriele </a:t>
            </a:r>
            <a:endParaRPr lang="ro-RO"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116</TotalTime>
  <Words>187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Simplified Arabic Fixed</vt:lpstr>
      <vt:lpstr>Söhne</vt:lpstr>
      <vt:lpstr>Office Theme</vt:lpstr>
      <vt:lpstr>ProJect “Măsurări și traductoare” </vt:lpstr>
      <vt:lpstr>The goal of the project</vt:lpstr>
      <vt:lpstr>Components used</vt:lpstr>
      <vt:lpstr>Codul  </vt:lpstr>
      <vt:lpstr>Several images showcasing the prototype testing. </vt:lpstr>
      <vt:lpstr>PowerPoint Presentation</vt:lpstr>
      <vt:lpstr>The utility of the project</vt:lpstr>
      <vt:lpstr>Thank you for your atention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Măsurări și traductoare</dc:title>
  <dc:creator>Ovidiu G.</dc:creator>
  <cp:lastModifiedBy>Avasiloaie Stefan</cp:lastModifiedBy>
  <cp:revision>4</cp:revision>
  <dcterms:created xsi:type="dcterms:W3CDTF">2023-02-05T20:09:52Z</dcterms:created>
  <dcterms:modified xsi:type="dcterms:W3CDTF">2023-06-12T08:30:32Z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