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310" r:id="rId11"/>
    <p:sldId id="313" r:id="rId12"/>
    <p:sldId id="301" r:id="rId13"/>
    <p:sldId id="308" r:id="rId14"/>
    <p:sldId id="274" r:id="rId15"/>
    <p:sldId id="309" r:id="rId16"/>
    <p:sldId id="303" r:id="rId17"/>
    <p:sldId id="298" r:id="rId18"/>
    <p:sldId id="324" r:id="rId19"/>
    <p:sldId id="260" r:id="rId20"/>
    <p:sldId id="325" r:id="rId21"/>
    <p:sldId id="326" r:id="rId22"/>
    <p:sldId id="275" r:id="rId23"/>
    <p:sldId id="327" r:id="rId24"/>
    <p:sldId id="263" r:id="rId25"/>
    <p:sldId id="277" r:id="rId26"/>
    <p:sldId id="280" r:id="rId27"/>
    <p:sldId id="283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379"/>
    <a:srgbClr val="002EFF"/>
    <a:srgbClr val="000000"/>
    <a:srgbClr val="EAEBEE"/>
    <a:srgbClr val="D1D1CF"/>
    <a:srgbClr val="EBEDEE"/>
    <a:srgbClr val="707646"/>
    <a:srgbClr val="2A254B"/>
    <a:srgbClr val="6D6969"/>
    <a:srgbClr val="E9E9E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97" autoAdjust="0"/>
    <p:restoredTop sz="96197"/>
  </p:normalViewPr>
  <p:slideViewPr>
    <p:cSldViewPr snapToGrid="0" showGuides="1">
      <p:cViewPr>
        <p:scale>
          <a:sx n="71" d="100"/>
          <a:sy n="71" d="100"/>
        </p:scale>
        <p:origin x="1216" y="1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2023. 8. 3.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30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12" Type="http://schemas.openxmlformats.org/officeDocument/2006/relationships/image" Target="../media/image48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11" Type="http://schemas.openxmlformats.org/officeDocument/2006/relationships/image" Target="../media/image47.jpeg"/><Relationship Id="rId5" Type="http://schemas.openxmlformats.org/officeDocument/2006/relationships/image" Target="../media/image41.jpeg"/><Relationship Id="rId10" Type="http://schemas.openxmlformats.org/officeDocument/2006/relationships/image" Target="../media/image46.jpeg"/><Relationship Id="rId4" Type="http://schemas.openxmlformats.org/officeDocument/2006/relationships/image" Target="../media/image40.png"/><Relationship Id="rId9" Type="http://schemas.openxmlformats.org/officeDocument/2006/relationships/image" Target="../media/image45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50.jpeg"/><Relationship Id="rId7" Type="http://schemas.openxmlformats.org/officeDocument/2006/relationships/image" Target="../media/image45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10" Type="http://schemas.openxmlformats.org/officeDocument/2006/relationships/image" Target="../media/image53.jpeg"/><Relationship Id="rId4" Type="http://schemas.openxmlformats.org/officeDocument/2006/relationships/image" Target="../media/image42.jpeg"/><Relationship Id="rId9" Type="http://schemas.openxmlformats.org/officeDocument/2006/relationships/image" Target="../media/image5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12298" y="4967100"/>
            <a:ext cx="976741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AvatarS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(230804)</a:t>
            </a:r>
          </a:p>
          <a:p>
            <a:pPr algn="ctr"/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피팅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290579" y="2428726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현재까지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시도 시행착오 확인 후 방식 및 내용 변경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객체 검출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옷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갈아입히는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9641" y="5519553"/>
            <a:ext cx="1125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자체 데이터셋 생성 후 </a:t>
            </a:r>
            <a:r>
              <a:rPr lang="ko-KR" altLang="en-US" sz="2400" b="1" dirty="0" err="1"/>
              <a:t>로보플로우</a:t>
            </a:r>
            <a:r>
              <a:rPr lang="ko-KR" altLang="en-US" sz="2400" dirty="0" err="1"/>
              <a:t>가</a:t>
            </a:r>
            <a:r>
              <a:rPr lang="ko-KR" altLang="en-US" sz="2400" dirty="0"/>
              <a:t> 필요한 포맷의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 파일을 지원하지 않아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파이썬으로</a:t>
            </a:r>
            <a:r>
              <a:rPr lang="ko-KR" altLang="en-US" sz="2400" dirty="0"/>
              <a:t>  구현</a:t>
            </a:r>
            <a:r>
              <a:rPr lang="en-US" altLang="ko-KR" sz="2400" dirty="0"/>
              <a:t>, </a:t>
            </a:r>
            <a:r>
              <a:rPr lang="ko-KR" altLang="en-US" sz="2400" dirty="0"/>
              <a:t>필요에 의해 증폭 구현</a:t>
            </a:r>
            <a:r>
              <a:rPr lang="en-US" altLang="ko-KR" sz="2400" dirty="0"/>
              <a:t> </a:t>
            </a:r>
            <a:r>
              <a:rPr lang="ko-KR" altLang="en-US" sz="2400" dirty="0"/>
              <a:t>색상 조절</a:t>
            </a:r>
            <a:r>
              <a:rPr lang="en-US" altLang="ko-KR" sz="2400" dirty="0"/>
              <a:t>,</a:t>
            </a:r>
            <a:r>
              <a:rPr lang="ko-KR" altLang="en-US" sz="2400" dirty="0"/>
              <a:t>  노이즈</a:t>
            </a:r>
            <a:r>
              <a:rPr lang="en-US" altLang="ko-KR" sz="2400" dirty="0"/>
              <a:t>,  </a:t>
            </a:r>
            <a:r>
              <a:rPr lang="ko-KR" altLang="en-US" sz="2400" dirty="0"/>
              <a:t>회전 등의 증폭 사용 </a:t>
            </a:r>
            <a:endParaRPr lang="en-US" altLang="ko-KR" sz="2400" dirty="0"/>
          </a:p>
        </p:txBody>
      </p:sp>
      <p:pic>
        <p:nvPicPr>
          <p:cNvPr id="2" name="Picture 2" descr="C:\Users\user\Desktop\1.1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3" y="917218"/>
            <a:ext cx="6961023" cy="35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87E1D8-AF37-137D-A031-0BD7B0C6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77" y="507450"/>
            <a:ext cx="5158403" cy="2488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EA8AB6-B520-2209-6579-92023B184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377" y="3202132"/>
            <a:ext cx="5158404" cy="16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7138" y="5235510"/>
            <a:ext cx="991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하이퍼</a:t>
            </a:r>
            <a:r>
              <a:rPr lang="ko-KR" altLang="en-US" b="1" dirty="0"/>
              <a:t> 파라미터 변경 </a:t>
            </a:r>
            <a:endParaRPr lang="en-US" altLang="ko-KR" b="1" dirty="0"/>
          </a:p>
          <a:p>
            <a:pPr algn="ctr"/>
            <a:endParaRPr lang="en-US" altLang="ko-KR" dirty="0"/>
          </a:p>
          <a:p>
            <a:r>
              <a:rPr lang="ko-KR" altLang="en-US" dirty="0"/>
              <a:t>샘플링 </a:t>
            </a:r>
            <a:r>
              <a:rPr lang="ko-KR" altLang="en-US" dirty="0" err="1"/>
              <a:t>드롭아웃</a:t>
            </a:r>
            <a:r>
              <a:rPr lang="ko-KR" altLang="en-US" dirty="0"/>
              <a:t> 위치 및 수치 변경</a:t>
            </a:r>
            <a:r>
              <a:rPr lang="en-US" altLang="ko-KR" dirty="0"/>
              <a:t>, </a:t>
            </a:r>
            <a:r>
              <a:rPr lang="en-US" altLang="ko-KR" dirty="0" err="1"/>
              <a:t>apply_batchnorm</a:t>
            </a:r>
            <a:r>
              <a:rPr lang="en-US" altLang="ko-KR" dirty="0"/>
              <a:t> </a:t>
            </a:r>
            <a:r>
              <a:rPr lang="ko-KR" altLang="en-US" dirty="0"/>
              <a:t>추가 등의 테스트 시행 </a:t>
            </a:r>
            <a:endParaRPr lang="en-US" altLang="ko-KR" dirty="0"/>
          </a:p>
          <a:p>
            <a:r>
              <a:rPr lang="en-US" altLang="ko-KR" dirty="0"/>
              <a:t> L1 </a:t>
            </a:r>
            <a:r>
              <a:rPr lang="ko-KR" altLang="en-US" dirty="0" err="1"/>
              <a:t>로스에서</a:t>
            </a:r>
            <a:r>
              <a:rPr lang="ko-KR" altLang="en-US" dirty="0"/>
              <a:t> </a:t>
            </a:r>
            <a:r>
              <a:rPr lang="en-US" altLang="ko-KR" dirty="0"/>
              <a:t>L2 </a:t>
            </a:r>
            <a:r>
              <a:rPr lang="ko-KR" altLang="en-US" dirty="0" err="1"/>
              <a:t>로스로</a:t>
            </a:r>
            <a:r>
              <a:rPr lang="ko-KR" altLang="en-US" dirty="0"/>
              <a:t> 변경으로 부드럽게 변경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, </a:t>
            </a:r>
            <a:r>
              <a:rPr lang="ko-KR" altLang="en-US" dirty="0"/>
              <a:t>람다 값 변경 테스트  </a:t>
            </a:r>
            <a:endParaRPr lang="en-US" altLang="ko-KR" dirty="0"/>
          </a:p>
        </p:txBody>
      </p:sp>
      <p:pic>
        <p:nvPicPr>
          <p:cNvPr id="2" name="Picture 2" descr="C:\Users\user\Desktop\111.jpg">
            <a:extLst>
              <a:ext uri="{FF2B5EF4-FFF2-40B4-BE49-F238E27FC236}">
                <a16:creationId xmlns:a16="http://schemas.microsoft.com/office/drawing/2014/main" id="{8B070F5D-20EB-D39D-8670-B4ACF6C6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5" y="266741"/>
            <a:ext cx="6537454" cy="25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9D873-4C5A-41FE-B592-660A30A5EC5C}"/>
              </a:ext>
            </a:extLst>
          </p:cNvPr>
          <p:cNvSpPr txBox="1"/>
          <p:nvPr/>
        </p:nvSpPr>
        <p:spPr>
          <a:xfrm>
            <a:off x="2137729" y="2731908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저번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D7FB1-699A-4FD6-FD41-4B1D5118F81E}"/>
              </a:ext>
            </a:extLst>
          </p:cNvPr>
          <p:cNvSpPr txBox="1"/>
          <p:nvPr/>
        </p:nvSpPr>
        <p:spPr>
          <a:xfrm>
            <a:off x="7734300" y="4989997"/>
            <a:ext cx="33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이번 결과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user\Desktop\1.122.JPG"/>
          <p:cNvPicPr>
            <a:picLocks noChangeAspect="1" noChangeArrowheads="1"/>
          </p:cNvPicPr>
          <p:nvPr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0"/>
          <a:stretch/>
        </p:blipFill>
        <p:spPr bwMode="auto">
          <a:xfrm>
            <a:off x="6096000" y="2624319"/>
            <a:ext cx="6096000" cy="23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우리의 목적인 가상 </a:t>
            </a:r>
            <a:r>
              <a:rPr lang="ko-KR" altLang="en-US" dirty="0" err="1"/>
              <a:t>피팅과</a:t>
            </a:r>
            <a:r>
              <a:rPr lang="ko-KR" altLang="en-US" dirty="0"/>
              <a:t> 유사한 인공지능 </a:t>
            </a:r>
            <a:r>
              <a:rPr lang="en-US" altLang="ko-KR" dirty="0"/>
              <a:t>PF-AFN </a:t>
            </a:r>
            <a:r>
              <a:rPr lang="ko-KR" altLang="en-US" dirty="0"/>
              <a:t>을 사용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가상 환경 설정 및 </a:t>
            </a:r>
            <a:r>
              <a:rPr lang="ko-KR" altLang="en-US" dirty="0" err="1"/>
              <a:t>테스팅</a:t>
            </a:r>
            <a:r>
              <a:rPr lang="ko-KR" altLang="en-US" dirty="0"/>
              <a:t> 과정을 진행함</a:t>
            </a:r>
            <a:r>
              <a:rPr lang="en-US" altLang="ko-KR" dirty="0"/>
              <a:t>. </a:t>
            </a:r>
            <a:r>
              <a:rPr lang="ko-KR" altLang="en-US" dirty="0"/>
              <a:t>위와</a:t>
            </a:r>
            <a:r>
              <a:rPr lang="en-US" altLang="ko-KR" dirty="0"/>
              <a:t> </a:t>
            </a:r>
            <a:r>
              <a:rPr lang="ko-KR" altLang="en-US" dirty="0"/>
              <a:t>같은 결과</a:t>
            </a:r>
          </a:p>
        </p:txBody>
      </p:sp>
      <p:pic>
        <p:nvPicPr>
          <p:cNvPr id="1026" name="Picture 2" descr="C:\Users\user\Desktop\PFAFN\PFAFN_test\results\demo\PFAFN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9" y="29928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PFAFN\PFAFN_test\results\demo\PFAF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85" y="3114920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esktop\PFAFN\PFAFN_test\results\demo\PFAFN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1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PFAFN\PFAFN_test\results\demo\PFAFN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24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767754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데이터 양식이 약간만 변형되어도</a:t>
            </a:r>
            <a:r>
              <a:rPr lang="en-US" altLang="ko-KR" dirty="0"/>
              <a:t>, </a:t>
            </a:r>
            <a:r>
              <a:rPr lang="ko-KR" altLang="en-US" dirty="0"/>
              <a:t>퀄리티가 떨어지는 등의 문제 발생</a:t>
            </a:r>
            <a:endParaRPr lang="en-US" altLang="ko-KR" dirty="0"/>
          </a:p>
          <a:p>
            <a:r>
              <a:rPr lang="ko-KR" altLang="en-US" dirty="0"/>
              <a:t>방식에 대한 현재 회의 중 </a:t>
            </a:r>
            <a:endParaRPr lang="en-US" altLang="ko-KR" dirty="0"/>
          </a:p>
        </p:txBody>
      </p:sp>
      <p:pic>
        <p:nvPicPr>
          <p:cNvPr id="2050" name="Picture 2" descr="C:\Users\user\Desktop\PFAFN\PFAFN_test\results\demo\PFAF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" y="1903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PFAFN\PFAFN_test\results\demo\PFAF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8" y="2411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630" y="5993710"/>
            <a:ext cx="108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 아이템에 대해서 종류와 색상에 해당되는 아이템의 단면을 </a:t>
            </a:r>
            <a:r>
              <a:rPr lang="ko-KR" altLang="en-US" sz="1600" b="1" dirty="0" err="1"/>
              <a:t>드롭시키고</a:t>
            </a:r>
            <a:r>
              <a:rPr lang="ko-KR" altLang="en-US" sz="1600" b="1" dirty="0"/>
              <a:t> 매치를 해볼 수 있게 해준다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b="1" dirty="0"/>
              <a:t> 종류와 색상에 따른 이미지를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2D</a:t>
            </a:r>
            <a:r>
              <a:rPr lang="ko-KR" altLang="en-US" sz="1600" b="1" dirty="0"/>
              <a:t> 아바타 포지션 해당 지점에 노출시켜주는 방식</a:t>
            </a:r>
            <a:endParaRPr lang="en-US" altLang="ko-KR" sz="16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F14A52-02CF-8EDB-BBDC-A467F79411EA}"/>
              </a:ext>
            </a:extLst>
          </p:cNvPr>
          <p:cNvGrpSpPr/>
          <p:nvPr/>
        </p:nvGrpSpPr>
        <p:grpSpPr>
          <a:xfrm>
            <a:off x="1134724" y="584087"/>
            <a:ext cx="9776011" cy="5244353"/>
            <a:chOff x="1134724" y="806824"/>
            <a:chExt cx="9776011" cy="524435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15CD847-3F45-30F3-69CD-B2FF71D21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724" y="806824"/>
              <a:ext cx="9776011" cy="52443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D4892F-DBFA-6733-628C-88DEA564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5987" y="921436"/>
              <a:ext cx="3805517" cy="501512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FDC8B60-DE99-5942-AEE1-D37D16634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0605" y="941292"/>
              <a:ext cx="1848428" cy="490114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934C62C-6A61-C6C3-B30B-B9ED464DDD63}"/>
                </a:ext>
              </a:extLst>
            </p:cNvPr>
            <p:cNvSpPr/>
            <p:nvPr/>
          </p:nvSpPr>
          <p:spPr>
            <a:xfrm>
              <a:off x="2551252" y="1037785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1C50D87-AD02-2E09-7C30-3184D568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8644" y="865200"/>
              <a:ext cx="1247876" cy="66064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09BB285-A4C1-F8E1-FB35-24809FAC0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2672" y="851753"/>
              <a:ext cx="1617382" cy="5015127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0BD9216-C79E-9D53-8B34-2601104A5015}"/>
                </a:ext>
              </a:extLst>
            </p:cNvPr>
            <p:cNvSpPr/>
            <p:nvPr/>
          </p:nvSpPr>
          <p:spPr>
            <a:xfrm>
              <a:off x="2551251" y="266104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17E87F-B03C-65AA-5262-AF1DBE20BA52}"/>
                </a:ext>
              </a:extLst>
            </p:cNvPr>
            <p:cNvSpPr/>
            <p:nvPr/>
          </p:nvSpPr>
          <p:spPr>
            <a:xfrm>
              <a:off x="2556106" y="427629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8" name="그림 27" descr="활동적 셔츠, 셔츠, 티셔츠, 상의이(가) 표시된 사진&#10;&#10;자동 생성된 설명">
              <a:extLst>
                <a:ext uri="{FF2B5EF4-FFF2-40B4-BE49-F238E27FC236}">
                  <a16:creationId xmlns:a16="http://schemas.microsoft.com/office/drawing/2014/main" id="{23861660-F418-6E9E-605B-1A746CE0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1190452"/>
              <a:ext cx="1297272" cy="1202769"/>
            </a:xfrm>
            <a:prstGeom prst="rect">
              <a:avLst/>
            </a:prstGeom>
          </p:spPr>
        </p:pic>
        <p:pic>
          <p:nvPicPr>
            <p:cNvPr id="29" name="그림 28" descr="의류, 바지, 반바지, 사람이(가) 표시된 사진&#10;&#10;자동 생성된 설명">
              <a:extLst>
                <a:ext uri="{FF2B5EF4-FFF2-40B4-BE49-F238E27FC236}">
                  <a16:creationId xmlns:a16="http://schemas.microsoft.com/office/drawing/2014/main" id="{3E2AF5D1-1AA6-1C75-27E1-4FFE258C6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2848696"/>
              <a:ext cx="1317029" cy="1122754"/>
            </a:xfrm>
            <a:prstGeom prst="rect">
              <a:avLst/>
            </a:prstGeom>
          </p:spPr>
        </p:pic>
        <p:pic>
          <p:nvPicPr>
            <p:cNvPr id="30" name="그림 29" descr="스니커즈, 신발, 워킹 슈즈, 화이트이(가) 표시된 사진&#10;&#10;자동 생성된 설명">
              <a:extLst>
                <a:ext uri="{FF2B5EF4-FFF2-40B4-BE49-F238E27FC236}">
                  <a16:creationId xmlns:a16="http://schemas.microsoft.com/office/drawing/2014/main" id="{4F4071C6-1B78-B6BE-D6DC-A7E041D63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40" y="5313455"/>
              <a:ext cx="750919" cy="518178"/>
            </a:xfrm>
            <a:prstGeom prst="rect">
              <a:avLst/>
            </a:prstGeom>
          </p:spPr>
        </p:pic>
        <p:pic>
          <p:nvPicPr>
            <p:cNvPr id="31" name="그림 30" descr="스니커즈, 신발, 워킹 슈즈, 신발류이(가) 표시된 사진&#10;&#10;자동 생성된 설명">
              <a:extLst>
                <a:ext uri="{FF2B5EF4-FFF2-40B4-BE49-F238E27FC236}">
                  <a16:creationId xmlns:a16="http://schemas.microsoft.com/office/drawing/2014/main" id="{DD2B2EED-1537-C066-4015-AAB08C93F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006" y="4672149"/>
              <a:ext cx="1444631" cy="837696"/>
            </a:xfrm>
            <a:prstGeom prst="rect">
              <a:avLst/>
            </a:prstGeom>
          </p:spPr>
        </p:pic>
        <p:pic>
          <p:nvPicPr>
            <p:cNvPr id="32" name="그림 31" descr="활동적 셔츠, 셔츠, 티셔츠, 상의이(가) 표시된 사진&#10;&#10;자동 생성된 설명">
              <a:extLst>
                <a:ext uri="{FF2B5EF4-FFF2-40B4-BE49-F238E27FC236}">
                  <a16:creationId xmlns:a16="http://schemas.microsoft.com/office/drawing/2014/main" id="{BEB77DEB-FCF6-1027-35E9-A3EA020E2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20" y="1721225"/>
              <a:ext cx="1323115" cy="1376921"/>
            </a:xfrm>
            <a:prstGeom prst="rect">
              <a:avLst/>
            </a:prstGeom>
          </p:spPr>
        </p:pic>
        <p:pic>
          <p:nvPicPr>
            <p:cNvPr id="33" name="그림 32" descr="의류, 바지, 반바지, 사람이(가) 표시된 사진&#10;&#10;자동 생성된 설명">
              <a:extLst>
                <a:ext uri="{FF2B5EF4-FFF2-40B4-BE49-F238E27FC236}">
                  <a16:creationId xmlns:a16="http://schemas.microsoft.com/office/drawing/2014/main" id="{9EDE23A5-87EE-C586-212F-BFE44B594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754" y="3083046"/>
              <a:ext cx="1289804" cy="1122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12283" y="2459504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2000" dirty="0"/>
              <a:t>Google Vision API</a:t>
            </a:r>
            <a:r>
              <a:rPr lang="ko-KR" altLang="en-US" sz="2000" dirty="0"/>
              <a:t>를 통한 사진 특징 도출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>
                <a:ea typeface="Apple SD Gothic Neo" panose="02000300000000000000" pitchFamily="2" charset="-127"/>
              </a:rPr>
              <a:t>VITON HD </a:t>
            </a:r>
            <a:r>
              <a:rPr lang="ko-KR" altLang="en-US" sz="2000" dirty="0">
                <a:ea typeface="Apple SD Gothic Neo" panose="02000300000000000000" pitchFamily="2" charset="-127"/>
              </a:rPr>
              <a:t>웹 연동 학습 및 작업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7623313" y="1470996"/>
            <a:ext cx="421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API </a:t>
            </a:r>
            <a:r>
              <a:rPr lang="ko-KR" altLang="en-US" dirty="0"/>
              <a:t>에서 색상 정보가 위치 정보와 함께 있는 것이 아닌 퍼센트로 나와 이에 대한 해결방안 모색 중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4EAE5C-9D9E-12A3-F297-3B5B8653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994"/>
            <a:ext cx="75533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웹을 통해서 </a:t>
            </a:r>
            <a:r>
              <a:rPr lang="en-US" altLang="ko-KR" sz="2000" dirty="0"/>
              <a:t>API</a:t>
            </a:r>
            <a:r>
              <a:rPr lang="ko-KR" altLang="en-US" sz="2000" dirty="0"/>
              <a:t>를 반환하는 방식으로 </a:t>
            </a:r>
            <a:r>
              <a:rPr lang="en-US" altLang="ko-KR" sz="2000" dirty="0"/>
              <a:t>FLASK</a:t>
            </a:r>
            <a:r>
              <a:rPr lang="ko-KR" altLang="en-US" sz="2000" dirty="0"/>
              <a:t> 학습 및 작업 진행</a:t>
            </a:r>
            <a:endParaRPr lang="en-US" altLang="ko-KR" sz="2000" dirty="0"/>
          </a:p>
        </p:txBody>
      </p:sp>
      <p:pic>
        <p:nvPicPr>
          <p:cNvPr id="13" name="Picture 4" descr="C:\Users\user\Desktop\새 폴더\KakaoTalk_20230712_201219220_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07" y="1139045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user\Desktop\새 폴더\KakaoTalk_20230712_201219220_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83" y="1139046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user\Desktop\새 폴더\KakaoTalk_20230712_201638101_02 (1)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048683"/>
            <a:ext cx="3129361" cy="41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390299" y="3477533"/>
            <a:ext cx="1312606" cy="95864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10" y="1796874"/>
            <a:ext cx="1585984" cy="15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9427" y="2466434"/>
            <a:ext cx="5693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색체 검출 프로세스 확정 및 진행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VITON HD 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제작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215" y="572868"/>
            <a:ext cx="1085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색상 추출 프로세스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10738-27A7-CCEA-0914-E4A9E2B6BB4C}"/>
              </a:ext>
            </a:extLst>
          </p:cNvPr>
          <p:cNvSpPr txBox="1"/>
          <p:nvPr/>
        </p:nvSpPr>
        <p:spPr>
          <a:xfrm>
            <a:off x="286702" y="1168026"/>
            <a:ext cx="9189720" cy="503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Google Vision API </a:t>
            </a:r>
            <a:r>
              <a:rPr lang="ko-KR" altLang="en-US" dirty="0" err="1"/>
              <a:t>를</a:t>
            </a:r>
            <a:r>
              <a:rPr lang="ko-KR" altLang="en-US" dirty="0"/>
              <a:t> 통한 </a:t>
            </a:r>
            <a:r>
              <a:rPr lang="ko-KR" altLang="en-US" b="1" u="sng" dirty="0">
                <a:solidFill>
                  <a:srgbClr val="FF0000"/>
                </a:solidFill>
              </a:rPr>
              <a:t>경계 박스 생성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 검출된 객체들의 </a:t>
            </a:r>
            <a:r>
              <a:rPr lang="ko-KR" altLang="en-US" b="1" u="sng" dirty="0">
                <a:solidFill>
                  <a:srgbClr val="FF0000"/>
                </a:solidFill>
              </a:rPr>
              <a:t>경계 박스 </a:t>
            </a:r>
            <a:r>
              <a:rPr lang="ko-KR" altLang="en-US" b="1" u="sng" dirty="0" err="1">
                <a:solidFill>
                  <a:srgbClr val="FF0000"/>
                </a:solidFill>
              </a:rPr>
              <a:t>좌표값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ko-KR" altLang="en-US" b="1" u="sng" dirty="0" err="1">
                <a:solidFill>
                  <a:srgbClr val="FF0000"/>
                </a:solidFill>
              </a:rPr>
              <a:t>받아오기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//</a:t>
            </a:r>
            <a:r>
              <a:rPr lang="ko-KR" altLang="en-US" dirty="0"/>
              <a:t> 현재까지 완료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dirty="0" err="1"/>
              <a:t>좌표값을</a:t>
            </a:r>
            <a:r>
              <a:rPr lang="ko-KR" altLang="en-US" dirty="0"/>
              <a:t> 통해서 </a:t>
            </a:r>
            <a:r>
              <a:rPr lang="en-US" altLang="ko-KR" dirty="0"/>
              <a:t>OpenCV</a:t>
            </a:r>
            <a:r>
              <a:rPr lang="ko-KR" altLang="en-US" dirty="0"/>
              <a:t> 라이브러리를 통한 좌표 </a:t>
            </a:r>
            <a:r>
              <a:rPr lang="ko-KR" altLang="en-US" dirty="0" err="1"/>
              <a:t>지정후</a:t>
            </a:r>
            <a:r>
              <a:rPr lang="ko-KR" altLang="en-US" dirty="0"/>
              <a:t> </a:t>
            </a:r>
            <a:r>
              <a:rPr lang="ko-KR" altLang="en-US" b="1" u="sng" dirty="0">
                <a:solidFill>
                  <a:srgbClr val="FF0000"/>
                </a:solidFill>
              </a:rPr>
              <a:t>좌표 기반 평균 색상 추출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3-1.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번이 실패할 경우 </a:t>
            </a:r>
            <a:r>
              <a:rPr lang="en-US" altLang="ko-KR" dirty="0"/>
              <a:t>OpenCV </a:t>
            </a:r>
            <a:r>
              <a:rPr lang="ko-KR" altLang="en-US" dirty="0"/>
              <a:t>대신 </a:t>
            </a:r>
            <a:r>
              <a:rPr lang="en-US" altLang="ko-KR" dirty="0"/>
              <a:t>Java </a:t>
            </a:r>
            <a:r>
              <a:rPr lang="ko-KR" altLang="en-US" dirty="0"/>
              <a:t>이미지 처리 라이브러리 </a:t>
            </a:r>
            <a:r>
              <a:rPr lang="en-US" altLang="ko-KR" b="1" u="sng" dirty="0" err="1">
                <a:solidFill>
                  <a:srgbClr val="FF0000"/>
                </a:solidFill>
              </a:rPr>
              <a:t>BufferedImage</a:t>
            </a:r>
            <a:r>
              <a:rPr lang="ko-KR" altLang="en-US" b="1" u="sng" dirty="0">
                <a:solidFill>
                  <a:srgbClr val="FF0000"/>
                </a:solidFill>
              </a:rPr>
              <a:t> 사용을 통한 구현으로 색상 추출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//</a:t>
            </a:r>
            <a:r>
              <a:rPr lang="ko-KR" altLang="en-US" dirty="0"/>
              <a:t> 진행 중 </a:t>
            </a:r>
            <a:r>
              <a:rPr lang="en-US" altLang="ko-KR" dirty="0"/>
              <a:t>-</a:t>
            </a:r>
            <a:r>
              <a:rPr lang="ko-KR" altLang="en-US" dirty="0"/>
              <a:t> 계속 색상 추출 결과가 </a:t>
            </a:r>
            <a:r>
              <a:rPr lang="en-US" altLang="ko-KR" dirty="0"/>
              <a:t>Black (R:0, G:0, B:0)</a:t>
            </a:r>
            <a:r>
              <a:rPr lang="ko-KR" altLang="en-US" dirty="0"/>
              <a:t> 로만 나오고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u="sng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dirty="0"/>
              <a:t>추출 된 결과</a:t>
            </a:r>
            <a:r>
              <a:rPr lang="en-US" altLang="ko-KR" dirty="0"/>
              <a:t>(hexadecimal)</a:t>
            </a:r>
            <a:r>
              <a:rPr lang="ko-KR" altLang="en-US" dirty="0" err="1"/>
              <a:t>를</a:t>
            </a:r>
            <a:r>
              <a:rPr lang="ko-KR" altLang="en-US" dirty="0"/>
              <a:t> 토대로 색상 코드에 가장 근접한 </a:t>
            </a:r>
            <a:r>
              <a:rPr lang="ko-KR" altLang="en-US" b="1" u="sng" dirty="0">
                <a:solidFill>
                  <a:srgbClr val="FF0000"/>
                </a:solidFill>
              </a:rPr>
              <a:t>한글 색상명으로 치환</a:t>
            </a:r>
            <a:r>
              <a:rPr lang="ko-KR" altLang="en-US" dirty="0"/>
              <a:t>할 수 있는 코드 연결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//</a:t>
            </a:r>
            <a:r>
              <a:rPr lang="ko-KR" altLang="en-US" dirty="0"/>
              <a:t> 코드 틀 구성 완료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977509-6B98-E848-A7EF-0D335239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22" y="658468"/>
            <a:ext cx="2490032" cy="57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610738-27A7-CCEA-0914-E4A9E2B6BB4C}"/>
              </a:ext>
            </a:extLst>
          </p:cNvPr>
          <p:cNvSpPr txBox="1"/>
          <p:nvPr/>
        </p:nvSpPr>
        <p:spPr>
          <a:xfrm>
            <a:off x="152400" y="2486273"/>
            <a:ext cx="6577621" cy="188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컬러 한글 포맷화 프로세스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static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색상 이름과 </a:t>
            </a:r>
            <a:r>
              <a:rPr lang="en-US" altLang="ko-KR" sz="2000" dirty="0"/>
              <a:t>RGB</a:t>
            </a:r>
            <a:r>
              <a:rPr lang="ko-KR" altLang="en-US" sz="2000" dirty="0"/>
              <a:t>값 정의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2.</a:t>
            </a:r>
            <a:r>
              <a:rPr lang="ko-KR" altLang="en-US" sz="2000" dirty="0"/>
              <a:t> 이를 바탕으로 가장 근접한 색상 이름을 찾아서 반환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3DA1D5-1AA0-621B-526B-404D40B8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61" y="-30480"/>
            <a:ext cx="5157188" cy="70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KakaoTalk_20230803_00304602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1" y="1586837"/>
            <a:ext cx="2206625" cy="265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77312" y="904875"/>
            <a:ext cx="1975701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이미지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</a:t>
            </a:r>
          </a:p>
        </p:txBody>
      </p:sp>
      <p:pic>
        <p:nvPicPr>
          <p:cNvPr id="1027" name="Picture 3" descr="C:\Users\user\Desktop\KakaoTalk_20230803_003103966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25" y="3503741"/>
            <a:ext cx="132397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KakaoTalk_20230803_003111019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25" y="765694"/>
            <a:ext cx="132397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828499" y="290772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Openpose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28499" y="3043366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Graphonomy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026" idx="3"/>
            <a:endCxn id="1028" idx="1"/>
          </p:cNvCxnSpPr>
          <p:nvPr/>
        </p:nvCxnSpPr>
        <p:spPr>
          <a:xfrm flipV="1">
            <a:off x="2774826" y="1648344"/>
            <a:ext cx="1392299" cy="12663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26" idx="3"/>
            <a:endCxn id="1027" idx="1"/>
          </p:cNvCxnSpPr>
          <p:nvPr/>
        </p:nvCxnSpPr>
        <p:spPr>
          <a:xfrm>
            <a:off x="2774826" y="2914651"/>
            <a:ext cx="1392299" cy="14717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26" idx="3"/>
          </p:cNvCxnSpPr>
          <p:nvPr/>
        </p:nvCxnSpPr>
        <p:spPr>
          <a:xfrm>
            <a:off x="2774826" y="2914651"/>
            <a:ext cx="4057774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user\Desktop\KakaoTalk_20230803_002949870_0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48" y="3384014"/>
            <a:ext cx="1036135" cy="13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>
            <a:stCxn id="1028" idx="3"/>
          </p:cNvCxnSpPr>
          <p:nvPr/>
        </p:nvCxnSpPr>
        <p:spPr>
          <a:xfrm>
            <a:off x="5491100" y="1648344"/>
            <a:ext cx="1392300" cy="13331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27" idx="3"/>
          </p:cNvCxnSpPr>
          <p:nvPr/>
        </p:nvCxnSpPr>
        <p:spPr>
          <a:xfrm flipV="1">
            <a:off x="5491100" y="2914651"/>
            <a:ext cx="1392300" cy="14717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user\Desktop\KakaoTalk_20230803_002841465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1" y="1392839"/>
            <a:ext cx="1250349" cy="166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C:\Users\user\Desktop\KakaoTalk_20230803_002841465_0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11" y="1406397"/>
            <a:ext cx="1230012" cy="16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C:\Users\user\Desktop\KakaoTalk_20230729_234537101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23" y="1406397"/>
            <a:ext cx="1225550" cy="16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7445997" y="692150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VITON - HD</a:t>
            </a:r>
            <a:endParaRPr lang="ko-KR" altLang="en-US" dirty="0"/>
          </a:p>
        </p:txBody>
      </p:sp>
      <p:pic>
        <p:nvPicPr>
          <p:cNvPr id="1033" name="Picture 9" descr="C:\Users\user\Desktop\KakaoTalk_20230729_234537101_0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773" y="1421601"/>
            <a:ext cx="1214427" cy="16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/>
          <p:cNvCxnSpPr>
            <a:stCxn id="1029" idx="0"/>
            <a:endCxn id="32" idx="2"/>
          </p:cNvCxnSpPr>
          <p:nvPr/>
        </p:nvCxnSpPr>
        <p:spPr>
          <a:xfrm flipV="1">
            <a:off x="8832216" y="3046413"/>
            <a:ext cx="1" cy="3376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10" descr="C:\Users\user\Desktop\KakaoTalk_20230803_002949870_02 (1)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918" y="3388434"/>
            <a:ext cx="1036135" cy="13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직선 화살표 연결선 51"/>
          <p:cNvCxnSpPr>
            <a:stCxn id="40" idx="0"/>
            <a:endCxn id="1033" idx="2"/>
          </p:cNvCxnSpPr>
          <p:nvPr/>
        </p:nvCxnSpPr>
        <p:spPr>
          <a:xfrm flipV="1">
            <a:off x="11279986" y="3040837"/>
            <a:ext cx="1" cy="3475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C:\Users\user\Desktop\1232.jp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79" y="3388434"/>
            <a:ext cx="1033837" cy="137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직선 화살표 연결선 57"/>
          <p:cNvCxnSpPr/>
          <p:nvPr/>
        </p:nvCxnSpPr>
        <p:spPr>
          <a:xfrm flipV="1">
            <a:off x="10059208" y="3036417"/>
            <a:ext cx="1" cy="3475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user\Desktop\KakaoTalk_20230803_004353866.jp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57" y="3367086"/>
            <a:ext cx="1068156" cy="142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화살표 연결선 59"/>
          <p:cNvCxnSpPr>
            <a:stCxn id="1036" idx="0"/>
            <a:endCxn id="1030" idx="2"/>
          </p:cNvCxnSpPr>
          <p:nvPr/>
        </p:nvCxnSpPr>
        <p:spPr>
          <a:xfrm flipV="1">
            <a:off x="7592035" y="3059971"/>
            <a:ext cx="1" cy="3071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59465" y="5784611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원본 모델 이미지에서 </a:t>
            </a:r>
            <a:r>
              <a:rPr lang="en-US" altLang="ko-KR" dirty="0" err="1"/>
              <a:t>Openpose</a:t>
            </a:r>
            <a:r>
              <a:rPr lang="ko-KR" altLang="en-US" dirty="0"/>
              <a:t>와 </a:t>
            </a:r>
            <a:r>
              <a:rPr lang="en-US" altLang="ko-KR" dirty="0" err="1"/>
              <a:t>Graphonomy</a:t>
            </a:r>
            <a:r>
              <a:rPr lang="ko-KR" altLang="en-US" dirty="0"/>
              <a:t>를 통해서 모델 신체 정보를 모은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의류 이미지를 통해 </a:t>
            </a:r>
            <a:r>
              <a:rPr lang="en-US" altLang="ko-KR" dirty="0"/>
              <a:t>VITON HD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 이미지를 </a:t>
            </a:r>
            <a:r>
              <a:rPr lang="en-US" altLang="ko-KR" dirty="0"/>
              <a:t>generate </a:t>
            </a:r>
            <a:r>
              <a:rPr lang="ko-KR" altLang="en-US" dirty="0"/>
              <a:t>하는 과정을 거침</a:t>
            </a:r>
            <a:endParaRPr lang="en-US" altLang="ko-KR" dirty="0"/>
          </a:p>
        </p:txBody>
      </p:sp>
      <p:sp>
        <p:nvSpPr>
          <p:cNvPr id="69" name="직사각형 68"/>
          <p:cNvSpPr/>
          <p:nvPr/>
        </p:nvSpPr>
        <p:spPr>
          <a:xfrm>
            <a:off x="8446610" y="4911725"/>
            <a:ext cx="1975701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의류 이미지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052719" y="2550283"/>
            <a:ext cx="1552787" cy="302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Image, 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108326" y="5337175"/>
            <a:ext cx="1410000" cy="302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Gray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0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KakaoTalk_20230803_00304602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7" y="1607946"/>
            <a:ext cx="2249821" cy="28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02049" y="940982"/>
            <a:ext cx="273201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4500" y="317500"/>
            <a:ext cx="2101850" cy="374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</a:t>
            </a:r>
          </a:p>
        </p:txBody>
      </p:sp>
      <p:pic>
        <p:nvPicPr>
          <p:cNvPr id="1029" name="Picture 5" descr="C:\Users\user\Desktop\KakaoTalk_20230803_002949870_0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07" y="1609315"/>
            <a:ext cx="1316904" cy="140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KakaoTalk_20230803_002841465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751" y="1510682"/>
            <a:ext cx="1250349" cy="166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C:\Users\user\Desktop\KakaoTalk_20230803_002841465_0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965" y="1510682"/>
            <a:ext cx="1230012" cy="16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C:\Users\user\Desktop\KakaoTalk_20230729_234537101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751" y="3143283"/>
            <a:ext cx="1225550" cy="16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9244544" y="907086"/>
            <a:ext cx="2001226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VITON – HD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pic>
        <p:nvPicPr>
          <p:cNvPr id="1033" name="Picture 9" descr="C:\Users\user\Desktop\KakaoTalk_20230729_234537101_0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550" y="3150698"/>
            <a:ext cx="1214427" cy="16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C:\Users\user\Desktop\KakaoTalk_20230803_002949870_02 (1)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85" y="3016007"/>
            <a:ext cx="1315626" cy="140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user\Desktop\1232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61" y="3017375"/>
            <a:ext cx="1314347" cy="140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user\Desktop\KakaoTalk_20230803_004353866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61" y="1609315"/>
            <a:ext cx="1315624" cy="140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56513" y="5583123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위와 같은 과정을 간소화하여</a:t>
            </a:r>
            <a:r>
              <a:rPr lang="en-US" altLang="ko-KR" dirty="0"/>
              <a:t>,</a:t>
            </a:r>
            <a:r>
              <a:rPr lang="ko-KR" altLang="en-US" dirty="0"/>
              <a:t> 모델 이미지와 의상 이미지를 전송하면 서버에서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generate</a:t>
            </a:r>
            <a:r>
              <a:rPr lang="ko-KR" altLang="en-US" dirty="0"/>
              <a:t>된 이미지를 리턴 해주는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제작 진행</a:t>
            </a:r>
            <a:endParaRPr lang="en-US" altLang="ko-KR" dirty="0"/>
          </a:p>
        </p:txBody>
      </p:sp>
      <p:sp>
        <p:nvSpPr>
          <p:cNvPr id="69" name="직사각형 68"/>
          <p:cNvSpPr/>
          <p:nvPr/>
        </p:nvSpPr>
        <p:spPr>
          <a:xfrm>
            <a:off x="9279699" y="4838753"/>
            <a:ext cx="1975701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 Image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029127" y="2784538"/>
            <a:ext cx="2747540" cy="76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80738" y="4769934"/>
            <a:ext cx="2036558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Input </a:t>
            </a:r>
            <a:r>
              <a:rPr lang="ko-KR" altLang="en-US" sz="1600" dirty="0"/>
              <a:t>의류 </a:t>
            </a:r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3445904" y="4769934"/>
            <a:ext cx="2157762" cy="425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</a:t>
            </a:r>
            <a:r>
              <a:rPr lang="ko-KR" altLang="en-US" dirty="0"/>
              <a:t>의류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6016427" y="3298888"/>
            <a:ext cx="2745952" cy="81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820360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820360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2007237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975939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VITON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HD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 및 제작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466340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466340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663555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632012"/>
            <a:ext cx="134363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 엔드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디자인 조정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3143350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3143350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341673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색상 추출</a:t>
            </a:r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특징 추출 알고리즘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372451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36964"/>
              </p:ext>
            </p:extLst>
          </p:nvPr>
        </p:nvGraphicFramePr>
        <p:xfrm>
          <a:off x="1961077" y="954648"/>
          <a:ext cx="8269846" cy="53879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(~3/23)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frontend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틀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Schema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 및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DB</a:t>
                      </a: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pix2pix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 및 인풋 데이터 입력 및 정렬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AI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를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위한 옷 샘플링 작업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(~3/30)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400" b="0" dirty="0"/>
                        <a:t>: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데이터베이스 상품 스키마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마야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glft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저장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/>
                        <a:t>(~4/6)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프론트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&amp;</a:t>
                      </a:r>
                      <a:r>
                        <a:rPr lang="ko-KR" altLang="en-US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백엔드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통신 미디어타입 관련 디버깅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en" altLang="x-none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rembg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모델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u2net_cloth_segfh (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옷 검출의 효과적인 모델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변경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(~4/13)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아바타 페이지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페이지 프로토 구현 및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DB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피팅 샘플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 렌더링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셋 제작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4~16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(~5/4)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주요 작업 시퀀스 다이어그램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렌더러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웹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/>
                        <a:t>pix2pix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코랩을</a:t>
                      </a:r>
                      <a:r>
                        <a:rPr lang="ko-KR" altLang="en-US" sz="1400" dirty="0"/>
                        <a:t> 통해 우리 데이터 아웃풋을 구하기 위한 변형 및 현재 오류 해결 방법 색인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확장자 에러 디버깅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셰이프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1" dirty="0"/>
                        <a:t>(~5/10)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과정 축소 및 추후 계획 수립</a:t>
                      </a:r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25462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18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(~5/17)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바지 샘플 모델링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pix2pix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인공지능 구성</a:t>
                      </a:r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19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(~5/24)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반바지 샘플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데이터셋 증폭 알고리즘 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하이퍼파라미터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최적화</a:t>
                      </a:r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20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21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22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23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시나리오 페이지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Google Vision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Stylegan1,2,3, ACGPN, 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gc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등 모델 조사 및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PF-AFN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환경 설정 및 테스팅 과정 진행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24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25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B4C893-9867-F0EC-A23F-024C38D4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 altLang="en-US"/>
          </a:p>
        </p:txBody>
      </p:sp>
      <p:pic>
        <p:nvPicPr>
          <p:cNvPr id="1026" name="Picture 2" descr="C:\Users\user\Desktop\AAS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11" y="788505"/>
            <a:ext cx="9301132" cy="55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1098F67-575E-44B3-3366-8353E20B39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6316" y="4943370"/>
            <a:ext cx="693721" cy="7540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26F628-E232-345F-1FDC-0972D5499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502" y="4800808"/>
            <a:ext cx="590969" cy="5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8559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1402</Words>
  <Application>Microsoft Macintosh PowerPoint</Application>
  <PresentationFormat>와이드스크린</PresentationFormat>
  <Paragraphs>410</Paragraphs>
  <Slides>30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Apple SD Gothic Neo</vt:lpstr>
      <vt:lpstr>돋움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217</cp:revision>
  <dcterms:created xsi:type="dcterms:W3CDTF">2021-10-22T06:13:27Z</dcterms:created>
  <dcterms:modified xsi:type="dcterms:W3CDTF">2023-08-02T16:58:36Z</dcterms:modified>
</cp:coreProperties>
</file>