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78" r:id="rId3"/>
    <p:sldId id="286" r:id="rId4"/>
    <p:sldId id="281" r:id="rId5"/>
    <p:sldId id="287" r:id="rId6"/>
    <p:sldId id="279" r:id="rId7"/>
    <p:sldId id="292" r:id="rId8"/>
    <p:sldId id="282" r:id="rId9"/>
    <p:sldId id="293" r:id="rId10"/>
    <p:sldId id="310" r:id="rId11"/>
    <p:sldId id="313" r:id="rId12"/>
    <p:sldId id="301" r:id="rId13"/>
    <p:sldId id="308" r:id="rId14"/>
    <p:sldId id="274" r:id="rId15"/>
    <p:sldId id="309" r:id="rId16"/>
    <p:sldId id="303" r:id="rId17"/>
    <p:sldId id="298" r:id="rId18"/>
    <p:sldId id="324" r:id="rId19"/>
    <p:sldId id="260" r:id="rId20"/>
    <p:sldId id="325" r:id="rId21"/>
    <p:sldId id="326" r:id="rId22"/>
    <p:sldId id="263" r:id="rId23"/>
    <p:sldId id="277" r:id="rId24"/>
    <p:sldId id="280" r:id="rId25"/>
    <p:sldId id="283" r:id="rId26"/>
    <p:sldId id="289" r:id="rId27"/>
    <p:sldId id="290" r:id="rId28"/>
    <p:sldId id="291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4379"/>
    <a:srgbClr val="002EFF"/>
    <a:srgbClr val="000000"/>
    <a:srgbClr val="EAEBEE"/>
    <a:srgbClr val="D1D1CF"/>
    <a:srgbClr val="EBEDEE"/>
    <a:srgbClr val="707646"/>
    <a:srgbClr val="2A254B"/>
    <a:srgbClr val="6D6969"/>
    <a:srgbClr val="E9E9E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6197"/>
  </p:normalViewPr>
  <p:slideViewPr>
    <p:cSldViewPr snapToGrid="0" showGuides="1">
      <p:cViewPr varScale="1">
        <p:scale>
          <a:sx n="84" d="100"/>
          <a:sy n="84" d="100"/>
        </p:scale>
        <p:origin x="200" y="1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AF690-47E0-7340-8219-FF1F73A830AB}" type="datetimeFigureOut">
              <a:rPr kumimoji="1" lang="x-none" altLang="en-US" smtClean="0"/>
              <a:t>2023. 8. 3.</a:t>
            </a:fld>
            <a:endParaRPr kumimoji="1" lang="x-none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5E925-51BE-7A42-8C6A-5E106D994793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454234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논쟁점</a:t>
            </a:r>
            <a:r>
              <a:rPr kumimoji="1" lang="en-US" altLang="ko-KR" dirty="0"/>
              <a:t>:</a:t>
            </a:r>
            <a:endParaRPr kumimoji="1" lang="en-US" altLang="x-none" dirty="0"/>
          </a:p>
          <a:p>
            <a:r>
              <a:rPr kumimoji="1" lang="en-US" altLang="x-none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x-none" altLang="en-US" dirty="0"/>
              <a:t>생성</a:t>
            </a:r>
            <a:r>
              <a:rPr kumimoji="1" lang="ko-KR" altLang="en-US" dirty="0"/>
              <a:t> 부분을 앞에 두고 그 다음 수정</a:t>
            </a:r>
            <a:r>
              <a:rPr kumimoji="1" lang="en-US" altLang="ko-KR" dirty="0"/>
              <a:t>/</a:t>
            </a:r>
            <a:r>
              <a:rPr kumimoji="1" lang="ko-KR" altLang="en-US" dirty="0"/>
              <a:t>삭제를 </a:t>
            </a:r>
            <a:r>
              <a:rPr kumimoji="1" lang="ko-KR" altLang="en-US" dirty="0" err="1"/>
              <a:t>넣어야하는가</a:t>
            </a:r>
            <a:r>
              <a:rPr kumimoji="1" lang="en-US" altLang="ko-KR" dirty="0"/>
              <a:t>?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4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4203651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논쟁점</a:t>
            </a:r>
            <a:r>
              <a:rPr kumimoji="1" lang="en-US" altLang="ko-KR" dirty="0"/>
              <a:t>:</a:t>
            </a:r>
            <a:endParaRPr kumimoji="1" lang="en-US" altLang="x-none" dirty="0"/>
          </a:p>
          <a:p>
            <a:r>
              <a:rPr kumimoji="1" lang="en-US" altLang="x-none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x-none" altLang="en-US" dirty="0"/>
              <a:t>생성</a:t>
            </a:r>
            <a:r>
              <a:rPr kumimoji="1" lang="ko-KR" altLang="en-US" dirty="0"/>
              <a:t> 부분을 앞에 두고 그 다음 수정</a:t>
            </a:r>
            <a:r>
              <a:rPr kumimoji="1" lang="en-US" altLang="ko-KR" dirty="0"/>
              <a:t>/</a:t>
            </a:r>
            <a:r>
              <a:rPr kumimoji="1" lang="ko-KR" altLang="en-US" dirty="0"/>
              <a:t>삭제를 </a:t>
            </a:r>
            <a:r>
              <a:rPr kumimoji="1" lang="ko-KR" altLang="en-US" dirty="0" err="1"/>
              <a:t>넣어야하는가</a:t>
            </a:r>
            <a:r>
              <a:rPr kumimoji="1" lang="en-US" altLang="ko-KR" dirty="0"/>
              <a:t>?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5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532708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23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634597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25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949622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26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610118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27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832256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28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219101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6455-8AE5-D445-8E53-D84F0E21194D}" type="datetime1">
              <a:rPr lang="ko-KR" altLang="en-US" smtClean="0"/>
              <a:t>2023. 8. 3.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00B3-16A5-CF49-80C7-96E72C011869}" type="datetime1">
              <a:rPr lang="ko-KR" altLang="en-US" smtClean="0"/>
              <a:t>2023. 8. 3.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2C90A-3C03-DA4A-A696-68EBD939C235}" type="datetime1">
              <a:rPr lang="ko-KR" altLang="en-US" smtClean="0"/>
              <a:t>2023. 8. 3.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E4F67-593B-6742-8166-2A48A388EC91}" type="datetime1">
              <a:rPr lang="ko-KR" altLang="en-US" smtClean="0"/>
              <a:t>2023. 8. 3.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F0-B204-704E-9C96-AFDAFF6BAE45}" type="datetime1">
              <a:rPr lang="ko-KR" altLang="en-US" smtClean="0"/>
              <a:t>2023. 8. 3.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500D2-B384-7C44-85A0-EFC2B2FF8822}" type="datetime1">
              <a:rPr lang="ko-KR" altLang="en-US" smtClean="0"/>
              <a:t>2023. 8. 3.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AA36-92A3-FF43-B1E2-9FBD88D7E3A0}" type="datetime1">
              <a:rPr lang="ko-KR" altLang="en-US" smtClean="0"/>
              <a:t>2023. 8. 3.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A582-651C-4748-B9B3-AC238D1B7766}" type="datetime1">
              <a:rPr lang="ko-KR" altLang="en-US" smtClean="0"/>
              <a:t>2023. 8. 3.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CD8C-16B1-F946-804B-72E79ECB2263}" type="datetime1">
              <a:rPr lang="ko-KR" altLang="en-US" smtClean="0"/>
              <a:t>2023. 8. 3.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9D6C6-4A98-924E-B5D3-CC173ECD74CA}" type="datetime1">
              <a:rPr lang="ko-KR" altLang="en-US" smtClean="0"/>
              <a:t>2023. 8. 3.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C8E6-350B-484D-B12E-0D5AE2BFFF57}" type="datetime1">
              <a:rPr lang="ko-KR" altLang="en-US" smtClean="0"/>
              <a:t>2023. 8. 3.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9E505-C649-1740-B6C1-C725031D073D}" type="datetime1">
              <a:rPr lang="ko-KR" altLang="en-US" smtClean="0"/>
              <a:t>2023. 8. 3.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0C938C-F8B1-4FFF-8F74-6ED0A876B136}"/>
              </a:ext>
            </a:extLst>
          </p:cNvPr>
          <p:cNvSpPr txBox="1"/>
          <p:nvPr/>
        </p:nvSpPr>
        <p:spPr>
          <a:xfrm>
            <a:off x="1212298" y="4967100"/>
            <a:ext cx="976741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AvatarS</a:t>
            </a:r>
            <a:r>
              <a:rPr lang="en-US" altLang="ko-KR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발표자료 </a:t>
            </a:r>
            <a:r>
              <a:rPr lang="en-US" altLang="ko-KR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(230804)</a:t>
            </a:r>
          </a:p>
          <a:p>
            <a:pPr algn="ctr"/>
            <a:r>
              <a:rPr lang="ko-KR" altLang="en-US" sz="28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온라인 피팅</a:t>
            </a:r>
            <a:endParaRPr lang="en-US" altLang="ko-KR" sz="2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1FC92-B1C1-4C46-ABEF-2B6B78AA5915}"/>
              </a:ext>
            </a:extLst>
          </p:cNvPr>
          <p:cNvSpPr txBox="1"/>
          <p:nvPr/>
        </p:nvSpPr>
        <p:spPr>
          <a:xfrm>
            <a:off x="595135" y="76200"/>
            <a:ext cx="1100173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dirty="0">
                <a:latin typeface="+mn-ea"/>
              </a:rPr>
              <a:t>[         ]</a:t>
            </a:r>
            <a:endParaRPr lang="ko-KR" altLang="en-US" sz="2870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2DA7B7-D6AB-E926-A715-BE6501A871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549" y="760828"/>
            <a:ext cx="5482901" cy="3667814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E7799F-3DB1-4088-6C9A-A8CCF3732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21DE68-E754-4D80-8D0A-8A087AF9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75DB5D-21C7-4AF7-83F4-2F90A21B484B}"/>
              </a:ext>
            </a:extLst>
          </p:cNvPr>
          <p:cNvSpPr txBox="1"/>
          <p:nvPr/>
        </p:nvSpPr>
        <p:spPr>
          <a:xfrm>
            <a:off x="290579" y="2428726"/>
            <a:ext cx="569357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현재까지 한 내용</a:t>
            </a:r>
            <a:endParaRPr lang="en-US" altLang="ko-KR" sz="4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PIX2PIX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시도 시행착오 확인 후 방식 및 내용 변경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</a:p>
          <a:p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이미지 객체 검출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옷 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갈아입히는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AI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모델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개발</a:t>
            </a:r>
            <a:endParaRPr lang="en-US" altLang="ko-KR" sz="20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1E082FE-6824-A097-AE21-E75A5E993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8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69641" y="5519553"/>
            <a:ext cx="11252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자체 데이터셋 생성 후 </a:t>
            </a:r>
            <a:r>
              <a:rPr lang="ko-KR" altLang="en-US" sz="2400" b="1" dirty="0" err="1"/>
              <a:t>로보플로우</a:t>
            </a:r>
            <a:r>
              <a:rPr lang="ko-KR" altLang="en-US" sz="2400" dirty="0" err="1"/>
              <a:t>가</a:t>
            </a:r>
            <a:r>
              <a:rPr lang="ko-KR" altLang="en-US" sz="2400" dirty="0"/>
              <a:t> 필요한 포맷의 </a:t>
            </a:r>
            <a:r>
              <a:rPr lang="en-US" altLang="ko-KR" sz="2400" dirty="0" err="1"/>
              <a:t>png</a:t>
            </a:r>
            <a:r>
              <a:rPr lang="ko-KR" altLang="en-US" sz="2400" dirty="0"/>
              <a:t> 파일을 지원하지 않아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 err="1"/>
              <a:t>파이썬으로</a:t>
            </a:r>
            <a:r>
              <a:rPr lang="ko-KR" altLang="en-US" sz="2400" dirty="0"/>
              <a:t>  구현</a:t>
            </a:r>
            <a:r>
              <a:rPr lang="en-US" altLang="ko-KR" sz="2400" dirty="0"/>
              <a:t>, </a:t>
            </a:r>
            <a:r>
              <a:rPr lang="ko-KR" altLang="en-US" sz="2400" dirty="0"/>
              <a:t>필요에 의해 증폭 구현</a:t>
            </a:r>
            <a:r>
              <a:rPr lang="en-US" altLang="ko-KR" sz="2400" dirty="0"/>
              <a:t> </a:t>
            </a:r>
            <a:r>
              <a:rPr lang="ko-KR" altLang="en-US" sz="2400" dirty="0"/>
              <a:t>색상 조절</a:t>
            </a:r>
            <a:r>
              <a:rPr lang="en-US" altLang="ko-KR" sz="2400" dirty="0"/>
              <a:t>,</a:t>
            </a:r>
            <a:r>
              <a:rPr lang="ko-KR" altLang="en-US" sz="2400" dirty="0"/>
              <a:t>  노이즈</a:t>
            </a:r>
            <a:r>
              <a:rPr lang="en-US" altLang="ko-KR" sz="2400" dirty="0"/>
              <a:t>,  </a:t>
            </a:r>
            <a:r>
              <a:rPr lang="ko-KR" altLang="en-US" sz="2400" dirty="0"/>
              <a:t>회전 등의 증폭 사용 </a:t>
            </a:r>
            <a:endParaRPr lang="en-US" altLang="ko-KR" sz="2400" dirty="0"/>
          </a:p>
        </p:txBody>
      </p:sp>
      <p:pic>
        <p:nvPicPr>
          <p:cNvPr id="2" name="Picture 2" descr="C:\Users\user\Desktop\1.12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3" y="917218"/>
            <a:ext cx="6961023" cy="3524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587E1D8-AF37-137D-A031-0BD7B0C6D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377" y="507450"/>
            <a:ext cx="5158403" cy="24886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9EA8AB6-B520-2209-6579-92023B184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0377" y="3202132"/>
            <a:ext cx="5158404" cy="161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07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37138" y="5235510"/>
            <a:ext cx="99177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/>
              <a:t>하이퍼</a:t>
            </a:r>
            <a:r>
              <a:rPr lang="ko-KR" altLang="en-US" b="1" dirty="0"/>
              <a:t> 파라미터 변경 </a:t>
            </a:r>
            <a:endParaRPr lang="en-US" altLang="ko-KR" b="1" dirty="0"/>
          </a:p>
          <a:p>
            <a:pPr algn="ctr"/>
            <a:endParaRPr lang="en-US" altLang="ko-KR" dirty="0"/>
          </a:p>
          <a:p>
            <a:r>
              <a:rPr lang="ko-KR" altLang="en-US" dirty="0"/>
              <a:t>샘플링 </a:t>
            </a:r>
            <a:r>
              <a:rPr lang="ko-KR" altLang="en-US" dirty="0" err="1"/>
              <a:t>드롭아웃</a:t>
            </a:r>
            <a:r>
              <a:rPr lang="ko-KR" altLang="en-US" dirty="0"/>
              <a:t> 위치 및 수치 변경</a:t>
            </a:r>
            <a:r>
              <a:rPr lang="en-US" altLang="ko-KR" dirty="0"/>
              <a:t>, </a:t>
            </a:r>
            <a:r>
              <a:rPr lang="en-US" altLang="ko-KR" dirty="0" err="1"/>
              <a:t>apply_batchnorm</a:t>
            </a:r>
            <a:r>
              <a:rPr lang="en-US" altLang="ko-KR" dirty="0"/>
              <a:t> </a:t>
            </a:r>
            <a:r>
              <a:rPr lang="ko-KR" altLang="en-US" dirty="0"/>
              <a:t>추가 등의 테스트 시행 </a:t>
            </a:r>
            <a:endParaRPr lang="en-US" altLang="ko-KR" dirty="0"/>
          </a:p>
          <a:p>
            <a:r>
              <a:rPr lang="en-US" altLang="ko-KR" dirty="0"/>
              <a:t> L1 </a:t>
            </a:r>
            <a:r>
              <a:rPr lang="ko-KR" altLang="en-US" dirty="0" err="1"/>
              <a:t>로스에서</a:t>
            </a:r>
            <a:r>
              <a:rPr lang="ko-KR" altLang="en-US" dirty="0"/>
              <a:t> </a:t>
            </a:r>
            <a:r>
              <a:rPr lang="en-US" altLang="ko-KR" dirty="0"/>
              <a:t>L2 </a:t>
            </a:r>
            <a:r>
              <a:rPr lang="ko-KR" altLang="en-US" dirty="0" err="1"/>
              <a:t>로스로</a:t>
            </a:r>
            <a:r>
              <a:rPr lang="ko-KR" altLang="en-US" dirty="0"/>
              <a:t> 변경으로 부드럽게 변경</a:t>
            </a:r>
            <a:r>
              <a:rPr lang="en-US" altLang="ko-KR" dirty="0"/>
              <a:t> </a:t>
            </a:r>
            <a:r>
              <a:rPr lang="ko-KR" altLang="en-US" dirty="0"/>
              <a:t>및</a:t>
            </a:r>
            <a:r>
              <a:rPr lang="en-US" altLang="ko-KR" dirty="0"/>
              <a:t>, </a:t>
            </a:r>
            <a:r>
              <a:rPr lang="ko-KR" altLang="en-US" dirty="0"/>
              <a:t>람다 값 변경 테스트  </a:t>
            </a:r>
            <a:endParaRPr lang="en-US" altLang="ko-KR" dirty="0"/>
          </a:p>
        </p:txBody>
      </p:sp>
      <p:pic>
        <p:nvPicPr>
          <p:cNvPr id="2" name="Picture 2" descr="C:\Users\user\Desktop\111.jpg">
            <a:extLst>
              <a:ext uri="{FF2B5EF4-FFF2-40B4-BE49-F238E27FC236}">
                <a16:creationId xmlns:a16="http://schemas.microsoft.com/office/drawing/2014/main" id="{8B070F5D-20EB-D39D-8670-B4ACF6C65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25" y="266741"/>
            <a:ext cx="6537454" cy="258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89D873-4C5A-41FE-B592-660A30A5EC5C}"/>
              </a:ext>
            </a:extLst>
          </p:cNvPr>
          <p:cNvSpPr txBox="1"/>
          <p:nvPr/>
        </p:nvSpPr>
        <p:spPr>
          <a:xfrm>
            <a:off x="2137729" y="2731908"/>
            <a:ext cx="332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저번 결과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8D7FB1-699A-4FD6-FD41-4B1D5118F81E}"/>
              </a:ext>
            </a:extLst>
          </p:cNvPr>
          <p:cNvSpPr txBox="1"/>
          <p:nvPr/>
        </p:nvSpPr>
        <p:spPr>
          <a:xfrm>
            <a:off x="7734300" y="4989997"/>
            <a:ext cx="332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이번 결과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2050" name="Picture 2" descr="C:\Users\user\Desktop\1.122.JPG"/>
          <p:cNvPicPr>
            <a:picLocks noChangeAspect="1" noChangeArrowheads="1"/>
          </p:cNvPicPr>
          <p:nvPr/>
        </p:nvPicPr>
        <p:blipFill rotWithShape="1">
          <a:blip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80"/>
          <a:stretch/>
        </p:blipFill>
        <p:spPr bwMode="auto">
          <a:xfrm>
            <a:off x="6096000" y="2624319"/>
            <a:ext cx="6096000" cy="236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75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7754" y="5877169"/>
            <a:ext cx="1085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우리의 목적인 가상 </a:t>
            </a:r>
            <a:r>
              <a:rPr lang="ko-KR" altLang="en-US" dirty="0" err="1"/>
              <a:t>피팅과</a:t>
            </a:r>
            <a:r>
              <a:rPr lang="ko-KR" altLang="en-US" dirty="0"/>
              <a:t> 유사한 인공지능 </a:t>
            </a:r>
            <a:r>
              <a:rPr lang="en-US" altLang="ko-KR" dirty="0"/>
              <a:t>PF-AFN </a:t>
            </a:r>
            <a:r>
              <a:rPr lang="ko-KR" altLang="en-US" dirty="0"/>
              <a:t>을 사용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가상 환경 설정 및 </a:t>
            </a:r>
            <a:r>
              <a:rPr lang="ko-KR" altLang="en-US" dirty="0" err="1"/>
              <a:t>테스팅</a:t>
            </a:r>
            <a:r>
              <a:rPr lang="ko-KR" altLang="en-US" dirty="0"/>
              <a:t> 과정을 진행함</a:t>
            </a:r>
            <a:r>
              <a:rPr lang="en-US" altLang="ko-KR" dirty="0"/>
              <a:t>. </a:t>
            </a:r>
            <a:r>
              <a:rPr lang="ko-KR" altLang="en-US" dirty="0"/>
              <a:t>위와</a:t>
            </a:r>
            <a:r>
              <a:rPr lang="en-US" altLang="ko-KR" dirty="0"/>
              <a:t> </a:t>
            </a:r>
            <a:r>
              <a:rPr lang="ko-KR" altLang="en-US" dirty="0"/>
              <a:t>같은 결과</a:t>
            </a:r>
          </a:p>
        </p:txBody>
      </p:sp>
      <p:pic>
        <p:nvPicPr>
          <p:cNvPr id="1026" name="Picture 2" descr="C:\Users\user\Desktop\PFAFN\PFAFN_test\results\demo\PFAFN\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39" y="2992804"/>
            <a:ext cx="5486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user\Desktop\PFAFN\PFAFN_test\results\demo\PFAFN\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785" y="3114920"/>
            <a:ext cx="5486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user\Desktop\PFAFN\PFAFN_test\results\demo\PFAFN\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71" y="554404"/>
            <a:ext cx="5486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user\Desktop\PFAFN\PFAFN_test\results\demo\PFAFN\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324" y="554404"/>
            <a:ext cx="5486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71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7754" y="5767754"/>
            <a:ext cx="1085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데이터 양식이 약간만 변형되어도</a:t>
            </a:r>
            <a:r>
              <a:rPr lang="en-US" altLang="ko-KR" dirty="0"/>
              <a:t>, </a:t>
            </a:r>
            <a:r>
              <a:rPr lang="ko-KR" altLang="en-US" dirty="0"/>
              <a:t>퀄리티가 떨어지는 등의 문제 발생</a:t>
            </a:r>
            <a:endParaRPr lang="en-US" altLang="ko-KR" dirty="0"/>
          </a:p>
          <a:p>
            <a:r>
              <a:rPr lang="ko-KR" altLang="en-US" dirty="0"/>
              <a:t>방식에 대한 현재 회의 중 </a:t>
            </a:r>
            <a:endParaRPr lang="en-US" altLang="ko-KR" dirty="0"/>
          </a:p>
        </p:txBody>
      </p:sp>
      <p:pic>
        <p:nvPicPr>
          <p:cNvPr id="2050" name="Picture 2" descr="C:\Users\user\Desktop\PFAFN\PFAFN_test\results\demo\PFAFN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23" y="1903412"/>
            <a:ext cx="5486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user\Desktop\PFAFN\PFAFN_test\results\demo\PFAFN\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38" y="2411412"/>
            <a:ext cx="5486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31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31630" y="5993710"/>
            <a:ext cx="10855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기본 아이템에 대해서 종류와 색상에 해당되는 아이템의 단면을 </a:t>
            </a:r>
            <a:r>
              <a:rPr lang="ko-KR" altLang="en-US" sz="1600" b="1" dirty="0" err="1"/>
              <a:t>드롭시키고</a:t>
            </a:r>
            <a:r>
              <a:rPr lang="ko-KR" altLang="en-US" sz="1600" b="1" dirty="0"/>
              <a:t> 매치를 해볼 수 있게 해준다</a:t>
            </a:r>
            <a:r>
              <a:rPr lang="en-US" altLang="ko-KR" sz="1600" b="1" dirty="0"/>
              <a:t>.</a:t>
            </a:r>
          </a:p>
          <a:p>
            <a:r>
              <a:rPr lang="ko-KR" altLang="en-US" sz="1600" b="1" dirty="0"/>
              <a:t> 종류와 색상에 따른 이미지를</a:t>
            </a:r>
            <a:r>
              <a:rPr lang="en-US" altLang="ko-KR" sz="1600" b="1" dirty="0"/>
              <a:t>,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2D</a:t>
            </a:r>
            <a:r>
              <a:rPr lang="ko-KR" altLang="en-US" sz="1600" b="1" dirty="0"/>
              <a:t> 아바타 포지션 해당 지점에 노출시켜주는 방식</a:t>
            </a:r>
            <a:endParaRPr lang="en-US" altLang="ko-KR" sz="1600" b="1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DF14A52-02CF-8EDB-BBDC-A467F79411EA}"/>
              </a:ext>
            </a:extLst>
          </p:cNvPr>
          <p:cNvGrpSpPr/>
          <p:nvPr/>
        </p:nvGrpSpPr>
        <p:grpSpPr>
          <a:xfrm>
            <a:off x="1134724" y="584087"/>
            <a:ext cx="9776011" cy="5244353"/>
            <a:chOff x="1134724" y="806824"/>
            <a:chExt cx="9776011" cy="5244353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15CD847-3F45-30F3-69CD-B2FF71D21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4724" y="806824"/>
              <a:ext cx="9776011" cy="524435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02D4892F-DBFA-6733-628C-88DEA5646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55987" y="921436"/>
              <a:ext cx="3805517" cy="5015128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4FDC8B60-DE99-5942-AEE1-D37D16634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80605" y="941292"/>
              <a:ext cx="1848428" cy="4901141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934C62C-6A61-C6C3-B30B-B9ED464DDD63}"/>
                </a:ext>
              </a:extLst>
            </p:cNvPr>
            <p:cNvSpPr/>
            <p:nvPr/>
          </p:nvSpPr>
          <p:spPr>
            <a:xfrm>
              <a:off x="2551252" y="1037785"/>
              <a:ext cx="1815353" cy="1559859"/>
            </a:xfrm>
            <a:prstGeom prst="rect">
              <a:avLst/>
            </a:prstGeom>
            <a:solidFill>
              <a:srgbClr val="FAFAFA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 dirty="0"/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C1C50D87-AD02-2E09-7C30-3184D568B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48644" y="865200"/>
              <a:ext cx="1247876" cy="660640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609BB285-A4C1-F8E1-FB35-24809FAC0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12672" y="851753"/>
              <a:ext cx="1617382" cy="5015127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0BD9216-C79E-9D53-8B34-2601104A5015}"/>
                </a:ext>
              </a:extLst>
            </p:cNvPr>
            <p:cNvSpPr/>
            <p:nvPr/>
          </p:nvSpPr>
          <p:spPr>
            <a:xfrm>
              <a:off x="2551251" y="2661041"/>
              <a:ext cx="1815353" cy="1559859"/>
            </a:xfrm>
            <a:prstGeom prst="rect">
              <a:avLst/>
            </a:prstGeom>
            <a:solidFill>
              <a:srgbClr val="FAFAFA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C17E87F-B03C-65AA-5262-AF1DBE20BA52}"/>
                </a:ext>
              </a:extLst>
            </p:cNvPr>
            <p:cNvSpPr/>
            <p:nvPr/>
          </p:nvSpPr>
          <p:spPr>
            <a:xfrm>
              <a:off x="2556106" y="4276291"/>
              <a:ext cx="1815353" cy="1559859"/>
            </a:xfrm>
            <a:prstGeom prst="rect">
              <a:avLst/>
            </a:prstGeom>
            <a:solidFill>
              <a:srgbClr val="FAFAFA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 dirty="0"/>
            </a:p>
          </p:txBody>
        </p:sp>
        <p:pic>
          <p:nvPicPr>
            <p:cNvPr id="28" name="그림 27" descr="활동적 셔츠, 셔츠, 티셔츠, 상의이(가) 표시된 사진&#10;&#10;자동 생성된 설명">
              <a:extLst>
                <a:ext uri="{FF2B5EF4-FFF2-40B4-BE49-F238E27FC236}">
                  <a16:creationId xmlns:a16="http://schemas.microsoft.com/office/drawing/2014/main" id="{23861660-F418-6E9E-605B-1A746CE0AD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0291" y="1190452"/>
              <a:ext cx="1297272" cy="1202769"/>
            </a:xfrm>
            <a:prstGeom prst="rect">
              <a:avLst/>
            </a:prstGeom>
          </p:spPr>
        </p:pic>
        <p:pic>
          <p:nvPicPr>
            <p:cNvPr id="29" name="그림 28" descr="의류, 바지, 반바지, 사람이(가) 표시된 사진&#10;&#10;자동 생성된 설명">
              <a:extLst>
                <a:ext uri="{FF2B5EF4-FFF2-40B4-BE49-F238E27FC236}">
                  <a16:creationId xmlns:a16="http://schemas.microsoft.com/office/drawing/2014/main" id="{3E2AF5D1-1AA6-1C75-27E1-4FFE258C69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0291" y="2848696"/>
              <a:ext cx="1317029" cy="1122754"/>
            </a:xfrm>
            <a:prstGeom prst="rect">
              <a:avLst/>
            </a:prstGeom>
          </p:spPr>
        </p:pic>
        <p:pic>
          <p:nvPicPr>
            <p:cNvPr id="30" name="그림 29" descr="스니커즈, 신발, 워킹 슈즈, 화이트이(가) 표시된 사진&#10;&#10;자동 생성된 설명">
              <a:extLst>
                <a:ext uri="{FF2B5EF4-FFF2-40B4-BE49-F238E27FC236}">
                  <a16:creationId xmlns:a16="http://schemas.microsoft.com/office/drawing/2014/main" id="{4F4071C6-1B78-B6BE-D6DC-A7E041D63CE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7240" y="5313455"/>
              <a:ext cx="750919" cy="518178"/>
            </a:xfrm>
            <a:prstGeom prst="rect">
              <a:avLst/>
            </a:prstGeom>
          </p:spPr>
        </p:pic>
        <p:pic>
          <p:nvPicPr>
            <p:cNvPr id="31" name="그림 30" descr="스니커즈, 신발, 워킹 슈즈, 신발류이(가) 표시된 사진&#10;&#10;자동 생성된 설명">
              <a:extLst>
                <a:ext uri="{FF2B5EF4-FFF2-40B4-BE49-F238E27FC236}">
                  <a16:creationId xmlns:a16="http://schemas.microsoft.com/office/drawing/2014/main" id="{DD2B2EED-1537-C066-4015-AAB08C93F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006" y="4672149"/>
              <a:ext cx="1444631" cy="837696"/>
            </a:xfrm>
            <a:prstGeom prst="rect">
              <a:avLst/>
            </a:prstGeom>
          </p:spPr>
        </p:pic>
        <p:pic>
          <p:nvPicPr>
            <p:cNvPr id="32" name="그림 31" descr="활동적 셔츠, 셔츠, 티셔츠, 상의이(가) 표시된 사진&#10;&#10;자동 생성된 설명">
              <a:extLst>
                <a:ext uri="{FF2B5EF4-FFF2-40B4-BE49-F238E27FC236}">
                  <a16:creationId xmlns:a16="http://schemas.microsoft.com/office/drawing/2014/main" id="{BEB77DEB-FCF6-1027-35E9-A3EA020E2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1720" y="1721225"/>
              <a:ext cx="1323115" cy="1376921"/>
            </a:xfrm>
            <a:prstGeom prst="rect">
              <a:avLst/>
            </a:prstGeom>
          </p:spPr>
        </p:pic>
        <p:pic>
          <p:nvPicPr>
            <p:cNvPr id="33" name="그림 32" descr="의류, 바지, 반바지, 사람이(가) 표시된 사진&#10;&#10;자동 생성된 설명">
              <a:extLst>
                <a:ext uri="{FF2B5EF4-FFF2-40B4-BE49-F238E27FC236}">
                  <a16:creationId xmlns:a16="http://schemas.microsoft.com/office/drawing/2014/main" id="{9EDE23A5-87EE-C586-212F-BFE44B594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6754" y="3083046"/>
              <a:ext cx="1289804" cy="11227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071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21DE68-E754-4D80-8D0A-8A087AF9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75DB5D-21C7-4AF7-83F4-2F90A21B484B}"/>
              </a:ext>
            </a:extLst>
          </p:cNvPr>
          <p:cNvSpPr txBox="1"/>
          <p:nvPr/>
        </p:nvSpPr>
        <p:spPr>
          <a:xfrm>
            <a:off x="12283" y="2459504"/>
            <a:ext cx="569357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지난주에 한 내용</a:t>
            </a:r>
            <a:endParaRPr lang="en-US" altLang="ko-KR" sz="4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lang="en-US" altLang="ko-KR" sz="2000" dirty="0"/>
              <a:t>Google Vision API</a:t>
            </a:r>
            <a:r>
              <a:rPr lang="ko-KR" altLang="en-US" sz="2000" dirty="0"/>
              <a:t>를 통한 사진 특징 도출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>
                <a:ea typeface="Apple SD Gothic Neo" panose="02000300000000000000" pitchFamily="2" charset="-127"/>
              </a:rPr>
              <a:t>VITON HD </a:t>
            </a:r>
            <a:r>
              <a:rPr lang="ko-KR" altLang="en-US" sz="2000" dirty="0">
                <a:ea typeface="Apple SD Gothic Neo" panose="02000300000000000000" pitchFamily="2" charset="-127"/>
              </a:rPr>
              <a:t>웹 연동 학습 및 작업</a:t>
            </a:r>
            <a:endParaRPr lang="en-US" altLang="ko-KR" sz="20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1E082FE-6824-A097-AE21-E75A5E993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32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F0282E5-FAB7-8B08-6F8D-02969677E299}"/>
              </a:ext>
            </a:extLst>
          </p:cNvPr>
          <p:cNvSpPr txBox="1"/>
          <p:nvPr/>
        </p:nvSpPr>
        <p:spPr>
          <a:xfrm>
            <a:off x="7623313" y="1470996"/>
            <a:ext cx="4214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Vision API </a:t>
            </a:r>
            <a:r>
              <a:rPr lang="ko-KR" altLang="en-US" dirty="0"/>
              <a:t>에서 색상 정보가 위치 정보와 함께 있는 것이 아닌 퍼센트로 나와 이에 대한 해결방안 모색 중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4EAE5C-9D9E-12A3-F297-3B5B8653A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0994"/>
            <a:ext cx="755332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0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7753" y="5647788"/>
            <a:ext cx="10855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 </a:t>
            </a:r>
            <a:r>
              <a:rPr lang="ko-KR" altLang="en-US" sz="2000" dirty="0"/>
              <a:t>웹을 통해서 </a:t>
            </a:r>
            <a:r>
              <a:rPr lang="en-US" altLang="ko-KR" sz="2000" dirty="0"/>
              <a:t>API</a:t>
            </a:r>
            <a:r>
              <a:rPr lang="ko-KR" altLang="en-US" sz="2000" dirty="0"/>
              <a:t>를 반환하는 방식으로 </a:t>
            </a:r>
            <a:r>
              <a:rPr lang="en-US" altLang="ko-KR" sz="2000" dirty="0"/>
              <a:t>FLASK</a:t>
            </a:r>
            <a:r>
              <a:rPr lang="ko-KR" altLang="en-US" sz="2000" dirty="0"/>
              <a:t> 학습 및 작업 진행</a:t>
            </a:r>
            <a:endParaRPr lang="en-US" altLang="ko-KR" sz="2000" dirty="0"/>
          </a:p>
        </p:txBody>
      </p:sp>
      <p:pic>
        <p:nvPicPr>
          <p:cNvPr id="13" name="Picture 4" descr="C:\Users\user\Desktop\새 폴더\KakaoTalk_20230712_201219220_02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9507" y="1139045"/>
            <a:ext cx="2993815" cy="399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C:\Users\user\Desktop\새 폴더\KakaoTalk_20230712_201219220_03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683" y="1139046"/>
            <a:ext cx="2993815" cy="399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C:\Users\user\Desktop\새 폴더\KakaoTalk_20230712_201638101_02 (1)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" y="1048683"/>
            <a:ext cx="3129361" cy="417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오른쪽 화살표 1"/>
          <p:cNvSpPr/>
          <p:nvPr/>
        </p:nvSpPr>
        <p:spPr>
          <a:xfrm>
            <a:off x="4390299" y="3477533"/>
            <a:ext cx="1312606" cy="958645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ser\Desktop\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610" y="1796874"/>
            <a:ext cx="1585984" cy="158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39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21DE68-E754-4D80-8D0A-8A087AF9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75DB5D-21C7-4AF7-83F4-2F90A21B484B}"/>
              </a:ext>
            </a:extLst>
          </p:cNvPr>
          <p:cNvSpPr txBox="1"/>
          <p:nvPr/>
        </p:nvSpPr>
        <p:spPr>
          <a:xfrm>
            <a:off x="9427" y="2466434"/>
            <a:ext cx="56935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이번주에 한 내용</a:t>
            </a:r>
            <a:endParaRPr lang="en-US" altLang="ko-KR" sz="4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색체 검출 프로세스 확정 및 진행</a:t>
            </a:r>
            <a:endParaRPr lang="en-US" altLang="ko-KR" sz="20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1E082FE-6824-A097-AE21-E75A5E993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47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3802751" y="1422400"/>
            <a:ext cx="458651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+mj-lt"/>
              </a:rPr>
              <a:t>시스템 구성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70F6B5-2DD4-93FC-076B-5B12BA610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23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68215" y="572868"/>
            <a:ext cx="10855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색상 추출 프로세스</a:t>
            </a:r>
            <a:endParaRPr lang="en-US" altLang="ko-KR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610738-27A7-CCEA-0914-E4A9E2B6BB4C}"/>
              </a:ext>
            </a:extLst>
          </p:cNvPr>
          <p:cNvSpPr txBox="1"/>
          <p:nvPr/>
        </p:nvSpPr>
        <p:spPr>
          <a:xfrm>
            <a:off x="286702" y="1168026"/>
            <a:ext cx="9189720" cy="5031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Google Vision API </a:t>
            </a:r>
            <a:r>
              <a:rPr lang="ko-KR" altLang="en-US" dirty="0" err="1"/>
              <a:t>를</a:t>
            </a:r>
            <a:r>
              <a:rPr lang="ko-KR" altLang="en-US" dirty="0"/>
              <a:t> 통한 </a:t>
            </a:r>
            <a:r>
              <a:rPr lang="ko-KR" altLang="en-US" b="1" u="sng" dirty="0">
                <a:solidFill>
                  <a:srgbClr val="FF0000"/>
                </a:solidFill>
              </a:rPr>
              <a:t>경계 박스 생성</a:t>
            </a:r>
            <a:endParaRPr lang="en-US" altLang="ko-KR" b="1" u="sng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/>
              <a:t>2.</a:t>
            </a:r>
            <a:r>
              <a:rPr lang="ko-KR" altLang="en-US" dirty="0"/>
              <a:t> 검출된 객체들의 </a:t>
            </a:r>
            <a:r>
              <a:rPr lang="ko-KR" altLang="en-US" b="1" u="sng" dirty="0">
                <a:solidFill>
                  <a:srgbClr val="FF0000"/>
                </a:solidFill>
              </a:rPr>
              <a:t>경계 박스 </a:t>
            </a:r>
            <a:r>
              <a:rPr lang="ko-KR" altLang="en-US" b="1" u="sng" dirty="0" err="1">
                <a:solidFill>
                  <a:srgbClr val="FF0000"/>
                </a:solidFill>
              </a:rPr>
              <a:t>좌표값</a:t>
            </a:r>
            <a:r>
              <a:rPr lang="ko-KR" altLang="en-US" b="1" u="sng" dirty="0">
                <a:solidFill>
                  <a:srgbClr val="FF0000"/>
                </a:solidFill>
              </a:rPr>
              <a:t> </a:t>
            </a:r>
            <a:r>
              <a:rPr lang="ko-KR" altLang="en-US" b="1" u="sng" dirty="0" err="1">
                <a:solidFill>
                  <a:srgbClr val="FF0000"/>
                </a:solidFill>
              </a:rPr>
              <a:t>받아오기</a:t>
            </a:r>
            <a:endParaRPr lang="en-US" altLang="ko-KR" b="1" u="sng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/>
              <a:t>//</a:t>
            </a:r>
            <a:r>
              <a:rPr lang="ko-KR" altLang="en-US" dirty="0"/>
              <a:t> 현재까지 완료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ko-KR" altLang="en-US" dirty="0" err="1"/>
              <a:t>좌표값을</a:t>
            </a:r>
            <a:r>
              <a:rPr lang="ko-KR" altLang="en-US" dirty="0"/>
              <a:t> 통해서 </a:t>
            </a:r>
            <a:r>
              <a:rPr lang="en-US" altLang="ko-KR" dirty="0"/>
              <a:t>OpenCV</a:t>
            </a:r>
            <a:r>
              <a:rPr lang="ko-KR" altLang="en-US" dirty="0"/>
              <a:t> 라이브러리를 통한 좌표 </a:t>
            </a:r>
            <a:r>
              <a:rPr lang="ko-KR" altLang="en-US" dirty="0" err="1"/>
              <a:t>지정후</a:t>
            </a:r>
            <a:r>
              <a:rPr lang="ko-KR" altLang="en-US" dirty="0"/>
              <a:t> </a:t>
            </a:r>
            <a:r>
              <a:rPr lang="ko-KR" altLang="en-US" b="1" u="sng" dirty="0">
                <a:solidFill>
                  <a:srgbClr val="FF0000"/>
                </a:solidFill>
              </a:rPr>
              <a:t>좌표 기반 평균 색상 추출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3-1.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번이 실패할 경우 </a:t>
            </a:r>
            <a:r>
              <a:rPr lang="en-US" altLang="ko-KR" dirty="0"/>
              <a:t>OpenCV </a:t>
            </a:r>
            <a:r>
              <a:rPr lang="ko-KR" altLang="en-US" dirty="0"/>
              <a:t>대신 </a:t>
            </a:r>
            <a:r>
              <a:rPr lang="en-US" altLang="ko-KR" dirty="0"/>
              <a:t>Java </a:t>
            </a:r>
            <a:r>
              <a:rPr lang="ko-KR" altLang="en-US" dirty="0"/>
              <a:t>이미지 처리 라이브러리 </a:t>
            </a:r>
            <a:r>
              <a:rPr lang="en-US" altLang="ko-KR" b="1" u="sng" dirty="0" err="1">
                <a:solidFill>
                  <a:srgbClr val="FF0000"/>
                </a:solidFill>
              </a:rPr>
              <a:t>BufferedImage</a:t>
            </a:r>
            <a:r>
              <a:rPr lang="ko-KR" altLang="en-US" b="1" u="sng" dirty="0">
                <a:solidFill>
                  <a:srgbClr val="FF0000"/>
                </a:solidFill>
              </a:rPr>
              <a:t> 사용을 통한 구현으로 색상 추출</a:t>
            </a:r>
            <a:endParaRPr lang="en-US" altLang="ko-KR" b="1" u="sng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/>
              <a:t>//</a:t>
            </a:r>
            <a:r>
              <a:rPr lang="ko-KR" altLang="en-US" dirty="0"/>
              <a:t> 진행 중 </a:t>
            </a:r>
            <a:r>
              <a:rPr lang="en-US" altLang="ko-KR" dirty="0"/>
              <a:t>-</a:t>
            </a:r>
            <a:r>
              <a:rPr lang="ko-KR" altLang="en-US" dirty="0"/>
              <a:t> 계속 색상 추출 결과가 </a:t>
            </a:r>
            <a:r>
              <a:rPr lang="en-US" altLang="ko-KR" dirty="0"/>
              <a:t>Black (R:0, G:0, B:0)</a:t>
            </a:r>
            <a:r>
              <a:rPr lang="ko-KR" altLang="en-US" dirty="0"/>
              <a:t> 로만 나오고 있음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b="1" u="sng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 startAt="4"/>
            </a:pPr>
            <a:r>
              <a:rPr lang="ko-KR" altLang="en-US" dirty="0"/>
              <a:t>추출 된 결과</a:t>
            </a:r>
            <a:r>
              <a:rPr lang="en-US" altLang="ko-KR" dirty="0"/>
              <a:t>(hexadecimal)</a:t>
            </a:r>
            <a:r>
              <a:rPr lang="ko-KR" altLang="en-US" dirty="0" err="1"/>
              <a:t>를</a:t>
            </a:r>
            <a:r>
              <a:rPr lang="ko-KR" altLang="en-US" dirty="0"/>
              <a:t> 토대로 색상 코드에 가장 근접한 </a:t>
            </a:r>
            <a:r>
              <a:rPr lang="ko-KR" altLang="en-US" b="1" u="sng" dirty="0">
                <a:solidFill>
                  <a:srgbClr val="FF0000"/>
                </a:solidFill>
              </a:rPr>
              <a:t>한글 색상명으로 치환</a:t>
            </a:r>
            <a:r>
              <a:rPr lang="ko-KR" altLang="en-US" dirty="0"/>
              <a:t>할 수 있는 코드 연결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//</a:t>
            </a:r>
            <a:r>
              <a:rPr lang="ko-KR" altLang="en-US" dirty="0"/>
              <a:t> 코드 틀 구성 완료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2977509-6B98-E848-A7EF-0D335239D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422" y="658468"/>
            <a:ext cx="2490032" cy="578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45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D610738-27A7-CCEA-0914-E4A9E2B6BB4C}"/>
              </a:ext>
            </a:extLst>
          </p:cNvPr>
          <p:cNvSpPr txBox="1"/>
          <p:nvPr/>
        </p:nvSpPr>
        <p:spPr>
          <a:xfrm>
            <a:off x="152400" y="2486273"/>
            <a:ext cx="6577621" cy="1885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/>
              <a:t>컬러 한글 포맷화 프로세스</a:t>
            </a:r>
            <a:endParaRPr lang="en-US" altLang="ko-KR" sz="2000" b="1" dirty="0"/>
          </a:p>
          <a:p>
            <a:pPr algn="ctr"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1.</a:t>
            </a:r>
            <a:r>
              <a:rPr lang="ko-KR" altLang="en-US" sz="2000" dirty="0"/>
              <a:t> </a:t>
            </a:r>
            <a:r>
              <a:rPr lang="en-US" altLang="ko-KR" sz="2000" dirty="0"/>
              <a:t>static</a:t>
            </a:r>
            <a:r>
              <a:rPr lang="ko-KR" altLang="en-US" sz="2000" dirty="0" err="1"/>
              <a:t>으로</a:t>
            </a:r>
            <a:r>
              <a:rPr lang="ko-KR" altLang="en-US" sz="2000" dirty="0"/>
              <a:t> 색상 이름과 </a:t>
            </a:r>
            <a:r>
              <a:rPr lang="en-US" altLang="ko-KR" sz="2000" dirty="0"/>
              <a:t>RGB</a:t>
            </a:r>
            <a:r>
              <a:rPr lang="ko-KR" altLang="en-US" sz="2000" dirty="0"/>
              <a:t>값 정의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2.</a:t>
            </a:r>
            <a:r>
              <a:rPr lang="ko-KR" altLang="en-US" sz="2000" dirty="0"/>
              <a:t> 이를 바탕으로 가장 근접한 색상 이름을 찾아서 반환</a:t>
            </a:r>
            <a:endParaRPr lang="en-US" altLang="ko-KR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B3DA1D5-1AA0-621B-526B-404D40B8D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0061" y="-30480"/>
            <a:ext cx="5157188" cy="707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379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7B88BF-C076-44AE-9D15-FD9C354415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2DCC3D-051E-42FD-AA6D-78ABFF7996F4}"/>
              </a:ext>
            </a:extLst>
          </p:cNvPr>
          <p:cNvSpPr txBox="1"/>
          <p:nvPr/>
        </p:nvSpPr>
        <p:spPr>
          <a:xfrm>
            <a:off x="541776" y="3044279"/>
            <a:ext cx="4474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+mj-lt"/>
              </a:rPr>
              <a:t>다음주에 할 내용</a:t>
            </a:r>
            <a:endParaRPr lang="en-US" altLang="ko-KR" sz="4400" dirty="0">
              <a:latin typeface="+mj-lt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BA88E62-19F7-67A5-013E-F0252FE58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11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52677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다음주 작업 예정 내용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latin typeface="+mj-lt"/>
              </a:rPr>
              <a:t>다음주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399932-852C-4FC0-818C-8BF64A587819}"/>
              </a:ext>
            </a:extLst>
          </p:cNvPr>
          <p:cNvSpPr/>
          <p:nvPr/>
        </p:nvSpPr>
        <p:spPr>
          <a:xfrm>
            <a:off x="1278428" y="1820360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9F526F-DC3D-45D0-97CC-857F415DEC53}"/>
              </a:ext>
            </a:extLst>
          </p:cNvPr>
          <p:cNvSpPr/>
          <p:nvPr/>
        </p:nvSpPr>
        <p:spPr>
          <a:xfrm>
            <a:off x="2688128" y="1820360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14E13-0F73-4EAD-8EE0-CF531BE06C69}"/>
              </a:ext>
            </a:extLst>
          </p:cNvPr>
          <p:cNvSpPr txBox="1"/>
          <p:nvPr/>
        </p:nvSpPr>
        <p:spPr>
          <a:xfrm>
            <a:off x="1670942" y="2007237"/>
            <a:ext cx="31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8C8947-AD11-4BA5-AFC4-C97C91EBC161}"/>
              </a:ext>
            </a:extLst>
          </p:cNvPr>
          <p:cNvSpPr txBox="1"/>
          <p:nvPr/>
        </p:nvSpPr>
        <p:spPr>
          <a:xfrm>
            <a:off x="2945222" y="1975939"/>
            <a:ext cx="7963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AI</a:t>
            </a:r>
          </a:p>
          <a:p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endParaRPr lang="ko-KR" altLang="en-US" sz="2000" spc="-15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B7112F-B03C-4AFD-888E-4D3992FEA2EE}"/>
              </a:ext>
            </a:extLst>
          </p:cNvPr>
          <p:cNvSpPr/>
          <p:nvPr/>
        </p:nvSpPr>
        <p:spPr>
          <a:xfrm>
            <a:off x="1278428" y="4466340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282083-F71D-404F-8759-15BB8B3A55F0}"/>
              </a:ext>
            </a:extLst>
          </p:cNvPr>
          <p:cNvSpPr/>
          <p:nvPr/>
        </p:nvSpPr>
        <p:spPr>
          <a:xfrm>
            <a:off x="2688128" y="4466340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61A23-A89B-49A0-9103-FB499CB51CA7}"/>
              </a:ext>
            </a:extLst>
          </p:cNvPr>
          <p:cNvSpPr txBox="1"/>
          <p:nvPr/>
        </p:nvSpPr>
        <p:spPr>
          <a:xfrm>
            <a:off x="1640700" y="4663555"/>
            <a:ext cx="393056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A63ED5-C65D-4CB4-B317-42D69753959A}"/>
              </a:ext>
            </a:extLst>
          </p:cNvPr>
          <p:cNvSpPr txBox="1"/>
          <p:nvPr/>
        </p:nvSpPr>
        <p:spPr>
          <a:xfrm>
            <a:off x="2928345" y="4632012"/>
            <a:ext cx="1343638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프론트 엔드</a:t>
            </a:r>
          </a:p>
          <a:p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디자인 조정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E9131A3-204A-DC06-B3F4-60B54695C95F}"/>
              </a:ext>
            </a:extLst>
          </p:cNvPr>
          <p:cNvSpPr/>
          <p:nvPr/>
        </p:nvSpPr>
        <p:spPr>
          <a:xfrm>
            <a:off x="1278428" y="3143350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644AAF-C021-F171-8088-5EB2F2E04412}"/>
              </a:ext>
            </a:extLst>
          </p:cNvPr>
          <p:cNvSpPr/>
          <p:nvPr/>
        </p:nvSpPr>
        <p:spPr>
          <a:xfrm>
            <a:off x="2688128" y="3143350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3208DF-4807-3DA1-17B6-C727377364C4}"/>
              </a:ext>
            </a:extLst>
          </p:cNvPr>
          <p:cNvSpPr txBox="1"/>
          <p:nvPr/>
        </p:nvSpPr>
        <p:spPr>
          <a:xfrm>
            <a:off x="2945222" y="3341673"/>
            <a:ext cx="7798978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2000" b="1" spc="-150" dirty="0" err="1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백엔드</a:t>
            </a:r>
            <a:endParaRPr lang="en-US" altLang="ko-KR" sz="2000" b="1" spc="-150" dirty="0">
              <a:solidFill>
                <a:srgbClr val="6D6969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lang="ko-KR" altLang="en-US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색상 추출</a:t>
            </a:r>
            <a:r>
              <a:rPr lang="en-US" altLang="ko-KR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특징 추출 알고리즘 구현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857A78-C116-1E79-991C-E41EC24E9653}"/>
              </a:ext>
            </a:extLst>
          </p:cNvPr>
          <p:cNvSpPr txBox="1"/>
          <p:nvPr/>
        </p:nvSpPr>
        <p:spPr>
          <a:xfrm>
            <a:off x="1640699" y="3372451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75388A-3178-5A20-9FCF-F9D0421A2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40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2364857" y="1422400"/>
            <a:ext cx="746229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+mj-lt"/>
              </a:rPr>
              <a:t>현재까지 진행 상황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F163F3-1D5E-8496-EA74-C7B07947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40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D6B7A61-1481-3980-8BFB-3FEC98301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219955"/>
              </p:ext>
            </p:extLst>
          </p:nvPr>
        </p:nvGraphicFramePr>
        <p:xfrm>
          <a:off x="1961077" y="114300"/>
          <a:ext cx="8269846" cy="659484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04393">
                  <a:extLst>
                    <a:ext uri="{9D8B030D-6E8A-4147-A177-3AD203B41FA5}">
                      <a16:colId xmlns:a16="http://schemas.microsoft.com/office/drawing/2014/main" val="2600828080"/>
                    </a:ext>
                  </a:extLst>
                </a:gridCol>
                <a:gridCol w="6365453">
                  <a:extLst>
                    <a:ext uri="{9D8B030D-6E8A-4147-A177-3AD203B41FA5}">
                      <a16:colId xmlns:a16="http://schemas.microsoft.com/office/drawing/2014/main" val="3339770221"/>
                    </a:ext>
                  </a:extLst>
                </a:gridCol>
              </a:tblGrid>
              <a:tr h="67310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(~1/11)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아이디어 도출 작업 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브레인 </a:t>
                      </a:r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스토밍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브레인 </a:t>
                      </a:r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라이팅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TRIZ 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기법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lvl="0" algn="l"/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페이지 기능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페이지 우선순위 정의</a:t>
                      </a:r>
                    </a:p>
                    <a:p>
                      <a:pPr lvl="0" algn="l"/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툴선정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프로세스 선정</a:t>
                      </a:r>
                    </a:p>
                    <a:p>
                      <a:pPr lvl="0" algn="l"/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밴치마킹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설문조사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731719"/>
                  </a:ext>
                </a:extLst>
              </a:tr>
              <a:tr h="642620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(~1/12)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x-none" altLang="en-US" sz="1400" b="0" dirty="0">
                          <a:latin typeface="+mn-ea"/>
                          <a:ea typeface="+mn-ea"/>
                        </a:rPr>
                        <a:t>설계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회의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(~1/26)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x-none" altLang="en-US" sz="1400" b="0" dirty="0">
                          <a:latin typeface="+mn-ea"/>
                          <a:ea typeface="+mn-ea"/>
                        </a:rPr>
                        <a:t>설계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회의 및 프로젝트 계획서 작성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27695552"/>
                  </a:ext>
                </a:extLst>
              </a:tr>
              <a:tr h="676093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(~2/2)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x-none" altLang="en-US" sz="1400" b="0" dirty="0">
                          <a:latin typeface="+mn-ea"/>
                          <a:ea typeface="+mn-ea"/>
                        </a:rPr>
                        <a:t>백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프론트 프레임 선정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AI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학습 위한 데이터 </a:t>
                      </a:r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전처리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렌더링 툴을 통한 실습 학습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모델링 툴 및 샘플 학습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7513418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(~2/9)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인공지능 인식을 위한 배경 제거 작업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샘플을 통한 데이터 모델링 학습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기초 페이지 및 최초 페이지 플로우 선정 작업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9504982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(~2/16)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배경 </a:t>
                      </a: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알파값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제거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모델링 작업 전 스케치 작업 및 조율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백엔드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(API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개발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및 프론트 엔드 추가 작업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01767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(~2/23)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머리 모델링 작업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옷 세부 모델링 프로그램 설치 및 예제 사용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마이페이지 샘플 작성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데이터베이스 관련 스프링 내용 학습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User API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디버깅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정보구조도 작성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958127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(~3/2)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머리 모델링 작업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옷 세부 모델링 프로그램 설치 및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예제 사용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마이페이지 샘플 작성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데이터베이스 관련 스프링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내용 학습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User API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디버깅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정보구조도 작성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코랩을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통한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Cycle Gan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학습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857693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(~3/9)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머리 모델링 작업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옷 세부 모델링 프로그램 설치 및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예제 사용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마이페이지 샘플 작성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데이터베이스 관련 스프링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내용 학습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User API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디버깅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정보구조도 작성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코랩을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통한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Cycle Gan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학습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3789275"/>
                  </a:ext>
                </a:extLst>
              </a:tr>
            </a:tbl>
          </a:graphicData>
        </a:graphic>
      </p:graphicFrame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BDE3559-F036-F23C-B914-15D88B85E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582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236964"/>
              </p:ext>
            </p:extLst>
          </p:nvPr>
        </p:nvGraphicFramePr>
        <p:xfrm>
          <a:off x="1961077" y="954648"/>
          <a:ext cx="8269846" cy="538792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:a16="http://schemas.microsoft.com/office/drawing/2014/main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:a16="http://schemas.microsoft.com/office/drawing/2014/main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0" dirty="0"/>
                        <a:t>9</a:t>
                      </a:r>
                      <a:r>
                        <a:rPr lang="ko-KR" altLang="en-US" b="0" dirty="0"/>
                        <a:t>주차</a:t>
                      </a:r>
                      <a:r>
                        <a:rPr lang="en-US" altLang="ko-KR" b="0" dirty="0"/>
                        <a:t>(~3/16)</a:t>
                      </a:r>
                      <a:endParaRPr lang="x-none" altLang="en-US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머리 모델링 작업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옷 세부 모델링 프로그램 설치 및</a:t>
                      </a:r>
                      <a:endParaRPr lang="en-US" altLang="ko-KR" sz="1400" b="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예제 사용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마이페이지 샘플 작성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데이터베이스 관련 스프링</a:t>
                      </a:r>
                      <a:endParaRPr lang="en-US" altLang="ko-KR" sz="1400" b="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내용 학습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User API 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디버깅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정보구조도 작성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sz="1400" b="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코랩을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통한</a:t>
                      </a:r>
                      <a:endParaRPr lang="en-US" altLang="ko-KR" sz="1400" b="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Cycle Gan 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학습</a:t>
                      </a:r>
                      <a:endParaRPr lang="en-US" altLang="ko-KR" sz="1400" b="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0" dirty="0"/>
                        <a:t>10</a:t>
                      </a:r>
                      <a:r>
                        <a:rPr lang="ko-KR" altLang="en-US" b="0" dirty="0"/>
                        <a:t>주차</a:t>
                      </a:r>
                      <a:r>
                        <a:rPr lang="en-US" altLang="ko-KR" b="0" dirty="0"/>
                        <a:t>(~3/23)</a:t>
                      </a:r>
                      <a:endParaRPr lang="x-none" altLang="en-US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: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frontend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메인 틀 작업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상품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Schema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구성 및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DB</a:t>
                      </a:r>
                    </a:p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업데이트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pix2pix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학습 및 인풋 데이터 입력 및 정렬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</a:p>
                    <a:p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AI</a:t>
                      </a:r>
                      <a:r>
                        <a:rPr lang="ko-KR" altLang="en-US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를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위한 옷 샘플링 작업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0" dirty="0"/>
                        <a:t>1</a:t>
                      </a:r>
                      <a:r>
                        <a:rPr lang="en-US" altLang="ko-KR" b="0" dirty="0"/>
                        <a:t>1</a:t>
                      </a:r>
                      <a:r>
                        <a:rPr lang="ko-KR" altLang="en-US" b="0" dirty="0"/>
                        <a:t>주차</a:t>
                      </a:r>
                      <a:r>
                        <a:rPr lang="en-US" altLang="ko-KR" b="0" dirty="0"/>
                        <a:t>(~3/30)</a:t>
                      </a:r>
                      <a:endParaRPr lang="x-none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en-US" sz="1400" b="0" dirty="0"/>
                        <a:t>: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데이터베이스 상품 스키마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API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구성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몸통 모델링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마야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.</a:t>
                      </a:r>
                      <a:r>
                        <a:rPr lang="en-US" altLang="ko-KR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glft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저장 작업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training Dataset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제작 및 분류 </a:t>
                      </a:r>
                      <a:endParaRPr lang="ko-KR" altLang="en-US" sz="16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0" dirty="0"/>
                        <a:t>1</a:t>
                      </a:r>
                      <a:r>
                        <a:rPr lang="en-US" altLang="ko-KR" b="0" dirty="0"/>
                        <a:t>2</a:t>
                      </a:r>
                      <a:r>
                        <a:rPr lang="ko-KR" altLang="en-US" b="0" dirty="0"/>
                        <a:t>주차</a:t>
                      </a:r>
                      <a:r>
                        <a:rPr lang="en-US" altLang="ko-KR" b="0"/>
                        <a:t>(~4/6)</a:t>
                      </a:r>
                      <a:endParaRPr lang="x-none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:</a:t>
                      </a:r>
                      <a:r>
                        <a:rPr lang="ko-KR" altLang="en-US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몸통 모델링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프론트</a:t>
                      </a:r>
                      <a:r>
                        <a:rPr lang="en-US" altLang="ko-KR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&amp;</a:t>
                      </a:r>
                      <a:r>
                        <a:rPr lang="ko-KR" altLang="en-US" sz="1400" dirty="0" err="1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백엔드</a:t>
                      </a:r>
                      <a:r>
                        <a:rPr lang="ko-KR" altLang="en-US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통신 미디어타입 관련 디버깅</a:t>
                      </a:r>
                      <a:r>
                        <a:rPr lang="en-US" altLang="ko-KR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" altLang="x-none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training Dataset </a:t>
                      </a:r>
                      <a:r>
                        <a:rPr lang="ko-KR" altLang="en-US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제작 및 분류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en" altLang="x-none" sz="1400" dirty="0" err="1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rembg</a:t>
                      </a:r>
                      <a:r>
                        <a:rPr lang="en" altLang="x-none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모델 </a:t>
                      </a:r>
                      <a:r>
                        <a:rPr lang="en" altLang="x-none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u2net_cloth_segfh (</a:t>
                      </a:r>
                      <a:r>
                        <a:rPr lang="ko-KR" altLang="en-US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옷 검출의 효과적인 모델</a:t>
                      </a:r>
                      <a:r>
                        <a:rPr lang="en-US" altLang="ko-KR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) </a:t>
                      </a:r>
                      <a:r>
                        <a:rPr lang="ko-KR" altLang="en-US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변경 </a:t>
                      </a:r>
                      <a:endParaRPr lang="ko-KR" altLang="en-US" sz="16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0" dirty="0"/>
                        <a:t>1</a:t>
                      </a:r>
                      <a:r>
                        <a:rPr lang="en-US" altLang="ko-KR" b="0" dirty="0"/>
                        <a:t>3</a:t>
                      </a:r>
                      <a:r>
                        <a:rPr lang="ko-KR" altLang="en-US" b="0" dirty="0"/>
                        <a:t>주차</a:t>
                      </a:r>
                      <a:r>
                        <a:rPr lang="en-US" altLang="ko-KR" b="0" dirty="0"/>
                        <a:t>(~4/13)</a:t>
                      </a:r>
                      <a:endParaRPr lang="x-none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: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아바타 페이지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메인 페이지 프로토 구현 및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DB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디버깅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몸통 모델링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옷 피팅 샘플 작업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 렌더링 연동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training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셋 제작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0301723"/>
                  </a:ext>
                </a:extLst>
              </a:tr>
              <a:tr h="1237176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0" dirty="0"/>
                        <a:t>1</a:t>
                      </a:r>
                      <a:r>
                        <a:rPr lang="en-US" altLang="ko-KR" b="0" dirty="0"/>
                        <a:t>4~16</a:t>
                      </a:r>
                      <a:r>
                        <a:rPr lang="ko-KR" altLang="en-US" b="0" dirty="0"/>
                        <a:t>주차</a:t>
                      </a:r>
                      <a:r>
                        <a:rPr lang="en-US" altLang="ko-KR" b="0" dirty="0"/>
                        <a:t>(~5/4)</a:t>
                      </a:r>
                      <a:endParaRPr lang="x-none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b="0" dirty="0"/>
                        <a:t>: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주요 작업 시퀀스 다이어그램 작성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렌더러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웹 연동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/>
                        <a:t>pix2pix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코랩을</a:t>
                      </a:r>
                      <a:r>
                        <a:rPr lang="ko-KR" altLang="en-US" sz="1400" dirty="0"/>
                        <a:t> 통해 우리 데이터 아웃풋을 구하기 위한 변형 및 현재 오류 해결 방법 색인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확장자 에러 디버깅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3D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셰이프</a:t>
                      </a:r>
                      <a:r>
                        <a:rPr lang="ko-KR" altLang="en-US" sz="1400" dirty="0"/>
                        <a:t> 학습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0" dirty="0"/>
                        <a:t>1</a:t>
                      </a:r>
                      <a:r>
                        <a:rPr lang="en-US" altLang="ko-KR" b="0" dirty="0"/>
                        <a:t>7</a:t>
                      </a:r>
                      <a:r>
                        <a:rPr lang="ko-KR" altLang="en-US" b="0" dirty="0"/>
                        <a:t>주차</a:t>
                      </a:r>
                      <a:r>
                        <a:rPr lang="en-US" altLang="ko-KR" b="1" dirty="0"/>
                        <a:t>(~5/10)</a:t>
                      </a:r>
                      <a:endParaRPr lang="x-none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: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과정 축소 및 추후 계획 수립</a:t>
                      </a:r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100789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EB5B658-DA1D-79A7-4407-A69C35256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4126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625462"/>
              </p:ext>
            </p:extLst>
          </p:nvPr>
        </p:nvGraphicFramePr>
        <p:xfrm>
          <a:off x="1961077" y="954648"/>
          <a:ext cx="8269846" cy="49487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:a16="http://schemas.microsoft.com/office/drawing/2014/main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:a16="http://schemas.microsoft.com/office/drawing/2014/main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/>
                        <a:t>18</a:t>
                      </a:r>
                      <a:r>
                        <a:rPr lang="ko-KR" altLang="en-US" b="1"/>
                        <a:t>주차</a:t>
                      </a:r>
                      <a:r>
                        <a:rPr lang="en-US" altLang="ko-KR" b="1"/>
                        <a:t>(~5/17)</a:t>
                      </a:r>
                      <a:endParaRPr lang="x-none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ko-KR" altLang="en-US" sz="1400" b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바지 샘플 모델링</a:t>
                      </a:r>
                      <a:r>
                        <a:rPr lang="en-US" altLang="ko-KR" sz="1400" b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b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인풋 아웃풋 데이터셋 제작</a:t>
                      </a:r>
                      <a:r>
                        <a:rPr lang="en-US" altLang="ko-KR" sz="1400" b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b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b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pix2pix</a:t>
                      </a:r>
                      <a:r>
                        <a:rPr lang="ko-KR" altLang="en-US" sz="1400" b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인공지능 구성</a:t>
                      </a:r>
                      <a:endParaRPr lang="x-none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/>
                        <a:t>19</a:t>
                      </a:r>
                      <a:r>
                        <a:rPr lang="ko-KR" altLang="en-US" b="1"/>
                        <a:t>주차</a:t>
                      </a:r>
                      <a:r>
                        <a:rPr lang="en-US" altLang="ko-KR" b="1"/>
                        <a:t>(~5/24)</a:t>
                      </a:r>
                      <a:endParaRPr lang="x-none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반바지 샘플 모델링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인풋 아웃풋 데이터셋 제작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데이터셋 증폭 알고리즘 구성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하이퍼파라미터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최적화</a:t>
                      </a:r>
                      <a:endParaRPr lang="x-none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/>
                        <a:t>20</a:t>
                      </a:r>
                      <a:r>
                        <a:rPr lang="ko-KR" altLang="en-US" b="1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/>
                        <a:t>21</a:t>
                      </a:r>
                      <a:r>
                        <a:rPr lang="ko-KR" altLang="en-US" b="1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/>
                        <a:t>22</a:t>
                      </a:r>
                      <a:r>
                        <a:rPr lang="ko-KR" altLang="en-US" b="1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030172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/>
                        <a:t>23</a:t>
                      </a:r>
                      <a:r>
                        <a:rPr lang="ko-KR" altLang="en-US" b="1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시나리오 페이지 제작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Google Vision API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연동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Stylegan1,2,3, ACGPN, </a:t>
                      </a:r>
                      <a:r>
                        <a:rPr lang="en-US" altLang="ko-KR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gc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GAN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등 모델 조사 및 학습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PF-AFN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환경 설정 및 테스팅 과정 진행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/>
                        <a:t>24</a:t>
                      </a:r>
                      <a:r>
                        <a:rPr lang="ko-KR" altLang="en-US" b="1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189450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/>
                        <a:t>25</a:t>
                      </a:r>
                      <a:r>
                        <a:rPr lang="ko-KR" altLang="en-US" b="1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100789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306826B-C666-606C-4337-E1FB952C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1992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685594"/>
              </p:ext>
            </p:extLst>
          </p:nvPr>
        </p:nvGraphicFramePr>
        <p:xfrm>
          <a:off x="1961077" y="954648"/>
          <a:ext cx="8269846" cy="49487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:a16="http://schemas.microsoft.com/office/drawing/2014/main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:a16="http://schemas.microsoft.com/office/drawing/2014/main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26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27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28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29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30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030172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31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32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189450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33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100789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97C7988-79E5-FF33-2892-C7B7C09B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779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2">
            <a:extLst>
              <a:ext uri="{FF2B5EF4-FFF2-40B4-BE49-F238E27FC236}">
                <a16:creationId xmlns:a16="http://schemas.microsoft.com/office/drawing/2014/main" id="{8C08789B-7D84-2C33-2D7C-76BF42F994F6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3799F82-F8D8-5A05-EE77-8E7ADCD86344}"/>
              </a:ext>
            </a:extLst>
          </p:cNvPr>
          <p:cNvSpPr txBox="1"/>
          <p:nvPr/>
        </p:nvSpPr>
        <p:spPr>
          <a:xfrm>
            <a:off x="148012" y="267848"/>
            <a:ext cx="1822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4"/>
                </a:solidFill>
              </a:rPr>
              <a:t>시스템 개요도</a:t>
            </a:r>
          </a:p>
        </p:txBody>
      </p:sp>
      <p:cxnSp>
        <p:nvCxnSpPr>
          <p:cNvPr id="7" name="직선 연결선 17">
            <a:extLst>
              <a:ext uri="{FF2B5EF4-FFF2-40B4-BE49-F238E27FC236}">
                <a16:creationId xmlns:a16="http://schemas.microsoft.com/office/drawing/2014/main" id="{4F2FD6AC-C91F-E8A8-EB69-0D7B3C9F9285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667FE8B-21E9-59F2-85CD-81275C23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BB4C893-9867-F0EC-A23F-024C38D47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x-none" altLang="en-US"/>
          </a:p>
        </p:txBody>
      </p:sp>
      <p:pic>
        <p:nvPicPr>
          <p:cNvPr id="1026" name="Picture 2" descr="C:\Users\user\Desktop\AASS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211" y="788505"/>
            <a:ext cx="9301132" cy="55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id="{41098F67-575E-44B3-3366-8353E20B391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16316" y="4943370"/>
            <a:ext cx="693721" cy="75404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826F628-E232-345F-1FDC-0972D54997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502" y="4800808"/>
            <a:ext cx="590969" cy="59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7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48012" y="267848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>
                <a:solidFill>
                  <a:schemeClr val="accent4"/>
                </a:solidFill>
              </a:rPr>
              <a:t>유스케이스</a:t>
            </a:r>
            <a:r>
              <a:rPr lang="ko-KR" altLang="en-US" sz="2400" spc="-300" dirty="0">
                <a:solidFill>
                  <a:schemeClr val="accent4"/>
                </a:solidFill>
              </a:rPr>
              <a:t> 다이어그램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114D6522-D142-A3BF-DBFD-6F3AC856A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103" y="837649"/>
            <a:ext cx="8247660" cy="6008476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A65CBE-43B1-3923-CCF6-97C159BA2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57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48012" y="267848"/>
            <a:ext cx="3239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4"/>
                </a:solidFill>
              </a:rPr>
              <a:t>데이터 플로우 다이어그램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9BBCEBBF-0ABE-9381-E4D4-45EF862BA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91" y="868390"/>
            <a:ext cx="10114867" cy="5737528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BF40C44-6C60-5281-F786-C2ED969A2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47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4225941" y="1422400"/>
            <a:ext cx="374012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err="1">
                <a:latin typeface="+mj-lt"/>
              </a:rPr>
              <a:t>간트</a:t>
            </a:r>
            <a:r>
              <a:rPr lang="ko-KR" altLang="en-US" sz="6600" dirty="0">
                <a:latin typeface="+mj-lt"/>
              </a:rPr>
              <a:t> 차트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31F683-056F-04F7-52F0-4FC78D2D9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74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092301"/>
              </p:ext>
            </p:extLst>
          </p:nvPr>
        </p:nvGraphicFramePr>
        <p:xfrm>
          <a:off x="6147361" y="4174006"/>
          <a:ext cx="508804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r>
                        <a:rPr lang="ko-KR" altLang="en-US" dirty="0"/>
                        <a:t>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r>
                        <a:rPr lang="ko-KR" altLang="en-US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r>
                        <a:rPr lang="ko-KR" altLang="en-US" dirty="0"/>
                        <a:t>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299307"/>
              </p:ext>
            </p:extLst>
          </p:nvPr>
        </p:nvGraphicFramePr>
        <p:xfrm>
          <a:off x="851090" y="4178413"/>
          <a:ext cx="508804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아바타</a:t>
                      </a:r>
                      <a:r>
                        <a:rPr lang="ko-KR" altLang="en-US" dirty="0"/>
                        <a:t>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의류 모델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수정 및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300923"/>
              </p:ext>
            </p:extLst>
          </p:nvPr>
        </p:nvGraphicFramePr>
        <p:xfrm>
          <a:off x="6136575" y="1571589"/>
          <a:ext cx="5088043" cy="18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 수학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알고리즘 선정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데이터셋</a:t>
                      </a:r>
                      <a:r>
                        <a:rPr lang="ko-KR" altLang="en-US" dirty="0"/>
                        <a:t> 마련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793133"/>
              </p:ext>
            </p:extLst>
          </p:nvPr>
        </p:nvGraphicFramePr>
        <p:xfrm>
          <a:off x="849261" y="1549690"/>
          <a:ext cx="5088043" cy="220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백엔드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프론트</a:t>
                      </a:r>
                      <a:r>
                        <a:rPr lang="ko-KR" altLang="en-US" dirty="0"/>
                        <a:t> 구성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프레임 워크</a:t>
                      </a:r>
                      <a:r>
                        <a:rPr lang="en-US" altLang="ko-KR" dirty="0"/>
                        <a:t>, API</a:t>
                      </a:r>
                      <a:r>
                        <a:rPr lang="ko-KR" altLang="en-US" dirty="0"/>
                        <a:t> 설정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백엔드</a:t>
                      </a:r>
                      <a:r>
                        <a:rPr lang="ko-KR" altLang="en-US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연동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서버 구동 및 </a:t>
                      </a:r>
                      <a:r>
                        <a:rPr lang="ko-KR" altLang="en-US" dirty="0" err="1"/>
                        <a:t>호스팅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1D4C22E-9033-24F3-1F06-2622DED70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6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489775"/>
              </p:ext>
            </p:extLst>
          </p:nvPr>
        </p:nvGraphicFramePr>
        <p:xfrm>
          <a:off x="93593" y="1384590"/>
          <a:ext cx="11984081" cy="211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백엔드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프론트</a:t>
                      </a:r>
                      <a:r>
                        <a:rPr lang="ko-KR" altLang="en-US" sz="1400" dirty="0"/>
                        <a:t> 구성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프레임 워크</a:t>
                      </a:r>
                      <a:r>
                        <a:rPr lang="en-US" altLang="ko-KR" sz="1400" dirty="0"/>
                        <a:t>, API</a:t>
                      </a:r>
                      <a:r>
                        <a:rPr lang="ko-KR" altLang="en-US" sz="1400" dirty="0"/>
                        <a:t> 설정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백엔드</a:t>
                      </a:r>
                      <a:r>
                        <a:rPr lang="ko-KR" altLang="en-US" sz="1400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DB</a:t>
                      </a:r>
                      <a:r>
                        <a:rPr lang="ko-KR" altLang="en-US" sz="1400" dirty="0"/>
                        <a:t>연동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서버 구동 및 </a:t>
                      </a:r>
                      <a:r>
                        <a:rPr lang="ko-KR" altLang="en-US" sz="1400" dirty="0" err="1"/>
                        <a:t>호스팅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154190"/>
              </p:ext>
            </p:extLst>
          </p:nvPr>
        </p:nvGraphicFramePr>
        <p:xfrm>
          <a:off x="99943" y="3816640"/>
          <a:ext cx="11984081" cy="150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아바타</a:t>
                      </a:r>
                      <a:r>
                        <a:rPr lang="ko-KR" altLang="en-US" sz="1400" dirty="0"/>
                        <a:t> 신체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아바타</a:t>
                      </a:r>
                      <a:r>
                        <a:rPr lang="ko-KR" altLang="en-US" sz="1400" dirty="0"/>
                        <a:t> 의류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D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D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수정 및 변경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1F5A187-B636-ED5B-66AD-EB9C6EA3D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255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197952"/>
              </p:ext>
            </p:extLst>
          </p:nvPr>
        </p:nvGraphicFramePr>
        <p:xfrm>
          <a:off x="125343" y="1346490"/>
          <a:ext cx="11984081" cy="180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인공지능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인공지능 수학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알고리즘 선정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데이터 수집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인공지능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850825"/>
              </p:ext>
            </p:extLst>
          </p:nvPr>
        </p:nvGraphicFramePr>
        <p:xfrm>
          <a:off x="150743" y="3556290"/>
          <a:ext cx="11984081" cy="150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렌더링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렌더링</a:t>
                      </a:r>
                      <a:r>
                        <a:rPr lang="ko-KR" altLang="en-US" sz="1400" dirty="0"/>
                        <a:t>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렌더링</a:t>
                      </a:r>
                      <a:r>
                        <a:rPr lang="ko-KR" altLang="en-US" sz="1400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렌더링</a:t>
                      </a:r>
                      <a:r>
                        <a:rPr lang="ko-KR" altLang="en-US" sz="1400" dirty="0"/>
                        <a:t>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3C30EB8-4A2A-2420-8FA8-AAFA8437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550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2316</TotalTime>
  <Words>1314</Words>
  <Application>Microsoft Macintosh PowerPoint</Application>
  <PresentationFormat>와이드스크린</PresentationFormat>
  <Paragraphs>392</Paragraphs>
  <Slides>28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Apple SD Gothic Neo</vt:lpstr>
      <vt:lpstr>돋움</vt:lpstr>
      <vt:lpstr>Pretendard</vt:lpstr>
      <vt:lpstr>Arial</vt:lpstr>
      <vt:lpstr>Calibri</vt:lpstr>
      <vt:lpstr>Montserrat Black</vt:lpstr>
      <vt:lpstr>Montserrat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황세동</cp:lastModifiedBy>
  <cp:revision>214</cp:revision>
  <dcterms:created xsi:type="dcterms:W3CDTF">2021-10-22T06:13:27Z</dcterms:created>
  <dcterms:modified xsi:type="dcterms:W3CDTF">2023-08-02T15:41:57Z</dcterms:modified>
</cp:coreProperties>
</file>