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32404050"/>
  <p:notesSz cx="6858000" cy="9144000"/>
  <p:embeddedFontLst>
    <p:embeddedFont>
      <p:font typeface="맑은 고딕" panose="020B0503020000020004" pitchFamily="34" charset="-127"/>
      <p:regular r:id="rId4"/>
      <p:bold r:id="rId5"/>
    </p:embeddedFont>
    <p:embeddedFont>
      <p:font typeface="Didact Gothic" pitchFamily="2" charset="0"/>
      <p:regular r:id="rId6"/>
    </p:embeddedFont>
  </p:embeddedFontLst>
  <p:defaultTextStyle>
    <a:defPPr>
      <a:defRPr lang="ko-KR"/>
    </a:defPPr>
    <a:lvl1pPr marL="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86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73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59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45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32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18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05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291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  <p15:guide id="3" pos="5421">
          <p15:clr>
            <a:srgbClr val="A4A3A4"/>
          </p15:clr>
        </p15:guide>
        <p15:guide id="4" orient="horz" pos="10206">
          <p15:clr>
            <a:srgbClr val="A4A3A4"/>
          </p15:clr>
        </p15:guide>
        <p15:guide id="5" pos="6804">
          <p15:clr>
            <a:srgbClr val="A4A3A4"/>
          </p15:clr>
        </p15:guide>
        <p15:guide id="6" pos="3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074"/>
    <a:srgbClr val="0B3174"/>
    <a:srgbClr val="005B9E"/>
    <a:srgbClr val="DE6D27"/>
    <a:srgbClr val="FFCC66"/>
    <a:srgbClr val="A5C36B"/>
    <a:srgbClr val="5D7C4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/>
    <p:restoredTop sz="92166" autoAdjust="0"/>
  </p:normalViewPr>
  <p:slideViewPr>
    <p:cSldViewPr>
      <p:cViewPr>
        <p:scale>
          <a:sx n="33" d="100"/>
          <a:sy n="33" d="100"/>
        </p:scale>
        <p:origin x="3112" y="184"/>
      </p:cViewPr>
      <p:guideLst>
        <p:guide orient="horz" pos="13608"/>
        <p:guide pos="10206"/>
        <p:guide pos="5421"/>
        <p:guide orient="horz" pos="10206"/>
        <p:guide pos="6804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CDB5-CA3A-4F0F-9F46-BD240274F497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F003-3CA9-4759-8CD5-E417B5406E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F003-3CA9-4759-8CD5-E417B5406E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0"/>
            <a:ext cx="18362295" cy="69458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1297667"/>
            <a:ext cx="4860607" cy="276484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67"/>
            <a:ext cx="14221777" cy="276484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7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59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32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18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5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7" y="1290162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865" indent="0">
              <a:buNone/>
              <a:defRPr sz="9400"/>
            </a:lvl2pPr>
            <a:lvl3pPr marL="3085730" indent="0">
              <a:buNone/>
              <a:defRPr sz="8100"/>
            </a:lvl3pPr>
            <a:lvl4pPr marL="4628595" indent="0">
              <a:buNone/>
              <a:defRPr sz="6800"/>
            </a:lvl4pPr>
            <a:lvl5pPr marL="6171459" indent="0">
              <a:buNone/>
              <a:defRPr sz="6800"/>
            </a:lvl5pPr>
            <a:lvl6pPr marL="7714324" indent="0">
              <a:buNone/>
              <a:defRPr sz="6800"/>
            </a:lvl6pPr>
            <a:lvl7pPr marL="9257189" indent="0">
              <a:buNone/>
              <a:defRPr sz="6800"/>
            </a:lvl7pPr>
            <a:lvl8pPr marL="10800054" indent="0">
              <a:buNone/>
              <a:defRPr sz="6800"/>
            </a:lvl8pPr>
            <a:lvl9pPr marL="12342919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4"/>
            <a:ext cx="19442430" cy="5400675"/>
          </a:xfrm>
          <a:prstGeom prst="rect">
            <a:avLst/>
          </a:prstGeom>
        </p:spPr>
        <p:txBody>
          <a:bodyPr vert="horz" lIns="308573" tIns="154286" rIns="308573" bIns="15428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48"/>
            <a:ext cx="19442430" cy="21385175"/>
          </a:xfrm>
          <a:prstGeom prst="rect">
            <a:avLst/>
          </a:prstGeom>
        </p:spPr>
        <p:txBody>
          <a:bodyPr vert="horz" lIns="308573" tIns="154286" rIns="308573" bIns="1542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73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49" indent="-1157149" algn="l" defTabSz="308573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156" indent="-964291" algn="l" defTabSz="3085730" rtl="0" eaLnBrk="1" latinLnBrk="1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162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27" indent="-771432" algn="l" defTabSz="3085730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892" indent="-771432" algn="l" defTabSz="3085730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757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62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486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435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6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73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59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45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32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18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5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91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952" y="270255"/>
            <a:ext cx="21046796" cy="31863540"/>
          </a:xfrm>
          <a:prstGeom prst="rect">
            <a:avLst/>
          </a:prstGeom>
          <a:noFill/>
          <a:ln w="317500" cap="rnd" cmpd="sng">
            <a:solidFill>
              <a:srgbClr val="0B317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48356" y="1080345"/>
            <a:ext cx="17905989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t"/>
          <a:lstStyle/>
          <a:p>
            <a:pPr algn="ctr"/>
            <a:r>
              <a:rPr lang="ko-KR" altLang="en-US" sz="4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컴퓨터응용수학부 소프트웨어</a:t>
            </a:r>
            <a:r>
              <a:rPr lang="en-US" altLang="ko-KR" sz="4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&amp;</a:t>
            </a:r>
            <a:r>
              <a:rPr lang="ko-KR" altLang="en-US" sz="48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서비스컴퓨팅전공</a:t>
            </a:r>
            <a:endParaRPr lang="en-US" altLang="ko-KR" sz="4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en-US" altLang="ko-KR" sz="10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Try on Me</a:t>
            </a:r>
            <a:endParaRPr lang="en-US" altLang="ko-KR" sz="5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en-US" altLang="ko-KR" sz="4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</a:t>
            </a:r>
          </a:p>
          <a:p>
            <a:pPr algn="ctr"/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팀명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 TOM             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팀원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황세동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이재현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임재정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지도교수 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김삼근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74236" y="5675700"/>
            <a:ext cx="20018224" cy="769241"/>
            <a:chOff x="1094252" y="5461153"/>
            <a:chExt cx="19680206" cy="769241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94252" y="5474310"/>
              <a:ext cx="9433048" cy="756084"/>
            </a:xfrm>
            <a:prstGeom prst="roundRect">
              <a:avLst/>
            </a:prstGeom>
            <a:solidFill>
              <a:srgbClr val="0B31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목적</a:t>
              </a:r>
              <a:r>
                <a:rPr lang="en-US" altLang="ko-KR" sz="3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sz="3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및 필요성</a:t>
              </a:r>
              <a:endPara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41410" y="5461153"/>
              <a:ext cx="9433048" cy="756084"/>
            </a:xfrm>
            <a:prstGeom prst="roundRect">
              <a:avLst/>
            </a:prstGeom>
            <a:solidFill>
              <a:srgbClr val="0B31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작품 사진</a:t>
              </a:r>
              <a:endPara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774236" y="18997180"/>
            <a:ext cx="9595066" cy="756084"/>
          </a:xfrm>
          <a:prstGeom prst="roundRect">
            <a:avLst/>
          </a:prstGeom>
          <a:solidFill>
            <a:srgbClr val="0B3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과제 해결방안 및 </a:t>
            </a:r>
            <a:r>
              <a:rPr lang="ko-KR" altLang="en-US" sz="3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수행과정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97394" y="18997180"/>
            <a:ext cx="9595066" cy="756084"/>
          </a:xfrm>
          <a:prstGeom prst="roundRect">
            <a:avLst/>
          </a:prstGeom>
          <a:solidFill>
            <a:srgbClr val="0B3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기대효과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435577-FB80-4C15-77D7-3E0B6793E48B}"/>
              </a:ext>
            </a:extLst>
          </p:cNvPr>
          <p:cNvGrpSpPr/>
          <p:nvPr/>
        </p:nvGrpSpPr>
        <p:grpSpPr>
          <a:xfrm>
            <a:off x="11449422" y="7001125"/>
            <a:ext cx="3132348" cy="4836104"/>
            <a:chOff x="4181505" y="571365"/>
            <a:chExt cx="2883070" cy="40025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F6BD17-4222-6DC9-9A99-9D6090A94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1506" y="571365"/>
              <a:ext cx="2883069" cy="1266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F21796-5151-FF91-D0E6-9728567F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506" y="1802528"/>
              <a:ext cx="2883069" cy="1275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287FA2-A179-567E-BAC0-6836510E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81505" y="3064422"/>
              <a:ext cx="2883070" cy="1509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FE924B-6B27-09EC-1589-ECFE833D67D6}"/>
              </a:ext>
            </a:extLst>
          </p:cNvPr>
          <p:cNvGrpSpPr/>
          <p:nvPr/>
        </p:nvGrpSpPr>
        <p:grpSpPr>
          <a:xfrm>
            <a:off x="792238" y="13958997"/>
            <a:ext cx="9714376" cy="4550092"/>
            <a:chOff x="1162996" y="6608141"/>
            <a:chExt cx="9714376" cy="45500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C1A48-09F6-D6ED-D220-88DEFB0263AE}"/>
                </a:ext>
              </a:extLst>
            </p:cNvPr>
            <p:cNvSpPr txBox="1"/>
            <p:nvPr/>
          </p:nvSpPr>
          <p:spPr>
            <a:xfrm>
              <a:off x="3325809" y="7627839"/>
              <a:ext cx="4373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000" dirty="0"/>
                <a:t>1</a:t>
              </a:r>
              <a:r>
                <a:rPr kumimoji="1" lang="en-US" altLang="ko-KR" sz="2000" dirty="0"/>
                <a:t>.</a:t>
              </a:r>
              <a:r>
                <a:rPr kumimoji="1" lang="ko-KR" altLang="en-US" sz="2000" dirty="0"/>
                <a:t> </a:t>
              </a:r>
              <a:r>
                <a:rPr kumimoji="1" lang="ko-Kore-KR" altLang="en-US" sz="2000" dirty="0"/>
                <a:t>이</a:t>
              </a:r>
              <a:r>
                <a:rPr kumimoji="1" lang="ko-KR" altLang="en-US" sz="2000" dirty="0"/>
                <a:t> 옷이 과연 내 얼굴에 어울릴까</a:t>
              </a:r>
              <a:r>
                <a:rPr kumimoji="1" lang="en-US" altLang="ko-KR" sz="2000" dirty="0"/>
                <a:t>?</a:t>
              </a:r>
              <a:endParaRPr kumimoji="1" lang="ko-Kore-KR" altLang="en-US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B7B454-DA6E-44CB-D88C-7E99F9ED1853}"/>
                </a:ext>
              </a:extLst>
            </p:cNvPr>
            <p:cNvSpPr txBox="1"/>
            <p:nvPr/>
          </p:nvSpPr>
          <p:spPr>
            <a:xfrm>
              <a:off x="6157810" y="10142570"/>
              <a:ext cx="4719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/>
                <a:t>3.</a:t>
              </a:r>
              <a:r>
                <a:rPr kumimoji="1" lang="ko-KR" altLang="en-US" sz="2000" dirty="0"/>
                <a:t> 이 옷은 내가 가진 옷과 매치가 될까</a:t>
              </a:r>
              <a:r>
                <a:rPr kumimoji="1" lang="en-US" altLang="ko-KR" sz="2000" dirty="0"/>
                <a:t>?</a:t>
              </a:r>
              <a:endParaRPr kumimoji="1" lang="ko-Kore-KR" alt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35D0D9-6D2A-2D8C-8605-37D8C49F06E5}"/>
                </a:ext>
              </a:extLst>
            </p:cNvPr>
            <p:cNvSpPr txBox="1"/>
            <p:nvPr/>
          </p:nvSpPr>
          <p:spPr>
            <a:xfrm>
              <a:off x="1162996" y="10142570"/>
              <a:ext cx="4250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2.</a:t>
              </a:r>
              <a:r>
                <a:rPr kumimoji="1" lang="ko-KR" altLang="en-US" sz="2000" dirty="0"/>
                <a:t> 이미지 리뷰의 다른 사람 </a:t>
              </a:r>
              <a:r>
                <a:rPr kumimoji="1" lang="ko-KR" altLang="en-US" sz="2000" dirty="0" err="1"/>
                <a:t>착장과</a:t>
              </a:r>
              <a:endParaRPr kumimoji="1" lang="en-US" altLang="ko-KR" sz="2000" dirty="0"/>
            </a:p>
            <a:p>
              <a:pPr algn="ctr"/>
              <a:r>
                <a:rPr kumimoji="1" lang="ko-KR" altLang="en-US" sz="2000" dirty="0"/>
                <a:t>내가 입었을 때의 </a:t>
              </a:r>
              <a:r>
                <a:rPr kumimoji="1" lang="ko-KR" altLang="en-US" sz="2000" dirty="0" err="1"/>
                <a:t>착장이</a:t>
              </a:r>
              <a:r>
                <a:rPr kumimoji="1" lang="ko-KR" altLang="en-US" sz="2000" dirty="0"/>
                <a:t> 다르면 어쩌지</a:t>
              </a:r>
              <a:r>
                <a:rPr kumimoji="1" lang="en-US" altLang="ko-KR" sz="2000" dirty="0"/>
                <a:t>?</a:t>
              </a:r>
              <a:endParaRPr kumimoji="1" lang="ko-Kore-KR" altLang="en-US" sz="2000" dirty="0"/>
            </a:p>
          </p:txBody>
        </p:sp>
        <p:sp>
          <p:nvSpPr>
            <p:cNvPr id="35" name="Google Shape;734;p45">
              <a:extLst>
                <a:ext uri="{FF2B5EF4-FFF2-40B4-BE49-F238E27FC236}">
                  <a16:creationId xmlns:a16="http://schemas.microsoft.com/office/drawing/2014/main" id="{67C0C7B2-293B-F772-E64D-264625A6564A}"/>
                </a:ext>
              </a:extLst>
            </p:cNvPr>
            <p:cNvSpPr/>
            <p:nvPr/>
          </p:nvSpPr>
          <p:spPr>
            <a:xfrm>
              <a:off x="3325809" y="8188054"/>
              <a:ext cx="4596895" cy="1785234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/>
            </a:p>
          </p:txBody>
        </p:sp>
        <p:sp>
          <p:nvSpPr>
            <p:cNvPr id="36" name="Google Shape;954;p49">
              <a:extLst>
                <a:ext uri="{FF2B5EF4-FFF2-40B4-BE49-F238E27FC236}">
                  <a16:creationId xmlns:a16="http://schemas.microsoft.com/office/drawing/2014/main" id="{62CBAA3C-4A12-E46A-303E-029A78D6FA0C}"/>
                </a:ext>
              </a:extLst>
            </p:cNvPr>
            <p:cNvSpPr txBox="1">
              <a:spLocks/>
            </p:cNvSpPr>
            <p:nvPr/>
          </p:nvSpPr>
          <p:spPr>
            <a:xfrm>
              <a:off x="1737710" y="6608141"/>
              <a:ext cx="7717500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algn="ctr" defTabSz="3085730" rtl="0" eaLnBrk="1" latinLnBrk="1" hangingPunct="1">
                <a:spcBef>
                  <a:spcPct val="0"/>
                </a:spcBef>
                <a:buNone/>
                <a:defRPr sz="14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ko-KR" altLang="en-US" sz="3600" b="1" dirty="0"/>
                <a:t>기존 온라인 쇼핑의 </a:t>
              </a:r>
              <a:r>
                <a:rPr lang="ko-KR" altLang="en-US" sz="3600" b="1" dirty="0">
                  <a:solidFill>
                    <a:srgbClr val="FF0000"/>
                  </a:solidFill>
                </a:rPr>
                <a:t>의문점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5663C-6ADD-BA1E-EBA8-EB2C53740758}"/>
                </a:ext>
              </a:extLst>
            </p:cNvPr>
            <p:cNvSpPr txBox="1"/>
            <p:nvPr/>
          </p:nvSpPr>
          <p:spPr>
            <a:xfrm>
              <a:off x="4451752" y="8976506"/>
              <a:ext cx="23650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ore-KR" sz="2800" b="1" dirty="0"/>
                <a:t>Try On Me</a:t>
              </a:r>
              <a:r>
                <a:rPr lang="ko-KR" altLang="en-US" sz="2800" b="1" dirty="0"/>
                <a:t>로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/>
                <a:t>해결</a:t>
              </a:r>
              <a:r>
                <a:rPr lang="en-US" altLang="ko-KR" sz="2800" b="1" dirty="0"/>
                <a:t>!</a:t>
              </a:r>
              <a:endParaRPr lang="ko-KR" altLang="en-US" sz="2800" b="1" dirty="0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CA63D26-87A4-7018-DD65-76CACDE5C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7794" y="6985001"/>
            <a:ext cx="2933852" cy="4862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5F3E16-FFB6-26AC-F20D-227D1A4DA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5953" y="6985000"/>
            <a:ext cx="2936517" cy="4862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71F2261-5B7E-5DC6-4959-AEDF299BA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3498" y="12058617"/>
            <a:ext cx="4219418" cy="58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0067022-A96D-3C34-6F81-2F06BDBE5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6502" y="12025561"/>
            <a:ext cx="3439267" cy="58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2" descr="C:\Users\user\Desktop\작업 1.png">
            <a:extLst>
              <a:ext uri="{FF2B5EF4-FFF2-40B4-BE49-F238E27FC236}">
                <a16:creationId xmlns:a16="http://schemas.microsoft.com/office/drawing/2014/main" id="{B61A50F8-6D61-C1A1-9456-3F8B76F9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8" y="21364772"/>
            <a:ext cx="9555828" cy="57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954;p49">
            <a:extLst>
              <a:ext uri="{FF2B5EF4-FFF2-40B4-BE49-F238E27FC236}">
                <a16:creationId xmlns:a16="http://schemas.microsoft.com/office/drawing/2014/main" id="{62665461-2560-DE1A-71E5-3ED1A4BD6272}"/>
              </a:ext>
            </a:extLst>
          </p:cNvPr>
          <p:cNvSpPr txBox="1">
            <a:spLocks/>
          </p:cNvSpPr>
          <p:nvPr/>
        </p:nvSpPr>
        <p:spPr>
          <a:xfrm>
            <a:off x="1698792" y="6806695"/>
            <a:ext cx="77175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3085730" rtl="0" eaLnBrk="1" latinLnBrk="1" hangingPunct="1">
              <a:spcBef>
                <a:spcPct val="0"/>
              </a:spcBef>
              <a:buNone/>
              <a:defRPr sz="1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/>
              <a:t>Try On Me </a:t>
            </a:r>
            <a:r>
              <a:rPr lang="ko-KR" altLang="en-US" sz="3600" b="1" dirty="0"/>
              <a:t>의 목적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8" name="Google Shape;426;p41">
            <a:extLst>
              <a:ext uri="{FF2B5EF4-FFF2-40B4-BE49-F238E27FC236}">
                <a16:creationId xmlns:a16="http://schemas.microsoft.com/office/drawing/2014/main" id="{A1A349B9-4B90-DC5B-74A4-9A9CFD76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45493"/>
              </p:ext>
            </p:extLst>
          </p:nvPr>
        </p:nvGraphicFramePr>
        <p:xfrm>
          <a:off x="11086683" y="25189166"/>
          <a:ext cx="9595066" cy="3812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86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u="none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온라인 쇼핑몰 경쟁력 증대</a:t>
                      </a:r>
                      <a:endParaRPr sz="4000" b="1" u="none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소비자 구매욕구 심리 상승</a:t>
                      </a:r>
                      <a:endParaRPr sz="24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“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피팅</a:t>
                      </a: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”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이라는 오프라인에서의 역할을 대신할 수 있기 때문에 온라인에서의 구매 수요 상승</a:t>
                      </a:r>
                      <a:endParaRPr sz="18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온라인 쇼핑에 대한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신뢰도 상승</a:t>
                      </a:r>
                      <a:endParaRPr sz="24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시각적으로 피팅을 보여주기 때문에 직관적인 소비자의 합리적 소비 가능</a:t>
                      </a:r>
                      <a:endParaRPr sz="18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Google Shape;954;p49">
            <a:extLst>
              <a:ext uri="{FF2B5EF4-FFF2-40B4-BE49-F238E27FC236}">
                <a16:creationId xmlns:a16="http://schemas.microsoft.com/office/drawing/2014/main" id="{E7661C3C-2C5C-21C0-7FBE-CDF51BBDEE04}"/>
              </a:ext>
            </a:extLst>
          </p:cNvPr>
          <p:cNvSpPr txBox="1">
            <a:spLocks/>
          </p:cNvSpPr>
          <p:nvPr/>
        </p:nvSpPr>
        <p:spPr>
          <a:xfrm>
            <a:off x="855406" y="27360957"/>
            <a:ext cx="956122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3085730" rtl="0" eaLnBrk="1" latinLnBrk="1" hangingPunct="1">
              <a:spcBef>
                <a:spcPct val="0"/>
              </a:spcBef>
              <a:buNone/>
              <a:defRPr sz="1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개요도</a:t>
            </a:r>
            <a:r>
              <a:rPr lang="en-US" altLang="ko-KR" sz="1800" b="1" dirty="0"/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0761CF-5048-5212-D57E-9A01E142A15D}"/>
              </a:ext>
            </a:extLst>
          </p:cNvPr>
          <p:cNvSpPr/>
          <p:nvPr/>
        </p:nvSpPr>
        <p:spPr>
          <a:xfrm>
            <a:off x="12319774" y="21091949"/>
            <a:ext cx="3183737" cy="1009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소비자 구매욕구 상승</a:t>
            </a:r>
            <a:endParaRPr kumimoji="1" lang="ko-Kore-KR" altLang="en-US" sz="2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E9288A-5FFB-6C9B-9D04-EAB18953B13E}"/>
              </a:ext>
            </a:extLst>
          </p:cNvPr>
          <p:cNvSpPr/>
          <p:nvPr/>
        </p:nvSpPr>
        <p:spPr>
          <a:xfrm>
            <a:off x="16264720" y="21096635"/>
            <a:ext cx="3183737" cy="1003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온라인 쇼핑몰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신뢰도 상승</a:t>
            </a:r>
            <a:endParaRPr kumimoji="1" lang="ko-Kore-KR" altLang="en-US" sz="2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661EC4-2464-E3A9-5586-8229FD94519B}"/>
              </a:ext>
            </a:extLst>
          </p:cNvPr>
          <p:cNvSpPr/>
          <p:nvPr/>
        </p:nvSpPr>
        <p:spPr>
          <a:xfrm>
            <a:off x="13882604" y="22945333"/>
            <a:ext cx="4070610" cy="1175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/>
              <a:t>온라인 쇼핑몰</a:t>
            </a:r>
            <a:endParaRPr kumimoji="1" lang="en-US" altLang="ko-KR" sz="2800" b="1" dirty="0"/>
          </a:p>
          <a:p>
            <a:pPr algn="ctr"/>
            <a:r>
              <a:rPr kumimoji="1" lang="ko-KR" altLang="en-US" sz="2800" b="1" dirty="0"/>
              <a:t>경쟁력 증대</a:t>
            </a:r>
            <a:endParaRPr kumimoji="1" lang="ko-Kore-KR" altLang="en-US" sz="2800" b="1" dirty="0"/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B199E5F-DC37-5F38-C025-289BA35F6A72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14492657" y="21520080"/>
            <a:ext cx="844239" cy="200626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FE9CC3D-F0E8-935F-7B1A-53869439B02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16464887" y="21553630"/>
            <a:ext cx="844725" cy="193868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46F3B36-302C-9488-5CC8-F5F4AB8F5C4A}"/>
              </a:ext>
            </a:extLst>
          </p:cNvPr>
          <p:cNvGrpSpPr/>
          <p:nvPr/>
        </p:nvGrpSpPr>
        <p:grpSpPr>
          <a:xfrm>
            <a:off x="1079010" y="8211324"/>
            <a:ext cx="8651921" cy="4941919"/>
            <a:chOff x="1069309" y="7970759"/>
            <a:chExt cx="8651921" cy="494191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E582E4-CA12-B574-E59F-8C8D68D239E7}"/>
                </a:ext>
              </a:extLst>
            </p:cNvPr>
            <p:cNvSpPr/>
            <p:nvPr/>
          </p:nvSpPr>
          <p:spPr>
            <a:xfrm>
              <a:off x="1069309" y="7970759"/>
              <a:ext cx="2049259" cy="510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600" dirty="0"/>
                <a:t>플랫폼</a:t>
              </a:r>
              <a:r>
                <a:rPr kumimoji="1" lang="ko-KR" altLang="en-US" sz="1600" dirty="0"/>
                <a:t> 내부 상품</a:t>
              </a:r>
              <a:endParaRPr kumimoji="1" lang="en-US" altLang="ko-KR" sz="16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198B13-5DD1-6F4B-E365-832B99946B6A}"/>
                </a:ext>
              </a:extLst>
            </p:cNvPr>
            <p:cNvSpPr/>
            <p:nvPr/>
          </p:nvSpPr>
          <p:spPr>
            <a:xfrm>
              <a:off x="3211789" y="7980351"/>
              <a:ext cx="2049259" cy="508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/>
                <a:t>네이버 쇼핑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상품</a:t>
              </a:r>
              <a:endParaRPr kumimoji="1" lang="ko-Kore-KR" altLang="en-US" sz="16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3DF1343-36B4-69C2-C4C6-12161E705CEA}"/>
                </a:ext>
              </a:extLst>
            </p:cNvPr>
            <p:cNvSpPr/>
            <p:nvPr/>
          </p:nvSpPr>
          <p:spPr>
            <a:xfrm>
              <a:off x="3354182" y="11737529"/>
              <a:ext cx="4070610" cy="11751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b="1" dirty="0"/>
                <a:t>온라인 쇼핑몰</a:t>
              </a:r>
              <a:endParaRPr kumimoji="1" lang="en-US" altLang="ko-KR" sz="2800" b="1" dirty="0"/>
            </a:p>
            <a:p>
              <a:pPr algn="ctr"/>
              <a:r>
                <a:rPr kumimoji="1" lang="ko-KR" altLang="en-US" sz="2800" b="1" dirty="0"/>
                <a:t>구매자 수요 상승</a:t>
              </a:r>
              <a:endParaRPr kumimoji="1" lang="ko-Kore-KR" altLang="en-US" sz="2800" b="1" dirty="0"/>
            </a:p>
          </p:txBody>
        </p:sp>
        <p:cxnSp>
          <p:nvCxnSpPr>
            <p:cNvPr id="65" name="꺾인 연결선[E] 64">
              <a:extLst>
                <a:ext uri="{FF2B5EF4-FFF2-40B4-BE49-F238E27FC236}">
                  <a16:creationId xmlns:a16="http://schemas.microsoft.com/office/drawing/2014/main" id="{AE937E09-8D03-9AED-7536-E6741DF6F9EC}"/>
                </a:ext>
              </a:extLst>
            </p:cNvPr>
            <p:cNvCxnSpPr>
              <a:cxnSpLocks/>
              <a:stCxn id="62" idx="2"/>
              <a:endCxn id="77" idx="0"/>
            </p:cNvCxnSpPr>
            <p:nvPr/>
          </p:nvCxnSpPr>
          <p:spPr>
            <a:xfrm rot="16200000" flipH="1">
              <a:off x="2470689" y="8104947"/>
              <a:ext cx="1071144" cy="1824644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[E] 65">
              <a:extLst>
                <a:ext uri="{FF2B5EF4-FFF2-40B4-BE49-F238E27FC236}">
                  <a16:creationId xmlns:a16="http://schemas.microsoft.com/office/drawing/2014/main" id="{CF16C064-6D1F-9C01-22F8-DF3361E3BD2D}"/>
                </a:ext>
              </a:extLst>
            </p:cNvPr>
            <p:cNvCxnSpPr>
              <a:cxnSpLocks/>
              <a:stCxn id="63" idx="2"/>
              <a:endCxn id="77" idx="0"/>
            </p:cNvCxnSpPr>
            <p:nvPr/>
          </p:nvCxnSpPr>
          <p:spPr>
            <a:xfrm rot="5400000">
              <a:off x="3545416" y="8861838"/>
              <a:ext cx="1064170" cy="317836"/>
            </a:xfrm>
            <a:prstGeom prst="bent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199D2B-DF38-076A-3427-FF3807BF995A}"/>
                </a:ext>
              </a:extLst>
            </p:cNvPr>
            <p:cNvSpPr/>
            <p:nvPr/>
          </p:nvSpPr>
          <p:spPr>
            <a:xfrm>
              <a:off x="5354269" y="7973376"/>
              <a:ext cx="2049259" cy="508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/>
                <a:t>개인 소유 아이템</a:t>
              </a:r>
              <a:endParaRPr kumimoji="1" lang="ko-Kore-KR" altLang="en-US" sz="16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70BC1CD-1ED4-5FE8-FDA8-FA5F02DFD9A3}"/>
                </a:ext>
              </a:extLst>
            </p:cNvPr>
            <p:cNvSpPr/>
            <p:nvPr/>
          </p:nvSpPr>
          <p:spPr>
            <a:xfrm>
              <a:off x="2664446" y="9552841"/>
              <a:ext cx="2508273" cy="768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/>
                <a:t>가상 피팅</a:t>
              </a:r>
              <a:endParaRPr kumimoji="1" lang="ko-Kore-KR" altLang="en-US" sz="2000" dirty="0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98F2E12B-9B9E-11C0-C1E2-F0F61C498BE1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 rot="5400000">
              <a:off x="4613169" y="7787110"/>
              <a:ext cx="1071145" cy="2460316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1797017-F071-A60A-347D-EBDE165F0789}"/>
                </a:ext>
              </a:extLst>
            </p:cNvPr>
            <p:cNvSpPr/>
            <p:nvPr/>
          </p:nvSpPr>
          <p:spPr>
            <a:xfrm>
              <a:off x="6417834" y="9577289"/>
              <a:ext cx="2508273" cy="768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/>
                <a:t>플랫폼 기능</a:t>
              </a:r>
              <a:endParaRPr kumimoji="1" lang="ko-Kore-KR" altLang="en-US" sz="2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340CC15-B55F-81DC-5BE8-0F35EF7B8C6B}"/>
                </a:ext>
              </a:extLst>
            </p:cNvPr>
            <p:cNvSpPr/>
            <p:nvPr/>
          </p:nvSpPr>
          <p:spPr>
            <a:xfrm>
              <a:off x="7671971" y="7975660"/>
              <a:ext cx="2049259" cy="508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/>
                <a:t>커뮤니티</a:t>
              </a:r>
              <a:endParaRPr kumimoji="1" lang="ko-Kore-KR" altLang="en-US" sz="1600" dirty="0"/>
            </a:p>
          </p:txBody>
        </p:sp>
        <p:cxnSp>
          <p:nvCxnSpPr>
            <p:cNvPr id="102" name="꺾인 연결선[E] 101">
              <a:extLst>
                <a:ext uri="{FF2B5EF4-FFF2-40B4-BE49-F238E27FC236}">
                  <a16:creationId xmlns:a16="http://schemas.microsoft.com/office/drawing/2014/main" id="{29133596-8A10-F66F-A3B3-D2C5C9DA074C}"/>
                </a:ext>
              </a:extLst>
            </p:cNvPr>
            <p:cNvCxnSpPr>
              <a:cxnSpLocks/>
              <a:stCxn id="101" idx="2"/>
              <a:endCxn id="100" idx="0"/>
            </p:cNvCxnSpPr>
            <p:nvPr/>
          </p:nvCxnSpPr>
          <p:spPr>
            <a:xfrm rot="5400000">
              <a:off x="7637632" y="8518319"/>
              <a:ext cx="1093309" cy="1024630"/>
            </a:xfrm>
            <a:prstGeom prst="bent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[E] 104">
              <a:extLst>
                <a:ext uri="{FF2B5EF4-FFF2-40B4-BE49-F238E27FC236}">
                  <a16:creationId xmlns:a16="http://schemas.microsoft.com/office/drawing/2014/main" id="{DBDD4B60-C435-B30D-22C3-415FACC16F6F}"/>
                </a:ext>
              </a:extLst>
            </p:cNvPr>
            <p:cNvCxnSpPr>
              <a:cxnSpLocks/>
              <a:stCxn id="77" idx="2"/>
              <a:endCxn id="64" idx="0"/>
            </p:cNvCxnSpPr>
            <p:nvPr/>
          </p:nvCxnSpPr>
          <p:spPr>
            <a:xfrm rot="16200000" flipH="1">
              <a:off x="3946080" y="10294122"/>
              <a:ext cx="1415910" cy="1470904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[E] 105">
              <a:extLst>
                <a:ext uri="{FF2B5EF4-FFF2-40B4-BE49-F238E27FC236}">
                  <a16:creationId xmlns:a16="http://schemas.microsoft.com/office/drawing/2014/main" id="{366C61D0-7163-6076-939C-3EB3DDD2AC1B}"/>
                </a:ext>
              </a:extLst>
            </p:cNvPr>
            <p:cNvCxnSpPr>
              <a:cxnSpLocks/>
              <a:stCxn id="100" idx="2"/>
              <a:endCxn id="64" idx="0"/>
            </p:cNvCxnSpPr>
            <p:nvPr/>
          </p:nvCxnSpPr>
          <p:spPr>
            <a:xfrm rot="5400000">
              <a:off x="5834998" y="9900556"/>
              <a:ext cx="1391462" cy="2282484"/>
            </a:xfrm>
            <a:prstGeom prst="bent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149</Words>
  <Application>Microsoft Macintosh PowerPoint</Application>
  <PresentationFormat>사용자 지정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Didact Gothic</vt:lpstr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황세동</cp:lastModifiedBy>
  <cp:revision>184</cp:revision>
  <dcterms:created xsi:type="dcterms:W3CDTF">2006-10-05T04:04:58Z</dcterms:created>
  <dcterms:modified xsi:type="dcterms:W3CDTF">2023-10-11T19:36:19Z</dcterms:modified>
</cp:coreProperties>
</file>