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97E9AF5-AB6E-4C3F-9F19-D9145751F894}"/>
              </a:ext>
            </a:extLst>
          </p:cNvPr>
          <p:cNvPicPr>
            <a:picLocks noChangeAspect="1"/>
          </p:cNvPicPr>
          <p:nvPr/>
        </p:nvPicPr>
        <p:blipFill>
          <a:blip r:embed="rId2"/>
          <a:stretch>
            <a:fillRect/>
          </a:stretch>
        </p:blipFill>
        <p:spPr>
          <a:xfrm>
            <a:off x="2437889" y="1371313"/>
            <a:ext cx="7316221" cy="4115374"/>
          </a:xfrm>
          <a:prstGeom prst="rect">
            <a:avLst/>
          </a:prstGeom>
        </p:spPr>
      </p:pic>
      <p:sp>
        <p:nvSpPr>
          <p:cNvPr id="10" name="TextBox 9">
            <a:extLst>
              <a:ext uri="{FF2B5EF4-FFF2-40B4-BE49-F238E27FC236}">
                <a16:creationId xmlns:a16="http://schemas.microsoft.com/office/drawing/2014/main" id="{6C5E7734-1BF2-45F5-A430-B680597E0D46}"/>
              </a:ext>
            </a:extLst>
          </p:cNvPr>
          <p:cNvSpPr txBox="1"/>
          <p:nvPr/>
        </p:nvSpPr>
        <p:spPr>
          <a:xfrm>
            <a:off x="7686261" y="5534561"/>
            <a:ext cx="4505739" cy="1323439"/>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Team Members:</a:t>
            </a:r>
          </a:p>
          <a:p>
            <a:pPr algn="r"/>
            <a:r>
              <a:rPr lang="en-IN" sz="2000" dirty="0">
                <a:latin typeface="Times New Roman" panose="02020603050405020304" pitchFamily="18" charset="0"/>
                <a:cs typeface="Times New Roman" panose="02020603050405020304" pitchFamily="18" charset="0"/>
              </a:rPr>
              <a:t>Akshay Sharma | 101683035 | COE 1</a:t>
            </a:r>
          </a:p>
          <a:p>
            <a:pPr algn="r"/>
            <a:r>
              <a:rPr lang="en-IN" sz="2000" dirty="0" err="1">
                <a:latin typeface="Times New Roman" panose="02020603050405020304" pitchFamily="18" charset="0"/>
                <a:cs typeface="Times New Roman" panose="02020603050405020304" pitchFamily="18" charset="0"/>
              </a:rPr>
              <a:t>Abhi</a:t>
            </a:r>
            <a:r>
              <a:rPr lang="en-IN" sz="2000" dirty="0">
                <a:latin typeface="Times New Roman" panose="02020603050405020304" pitchFamily="18" charset="0"/>
                <a:cs typeface="Times New Roman" panose="02020603050405020304" pitchFamily="18" charset="0"/>
              </a:rPr>
              <a:t> Mahajan | 101683033 | COE 1</a:t>
            </a:r>
          </a:p>
          <a:p>
            <a:pPr algn="r"/>
            <a:r>
              <a:rPr lang="en-IN" sz="2000" dirty="0">
                <a:latin typeface="Times New Roman" panose="02020603050405020304" pitchFamily="18" charset="0"/>
                <a:cs typeface="Times New Roman" panose="02020603050405020304" pitchFamily="18" charset="0"/>
              </a:rPr>
              <a:t>Abhishek Sharma | 101503008 | COE 1</a:t>
            </a:r>
          </a:p>
        </p:txBody>
      </p:sp>
      <p:sp>
        <p:nvSpPr>
          <p:cNvPr id="11" name="TextBox 10">
            <a:extLst>
              <a:ext uri="{FF2B5EF4-FFF2-40B4-BE49-F238E27FC236}">
                <a16:creationId xmlns:a16="http://schemas.microsoft.com/office/drawing/2014/main" id="{F1FBEA4F-5435-4B25-9A31-45CB1561A3FB}"/>
              </a:ext>
            </a:extLst>
          </p:cNvPr>
          <p:cNvSpPr txBox="1"/>
          <p:nvPr/>
        </p:nvSpPr>
        <p:spPr>
          <a:xfrm>
            <a:off x="0" y="5534561"/>
            <a:ext cx="2782957" cy="1323439"/>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Mentor:</a:t>
            </a:r>
          </a:p>
          <a:p>
            <a:r>
              <a:rPr lang="en-IN" sz="2000" dirty="0">
                <a:latin typeface="Times New Roman" panose="02020603050405020304" pitchFamily="18" charset="0"/>
                <a:cs typeface="Times New Roman" panose="02020603050405020304" pitchFamily="18" charset="0"/>
              </a:rPr>
              <a:t>Dr </a:t>
            </a:r>
            <a:r>
              <a:rPr lang="en-IN" sz="2000" dirty="0" err="1">
                <a:latin typeface="Times New Roman" panose="02020603050405020304" pitchFamily="18" charset="0"/>
                <a:cs typeface="Times New Roman" panose="02020603050405020304" pitchFamily="18" charset="0"/>
              </a:rPr>
              <a:t>Singara</a:t>
            </a:r>
            <a:r>
              <a:rPr lang="en-IN" sz="2000" dirty="0">
                <a:latin typeface="Times New Roman" panose="02020603050405020304" pitchFamily="18" charset="0"/>
                <a:cs typeface="Times New Roman" panose="02020603050405020304" pitchFamily="18" charset="0"/>
              </a:rPr>
              <a:t> Singh</a:t>
            </a:r>
          </a:p>
          <a:p>
            <a:r>
              <a:rPr lang="en-IN" sz="2000" dirty="0">
                <a:latin typeface="Times New Roman" panose="02020603050405020304" pitchFamily="18" charset="0"/>
                <a:cs typeface="Times New Roman" panose="02020603050405020304" pitchFamily="18" charset="0"/>
              </a:rPr>
              <a:t>Assistant Professor</a:t>
            </a:r>
          </a:p>
          <a:p>
            <a:r>
              <a:rPr lang="en-IN" sz="2000" dirty="0">
                <a:latin typeface="Times New Roman" panose="02020603050405020304" pitchFamily="18" charset="0"/>
                <a:cs typeface="Times New Roman" panose="02020603050405020304" pitchFamily="18" charset="0"/>
              </a:rPr>
              <a:t>CSED, TIET</a:t>
            </a:r>
          </a:p>
        </p:txBody>
      </p:sp>
    </p:spTree>
    <p:extLst>
      <p:ext uri="{BB962C8B-B14F-4D97-AF65-F5344CB8AC3E}">
        <p14:creationId xmlns:p14="http://schemas.microsoft.com/office/powerpoint/2010/main" val="3877132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86719-38F8-4B54-8D38-489A5B398DC5}"/>
              </a:ext>
            </a:extLst>
          </p:cNvPr>
          <p:cNvSpPr>
            <a:spLocks noGrp="1"/>
          </p:cNvSpPr>
          <p:nvPr>
            <p:ph type="title"/>
          </p:nvPr>
        </p:nvSpPr>
        <p:spPr/>
        <p:txBody>
          <a:bodyPr>
            <a:normAutofit/>
          </a:bodyPr>
          <a:lstStyle/>
          <a:p>
            <a:r>
              <a:rPr lang="en-IN" sz="4000" dirty="0">
                <a:solidFill>
                  <a:schemeClr val="tx1"/>
                </a:solidFill>
                <a:latin typeface="Times New Roman" panose="02020603050405020304" pitchFamily="18" charset="0"/>
                <a:cs typeface="Times New Roman" panose="02020603050405020304" pitchFamily="18" charset="0"/>
              </a:rPr>
              <a:t>Project Overview and Need Analysis</a:t>
            </a:r>
          </a:p>
        </p:txBody>
      </p:sp>
      <p:sp>
        <p:nvSpPr>
          <p:cNvPr id="3" name="Content Placeholder 2">
            <a:extLst>
              <a:ext uri="{FF2B5EF4-FFF2-40B4-BE49-F238E27FC236}">
                <a16:creationId xmlns:a16="http://schemas.microsoft.com/office/drawing/2014/main" id="{1B875A30-CFB9-4EA7-BC57-73DB2A1ADD55}"/>
              </a:ext>
            </a:extLst>
          </p:cNvPr>
          <p:cNvSpPr>
            <a:spLocks noGrp="1"/>
          </p:cNvSpPr>
          <p:nvPr>
            <p:ph idx="1"/>
          </p:nvPr>
        </p:nvSpPr>
        <p:spPr/>
        <p:txBody>
          <a:bodyPr>
            <a:normAutofit/>
          </a:bodyPr>
          <a:lstStyle/>
          <a:p>
            <a:pPr marL="0" indent="0">
              <a:buNone/>
            </a:pPr>
            <a:r>
              <a:rPr lang="en-IN" sz="2000" dirty="0">
                <a:solidFill>
                  <a:schemeClr val="tx1"/>
                </a:solidFill>
                <a:latin typeface="Times New Roman" panose="02020603050405020304" pitchFamily="18" charset="0"/>
                <a:cs typeface="Times New Roman" panose="02020603050405020304" pitchFamily="18" charset="0"/>
              </a:rPr>
              <a:t>Pianos are large instruments that cannot be carried everywhere. Even electric pianos need to be carried in a large bag and are prone to damage in travelling. So here we propose a portable virtual piano that just uses semi-transparent plastic sheet that can be carried and does not have any electronic components in it. We use a raspberry pi attached to a camera along with the plastic sheet to make a virtual piano. We use image processing to divide the plastic sheet into sections and assign particular tomes to it. We then detect human fingers through the plastic sheet and simulate associate piano tone for each section to play piano tones using a speaker. Thus, we provide a virtual piano which is actually a transparent light weight plastic board that can be carried around roughly.</a:t>
            </a:r>
          </a:p>
          <a:p>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1095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0145B-173C-4A39-BB70-7DA5465A1BB7}"/>
              </a:ext>
            </a:extLst>
          </p:cNvPr>
          <p:cNvSpPr>
            <a:spLocks noGrp="1"/>
          </p:cNvSpPr>
          <p:nvPr>
            <p:ph type="title"/>
          </p:nvPr>
        </p:nvSpPr>
        <p:spPr/>
        <p:txBody>
          <a:bodyPr>
            <a:normAutofit/>
          </a:bodyPr>
          <a:lstStyle/>
          <a:p>
            <a:r>
              <a:rPr lang="en-IN" sz="4000" dirty="0">
                <a:solidFill>
                  <a:schemeClr val="tx1"/>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657FA54E-EE64-4D78-8893-B5DCF891D3EC}"/>
              </a:ext>
            </a:extLst>
          </p:cNvPr>
          <p:cNvSpPr>
            <a:spLocks noGrp="1"/>
          </p:cNvSpPr>
          <p:nvPr>
            <p:ph idx="1"/>
          </p:nvPr>
        </p:nvSpPr>
        <p:spPr/>
        <p:txBody>
          <a:bodyPr>
            <a:normAutofit/>
          </a:bodyPr>
          <a:lstStyle/>
          <a:p>
            <a:pPr marL="0" indent="0">
              <a:buNone/>
            </a:pPr>
            <a:r>
              <a:rPr lang="en-IN" sz="2000" dirty="0">
                <a:solidFill>
                  <a:schemeClr val="tx1"/>
                </a:solidFill>
                <a:latin typeface="Times New Roman" panose="02020603050405020304" pitchFamily="18" charset="0"/>
                <a:cs typeface="Times New Roman" panose="02020603050405020304" pitchFamily="18" charset="0"/>
              </a:rPr>
              <a:t>Pianos are large instruments that cannot be carried everywhere. Even electric pianos need to be carried in a large bag and are prone to damage in travelling. So here we propose a portable virtual piano that just uses semi-transparent plastic sheet that can be carried and does not have any electronic components in it.</a:t>
            </a:r>
          </a:p>
        </p:txBody>
      </p:sp>
    </p:spTree>
    <p:extLst>
      <p:ext uri="{BB962C8B-B14F-4D97-AF65-F5344CB8AC3E}">
        <p14:creationId xmlns:p14="http://schemas.microsoft.com/office/powerpoint/2010/main" val="1087865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80B3B-DACE-4D13-87F9-CD375AAF690A}"/>
              </a:ext>
            </a:extLst>
          </p:cNvPr>
          <p:cNvSpPr>
            <a:spLocks noGrp="1"/>
          </p:cNvSpPr>
          <p:nvPr>
            <p:ph type="title"/>
          </p:nvPr>
        </p:nvSpPr>
        <p:spPr/>
        <p:txBody>
          <a:bodyPr>
            <a:normAutofit/>
          </a:bodyPr>
          <a:lstStyle/>
          <a:p>
            <a:r>
              <a:rPr lang="en-IN" sz="4000" dirty="0">
                <a:solidFill>
                  <a:schemeClr val="tx1"/>
                </a:solidFill>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592D5E44-7F0B-4B71-992F-E7FA5E5D2ACC}"/>
              </a:ext>
            </a:extLst>
          </p:cNvPr>
          <p:cNvSpPr>
            <a:spLocks noGrp="1"/>
          </p:cNvSpPr>
          <p:nvPr>
            <p:ph idx="1"/>
          </p:nvPr>
        </p:nvSpPr>
        <p:spPr/>
        <p:txBody>
          <a:bodyPr>
            <a:normAutofit/>
          </a:bodyPr>
          <a:lstStyle/>
          <a:p>
            <a:pPr lvl="0"/>
            <a:r>
              <a:rPr lang="en-IN" sz="2000" dirty="0">
                <a:solidFill>
                  <a:schemeClr val="tx1"/>
                </a:solidFill>
                <a:latin typeface="Times New Roman" panose="02020603050405020304" pitchFamily="18" charset="0"/>
                <a:cs typeface="Times New Roman" panose="02020603050405020304" pitchFamily="18" charset="0"/>
              </a:rPr>
              <a:t>Assigning the respective tones of piano to the corresponding segments of Virtual Piano made using a semi-transparent plastic sheet.</a:t>
            </a:r>
          </a:p>
          <a:p>
            <a:pPr lvl="0"/>
            <a:r>
              <a:rPr lang="en-IN" sz="2000" dirty="0">
                <a:solidFill>
                  <a:schemeClr val="tx1"/>
                </a:solidFill>
                <a:latin typeface="Times New Roman" panose="02020603050405020304" pitchFamily="18" charset="0"/>
                <a:cs typeface="Times New Roman" panose="02020603050405020304" pitchFamily="18" charset="0"/>
              </a:rPr>
              <a:t>Real time motion detection of fingers using a camera linked with Raspberry pi.</a:t>
            </a:r>
          </a:p>
          <a:p>
            <a:pPr lvl="0"/>
            <a:r>
              <a:rPr lang="en-IN" sz="2000" dirty="0">
                <a:solidFill>
                  <a:schemeClr val="tx1"/>
                </a:solidFill>
                <a:latin typeface="Times New Roman" panose="02020603050405020304" pitchFamily="18" charset="0"/>
                <a:cs typeface="Times New Roman" panose="02020603050405020304" pitchFamily="18" charset="0"/>
              </a:rPr>
              <a:t>To play the tone assigned to a segment on detection of finger on that particular segment.</a:t>
            </a:r>
          </a:p>
          <a:p>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3746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9CA16-DA73-4DDA-AAB3-3348D3C84D7A}"/>
              </a:ext>
            </a:extLst>
          </p:cNvPr>
          <p:cNvSpPr>
            <a:spLocks noGrp="1"/>
          </p:cNvSpPr>
          <p:nvPr>
            <p:ph type="title"/>
          </p:nvPr>
        </p:nvSpPr>
        <p:spPr/>
        <p:txBody>
          <a:bodyPr>
            <a:normAutofit/>
          </a:bodyPr>
          <a:lstStyle/>
          <a:p>
            <a:r>
              <a:rPr lang="en-US" sz="4000" dirty="0">
                <a:solidFill>
                  <a:schemeClr val="tx1"/>
                </a:solidFill>
                <a:latin typeface="Times New Roman" panose="02020603050405020304" pitchFamily="18" charset="0"/>
                <a:cs typeface="Times New Roman" panose="02020603050405020304" pitchFamily="18" charset="0"/>
              </a:rPr>
              <a:t>Project Execution Plan</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C63271-3996-48C9-8A2D-05C09DCF101E}"/>
              </a:ext>
            </a:extLst>
          </p:cNvPr>
          <p:cNvSpPr>
            <a:spLocks noGrp="1"/>
          </p:cNvSpPr>
          <p:nvPr>
            <p:ph idx="1"/>
          </p:nvPr>
        </p:nvSpPr>
        <p:spPr/>
        <p:txBody>
          <a:bodyPr>
            <a:normAutofit/>
          </a:bodyPr>
          <a:lstStyle/>
          <a:p>
            <a:pPr marL="0" indent="0">
              <a:buNone/>
            </a:pPr>
            <a:r>
              <a:rPr lang="en-IN" sz="2000" dirty="0">
                <a:solidFill>
                  <a:schemeClr val="tx1"/>
                </a:solidFill>
                <a:latin typeface="Times New Roman" panose="02020603050405020304" pitchFamily="18" charset="0"/>
                <a:cs typeface="Times New Roman" panose="02020603050405020304" pitchFamily="18" charset="0"/>
              </a:rPr>
              <a:t>We propose a method for identifying a piano keyboard present in the video footage of a standard webcam with the goal of teaching chords, scales and suggested finger positions to a beginner pianist. Our keyboard identification method makes use of binary thresholding, Sobel operators and Hough transforms, as well as proposed algorithms specific to this application, to first find an area resembling a piano keyboard before narrowing the search to detect individual keys. Through the use of our method the keys of a piano keyboard were successfully identified from webcam video footage, with a tolerance to camera movement and occluded keys demonstrated. This result allowed the augmented reality style highlighting of individual keys, and the display of suggested fingering, for various chords and scales.</a:t>
            </a:r>
          </a:p>
          <a:p>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3508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93CF3-A02D-401E-87A5-FD43374020BB}"/>
              </a:ext>
            </a:extLst>
          </p:cNvPr>
          <p:cNvSpPr>
            <a:spLocks noGrp="1"/>
          </p:cNvSpPr>
          <p:nvPr>
            <p:ph type="title"/>
          </p:nvPr>
        </p:nvSpPr>
        <p:spPr/>
        <p:txBody>
          <a:bodyPr>
            <a:normAutofit/>
          </a:bodyPr>
          <a:lstStyle/>
          <a:p>
            <a:r>
              <a:rPr lang="en-IN" sz="4000" dirty="0">
                <a:solidFill>
                  <a:schemeClr val="tx1"/>
                </a:solidFill>
                <a:latin typeface="Times New Roman" panose="02020603050405020304" pitchFamily="18" charset="0"/>
                <a:cs typeface="Times New Roman" panose="02020603050405020304" pitchFamily="18" charset="0"/>
              </a:rPr>
              <a:t>Project Requirements</a:t>
            </a:r>
          </a:p>
        </p:txBody>
      </p:sp>
      <p:sp>
        <p:nvSpPr>
          <p:cNvPr id="3" name="Content Placeholder 2">
            <a:extLst>
              <a:ext uri="{FF2B5EF4-FFF2-40B4-BE49-F238E27FC236}">
                <a16:creationId xmlns:a16="http://schemas.microsoft.com/office/drawing/2014/main" id="{4031B4EE-7669-416A-AF73-DCF269EF8006}"/>
              </a:ext>
            </a:extLst>
          </p:cNvPr>
          <p:cNvSpPr>
            <a:spLocks noGrp="1"/>
          </p:cNvSpPr>
          <p:nvPr>
            <p:ph idx="1"/>
          </p:nvPr>
        </p:nvSpPr>
        <p:spPr/>
        <p:txBody>
          <a:bodyPr>
            <a:normAutofit/>
          </a:bodyPr>
          <a:lstStyle/>
          <a:p>
            <a:r>
              <a:rPr lang="en-US" sz="2200" dirty="0">
                <a:solidFill>
                  <a:schemeClr val="tx1"/>
                </a:solidFill>
                <a:latin typeface="Times New Roman" panose="02020603050405020304" pitchFamily="18" charset="0"/>
                <a:cs typeface="Times New Roman" panose="02020603050405020304" pitchFamily="18" charset="0"/>
              </a:rPr>
              <a:t>Hardware Specifications</a:t>
            </a:r>
            <a:endParaRPr lang="en-IN" sz="2200" dirty="0">
              <a:solidFill>
                <a:schemeClr val="tx1"/>
              </a:solidFill>
              <a:latin typeface="Times New Roman" panose="02020603050405020304" pitchFamily="18" charset="0"/>
              <a:cs typeface="Times New Roman" panose="02020603050405020304" pitchFamily="18" charset="0"/>
            </a:endParaRPr>
          </a:p>
          <a:p>
            <a:pPr marL="0" lvl="0" indent="0">
              <a:buNone/>
            </a:pPr>
            <a:r>
              <a:rPr lang="en-US" sz="2000" dirty="0">
                <a:solidFill>
                  <a:schemeClr val="tx1"/>
                </a:solidFill>
                <a:latin typeface="Times New Roman" panose="02020603050405020304" pitchFamily="18" charset="0"/>
                <a:cs typeface="Times New Roman" panose="02020603050405020304" pitchFamily="18" charset="0"/>
              </a:rPr>
              <a:t>Rectifier, Regulator, Power Supply, Speaker, Plastic Sheet, Raspberry Pi, Camera, Partitioned Plastic sheet</a:t>
            </a:r>
            <a:endParaRPr lang="en-IN"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b="1" dirty="0">
                <a:solidFill>
                  <a:schemeClr val="tx1"/>
                </a:solidFill>
                <a:latin typeface="Times New Roman" panose="02020603050405020304" pitchFamily="18" charset="0"/>
                <a:cs typeface="Times New Roman" panose="02020603050405020304" pitchFamily="18" charset="0"/>
              </a:rPr>
              <a:t> </a:t>
            </a:r>
            <a:endParaRPr lang="en-IN" sz="2000" dirty="0">
              <a:solidFill>
                <a:schemeClr val="tx1"/>
              </a:solidFill>
              <a:latin typeface="Times New Roman" panose="02020603050405020304" pitchFamily="18" charset="0"/>
              <a:cs typeface="Times New Roman" panose="02020603050405020304" pitchFamily="18" charset="0"/>
            </a:endParaRPr>
          </a:p>
          <a:p>
            <a:r>
              <a:rPr lang="en-US" sz="2200" dirty="0">
                <a:solidFill>
                  <a:schemeClr val="tx1"/>
                </a:solidFill>
                <a:latin typeface="Times New Roman" panose="02020603050405020304" pitchFamily="18" charset="0"/>
                <a:cs typeface="Times New Roman" panose="02020603050405020304" pitchFamily="18" charset="0"/>
              </a:rPr>
              <a:t>Software</a:t>
            </a:r>
            <a:r>
              <a:rPr lang="en-US" sz="2200" b="1" dirty="0">
                <a:solidFill>
                  <a:schemeClr val="tx1"/>
                </a:solidFill>
                <a:latin typeface="Times New Roman" panose="02020603050405020304" pitchFamily="18" charset="0"/>
                <a:cs typeface="Times New Roman" panose="02020603050405020304" pitchFamily="18" charset="0"/>
              </a:rPr>
              <a:t> </a:t>
            </a:r>
            <a:r>
              <a:rPr lang="en-US" sz="2200" dirty="0">
                <a:solidFill>
                  <a:schemeClr val="tx1"/>
                </a:solidFill>
                <a:latin typeface="Times New Roman" panose="02020603050405020304" pitchFamily="18" charset="0"/>
                <a:cs typeface="Times New Roman" panose="02020603050405020304" pitchFamily="18" charset="0"/>
              </a:rPr>
              <a:t>Specifications</a:t>
            </a:r>
            <a:endParaRPr lang="en-IN" sz="2200" dirty="0">
              <a:solidFill>
                <a:schemeClr val="tx1"/>
              </a:solidFill>
              <a:latin typeface="Times New Roman" panose="02020603050405020304" pitchFamily="18" charset="0"/>
              <a:cs typeface="Times New Roman" panose="02020603050405020304" pitchFamily="18" charset="0"/>
            </a:endParaRPr>
          </a:p>
          <a:p>
            <a:pPr lvl="1"/>
            <a:r>
              <a:rPr lang="en-US" dirty="0">
                <a:solidFill>
                  <a:schemeClr val="tx1"/>
                </a:solidFill>
                <a:latin typeface="Times New Roman" panose="02020603050405020304" pitchFamily="18" charset="0"/>
                <a:cs typeface="Times New Roman" panose="02020603050405020304" pitchFamily="18" charset="0"/>
              </a:rPr>
              <a:t>Python Compiler</a:t>
            </a:r>
            <a:endParaRPr lang="en-IN" dirty="0">
              <a:solidFill>
                <a:schemeClr val="tx1"/>
              </a:solidFill>
              <a:latin typeface="Times New Roman" panose="02020603050405020304" pitchFamily="18" charset="0"/>
              <a:cs typeface="Times New Roman" panose="02020603050405020304" pitchFamily="18" charset="0"/>
            </a:endParaRPr>
          </a:p>
          <a:p>
            <a:pPr lvl="1"/>
            <a:r>
              <a:rPr lang="en-US" dirty="0">
                <a:solidFill>
                  <a:schemeClr val="tx1"/>
                </a:solidFill>
                <a:latin typeface="Times New Roman" panose="02020603050405020304" pitchFamily="18" charset="0"/>
                <a:cs typeface="Times New Roman" panose="02020603050405020304" pitchFamily="18" charset="0"/>
              </a:rPr>
              <a:t>Programming Language: Python</a:t>
            </a:r>
            <a:endParaRPr lang="en-IN" dirty="0">
              <a:solidFill>
                <a:schemeClr val="tx1"/>
              </a:solidFill>
              <a:latin typeface="Times New Roman" panose="02020603050405020304" pitchFamily="18" charset="0"/>
              <a:cs typeface="Times New Roman" panose="02020603050405020304" pitchFamily="18" charset="0"/>
            </a:endParaRPr>
          </a:p>
          <a:p>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6680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18F0B-2DBB-423C-84A0-2B4B793F0476}"/>
              </a:ext>
            </a:extLst>
          </p:cNvPr>
          <p:cNvSpPr>
            <a:spLocks noGrp="1"/>
          </p:cNvSpPr>
          <p:nvPr>
            <p:ph type="title"/>
          </p:nvPr>
        </p:nvSpPr>
        <p:spPr/>
        <p:txBody>
          <a:bodyPr>
            <a:normAutofit/>
          </a:bodyPr>
          <a:lstStyle/>
          <a:p>
            <a:r>
              <a:rPr lang="en-IN" sz="4000" dirty="0">
                <a:solidFill>
                  <a:schemeClr val="tx1"/>
                </a:solidFill>
                <a:latin typeface="Times New Roman" panose="02020603050405020304" pitchFamily="18" charset="0"/>
                <a:cs typeface="Times New Roman" panose="02020603050405020304" pitchFamily="18" charset="0"/>
              </a:rPr>
              <a:t>Project Outcomes</a:t>
            </a:r>
          </a:p>
        </p:txBody>
      </p:sp>
      <p:sp>
        <p:nvSpPr>
          <p:cNvPr id="3" name="Content Placeholder 2">
            <a:extLst>
              <a:ext uri="{FF2B5EF4-FFF2-40B4-BE49-F238E27FC236}">
                <a16:creationId xmlns:a16="http://schemas.microsoft.com/office/drawing/2014/main" id="{02E690DC-51D8-449F-8316-FE9F72B9B032}"/>
              </a:ext>
            </a:extLst>
          </p:cNvPr>
          <p:cNvSpPr>
            <a:spLocks noGrp="1"/>
          </p:cNvSpPr>
          <p:nvPr>
            <p:ph idx="1"/>
          </p:nvPr>
        </p:nvSpPr>
        <p:spPr/>
        <p:txBody>
          <a:bodyPr>
            <a:normAutofit/>
          </a:bodyPr>
          <a:lstStyle/>
          <a:p>
            <a:pPr lvl="0"/>
            <a:r>
              <a:rPr lang="en-IN" sz="2000" dirty="0">
                <a:solidFill>
                  <a:schemeClr val="tx1"/>
                </a:solidFill>
                <a:latin typeface="Times New Roman" panose="02020603050405020304" pitchFamily="18" charset="0"/>
                <a:cs typeface="Times New Roman" panose="02020603050405020304" pitchFamily="18" charset="0"/>
              </a:rPr>
              <a:t>Virtual Pianos will reduce the problem of carrying large sized pianos.</a:t>
            </a:r>
          </a:p>
          <a:p>
            <a:pPr lvl="0"/>
            <a:r>
              <a:rPr lang="en-IN" sz="2000" dirty="0">
                <a:solidFill>
                  <a:schemeClr val="tx1"/>
                </a:solidFill>
                <a:latin typeface="Times New Roman" panose="02020603050405020304" pitchFamily="18" charset="0"/>
                <a:cs typeface="Times New Roman" panose="02020603050405020304" pitchFamily="18" charset="0"/>
              </a:rPr>
              <a:t>Large Pianos are prone to damage in travelling and these Virtual Pianos will take care of this issue.</a:t>
            </a:r>
          </a:p>
          <a:p>
            <a:pPr lvl="0"/>
            <a:r>
              <a:rPr lang="en-IN" sz="2000" dirty="0">
                <a:solidFill>
                  <a:schemeClr val="tx1"/>
                </a:solidFill>
                <a:latin typeface="Times New Roman" panose="02020603050405020304" pitchFamily="18" charset="0"/>
                <a:cs typeface="Times New Roman" panose="02020603050405020304" pitchFamily="18" charset="0"/>
              </a:rPr>
              <a:t>Virtual Pianos will be much cheaper than traditional pianos.</a:t>
            </a:r>
          </a:p>
          <a:p>
            <a:pPr lvl="0"/>
            <a:r>
              <a:rPr lang="en-IN" sz="2000" dirty="0">
                <a:solidFill>
                  <a:schemeClr val="tx1"/>
                </a:solidFill>
                <a:latin typeface="Times New Roman" panose="02020603050405020304" pitchFamily="18" charset="0"/>
                <a:cs typeface="Times New Roman" panose="02020603050405020304" pitchFamily="18" charset="0"/>
              </a:rPr>
              <a:t>It will help young children to get a feel for music and will act as a stepping stone for some of the world’s greatest artists.</a:t>
            </a:r>
          </a:p>
        </p:txBody>
      </p:sp>
    </p:spTree>
    <p:extLst>
      <p:ext uri="{BB962C8B-B14F-4D97-AF65-F5344CB8AC3E}">
        <p14:creationId xmlns:p14="http://schemas.microsoft.com/office/powerpoint/2010/main" val="2102878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56DEF-82B3-4D4B-81E7-E152E2AAEC0B}"/>
              </a:ext>
            </a:extLst>
          </p:cNvPr>
          <p:cNvSpPr>
            <a:spLocks noGrp="1"/>
          </p:cNvSpPr>
          <p:nvPr>
            <p:ph type="title"/>
          </p:nvPr>
        </p:nvSpPr>
        <p:spPr/>
        <p:txBody>
          <a:bodyPr>
            <a:normAutofit/>
          </a:bodyPr>
          <a:lstStyle/>
          <a:p>
            <a:r>
              <a:rPr lang="en-IN" sz="4000" dirty="0">
                <a:solidFill>
                  <a:schemeClr val="tx1"/>
                </a:solidFill>
                <a:latin typeface="Times New Roman" panose="02020603050405020304" pitchFamily="18" charset="0"/>
                <a:cs typeface="Times New Roman" panose="02020603050405020304" pitchFamily="18" charset="0"/>
              </a:rPr>
              <a:t>Work Plan</a:t>
            </a:r>
          </a:p>
        </p:txBody>
      </p:sp>
      <p:pic>
        <p:nvPicPr>
          <p:cNvPr id="6" name="Content Placeholder 3">
            <a:extLst>
              <a:ext uri="{FF2B5EF4-FFF2-40B4-BE49-F238E27FC236}">
                <a16:creationId xmlns:a16="http://schemas.microsoft.com/office/drawing/2014/main" id="{656D776B-384F-4CF5-9E3B-2F35CCCB34C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0591" y="2504661"/>
            <a:ext cx="8030818" cy="3710609"/>
          </a:xfrm>
          <a:prstGeom prst="rect">
            <a:avLst/>
          </a:prstGeom>
          <a:noFill/>
          <a:ln>
            <a:noFill/>
          </a:ln>
        </p:spPr>
      </p:pic>
    </p:spTree>
    <p:extLst>
      <p:ext uri="{BB962C8B-B14F-4D97-AF65-F5344CB8AC3E}">
        <p14:creationId xmlns:p14="http://schemas.microsoft.com/office/powerpoint/2010/main" val="2491826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76C1-EB24-4C58-8BC8-034EDFFE799F}"/>
              </a:ext>
            </a:extLst>
          </p:cNvPr>
          <p:cNvSpPr>
            <a:spLocks noGrp="1"/>
          </p:cNvSpPr>
          <p:nvPr>
            <p:ph type="title"/>
          </p:nvPr>
        </p:nvSpPr>
        <p:spPr>
          <a:xfrm>
            <a:off x="1295402" y="2877192"/>
            <a:ext cx="9601196" cy="1303867"/>
          </a:xfrm>
        </p:spPr>
        <p:txBody>
          <a:bodyPr>
            <a:noAutofit/>
          </a:bodyPr>
          <a:lstStyle/>
          <a:p>
            <a:r>
              <a:rPr lang="en-IN" sz="10000"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48012066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49</TotalTime>
  <Words>528</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Garamond</vt:lpstr>
      <vt:lpstr>Times New Roman</vt:lpstr>
      <vt:lpstr>Organic</vt:lpstr>
      <vt:lpstr>PowerPoint Presentation</vt:lpstr>
      <vt:lpstr>Project Overview and Need Analysis</vt:lpstr>
      <vt:lpstr>Problem Statement</vt:lpstr>
      <vt:lpstr>Objectives</vt:lpstr>
      <vt:lpstr>Project Execution Plan</vt:lpstr>
      <vt:lpstr>Project Requirements</vt:lpstr>
      <vt:lpstr>Project Outcomes</vt:lpstr>
      <vt:lpstr>Work Plan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Sharma</dc:creator>
  <cp:lastModifiedBy>Akshay Sharma</cp:lastModifiedBy>
  <cp:revision>7</cp:revision>
  <dcterms:created xsi:type="dcterms:W3CDTF">2018-03-06T18:36:46Z</dcterms:created>
  <dcterms:modified xsi:type="dcterms:W3CDTF">2018-03-07T06:19:42Z</dcterms:modified>
</cp:coreProperties>
</file>