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72" r:id="rId8"/>
    <p:sldId id="273" r:id="rId9"/>
    <p:sldId id="259" r:id="rId10"/>
    <p:sldId id="260" r:id="rId11"/>
    <p:sldId id="258" r:id="rId12"/>
    <p:sldId id="269" r:id="rId13"/>
    <p:sldId id="257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8E4D"/>
    <a:srgbClr val="3C9C38"/>
    <a:srgbClr val="2E86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972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37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598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56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17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22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74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07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44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142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444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0331-F819-4A87-963C-383FC2AB9EE2}" type="datetimeFigureOut">
              <a:rPr lang="bg-BG" smtClean="0"/>
              <a:t>14.03.2021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B77F-3B0B-4434-9CD9-64B1C3C2CC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286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rom%20the%20depths%20to%20the%20sky/home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rst.gorichka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3450000" y="3601800"/>
            <a:ext cx="5292000" cy="1656000"/>
          </a:xfrm>
          <a:prstGeom prst="cloud">
            <a:avLst/>
          </a:prstGeom>
          <a:solidFill>
            <a:srgbClr val="2E8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14823" r="1689" b="19868"/>
          <a:stretch/>
        </p:blipFill>
        <p:spPr>
          <a:xfrm>
            <a:off x="3450000" y="1122363"/>
            <a:ext cx="5292000" cy="4135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Проект „</a:t>
            </a:r>
            <a:r>
              <a:rPr lang="en-US" sz="2800" dirty="0" smtClean="0"/>
              <a:t>From the depths to the sky”</a:t>
            </a:r>
            <a:endParaRPr lang="bg-BG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0" y="3601800"/>
            <a:ext cx="91440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>
                <a:solidFill>
                  <a:schemeClr val="bg1"/>
                </a:solidFill>
              </a:rPr>
              <a:t>Представен от</a:t>
            </a:r>
            <a:br>
              <a:rPr lang="bg-BG" sz="1600" dirty="0">
                <a:solidFill>
                  <a:schemeClr val="bg1"/>
                </a:solidFill>
              </a:rPr>
            </a:br>
            <a:r>
              <a:rPr lang="bg-BG" sz="1600" dirty="0">
                <a:solidFill>
                  <a:schemeClr val="bg1"/>
                </a:solidFill>
              </a:rPr>
              <a:t>Алескандър Христов 8. “а“ клас № 2</a:t>
            </a:r>
            <a:br>
              <a:rPr lang="bg-BG" sz="1600" dirty="0">
                <a:solidFill>
                  <a:schemeClr val="bg1"/>
                </a:solidFill>
              </a:rPr>
            </a:br>
            <a:r>
              <a:rPr lang="bg-BG" sz="1600" dirty="0">
                <a:solidFill>
                  <a:schemeClr val="bg1"/>
                </a:solidFill>
              </a:rPr>
              <a:t>Димитър Желев 8. „г“ клас № </a:t>
            </a:r>
            <a:r>
              <a:rPr lang="bg-BG" sz="1600" dirty="0" smtClean="0">
                <a:solidFill>
                  <a:schemeClr val="bg1"/>
                </a:solidFill>
              </a:rPr>
              <a:t>9</a:t>
            </a:r>
            <a:r>
              <a:rPr lang="bg-BG" sz="1600" dirty="0">
                <a:solidFill>
                  <a:schemeClr val="bg1"/>
                </a:solidFill>
              </a:rPr>
              <a:t/>
            </a:r>
            <a:br>
              <a:rPr lang="bg-BG" sz="1600" dirty="0">
                <a:solidFill>
                  <a:schemeClr val="bg1"/>
                </a:solidFill>
              </a:rPr>
            </a:br>
            <a:r>
              <a:rPr lang="bg-BG" sz="1600" dirty="0">
                <a:solidFill>
                  <a:schemeClr val="bg1"/>
                </a:solidFill>
              </a:rPr>
              <a:t>Николай Захариев 8. „а“ клас № 19</a:t>
            </a:r>
            <a:br>
              <a:rPr lang="bg-BG" sz="1600" dirty="0">
                <a:solidFill>
                  <a:schemeClr val="bg1"/>
                </a:solidFill>
              </a:rPr>
            </a:br>
            <a:r>
              <a:rPr lang="bg-BG" sz="1600" dirty="0">
                <a:solidFill>
                  <a:schemeClr val="bg1"/>
                </a:solidFill>
              </a:rPr>
              <a:t>Петър Петров 8. „а“ клас № 21</a:t>
            </a:r>
            <a:br>
              <a:rPr lang="bg-BG" sz="1600" dirty="0">
                <a:solidFill>
                  <a:schemeClr val="bg1"/>
                </a:solidFill>
              </a:rPr>
            </a:br>
            <a:r>
              <a:rPr lang="bg-BG" sz="1600" dirty="0">
                <a:solidFill>
                  <a:schemeClr val="bg1"/>
                </a:solidFill>
              </a:rPr>
              <a:t>Росен Маринов 8. „а“ клас № 22</a:t>
            </a:r>
          </a:p>
        </p:txBody>
      </p:sp>
    </p:spTree>
    <p:extLst>
      <p:ext uri="{BB962C8B-B14F-4D97-AF65-F5344CB8AC3E}">
        <p14:creationId xmlns:p14="http://schemas.microsoft.com/office/powerpoint/2010/main" val="28329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bg-BG" sz="2800" dirty="0" smtClean="0"/>
              <a:t>А сега...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43128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bg-BG" sz="2800" dirty="0" smtClean="0">
                <a:hlinkClick r:id="rId2" action="ppaction://hlinkfile"/>
              </a:rPr>
              <a:t>Демонстрация</a:t>
            </a:r>
            <a:r>
              <a:rPr lang="bg-BG" sz="2800" dirty="0" smtClean="0"/>
              <a:t> </a:t>
            </a:r>
            <a:r>
              <a:rPr lang="bg-BG" sz="2800" dirty="0" smtClean="0">
                <a:sym typeface="Wingdings" panose="05000000000000000000" pitchFamily="2" charset="2"/>
              </a:rPr>
              <a:t>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578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Какво научихме?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bg-BG" sz="1600" dirty="0" smtClean="0"/>
              <a:t>	Това беше първият ни хакатон и като такъв ни направи силно първо впечатление. Беше доста вълнуващо преживяване не само заради „проверките“ и коментарите на оценителите, а и защото трябваше да се научим да се сработим като екип. Често се случваше и да не работим „в пълен състав“, а само двама или трима човека. Но все пак се надяваме, че сме се правили успешно, макар и като за осми клас.</a:t>
            </a:r>
            <a:endParaRPr lang="bg-BG" sz="1600" strike="sngStrike" dirty="0"/>
          </a:p>
        </p:txBody>
      </p:sp>
      <p:pic>
        <p:nvPicPr>
          <p:cNvPr id="3074" name="Picture 2" descr="https://static.wikia.nocookie.net/minecraft_gamepedia/images/8/8a/Experience_Orb_Value_37-72.png/revision/latest/scale-to-width-down/150?cb=202002161631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51" y="344947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50 (150×15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36" y="368148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150 (150×15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02" y="328691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xp_Tri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07277" y="3998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7620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bg-BG" sz="2800" dirty="0" smtClean="0"/>
              <a:t>Благодарим Ви за вниманието!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975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Цел на проекта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bg-BG" sz="1600" dirty="0" smtClean="0"/>
              <a:t>Идеята ни беше да направим уебсайт, който да информира хората за един от най-актуалните проблеми – унищожаването и замърсяването на околната среда.</a:t>
            </a:r>
          </a:p>
          <a:p>
            <a:pPr marL="0" indent="0" algn="ctr">
              <a:buNone/>
            </a:pPr>
            <a:r>
              <a:rPr lang="bg-BG" sz="1600" dirty="0" smtClean="0"/>
              <a:t>Решихме да направим и калкулатор, който да изчислява колко </a:t>
            </a:r>
            <a:r>
              <a:rPr lang="en-US" sz="1600" dirty="0" smtClean="0"/>
              <a:t>kg</a:t>
            </a:r>
            <a:r>
              <a:rPr lang="bg-BG" sz="1600" dirty="0" smtClean="0"/>
              <a:t> </a:t>
            </a:r>
            <a:r>
              <a:rPr lang="en-US" sz="1600" dirty="0" smtClean="0"/>
              <a:t>CO2 </a:t>
            </a:r>
            <a:r>
              <a:rPr lang="bg-BG" sz="1600" dirty="0" smtClean="0"/>
              <a:t>изпуска колата ни. Потребителят трябваше да въведе колко километра ще се движи и какъв тип е колата му (малка, средна, голяма или джип).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205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Затруднения при разработката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bg-BG" sz="1600" dirty="0" smtClean="0"/>
              <a:t>За съжаление, ние сме само 8-ми клас. Поради тази причина знаехме, че никога не бихме успели да направим нещо, което силно да впечатли журито или менторите. Въпреки това решихме да се пробваме и да направим най-висшата форма на програмиране, която бихме могли засега – </a:t>
            </a:r>
            <a:br>
              <a:rPr lang="bg-BG" sz="1600" dirty="0" smtClean="0"/>
            </a:br>
            <a:r>
              <a:rPr lang="bg-BG" sz="1600" dirty="0" smtClean="0"/>
              <a:t>уебсайт.</a:t>
            </a:r>
          </a:p>
          <a:p>
            <a:pPr marL="0" indent="0" algn="ctr">
              <a:buNone/>
            </a:pPr>
            <a:r>
              <a:rPr lang="bg-BG" sz="1600" dirty="0" smtClean="0"/>
              <a:t>Най-много затруднения изпитахме, разбира се, при създаването на калкулатора. Пример за интерфейса взехме от сайта </a:t>
            </a:r>
            <a:r>
              <a:rPr lang="en-US" sz="1600" dirty="0" smtClean="0">
                <a:hlinkClick r:id="rId2"/>
              </a:rPr>
              <a:t>www.first.gorichka.bg</a:t>
            </a:r>
            <a:r>
              <a:rPr lang="bg-BG" sz="1600" dirty="0" smtClean="0"/>
              <a:t>, но останалият код беше изцяло измислен от нас.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745631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en/9/9a/Trollface_non-fre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r="8501"/>
          <a:stretch/>
        </p:blipFill>
        <p:spPr bwMode="auto">
          <a:xfrm>
            <a:off x="3154332" y="2258657"/>
            <a:ext cx="1684800" cy="1684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9927" t="54176" r="4920" b="36658"/>
          <a:stretch/>
        </p:blipFill>
        <p:spPr>
          <a:xfrm>
            <a:off x="9375728" y="2277701"/>
            <a:ext cx="1684800" cy="1684800"/>
          </a:xfrm>
          <a:prstGeom prst="ellipse">
            <a:avLst/>
          </a:prstGeom>
        </p:spPr>
      </p:pic>
      <p:pic>
        <p:nvPicPr>
          <p:cNvPr id="1026" name="Picture 2" descr="https://cdn.discordapp.com/attachments/809396821931327498/820378926588493905/unknow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5" t="9546" r="32180" b="19369"/>
          <a:stretch/>
        </p:blipFill>
        <p:spPr bwMode="auto">
          <a:xfrm>
            <a:off x="1135408" y="2277701"/>
            <a:ext cx="1684800" cy="1684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discordapp.com/attachments/809396821931327498/820405206340337674/unknow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3" t="11725" r="23646" b="46311"/>
          <a:stretch/>
        </p:blipFill>
        <p:spPr bwMode="auto">
          <a:xfrm>
            <a:off x="7306430" y="2248088"/>
            <a:ext cx="1684800" cy="1684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t="11675" r="-402" b="-445"/>
          <a:stretch/>
        </p:blipFill>
        <p:spPr>
          <a:xfrm>
            <a:off x="5253600" y="2280876"/>
            <a:ext cx="1684800" cy="1684800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Нашият отбор</a:t>
            </a:r>
            <a:endParaRPr lang="bg-BG" sz="2800" dirty="0"/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812921" y="4087971"/>
            <a:ext cx="10566159" cy="2240172"/>
            <a:chOff x="-40100" y="2933740"/>
            <a:chExt cx="9173390" cy="1944885"/>
          </a:xfrm>
        </p:grpSpPr>
        <p:sp>
          <p:nvSpPr>
            <p:cNvPr id="22" name="Google Shape;81;p17"/>
            <p:cNvSpPr txBox="1"/>
            <p:nvPr/>
          </p:nvSpPr>
          <p:spPr>
            <a:xfrm>
              <a:off x="72850" y="3724825"/>
              <a:ext cx="1872600" cy="108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600"/>
                </a:spcAft>
                <a:buClr>
                  <a:srgbClr val="000000"/>
                </a:buClr>
                <a:buFont typeface="Arial"/>
                <a:buNone/>
              </a:pPr>
              <a:r>
                <a:rPr lang="bg-BG" sz="1200" kern="0" dirty="0" smtClean="0">
                  <a:solidFill>
                    <a:srgbClr val="518E4D"/>
                  </a:solidFill>
                  <a:latin typeface="Comfortaa"/>
                  <a:ea typeface="Comfortaa"/>
                  <a:cs typeface="Comfortaa"/>
                  <a:sym typeface="Comfortaa"/>
                </a:rPr>
                <a:t>Капитанът</a:t>
              </a:r>
              <a:endParaRPr sz="1200" kern="0" dirty="0">
                <a:solidFill>
                  <a:srgbClr val="518E4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3" name="Google Shape;82;p17"/>
            <p:cNvSpPr txBox="1"/>
            <p:nvPr/>
          </p:nvSpPr>
          <p:spPr>
            <a:xfrm>
              <a:off x="1712893" y="2933740"/>
              <a:ext cx="20223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bg-BG" b="1" kern="0" dirty="0" smtClean="0">
                  <a:solidFill>
                    <a:srgbClr val="3C9C38"/>
                  </a:solidFill>
                  <a:latin typeface="Comfortaa"/>
                  <a:ea typeface="Comfortaa"/>
                  <a:cs typeface="Comfortaa"/>
                  <a:sym typeface="Comfortaa"/>
                </a:rPr>
                <a:t>Митко</a:t>
              </a:r>
              <a:endParaRPr b="1" kern="0" dirty="0">
                <a:solidFill>
                  <a:srgbClr val="3C9C38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4" name="Google Shape;83;p17"/>
            <p:cNvSpPr txBox="1"/>
            <p:nvPr/>
          </p:nvSpPr>
          <p:spPr>
            <a:xfrm>
              <a:off x="-40100" y="2951611"/>
              <a:ext cx="20223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bg-BG" b="1" kern="0" dirty="0" smtClean="0">
                  <a:solidFill>
                    <a:srgbClr val="3C9C38"/>
                  </a:solidFill>
                  <a:latin typeface="Comfortaa"/>
                  <a:ea typeface="Comfortaa"/>
                  <a:cs typeface="Comfortaa"/>
                  <a:sym typeface="Comfortaa"/>
                </a:rPr>
                <a:t>Алекс</a:t>
              </a:r>
              <a:endParaRPr b="1" kern="0" dirty="0">
                <a:solidFill>
                  <a:srgbClr val="3C9C38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6" name="Google Shape;85;p17"/>
            <p:cNvSpPr txBox="1"/>
            <p:nvPr/>
          </p:nvSpPr>
          <p:spPr>
            <a:xfrm>
              <a:off x="7110990" y="2933740"/>
              <a:ext cx="20223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bg-BG" b="1" kern="0" dirty="0" smtClean="0">
                  <a:solidFill>
                    <a:srgbClr val="3C9C38"/>
                  </a:solidFill>
                  <a:latin typeface="Comfortaa"/>
                  <a:ea typeface="Comfortaa"/>
                  <a:cs typeface="Comfortaa"/>
                  <a:sym typeface="Comfortaa"/>
                </a:rPr>
                <a:t>Росен</a:t>
              </a:r>
              <a:endParaRPr b="1" kern="0" dirty="0">
                <a:solidFill>
                  <a:srgbClr val="3C9C38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7" name="Google Shape;86;p17"/>
            <p:cNvSpPr txBox="1"/>
            <p:nvPr/>
          </p:nvSpPr>
          <p:spPr>
            <a:xfrm>
              <a:off x="5314065" y="3724788"/>
              <a:ext cx="2022300" cy="11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600"/>
                </a:spcAft>
                <a:buClr>
                  <a:srgbClr val="000000"/>
                </a:buClr>
                <a:buFont typeface="Arial"/>
                <a:buNone/>
              </a:pPr>
              <a:r>
                <a:rPr lang="bg-BG" sz="1200" kern="0" dirty="0" smtClean="0">
                  <a:solidFill>
                    <a:srgbClr val="518E4D"/>
                  </a:solidFill>
                  <a:latin typeface="Comfortaa"/>
                  <a:ea typeface="Comfortaa"/>
                  <a:cs typeface="Comfortaa"/>
                  <a:sym typeface="Comfortaa"/>
                </a:rPr>
                <a:t>Състезателят</a:t>
              </a:r>
              <a:endParaRPr sz="1200" kern="0" dirty="0">
                <a:solidFill>
                  <a:srgbClr val="518E4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9" name="Google Shape;88;p17"/>
            <p:cNvSpPr txBox="1"/>
            <p:nvPr/>
          </p:nvSpPr>
          <p:spPr>
            <a:xfrm>
              <a:off x="3560855" y="2933753"/>
              <a:ext cx="20223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bg-BG" b="1" kern="0" dirty="0" smtClean="0">
                  <a:solidFill>
                    <a:srgbClr val="3C9C38"/>
                  </a:solidFill>
                  <a:latin typeface="Comfortaa"/>
                  <a:ea typeface="Comfortaa"/>
                  <a:cs typeface="Comfortaa"/>
                  <a:sym typeface="Comfortaa"/>
                </a:rPr>
                <a:t>Ники</a:t>
              </a:r>
              <a:endParaRPr b="1" kern="0" dirty="0">
                <a:solidFill>
                  <a:srgbClr val="3C9C38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1" name="Google Shape;90;p17"/>
            <p:cNvSpPr txBox="1"/>
            <p:nvPr/>
          </p:nvSpPr>
          <p:spPr>
            <a:xfrm>
              <a:off x="5314075" y="2962378"/>
              <a:ext cx="20223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bg-BG" b="1" kern="0" dirty="0" smtClean="0">
                  <a:solidFill>
                    <a:srgbClr val="3C9C38"/>
                  </a:solidFill>
                  <a:latin typeface="Comfortaa"/>
                  <a:ea typeface="Comfortaa"/>
                  <a:cs typeface="Comfortaa"/>
                  <a:sym typeface="Comfortaa"/>
                </a:rPr>
                <a:t>Пепи</a:t>
              </a:r>
              <a:endParaRPr b="1" kern="0" dirty="0">
                <a:solidFill>
                  <a:srgbClr val="3C9C38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2" name="Google Shape;91;p17"/>
            <p:cNvSpPr txBox="1"/>
            <p:nvPr/>
          </p:nvSpPr>
          <p:spPr>
            <a:xfrm>
              <a:off x="7110990" y="3724813"/>
              <a:ext cx="2022300" cy="11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600"/>
                </a:spcAft>
                <a:buClr>
                  <a:srgbClr val="000000"/>
                </a:buClr>
                <a:buFont typeface="Arial"/>
                <a:buNone/>
              </a:pPr>
              <a:r>
                <a:rPr lang="bg-BG" sz="1200" kern="0" dirty="0" smtClean="0">
                  <a:solidFill>
                    <a:srgbClr val="518E4D"/>
                  </a:solidFill>
                  <a:latin typeface="Comfortaa"/>
                  <a:ea typeface="Comfortaa"/>
                  <a:cs typeface="Comfortaa"/>
                  <a:sym typeface="Comfortaa"/>
                </a:rPr>
                <a:t>Човекът - код</a:t>
              </a:r>
              <a:endParaRPr sz="1200" kern="0" dirty="0">
                <a:solidFill>
                  <a:srgbClr val="518E4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3" name="Google Shape;92;p17"/>
            <p:cNvSpPr txBox="1"/>
            <p:nvPr/>
          </p:nvSpPr>
          <p:spPr>
            <a:xfrm>
              <a:off x="1712890" y="3724813"/>
              <a:ext cx="2022300" cy="11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600"/>
                </a:spcAft>
                <a:buClr>
                  <a:srgbClr val="000000"/>
                </a:buClr>
                <a:buFont typeface="Arial"/>
                <a:buNone/>
              </a:pPr>
              <a:r>
                <a:rPr lang="bg-BG" sz="1200" kern="0" dirty="0" smtClean="0">
                  <a:solidFill>
                    <a:srgbClr val="518E4D"/>
                  </a:solidFill>
                  <a:latin typeface="Comfortaa"/>
                  <a:ea typeface="Comfortaa"/>
                  <a:cs typeface="Comfortaa"/>
                  <a:sym typeface="Comfortaa"/>
                </a:rPr>
                <a:t>Певецът</a:t>
              </a:r>
              <a:endParaRPr sz="1200" kern="0" dirty="0">
                <a:solidFill>
                  <a:srgbClr val="518E4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4" name="Google Shape;93;p17"/>
            <p:cNvSpPr txBox="1"/>
            <p:nvPr/>
          </p:nvSpPr>
          <p:spPr>
            <a:xfrm>
              <a:off x="3707550" y="3724825"/>
              <a:ext cx="1728900" cy="11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600"/>
                </a:spcAft>
                <a:buClr>
                  <a:srgbClr val="000000"/>
                </a:buClr>
                <a:buFont typeface="Arial"/>
                <a:buNone/>
              </a:pPr>
              <a:r>
                <a:rPr lang="bg-BG" sz="1200" kern="0" dirty="0" smtClean="0">
                  <a:solidFill>
                    <a:srgbClr val="518E4D"/>
                  </a:solidFill>
                  <a:latin typeface="Comfortaa"/>
                  <a:ea typeface="Comfortaa"/>
                  <a:cs typeface="Comfortaa"/>
                  <a:sym typeface="Comfortaa"/>
                </a:rPr>
                <a:t>Градоустройчикът</a:t>
              </a:r>
              <a:endParaRPr sz="1200" kern="0" dirty="0">
                <a:solidFill>
                  <a:srgbClr val="518E4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877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253331"/>
            <a:ext cx="69342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 sz="1600" dirty="0" smtClean="0"/>
              <a:t>„Каква беше следващата графа?“</a:t>
            </a:r>
          </a:p>
          <a:p>
            <a:pPr marL="0" indent="0">
              <a:buNone/>
            </a:pPr>
            <a:r>
              <a:rPr lang="bg-BG" sz="1600" dirty="0" smtClean="0"/>
              <a:t>„Използвани технологии.“</a:t>
            </a:r>
          </a:p>
          <a:p>
            <a:pPr marL="0" indent="0">
              <a:buNone/>
            </a:pPr>
            <a:r>
              <a:rPr lang="bg-BG" sz="1600" dirty="0" smtClean="0"/>
              <a:t>„Моля?!“</a:t>
            </a:r>
          </a:p>
          <a:p>
            <a:pPr marL="0" indent="0">
              <a:buNone/>
            </a:pPr>
            <a:r>
              <a:rPr lang="bg-BG" sz="1600" dirty="0" smtClean="0"/>
              <a:t>*повтаря бавно* „Използвани технологии.“</a:t>
            </a:r>
          </a:p>
          <a:p>
            <a:pPr marL="0" indent="0">
              <a:buNone/>
            </a:pPr>
            <a:r>
              <a:rPr lang="bg-BG" sz="1600" dirty="0" smtClean="0"/>
              <a:t>„Да, бе, чух те, ама какво се очаква да напишем, като сме осми клас?“</a:t>
            </a:r>
          </a:p>
          <a:p>
            <a:pPr marL="0" indent="0">
              <a:buNone/>
            </a:pPr>
            <a:r>
              <a:rPr lang="bg-BG" sz="1600" dirty="0" smtClean="0"/>
              <a:t>„‘Ми от‘де да знам, пиши нещо, колкот‘ не сме кап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bg-BG" sz="1600" dirty="0" smtClean="0"/>
              <a:t>“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7124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Използвани технологии</a:t>
            </a:r>
            <a:endParaRPr lang="bg-BG" sz="2800" dirty="0"/>
          </a:p>
        </p:txBody>
      </p:sp>
      <p:pic>
        <p:nvPicPr>
          <p:cNvPr id="2050" name="Picture 2" descr="https://www.w3.org/html/logo/downloads/HTML5_Logo_5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1" r="14192"/>
          <a:stretch/>
        </p:blipFill>
        <p:spPr bwMode="auto">
          <a:xfrm>
            <a:off x="838200" y="1825625"/>
            <a:ext cx="31115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d/d5/CSS3_logo_and_wordmark.svg/1200px-CSS3_logo_and_word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884" y="1825625"/>
            <a:ext cx="30842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1000logos.net/wp-content/uploads/2020/09/JavaScript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 r="27870"/>
          <a:stretch/>
        </p:blipFill>
        <p:spPr bwMode="auto">
          <a:xfrm>
            <a:off x="8242299" y="1807018"/>
            <a:ext cx="3111501" cy="43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47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542" b="96094" l="0" r="98609">
                        <a14:foregroundMark x1="68741" y1="71615" x2="72182" y2="79297"/>
                        <a14:backgroundMark x1="2416" y1="22135" x2="97145" y2="22396"/>
                        <a14:backgroundMark x1="1245" y1="62240" x2="97877" y2="61719"/>
                        <a14:backgroundMark x1="586" y1="93620" x2="97877" y2="93750"/>
                        <a14:backgroundMark x1="586" y1="26823" x2="366" y2="88672"/>
                      </a14:backgroundRemoval>
                    </a14:imgEffect>
                  </a14:imgLayer>
                </a14:imgProps>
              </a:ext>
            </a:extLst>
          </a:blip>
          <a:srcRect t="13573" r="1293" b="4036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Как работят калкулаторите ни?</a:t>
            </a:r>
            <a:br>
              <a:rPr lang="bg-BG" sz="2800" dirty="0"/>
            </a:br>
            <a:r>
              <a:rPr lang="bg-BG" sz="1800" dirty="0"/>
              <a:t>Калкулатор за въглероден диоксид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function CalculateCO2()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razhod</a:t>
            </a:r>
            <a:r>
              <a:rPr lang="en-US" sz="1600" dirty="0"/>
              <a:t> = [5.7, 4.6, 3.5, 10.4</a:t>
            </a:r>
            <a:r>
              <a:rPr lang="en-US" sz="1600" dirty="0" smtClean="0"/>
              <a:t>];</a:t>
            </a:r>
            <a:r>
              <a:rPr lang="bg-BG" sz="1600" dirty="0" smtClean="0"/>
              <a:t> //Използвахме примерни автомобили за всеки вид придвижване и това е техния разход на гориво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razhod</a:t>
            </a:r>
            <a:r>
              <a:rPr lang="en-US" sz="1600" dirty="0"/>
              <a:t>[2] = 1000*(</a:t>
            </a:r>
            <a:r>
              <a:rPr lang="en-US" sz="1600" dirty="0" err="1"/>
              <a:t>razhod</a:t>
            </a:r>
            <a:r>
              <a:rPr lang="en-US" sz="1600" dirty="0"/>
              <a:t>[2]/416</a:t>
            </a:r>
            <a:r>
              <a:rPr lang="en-US" sz="1600" dirty="0" smtClean="0"/>
              <a:t>);</a:t>
            </a:r>
            <a:r>
              <a:rPr lang="bg-BG" sz="1600" dirty="0" smtClean="0"/>
              <a:t> //Превръщаме килограмите метан в литри за вярна калкулация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emisions</a:t>
            </a:r>
            <a:r>
              <a:rPr lang="en-US" sz="1600" dirty="0"/>
              <a:t> = [0.13, 0.121, 0.094, 0.169</a:t>
            </a:r>
            <a:r>
              <a:rPr lang="en-US" sz="1600" dirty="0" smtClean="0"/>
              <a:t>];</a:t>
            </a:r>
            <a:r>
              <a:rPr lang="bg-BG" sz="1600" dirty="0" smtClean="0"/>
              <a:t> //Взимаме предвид колко </a:t>
            </a:r>
            <a:r>
              <a:rPr lang="en-US" sz="1600" dirty="0" smtClean="0"/>
              <a:t>g/km</a:t>
            </a:r>
            <a:r>
              <a:rPr lang="bg-BG" sz="1600" dirty="0" smtClean="0"/>
              <a:t> </a:t>
            </a:r>
            <a:r>
              <a:rPr lang="en-US" sz="1600" dirty="0" smtClean="0"/>
              <a:t>CO2 </a:t>
            </a:r>
            <a:r>
              <a:rPr lang="bg-BG" sz="1600" dirty="0" smtClean="0"/>
              <a:t>отделят примерните автомобили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distance = </a:t>
            </a:r>
            <a:r>
              <a:rPr lang="en-US" sz="1600" dirty="0" err="1"/>
              <a:t>document.getElementById</a:t>
            </a:r>
            <a:r>
              <a:rPr lang="en-US" sz="1600" dirty="0"/>
              <a:t>("distance").value;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fuel = </a:t>
            </a:r>
            <a:r>
              <a:rPr lang="en-US" sz="1600" dirty="0" err="1"/>
              <a:t>document.getElementById</a:t>
            </a:r>
            <a:r>
              <a:rPr lang="en-US" sz="1600" dirty="0"/>
              <a:t>("fuel").value</a:t>
            </a:r>
            <a:r>
              <a:rPr lang="en-US" sz="1600" dirty="0" smtClean="0"/>
              <a:t>;</a:t>
            </a:r>
            <a:r>
              <a:rPr lang="bg-BG" sz="1600" dirty="0" smtClean="0"/>
              <a:t> //На тези три реда прочитаме входните данни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fuel_type</a:t>
            </a:r>
            <a:r>
              <a:rPr lang="en-US" sz="1600" dirty="0"/>
              <a:t>").value;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result = distance*(fuel/</a:t>
            </a:r>
            <a:r>
              <a:rPr lang="en-US" sz="1600" dirty="0" err="1"/>
              <a:t>razhod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])*</a:t>
            </a:r>
            <a:r>
              <a:rPr lang="en-US" sz="1600" dirty="0" err="1"/>
              <a:t>emisions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 smtClean="0"/>
              <a:t>];</a:t>
            </a:r>
            <a:r>
              <a:rPr lang="bg-BG" sz="1600" dirty="0" smtClean="0"/>
              <a:t> //Пресмятаме резултата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result=</a:t>
            </a:r>
            <a:r>
              <a:rPr lang="en-US" sz="1600" dirty="0" err="1"/>
              <a:t>result.toFixed</a:t>
            </a:r>
            <a:r>
              <a:rPr lang="en-US" sz="1600" dirty="0"/>
              <a:t>(2</a:t>
            </a:r>
            <a:r>
              <a:rPr lang="en-US" sz="1600" dirty="0" smtClean="0"/>
              <a:t>);</a:t>
            </a:r>
            <a:r>
              <a:rPr lang="bg-BG" sz="1600" dirty="0" smtClean="0"/>
              <a:t> //Закръгляме резултата с два знака след десетичната запетая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document.getElementById</a:t>
            </a:r>
            <a:r>
              <a:rPr lang="en-US" sz="1600" dirty="0"/>
              <a:t>('ResultCO2').</a:t>
            </a:r>
            <a:r>
              <a:rPr lang="en-US" sz="1600" dirty="0" err="1"/>
              <a:t>innerHTML</a:t>
            </a:r>
            <a:r>
              <a:rPr lang="en-US" sz="1600" dirty="0"/>
              <a:t>='</a:t>
            </a:r>
            <a:r>
              <a:rPr lang="bg-BG" sz="1600" dirty="0"/>
              <a:t>Количесвото на </a:t>
            </a:r>
            <a:r>
              <a:rPr lang="en-US" sz="1600" dirty="0"/>
              <a:t>CO2 </a:t>
            </a:r>
            <a:r>
              <a:rPr lang="bg-BG" sz="1600" dirty="0"/>
              <a:t>емисии на вашата кола през този пробег е: ' + </a:t>
            </a:r>
            <a:r>
              <a:rPr lang="en-US" sz="1600" dirty="0"/>
              <a:t>result + ' kg</a:t>
            </a:r>
            <a:r>
              <a:rPr lang="en-US" sz="1600" dirty="0" smtClean="0"/>
              <a:t>';</a:t>
            </a:r>
            <a:r>
              <a:rPr lang="bg-BG" sz="1600" dirty="0" smtClean="0"/>
              <a:t> //Показваме резултата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389237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542" b="96094" l="0" r="98609">
                        <a14:foregroundMark x1="68741" y1="71615" x2="72182" y2="79297"/>
                        <a14:backgroundMark x1="2416" y1="22135" x2="97145" y2="22396"/>
                        <a14:backgroundMark x1="1245" y1="62240" x2="97877" y2="61719"/>
                        <a14:backgroundMark x1="586" y1="93620" x2="97877" y2="93750"/>
                        <a14:backgroundMark x1="586" y1="26823" x2="366" y2="88672"/>
                      </a14:backgroundRemoval>
                    </a14:imgEffect>
                  </a14:imgLayer>
                </a14:imgProps>
              </a:ext>
            </a:extLst>
          </a:blip>
          <a:srcRect t="13573" r="1293" b="4036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1800" dirty="0" smtClean="0"/>
              <a:t>Калкулатор за питейна вода</a:t>
            </a:r>
            <a:endParaRPr lang="bg-BG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CalculateWater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sources = 25000000 + 13000000 + 250000</a:t>
            </a:r>
            <a:r>
              <a:rPr lang="en-US" sz="1600" dirty="0" smtClean="0"/>
              <a:t>;</a:t>
            </a:r>
            <a:r>
              <a:rPr lang="bg-BG" sz="1600" dirty="0" smtClean="0"/>
              <a:t> //Събираме всички източници на питейна вода в </a:t>
            </a:r>
            <a:r>
              <a:rPr lang="en-US" sz="1600" dirty="0" smtClean="0"/>
              <a:t>km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³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sources *= 1000000000000</a:t>
            </a:r>
            <a:r>
              <a:rPr lang="en-US" sz="1600" dirty="0" smtClean="0"/>
              <a:t>; </a:t>
            </a:r>
            <a:r>
              <a:rPr lang="bg-BG" sz="1600" dirty="0" smtClean="0"/>
              <a:t>//Умножаваме ги по 10</a:t>
            </a:r>
            <a:r>
              <a:rPr lang="bg-B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¹², за да ги превърнем в литри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litters = 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litters_per_day</a:t>
            </a:r>
            <a:r>
              <a:rPr lang="en-US" sz="1600" dirty="0"/>
              <a:t>").value</a:t>
            </a:r>
            <a:r>
              <a:rPr lang="en-US" sz="1600" dirty="0" smtClean="0"/>
              <a:t>;</a:t>
            </a:r>
            <a:r>
              <a:rPr lang="bg-BG" sz="1600" dirty="0" smtClean="0"/>
              <a:t> //Взимаме входните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population = </a:t>
            </a:r>
            <a:r>
              <a:rPr lang="en-US" sz="1600" dirty="0" err="1"/>
              <a:t>document.getElementById</a:t>
            </a:r>
            <a:r>
              <a:rPr lang="en-US" sz="1600" dirty="0"/>
              <a:t>("population").value</a:t>
            </a:r>
            <a:r>
              <a:rPr lang="en-US" sz="1600" dirty="0" smtClean="0"/>
              <a:t>;</a:t>
            </a:r>
            <a:r>
              <a:rPr lang="bg-BG" sz="1600" dirty="0" smtClean="0"/>
              <a:t> //данни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days = litters*population</a:t>
            </a:r>
            <a:r>
              <a:rPr lang="en-US" sz="1600" dirty="0" smtClean="0"/>
              <a:t>;</a:t>
            </a:r>
            <a:r>
              <a:rPr lang="bg-BG" sz="1600" dirty="0" smtClean="0"/>
              <a:t> //Пресмятаме по колко литра вода пият всички на ден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days = sources/days</a:t>
            </a:r>
            <a:r>
              <a:rPr lang="en-US" sz="1600" dirty="0" smtClean="0"/>
              <a:t>;</a:t>
            </a:r>
            <a:r>
              <a:rPr lang="bg-BG" sz="1600" dirty="0" smtClean="0"/>
              <a:t> //Пресмятаме за колко дни ще стигне тя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days = </a:t>
            </a:r>
            <a:r>
              <a:rPr lang="en-US" sz="1600" dirty="0" err="1"/>
              <a:t>Math.floor</a:t>
            </a:r>
            <a:r>
              <a:rPr lang="en-US" sz="1600" dirty="0"/>
              <a:t>(days</a:t>
            </a:r>
            <a:r>
              <a:rPr lang="en-US" sz="1600" dirty="0" smtClean="0"/>
              <a:t>);</a:t>
            </a:r>
            <a:r>
              <a:rPr lang="bg-BG" sz="1600" dirty="0" smtClean="0"/>
              <a:t> //Закръгляме я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years = days/365.25</a:t>
            </a:r>
            <a:r>
              <a:rPr lang="en-US" sz="1600" dirty="0" smtClean="0"/>
              <a:t>;</a:t>
            </a:r>
            <a:r>
              <a:rPr lang="bg-BG" sz="1600" dirty="0" smtClean="0"/>
              <a:t> //Смятаме за колко години ще стигне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years = </a:t>
            </a:r>
            <a:r>
              <a:rPr lang="en-US" sz="1600" dirty="0" err="1"/>
              <a:t>Math.floor</a:t>
            </a:r>
            <a:r>
              <a:rPr lang="en-US" sz="1600" dirty="0"/>
              <a:t>(years</a:t>
            </a:r>
            <a:r>
              <a:rPr lang="en-US" sz="1600" dirty="0" smtClean="0"/>
              <a:t>);</a:t>
            </a:r>
            <a:r>
              <a:rPr lang="bg-BG" sz="1600" dirty="0" smtClean="0"/>
              <a:t> //Закръгляме и годините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document.getElementById</a:t>
            </a:r>
            <a:r>
              <a:rPr lang="en-US" sz="1600" dirty="0"/>
              <a:t>('</a:t>
            </a:r>
            <a:r>
              <a:rPr lang="en-US" sz="1600" dirty="0" err="1"/>
              <a:t>ResultWater</a:t>
            </a:r>
            <a:r>
              <a:rPr lang="en-US" sz="1600" dirty="0"/>
              <a:t>').</a:t>
            </a:r>
            <a:r>
              <a:rPr lang="en-US" sz="1600" dirty="0" err="1"/>
              <a:t>innerHTML</a:t>
            </a:r>
            <a:r>
              <a:rPr lang="en-US" sz="1600" dirty="0"/>
              <a:t>='</a:t>
            </a:r>
            <a:r>
              <a:rPr lang="bg-BG" sz="1600" dirty="0"/>
              <a:t>Питейната вода на света ще стигне за: ' + </a:t>
            </a:r>
            <a:r>
              <a:rPr lang="en-US" sz="1600" dirty="0"/>
              <a:t>days + ' </a:t>
            </a:r>
            <a:r>
              <a:rPr lang="bg-BG" sz="1600" dirty="0"/>
              <a:t>дни (' + </a:t>
            </a:r>
            <a:r>
              <a:rPr lang="en-US" sz="1600" dirty="0"/>
              <a:t>years + ' </a:t>
            </a:r>
            <a:r>
              <a:rPr lang="bg-BG" sz="1600" dirty="0"/>
              <a:t>години</a:t>
            </a:r>
            <a:r>
              <a:rPr lang="bg-BG" sz="1600" dirty="0" smtClean="0"/>
              <a:t>)'; //Показваме резултата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0607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Процес на работа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sz="1600" dirty="0" smtClean="0"/>
              <a:t>Започнахме работата си още четвъртък вечерта. Тогава само се заформи основната идея за проекта ни – уебсайт, който да комбинира темите „</a:t>
            </a:r>
            <a:r>
              <a:rPr lang="en-US" sz="1600" dirty="0" smtClean="0"/>
              <a:t>Deep </a:t>
            </a:r>
            <a:r>
              <a:rPr lang="en-US" sz="1600" dirty="0"/>
              <a:t>in the </a:t>
            </a:r>
            <a:r>
              <a:rPr lang="en-US" sz="1600" dirty="0" smtClean="0"/>
              <a:t>blue</a:t>
            </a:r>
            <a:r>
              <a:rPr lang="bg-BG" sz="1600" dirty="0" smtClean="0"/>
              <a:t>“</a:t>
            </a:r>
            <a:r>
              <a:rPr lang="en-US" sz="1600" dirty="0" smtClean="0"/>
              <a:t> </a:t>
            </a:r>
            <a:r>
              <a:rPr lang="en-US" sz="1600" dirty="0"/>
              <a:t>и </a:t>
            </a:r>
            <a:r>
              <a:rPr lang="bg-BG" sz="1600" dirty="0" smtClean="0"/>
              <a:t>„</a:t>
            </a:r>
            <a:r>
              <a:rPr lang="en-US" sz="1600" dirty="0" smtClean="0"/>
              <a:t>Brownie Soil</a:t>
            </a:r>
            <a:r>
              <a:rPr lang="bg-BG" sz="1600" dirty="0" smtClean="0"/>
              <a:t>“. Уебсайтът щеше да включва </a:t>
            </a:r>
            <a:r>
              <a:rPr lang="ru-RU" sz="1600" dirty="0" smtClean="0"/>
              <a:t>меню </a:t>
            </a:r>
            <a:r>
              <a:rPr lang="ru-RU" sz="1600" dirty="0"/>
              <a:t>с различни теми (проблеми, начини за решаване на тези проблеми, диаграми за различните изменения в </a:t>
            </a:r>
            <a:r>
              <a:rPr lang="ru-RU" sz="1600" dirty="0" smtClean="0"/>
              <a:t>замърсеността </a:t>
            </a:r>
            <a:r>
              <a:rPr lang="ru-RU" sz="1600" dirty="0"/>
              <a:t>през времето и техните нива</a:t>
            </a:r>
            <a:r>
              <a:rPr lang="ru-RU" sz="1600" dirty="0" smtClean="0"/>
              <a:t>), както и калкулатор</a:t>
            </a:r>
            <a:r>
              <a:rPr lang="ru-RU" sz="1600" dirty="0"/>
              <a:t>, изчисляващ нещо любопитно, свързано със замърсяването на водата и почвите (например колко </a:t>
            </a:r>
            <a:r>
              <a:rPr lang="ru-RU" sz="1600" dirty="0" smtClean="0"/>
              <a:t>литра </a:t>
            </a:r>
            <a:r>
              <a:rPr lang="ru-RU" sz="1600" dirty="0"/>
              <a:t>пестициди ще повлияят фатално зле на околната среда в зависимост от площта на земята</a:t>
            </a:r>
            <a:r>
              <a:rPr lang="ru-RU" sz="1600" dirty="0" smtClean="0"/>
              <a:t>).</a:t>
            </a:r>
          </a:p>
          <a:p>
            <a:r>
              <a:rPr lang="ru-RU" sz="1600" dirty="0" smtClean="0"/>
              <a:t>Истинската работа започна в петък. Тогава бяха оформени основите на сайта. Решихме калкулаторът да изчислява вредните емисии, които изпуска колата ни. Освен основните теми в менюто ни – Почви, Води и Растения, добавихме и още два таба – </a:t>
            </a:r>
            <a:r>
              <a:rPr lang="bg-BG" sz="1600" dirty="0" smtClean="0"/>
              <a:t>За любопитните и </a:t>
            </a:r>
            <a:r>
              <a:rPr lang="en-US" sz="1600" dirty="0" err="1" smtClean="0"/>
              <a:t>GoGreen</a:t>
            </a:r>
            <a:r>
              <a:rPr lang="en-US" sz="1600" dirty="0" smtClean="0"/>
              <a:t> City</a:t>
            </a:r>
            <a:r>
              <a:rPr lang="bg-BG" sz="1600" dirty="0" smtClean="0"/>
              <a:t> – тема, която да описва различните начини за опазване на околната среда в градовете, както и забавен начин да имплементираме името на тазгодишния </a:t>
            </a:r>
            <a:r>
              <a:rPr lang="en-US" sz="1600" dirty="0" err="1" smtClean="0"/>
              <a:t>HackTUES</a:t>
            </a:r>
            <a:r>
              <a:rPr lang="en-US" sz="1600" dirty="0" smtClean="0"/>
              <a:t>.</a:t>
            </a:r>
            <a:r>
              <a:rPr lang="bg-BG" sz="1600" dirty="0" smtClean="0"/>
              <a:t> Започна и работата по калкулатора. Темите за Почви, Води и Растения бяха почти завършени.</a:t>
            </a:r>
          </a:p>
          <a:p>
            <a:r>
              <a:rPr lang="bg-BG" sz="1600" dirty="0" smtClean="0"/>
              <a:t>Днес също направихме доста. Изцяло бяха завършени табовете </a:t>
            </a:r>
            <a:r>
              <a:rPr lang="en-US" sz="1600" dirty="0" smtClean="0"/>
              <a:t>Home, </a:t>
            </a:r>
            <a:r>
              <a:rPr lang="bg-BG" sz="1600" dirty="0" smtClean="0"/>
              <a:t>Почви, Води, Растения и </a:t>
            </a:r>
            <a:r>
              <a:rPr lang="en-US" sz="1600" dirty="0" err="1" smtClean="0"/>
              <a:t>GoGreen</a:t>
            </a:r>
            <a:r>
              <a:rPr lang="en-US" sz="1600" dirty="0" smtClean="0"/>
              <a:t> City</a:t>
            </a:r>
            <a:r>
              <a:rPr lang="bg-BG" sz="1600" dirty="0" smtClean="0"/>
              <a:t>. За последната тема един от съотборниците ни се вдъхнови от работата на гражданската организация Спаси София, които предлагат смислени решения на належащи проблеми. Започната, макар и недовършена, беше темата За любопитните, както и презентацията ни. След доста мъки калкулаторът също беше завършен, като започна работата и по втори – такъв, който изчислява </a:t>
            </a:r>
            <a:r>
              <a:rPr lang="ru-RU" sz="1600" dirty="0" smtClean="0"/>
              <a:t>за </a:t>
            </a:r>
            <a:r>
              <a:rPr lang="ru-RU" sz="1600" dirty="0"/>
              <a:t>колко години ще стигне наличната питейна вода в </a:t>
            </a:r>
            <a:r>
              <a:rPr lang="ru-RU" sz="1600" dirty="0" smtClean="0"/>
              <a:t>света, като се взимат предвид колко </a:t>
            </a:r>
            <a:r>
              <a:rPr lang="ru-RU" sz="1600" dirty="0"/>
              <a:t>литра вода изпива средно човек за един </a:t>
            </a:r>
            <a:r>
              <a:rPr lang="ru-RU" sz="1600" dirty="0" smtClean="0"/>
              <a:t>ден и каква </a:t>
            </a:r>
            <a:r>
              <a:rPr lang="ru-RU" sz="1600" dirty="0"/>
              <a:t>е човешката популация в брой (</a:t>
            </a:r>
            <a:r>
              <a:rPr lang="ru-RU" sz="1600" dirty="0" smtClean="0"/>
              <a:t>потребителят </a:t>
            </a:r>
            <a:r>
              <a:rPr lang="ru-RU" sz="1600" dirty="0"/>
              <a:t>може да въведе и нереална </a:t>
            </a:r>
            <a:r>
              <a:rPr lang="ru-RU" sz="1600" dirty="0" smtClean="0"/>
              <a:t>бройка, </a:t>
            </a:r>
            <a:r>
              <a:rPr lang="ru-RU" sz="1600" dirty="0"/>
              <a:t>само за да види резултата</a:t>
            </a:r>
            <a:r>
              <a:rPr lang="ru-RU" sz="1600" dirty="0" smtClean="0"/>
              <a:t>).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5384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DDD1B1"/>
      </a:dk2>
      <a:lt2>
        <a:srgbClr val="2E8650"/>
      </a:lt2>
      <a:accent1>
        <a:srgbClr val="3CA638"/>
      </a:accent1>
      <a:accent2>
        <a:srgbClr val="518E4D"/>
      </a:accent2>
      <a:accent3>
        <a:srgbClr val="2FC3F3"/>
      </a:accent3>
      <a:accent4>
        <a:srgbClr val="A05A2C"/>
      </a:accent4>
      <a:accent5>
        <a:srgbClr val="EDB700"/>
      </a:accent5>
      <a:accent6>
        <a:srgbClr val="000000"/>
      </a:accent6>
      <a:hlink>
        <a:srgbClr val="48A14F"/>
      </a:hlink>
      <a:folHlink>
        <a:srgbClr val="66B684"/>
      </a:folHlink>
    </a:clrScheme>
    <a:fontScheme name="HackTUES G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868</Words>
  <Application>Microsoft Office PowerPoint</Application>
  <PresentationFormat>Widescreen</PresentationFormat>
  <Paragraphs>58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Comfortaa</vt:lpstr>
      <vt:lpstr>Wingdings</vt:lpstr>
      <vt:lpstr>Office Theme</vt:lpstr>
      <vt:lpstr>Проект „From the depths to the sky”</vt:lpstr>
      <vt:lpstr>Цел на проекта</vt:lpstr>
      <vt:lpstr>Затруднения при разработката</vt:lpstr>
      <vt:lpstr>Нашият отбор</vt:lpstr>
      <vt:lpstr>PowerPoint Presentation</vt:lpstr>
      <vt:lpstr>Използвани технологии</vt:lpstr>
      <vt:lpstr>Как работят калкулаторите ни? Калкулатор за въглероден диоксид</vt:lpstr>
      <vt:lpstr>Калкулатор за питейна вода</vt:lpstr>
      <vt:lpstr>Процес на работа</vt:lpstr>
      <vt:lpstr>А сега...</vt:lpstr>
      <vt:lpstr>Демонстрация </vt:lpstr>
      <vt:lpstr>Какво научихме?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36</cp:revision>
  <dcterms:created xsi:type="dcterms:W3CDTF">2021-03-13T08:40:11Z</dcterms:created>
  <dcterms:modified xsi:type="dcterms:W3CDTF">2021-03-14T05:48:01Z</dcterms:modified>
</cp:coreProperties>
</file>