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Source Sans Pro" panose="020B0604020202020204" charset="0"/>
      <p:regular r:id="rId19"/>
      <p:bold r:id="rId20"/>
      <p:italic r:id="rId21"/>
      <p:boldItalic r:id="rId22"/>
    </p:embeddedFont>
    <p:embeddedFont>
      <p:font typeface="Raleway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vid Moore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8-15T12:05:12.452" idx="1">
    <p:pos x="6000" y="0"/>
    <p:text>So this tagline is great but the whole X meets Y thing is insanely overused for elevator pitches in industry. I'm not sure there's something better though.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MAX</a:t>
            </a:r>
            <a:br>
              <a:rPr lang="en-GB"/>
            </a:br>
            <a:r>
              <a:rPr lang="en-GB"/>
              <a:t>Hey how you doin’?, we are Max, Zac and David and we’ll be talking about Afro Disco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MAX</a:t>
            </a:r>
            <a:br>
              <a:rPr lang="en-GB"/>
            </a:br>
            <a:r>
              <a:rPr lang="en-GB"/>
              <a:t>Well I’m glad you asked!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MAX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MAX (handoff to Zac)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ZAC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Afro Disco will be made in Unity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There are three platforms we would like to hit, but only if each previous one was promising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First target platform: Android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-GB"/>
              <a:t>Low developer fee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-GB"/>
              <a:t>Mobile: good for our target market</a:t>
            </a:r>
          </a:p>
          <a:p>
            <a:pPr marL="457200" lvl="0" indent="-228600">
              <a:spcBef>
                <a:spcPts val="0"/>
              </a:spcBef>
              <a:buChar char="-"/>
            </a:pPr>
            <a:r>
              <a:rPr lang="en-GB"/>
              <a:t>Large install base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Second: Windows PC</a:t>
            </a:r>
          </a:p>
          <a:p>
            <a:pPr marL="457200" lvl="0" indent="-228600">
              <a:spcBef>
                <a:spcPts val="0"/>
              </a:spcBef>
              <a:buChar char="-"/>
            </a:pPr>
            <a:r>
              <a:rPr lang="en-GB"/>
              <a:t>If Android is at all successful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-GB"/>
              <a:t>Low developer fee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-GB"/>
              <a:t>PC: fairly good for our target market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-GB"/>
              <a:t>Distribution via itch.io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Third: iOS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-GB"/>
              <a:t>If other platforms are fairly successful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-GB"/>
              <a:t>Moderate developer fee</a:t>
            </a:r>
          </a:p>
          <a:p>
            <a:pPr marL="457200" lvl="0" indent="-228600">
              <a:spcBef>
                <a:spcPts val="0"/>
              </a:spcBef>
              <a:buChar char="-"/>
            </a:pPr>
            <a:r>
              <a:rPr lang="en-GB"/>
              <a:t>Mobile: good for our target market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ZAC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ZAC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Mention hoping to come back to Firemonkeys with the Third Milestone build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ZAC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So, thank you all for your time, and we’re open for questions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[Leave this slide up on screen during the questions unless we specifically need to show a different one]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MAX (handoff to David)</a:t>
            </a:r>
            <a:br>
              <a:rPr lang="en-GB"/>
            </a:br>
            <a:r>
              <a:rPr lang="en-GB"/>
              <a:t>Thanks to Max for *that* visual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-GB"/>
              <a:t>Are they dabbing????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Dab on the haters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DAVID</a:t>
            </a:r>
          </a:p>
          <a:p>
            <a: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66666"/>
              </a:buClr>
              <a:buSzPct val="100000"/>
              <a:buFont typeface="Source Sans Pro"/>
            </a:pPr>
            <a:r>
              <a:rPr lang="en-GB" sz="14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Dance Moves require specific Dancer arrangements</a:t>
            </a:r>
          </a:p>
          <a:p>
            <a: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66666"/>
              </a:buClr>
              <a:buSzPct val="100000"/>
              <a:buFont typeface="Source Sans Pro"/>
            </a:pPr>
            <a:r>
              <a:rPr lang="en-GB" sz="14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Build your “deck” of Dance Moves before the game begins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DAVID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So. Are you ready to dance?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DAVID</a:t>
            </a:r>
            <a:br>
              <a:rPr lang="en-GB"/>
            </a:br>
            <a:r>
              <a:rPr lang="en-GB"/>
              <a:t>No yet? Okay, let’s get into a little more detail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DAVID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Some Moves are a more complicated, the Boogaloo is pretty much the top end of that</a:t>
            </a:r>
            <a:br>
              <a:rPr lang="en-GB"/>
            </a:br>
            <a:r>
              <a:rPr lang="en-GB"/>
              <a:t>Oh, and of course it’s electric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-GB"/>
              <a:t>BAZINGA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DAVID (hand off to Max)</a:t>
            </a:r>
            <a:br>
              <a:rPr lang="en-GB"/>
            </a:br>
            <a:r>
              <a:rPr lang="en-GB"/>
              <a:t>We’re grouping the moves into Eras, and players only get to use one Era plus the generalist Pop Era when picking their Moves for a game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Each Era has a mechanical throughline, for example, the Rock Era has moves which push your own Dancers around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And now to go over the advantages of the design, here’s Max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MAX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So now you know what afro disco is,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Now we'll discuss the reasoning for the design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MAX</a:t>
            </a:r>
            <a:br>
              <a:rPr lang="en-GB"/>
            </a:br>
            <a:r>
              <a:rPr lang="en-GB"/>
              <a:t>Make it clear that Just Like Real Dancing is a joke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 lang="en-GB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311700" y="743000"/>
            <a:ext cx="8520600" cy="2006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1700" y="2845181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 lang="en-GB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 lang="en-GB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666666"/>
              </a:buClr>
              <a:defRPr>
                <a:solidFill>
                  <a:srgbClr val="666666"/>
                </a:solidFill>
              </a:defRPr>
            </a:lvl1pPr>
            <a:lvl2pPr lvl="1">
              <a:spcBef>
                <a:spcPts val="0"/>
              </a:spcBef>
              <a:buClr>
                <a:srgbClr val="666666"/>
              </a:buClr>
              <a:defRPr>
                <a:solidFill>
                  <a:srgbClr val="666666"/>
                </a:solidFill>
              </a:defRPr>
            </a:lvl2pPr>
            <a:lvl3pPr lvl="2">
              <a:spcBef>
                <a:spcPts val="0"/>
              </a:spcBef>
              <a:buClr>
                <a:srgbClr val="666666"/>
              </a:buClr>
              <a:defRPr>
                <a:solidFill>
                  <a:srgbClr val="666666"/>
                </a:solidFill>
              </a:defRPr>
            </a:lvl3pPr>
            <a:lvl4pPr lvl="3">
              <a:spcBef>
                <a:spcPts val="0"/>
              </a:spcBef>
              <a:buClr>
                <a:srgbClr val="666666"/>
              </a:buClr>
              <a:defRPr>
                <a:solidFill>
                  <a:srgbClr val="666666"/>
                </a:solidFill>
              </a:defRPr>
            </a:lvl4pPr>
            <a:lvl5pPr lvl="4">
              <a:spcBef>
                <a:spcPts val="0"/>
              </a:spcBef>
              <a:buClr>
                <a:srgbClr val="666666"/>
              </a:buClr>
              <a:defRPr>
                <a:solidFill>
                  <a:srgbClr val="666666"/>
                </a:solidFill>
              </a:defRPr>
            </a:lvl5pPr>
            <a:lvl6pPr lvl="5">
              <a:spcBef>
                <a:spcPts val="0"/>
              </a:spcBef>
              <a:buClr>
                <a:srgbClr val="666666"/>
              </a:buClr>
              <a:defRPr>
                <a:solidFill>
                  <a:srgbClr val="666666"/>
                </a:solidFill>
              </a:defRPr>
            </a:lvl6pPr>
            <a:lvl7pPr lvl="6">
              <a:spcBef>
                <a:spcPts val="0"/>
              </a:spcBef>
              <a:buClr>
                <a:srgbClr val="666666"/>
              </a:buClr>
              <a:defRPr>
                <a:solidFill>
                  <a:srgbClr val="666666"/>
                </a:solidFill>
              </a:defRPr>
            </a:lvl7pPr>
            <a:lvl8pPr lvl="7">
              <a:spcBef>
                <a:spcPts val="0"/>
              </a:spcBef>
              <a:buClr>
                <a:srgbClr val="666666"/>
              </a:buClr>
              <a:defRPr>
                <a:solidFill>
                  <a:srgbClr val="666666"/>
                </a:solidFill>
              </a:defRPr>
            </a:lvl8pPr>
            <a:lvl9pPr lvl="8">
              <a:spcBef>
                <a:spcPts val="0"/>
              </a:spcBef>
              <a:buClr>
                <a:srgbClr val="666666"/>
              </a:buClr>
              <a:defRPr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 lang="en-GB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9" name="Shape 3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 lang="en-GB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l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GB" sz="10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Afro Disco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Maxim Srour, Zac Lucarelli and David Moore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304200" cy="4090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But what about actually selling it!?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Targeting the Audience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GB"/>
              <a:t>Target market: </a:t>
            </a:r>
            <a:r>
              <a:rPr lang="en-GB">
                <a:solidFill>
                  <a:schemeClr val="dk1"/>
                </a:solidFill>
              </a:rPr>
              <a:t>People who want to play tactics games but have bounced off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GB"/>
              <a:t>Age: </a:t>
            </a:r>
            <a:r>
              <a:rPr lang="en-GB">
                <a:solidFill>
                  <a:schemeClr val="dk1"/>
                </a:solidFill>
              </a:rPr>
              <a:t>Mid teens - late thirties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GB"/>
              <a:t>Gender: </a:t>
            </a:r>
            <a:r>
              <a:rPr lang="en-GB">
                <a:solidFill>
                  <a:schemeClr val="dk1"/>
                </a:solidFill>
              </a:rPr>
              <a:t>More female than male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66666"/>
              </a:buClr>
              <a:buSzPct val="100000"/>
              <a:buFont typeface="Source Sans Pro"/>
            </a:pPr>
            <a:r>
              <a:rPr lang="en-GB"/>
              <a:t>Reasons for bouncing off tactics games:</a:t>
            </a: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-GB" sz="1600"/>
              <a:t>Not enough time</a:t>
            </a: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-GB" sz="1600"/>
              <a:t>Not interested in strategy layer</a:t>
            </a: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-GB" sz="1600"/>
              <a:t>Don’t like violent/warlike themes</a:t>
            </a: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-GB" sz="1600"/>
              <a:t>Too much complexity</a:t>
            </a: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-GB" sz="1600"/>
              <a:t>Steep learning curve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How we’re hitting that target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200000"/>
              </a:lnSpc>
              <a:spcBef>
                <a:spcPts val="0"/>
              </a:spcBef>
            </a:pPr>
            <a:r>
              <a:rPr lang="en-GB"/>
              <a:t>Not enough time: </a:t>
            </a:r>
            <a:r>
              <a:rPr lang="en-GB">
                <a:solidFill>
                  <a:schemeClr val="dk1"/>
                </a:solidFill>
              </a:rPr>
              <a:t>Short rounds, easy to put down in between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</a:pPr>
            <a:r>
              <a:rPr lang="en-GB"/>
              <a:t>Not interested in strategy layer: </a:t>
            </a:r>
            <a:r>
              <a:rPr lang="en-GB">
                <a:solidFill>
                  <a:schemeClr val="dk1"/>
                </a:solidFill>
              </a:rPr>
              <a:t>No strategy layer except choosing Moves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</a:pPr>
            <a:r>
              <a:rPr lang="en-GB"/>
              <a:t>Don’t like violent/warlike themes: </a:t>
            </a:r>
            <a:r>
              <a:rPr lang="en-GB">
                <a:solidFill>
                  <a:schemeClr val="dk1"/>
                </a:solidFill>
              </a:rPr>
              <a:t>It’s a dance off instead!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</a:pPr>
            <a:r>
              <a:rPr lang="en-GB"/>
              <a:t>Too much complexity: </a:t>
            </a:r>
            <a:r>
              <a:rPr lang="en-GB">
                <a:solidFill>
                  <a:schemeClr val="dk1"/>
                </a:solidFill>
              </a:rPr>
              <a:t>Minimal systems, no hidden information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</a:pPr>
            <a:r>
              <a:rPr lang="en-GB"/>
              <a:t>Steep learning curve: </a:t>
            </a:r>
            <a:r>
              <a:rPr lang="en-GB">
                <a:solidFill>
                  <a:schemeClr val="dk1"/>
                </a:solidFill>
              </a:rPr>
              <a:t>Focus on onboarding experience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Platforms and Technology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/>
              <a:t>Engine:</a:t>
            </a:r>
          </a:p>
          <a:p>
            <a:pPr marL="457200" lvl="0" indent="-228600" rtl="0">
              <a:lnSpc>
                <a:spcPct val="115000"/>
              </a:lnSpc>
              <a:spcBef>
                <a:spcPts val="1000"/>
              </a:spcBef>
            </a:pPr>
            <a:r>
              <a:rPr lang="en-GB"/>
              <a:t>Unity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/>
              <a:t>Platforms: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GB"/>
              <a:t>Android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GB"/>
              <a:t>Windows PC</a:t>
            </a:r>
          </a:p>
          <a:p>
            <a:pPr marL="457200" lvl="0" indent="-228600">
              <a:spcBef>
                <a:spcPts val="0"/>
              </a:spcBef>
            </a:pPr>
            <a:r>
              <a:rPr lang="en-GB"/>
              <a:t>iOS</a:t>
            </a:r>
          </a:p>
        </p:txBody>
      </p:sp>
      <p:pic>
        <p:nvPicPr>
          <p:cNvPr id="137" name="Shape 137" descr="872px-Android_robot.sv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7925" y="3336900"/>
            <a:ext cx="1350675" cy="158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 descr="apple-logo_318-40184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00274" y="3336899"/>
            <a:ext cx="1584575" cy="158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 descr="2000px-Windows_logo_-_2012.svg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13350" y="3336900"/>
            <a:ext cx="1584575" cy="158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 descr="unity-logo-100571261-large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45092" y="1068425"/>
            <a:ext cx="2368693" cy="15845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1" name="Shape 141"/>
          <p:cNvCxnSpPr/>
          <p:nvPr/>
        </p:nvCxnSpPr>
        <p:spPr>
          <a:xfrm flipH="1">
            <a:off x="4798200" y="2374800"/>
            <a:ext cx="666000" cy="900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142" name="Shape 142"/>
          <p:cNvCxnSpPr/>
          <p:nvPr/>
        </p:nvCxnSpPr>
        <p:spPr>
          <a:xfrm>
            <a:off x="6808650" y="2498150"/>
            <a:ext cx="752700" cy="826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143" name="Shape 143"/>
          <p:cNvCxnSpPr>
            <a:stCxn id="140" idx="2"/>
            <a:endCxn id="139" idx="0"/>
          </p:cNvCxnSpPr>
          <p:nvPr/>
        </p:nvCxnSpPr>
        <p:spPr>
          <a:xfrm>
            <a:off x="6129439" y="2652999"/>
            <a:ext cx="76200" cy="684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Going to Market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45833"/>
              <a:buFont typeface="Arial"/>
              <a:buNone/>
            </a:pPr>
            <a:r>
              <a:rPr lang="en-GB" sz="2400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Marketing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Gifs on Reddit and Twitter!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Cool Tweets!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Calls to action when the game is released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Integrated analytics - responding to player action + needs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Monetization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Ad supported, free to play locally</a:t>
            </a:r>
          </a:p>
          <a:p>
            <a:pPr marL="457200" lvl="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One off purchase to unlock online multiplayer and remove ads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Milestones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19th September: </a:t>
            </a:r>
            <a:r>
              <a:rPr lang="en-GB" dirty="0">
                <a:solidFill>
                  <a:schemeClr val="dk1"/>
                </a:solidFill>
              </a:rPr>
              <a:t>MVP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17th October: </a:t>
            </a:r>
            <a:r>
              <a:rPr lang="en-GB" dirty="0">
                <a:solidFill>
                  <a:schemeClr val="dk1"/>
                </a:solidFill>
              </a:rPr>
              <a:t>Second Milestone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All core art assets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One full Era, and all neutral Dance Moves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3rd November: </a:t>
            </a:r>
            <a:r>
              <a:rPr lang="en-GB" dirty="0">
                <a:solidFill>
                  <a:schemeClr val="dk1"/>
                </a:solidFill>
              </a:rPr>
              <a:t>Project Submission / Third Milestone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Sound assets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Tutorials/onboarding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Second full Era of Moves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Trailer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Q1 2018: </a:t>
            </a:r>
            <a:r>
              <a:rPr lang="en-GB" dirty="0">
                <a:solidFill>
                  <a:schemeClr val="dk1"/>
                </a:solidFill>
              </a:rPr>
              <a:t>Android Release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All Moves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Polish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8154900" cy="1752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Follow us for updates!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@AfroDiscoGame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490250" y="2794300"/>
            <a:ext cx="8154900" cy="192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Personal Twitters:</a:t>
            </a:r>
          </a:p>
          <a:p>
            <a:pPr lvl="0">
              <a:spcBef>
                <a:spcPts val="0"/>
              </a:spcBef>
              <a:buNone/>
            </a:pPr>
            <a:endParaRPr sz="6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>
              <a:spcBef>
                <a:spcPts val="0"/>
              </a:spcBef>
              <a:buNone/>
            </a:pPr>
            <a:r>
              <a:rPr lang="en-GB"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David		@EqualzDee</a:t>
            </a:r>
          </a:p>
          <a:p>
            <a:pPr lvl="0">
              <a:spcBef>
                <a:spcPts val="0"/>
              </a:spcBef>
              <a:buNone/>
            </a:pPr>
            <a:r>
              <a:rPr lang="en-GB"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Max		@MaximSrour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Zac		@Chikanz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1066125" y="1634175"/>
            <a:ext cx="7011600" cy="1875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>
                <a:solidFill>
                  <a:srgbClr val="EFEFEF"/>
                </a:solidFill>
              </a:rPr>
              <a:t>Dance your friends into submission in the game where chess meets Smash Brothers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/>
              <a:t>How it Works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25192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Turn-based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7x11 grid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You have one Lead Dancer, four Backup Dancers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Each Dancer can move two spaces each turn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Perform Dance Moves at any time during your turn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Use Dance Moves to push your opponents off the Dance Floor!</a:t>
            </a:r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2746" y="2263514"/>
            <a:ext cx="5810983" cy="33371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Are you ready to dance?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Dance Moves - Conga Line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-GB" dirty="0"/>
              <a:t>Whoa </a:t>
            </a:r>
            <a:r>
              <a:rPr lang="en-GB" dirty="0" err="1"/>
              <a:t>whoa</a:t>
            </a:r>
            <a:r>
              <a:rPr lang="en-GB" dirty="0"/>
              <a:t> </a:t>
            </a:r>
            <a:r>
              <a:rPr lang="en-GB" dirty="0" err="1"/>
              <a:t>whoa</a:t>
            </a:r>
            <a:r>
              <a:rPr lang="en-GB" dirty="0"/>
              <a:t>… what’s a Dance Move?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-GB" dirty="0"/>
              <a:t>A Dance Move is an arrangement of Dancers which lets your push other Dancers around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br>
              <a:rPr lang="en-GB" dirty="0"/>
            </a:br>
            <a:endParaRPr lang="en-GB" dirty="0"/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-GB" dirty="0"/>
              <a:t>In a Conga Line, you line up and push back any opponents in line with you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0279" y="1611444"/>
            <a:ext cx="4903442" cy="2758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Dance Moves - Boogaloo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GB" dirty="0"/>
              <a:t>Moves can be more complicated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-228600">
              <a:spcBef>
                <a:spcPts val="0"/>
              </a:spcBef>
            </a:pPr>
            <a:r>
              <a:rPr lang="en-GB" dirty="0"/>
              <a:t>In a Boogaloo, you form a Y shape and shoot one enemy off at 90 degrees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9910" y="1343494"/>
            <a:ext cx="5193256" cy="2921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Eras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1829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GB"/>
              <a:t>Moves are placed into Eras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GB"/>
              <a:t>Each Era has a mechanical theme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GB"/>
              <a:t>Players can only use Moves from one Era during a match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2475" y="558250"/>
            <a:ext cx="4216375" cy="421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304200" cy="4090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So that's what.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Here is why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Easy to Play, Difficult to Master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chemeClr val="dk1"/>
                </a:solidFill>
              </a:rPr>
              <a:t>Easy to read</a:t>
            </a:r>
            <a:r>
              <a:rPr lang="en-GB" dirty="0"/>
              <a:t> </a:t>
            </a:r>
            <a:r>
              <a:rPr lang="en-GB" dirty="0" err="1"/>
              <a:t>gamestate</a:t>
            </a:r>
            <a:endParaRPr lang="en-GB" dirty="0"/>
          </a:p>
          <a:p>
            <a:pPr marL="914400" lvl="1" indent="-228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No health bars</a:t>
            </a:r>
          </a:p>
          <a:p>
            <a:pPr marL="914400" lvl="1" indent="-228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No obscured mechanics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Depth through </a:t>
            </a:r>
            <a:r>
              <a:rPr lang="en-GB" dirty="0">
                <a:solidFill>
                  <a:schemeClr val="dk1"/>
                </a:solidFill>
              </a:rPr>
              <a:t>customizability</a:t>
            </a:r>
          </a:p>
          <a:p>
            <a:pPr marL="914400" lvl="1" indent="-228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Only ever deal with a small number of moves in a match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Turn based</a:t>
            </a:r>
          </a:p>
          <a:p>
            <a:pPr marL="914400" lvl="1" indent="-228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Gives you </a:t>
            </a:r>
            <a:r>
              <a:rPr lang="en-GB" dirty="0">
                <a:solidFill>
                  <a:schemeClr val="dk1"/>
                </a:solidFill>
              </a:rPr>
              <a:t>time to think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Just like real dancing</a:t>
            </a:r>
          </a:p>
          <a:p>
            <a:pPr marL="914400" lvl="1" indent="-228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But with less muscle strain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678</Words>
  <Application>Microsoft Office PowerPoint</Application>
  <PresentationFormat>On-screen Show (16:9)</PresentationFormat>
  <Paragraphs>145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Source Sans Pro</vt:lpstr>
      <vt:lpstr>Raleway</vt:lpstr>
      <vt:lpstr>Plum</vt:lpstr>
      <vt:lpstr>Afro Disco</vt:lpstr>
      <vt:lpstr>Dance your friends into submission in the game where chess meets Smash Brothers</vt:lpstr>
      <vt:lpstr>How it Works</vt:lpstr>
      <vt:lpstr>Are you ready to dance?</vt:lpstr>
      <vt:lpstr>Dance Moves - Conga Line</vt:lpstr>
      <vt:lpstr>Dance Moves - Boogaloo</vt:lpstr>
      <vt:lpstr>Eras</vt:lpstr>
      <vt:lpstr>So that's what. Here is why</vt:lpstr>
      <vt:lpstr>Easy to Play, Difficult to Master</vt:lpstr>
      <vt:lpstr>But what about actually selling it!?</vt:lpstr>
      <vt:lpstr>Targeting the Audience</vt:lpstr>
      <vt:lpstr>How we’re hitting that target</vt:lpstr>
      <vt:lpstr>Platforms and Technology</vt:lpstr>
      <vt:lpstr>Going to Market</vt:lpstr>
      <vt:lpstr>Milestones</vt:lpstr>
      <vt:lpstr>Follow us for updates! @AfroDiscoGame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Afro Disco</dc:title>
  <cp:lastModifiedBy>EqualzDee</cp:lastModifiedBy>
  <cp:revision>3</cp:revision>
  <dcterms:modified xsi:type="dcterms:W3CDTF">2017-08-16T23:05:41Z</dcterms:modified>
</cp:coreProperties>
</file>