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7.xml"/>
  <Override ContentType="application/vnd.openxmlformats-officedocument.presentationml.slide+xml" PartName="/ppt/slides/slide1.xml"/>
  <Override ContentType="application/vnd.openxmlformats-officedocument.presentationml.slide+xml" PartName="/ppt/slides/slide4.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7DBB9101-5F7B-43C2-BAF4-0C665A782579}">
  <a:tblStyle styleId="{7DBB9101-5F7B-43C2-BAF4-0C665A782579}" styleName="Table_0">
    <a:wholeTbl>
      <a:tcStyle>
        <a:tcBdr>
          <a:left>
            <a:ln cap="flat" w="9525">
              <a:solidFill>
                <a:srgbClr val="9E9E9E"/>
              </a:solidFill>
              <a:prstDash val="solid"/>
              <a:round/>
              <a:headEnd len="med" w="med" type="none"/>
              <a:tailEnd len="med" w="med" type="none"/>
            </a:ln>
          </a:left>
          <a:right>
            <a:ln cap="flat" w="9525">
              <a:solidFill>
                <a:srgbClr val="9E9E9E"/>
              </a:solidFill>
              <a:prstDash val="solid"/>
              <a:round/>
              <a:headEnd len="med" w="med" type="none"/>
              <a:tailEnd len="med" w="med" type="none"/>
            </a:ln>
          </a:right>
          <a:top>
            <a:ln cap="flat" w="9525">
              <a:solidFill>
                <a:srgbClr val="9E9E9E"/>
              </a:solidFill>
              <a:prstDash val="solid"/>
              <a:round/>
              <a:headEnd len="med" w="med" type="none"/>
              <a:tailEnd len="med" w="med" type="none"/>
            </a:ln>
          </a:top>
          <a:bottom>
            <a:ln cap="flat" w="9525">
              <a:solidFill>
                <a:srgbClr val="9E9E9E"/>
              </a:solidFill>
              <a:prstDash val="solid"/>
              <a:round/>
              <a:headEnd len="med" w="med" type="none"/>
              <a:tailEnd len="med" w="med" type="none"/>
            </a:ln>
          </a:bottom>
          <a:insideH>
            <a:ln cap="flat" w="9525">
              <a:solidFill>
                <a:srgbClr val="9E9E9E"/>
              </a:solidFill>
              <a:prstDash val="solid"/>
              <a:round/>
              <a:headEnd len="med" w="med" type="none"/>
              <a:tailEnd len="med" w="med" type="none"/>
            </a:ln>
          </a:insideH>
          <a:insideV>
            <a:ln cap="flat" w="9525">
              <a:solidFill>
                <a:srgbClr val="9E9E9E"/>
              </a:solidFill>
              <a:prstDash val="solid"/>
              <a:round/>
              <a:headEnd len="med" w="med" type="none"/>
              <a:tailEnd len="med" w="med" type="none"/>
            </a:ln>
          </a:insideV>
        </a:tcBdr>
      </a:tcStyle>
    </a:wholeTbl>
  </a:tblStyle>
  <a:tblStyle styleId="{7ED6CE83-EC1D-4204-BB72-9AA683E2D639}" styleName="Table_1">
    <a:wholeTbl>
      <a:tcStyle>
        <a:tcBdr>
          <a:left>
            <a:ln cap="flat" w="9525">
              <a:solidFill>
                <a:srgbClr val="9E9E9E"/>
              </a:solidFill>
              <a:prstDash val="solid"/>
              <a:round/>
              <a:headEnd len="med" w="med" type="none"/>
              <a:tailEnd len="med" w="med" type="none"/>
            </a:ln>
          </a:left>
          <a:right>
            <a:ln cap="flat" w="9525">
              <a:solidFill>
                <a:srgbClr val="9E9E9E"/>
              </a:solidFill>
              <a:prstDash val="solid"/>
              <a:round/>
              <a:headEnd len="med" w="med" type="none"/>
              <a:tailEnd len="med" w="med" type="none"/>
            </a:ln>
          </a:right>
          <a:top>
            <a:ln cap="flat" w="9525">
              <a:solidFill>
                <a:srgbClr val="9E9E9E"/>
              </a:solidFill>
              <a:prstDash val="solid"/>
              <a:round/>
              <a:headEnd len="med" w="med" type="none"/>
              <a:tailEnd len="med" w="med" type="none"/>
            </a:ln>
          </a:top>
          <a:bottom>
            <a:ln cap="flat" w="9525">
              <a:solidFill>
                <a:srgbClr val="9E9E9E"/>
              </a:solidFill>
              <a:prstDash val="solid"/>
              <a:round/>
              <a:headEnd len="med" w="med" type="none"/>
              <a:tailEnd len="med" w="med" type="none"/>
            </a:ln>
          </a:bottom>
          <a:insideH>
            <a:ln cap="flat" w="9525">
              <a:solidFill>
                <a:srgbClr val="9E9E9E"/>
              </a:solidFill>
              <a:prstDash val="solid"/>
              <a:round/>
              <a:headEnd len="med" w="med" type="none"/>
              <a:tailEnd len="med" w="med" type="none"/>
            </a:ln>
          </a:insideH>
          <a:insideV>
            <a:ln cap="flat"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12" Type="http://schemas.openxmlformats.org/officeDocument/2006/relationships/slide" Target="slides/slide7.xml"/><Relationship Id="rId2" Type="http://schemas.openxmlformats.org/officeDocument/2006/relationships/presProps" Target="presProps.xml"/><Relationship Id="rId1" Type="http://schemas.openxmlformats.org/officeDocument/2006/relationships/theme" Target="theme/theme2.xml"/><Relationship Id="rId10" Type="http://schemas.openxmlformats.org/officeDocument/2006/relationships/slide" Target="slides/slide5.xml"/><Relationship Id="rId4" Type="http://schemas.openxmlformats.org/officeDocument/2006/relationships/slideMaster" Target="slideMasters/slideMaster1.xml"/><Relationship Id="rId11" Type="http://schemas.openxmlformats.org/officeDocument/2006/relationships/slide" Target="slides/slide6.xml"/><Relationship Id="rId3" Type="http://schemas.openxmlformats.org/officeDocument/2006/relationships/tableStyles" Target="tableStyles.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3" name="Shape 7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4" name="Shape 12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79" name="Shape 17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86" name="Shape 18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92" name="Shape 19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98" name="Shape 19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685800" y="1583342"/>
            <a:ext cx="7772400" cy="1159856"/>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0" name="Shape 10"/>
          <p:cNvSpPr txBox="1"/>
          <p:nvPr>
            <p:ph idx="1" type="subTitle"/>
          </p:nvPr>
        </p:nvSpPr>
        <p:spPr>
          <a:xfrm>
            <a:off x="685800" y="2840053"/>
            <a:ext cx="7772400" cy="784737"/>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1" name="Shape 11"/>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x="457200" y="1200150"/>
            <a:ext cx="8229600"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x="0" y="0"/>
          <a:ext cx="0" cy="0"/>
          <a:chOff x="0" y="0"/>
          <a:chExt cx="0" cy="0"/>
        </a:xfrm>
      </p:grpSpPr>
      <p:sp>
        <p:nvSpPr>
          <p:cNvPr id="17" name="Shape 17"/>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x="4692273"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x="0" y="0"/>
          <a:ext cx="0" cy="0"/>
          <a:chOff x="0" y="0"/>
          <a:chExt cx="0" cy="0"/>
        </a:xfrm>
      </p:grpSpPr>
      <p:sp>
        <p:nvSpPr>
          <p:cNvPr id="25" name="Shape 25"/>
          <p:cNvSpPr txBox="1"/>
          <p:nvPr>
            <p:ph idx="1" type="body"/>
          </p:nvPr>
        </p:nvSpPr>
        <p:spPr>
          <a:xfrm>
            <a:off x="457200" y="4406309"/>
            <a:ext cx="8229600" cy="519520"/>
          </a:xfrm>
          <a:prstGeom prst="rect">
            <a:avLst/>
          </a:prstGeom>
        </p:spPr>
        <p:txBody>
          <a:bodyPr anchorCtr="0" anchor="t" bIns="91425" lIns="91425" rIns="91425" tIns="91425"/>
          <a:lstStyle>
            <a:lvl1pPr algn="ctr">
              <a:spcBef>
                <a:spcPts val="360"/>
              </a:spcBef>
              <a:buSzPct val="100000"/>
              <a:buNone/>
              <a:defRPr sz="1800"/>
            </a:lvl1pPr>
          </a:lstStyle>
          <a:p/>
        </p:txBody>
      </p:sp>
      <p:sp>
        <p:nvSpPr>
          <p:cNvPr id="26" name="Shape 26"/>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sp>
        <p:nvSpPr>
          <p:cNvPr id="28" name="Shape 28"/>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25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x="457200" y="1200150"/>
            <a:ext cx="8229600" cy="372568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4749850"/>
            <a:ext cx="548699" cy="393524"/>
          </a:xfrm>
          <a:prstGeom prst="rect">
            <a:avLst/>
          </a:prstGeom>
          <a:noFill/>
          <a:ln>
            <a:noFill/>
          </a:ln>
        </p:spPr>
        <p:txBody>
          <a:bodyPr anchorCtr="0" anchor="ctr" bIns="91425" lIns="91425" rIns="91425" tIns="91425">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 Id="rId3" Type="http://schemas.openxmlformats.org/officeDocument/2006/relationships/image" Target="../media/image0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 Id="rId3" Type="http://schemas.openxmlformats.org/officeDocument/2006/relationships/image" Target="../media/image0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 Id="rId3" Type="http://schemas.openxmlformats.org/officeDocument/2006/relationships/image" Target="../media/image0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 Id="rId3" Type="http://schemas.openxmlformats.org/officeDocument/2006/relationships/image" Target="../media/image0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0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0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x="0" y="0"/>
          <a:ext cx="0" cy="0"/>
          <a:chOff x="0" y="0"/>
          <a:chExt cx="0" cy="0"/>
        </a:xfrm>
      </p:grpSpPr>
      <p:pic>
        <p:nvPicPr>
          <p:cNvPr id="30" name="Shape 30"/>
          <p:cNvPicPr preferRelativeResize="0"/>
          <p:nvPr/>
        </p:nvPicPr>
        <p:blipFill>
          <a:blip r:embed="rId3">
            <a:alphaModFix/>
          </a:blip>
          <a:stretch>
            <a:fillRect/>
          </a:stretch>
        </p:blipFill>
        <p:spPr>
          <a:xfrm>
            <a:off x="0" y="4975"/>
            <a:ext cx="2205529" cy="676199"/>
          </a:xfrm>
          <a:prstGeom prst="rect">
            <a:avLst/>
          </a:prstGeom>
          <a:noFill/>
          <a:ln>
            <a:noFill/>
          </a:ln>
        </p:spPr>
      </p:pic>
      <p:sp>
        <p:nvSpPr>
          <p:cNvPr id="31" name="Shape 31"/>
          <p:cNvSpPr txBox="1"/>
          <p:nvPr/>
        </p:nvSpPr>
        <p:spPr>
          <a:xfrm>
            <a:off x="2280200" y="165925"/>
            <a:ext cx="2416499" cy="354300"/>
          </a:xfrm>
          <a:prstGeom prst="rect">
            <a:avLst/>
          </a:prstGeom>
          <a:noFill/>
          <a:ln>
            <a:noFill/>
          </a:ln>
        </p:spPr>
        <p:txBody>
          <a:bodyPr anchorCtr="0" anchor="ctr" bIns="91425" lIns="91425" rIns="91425" tIns="91425">
            <a:noAutofit/>
          </a:bodyPr>
          <a:lstStyle/>
          <a:p>
            <a:pPr algn="ctr">
              <a:spcBef>
                <a:spcPts val="0"/>
              </a:spcBef>
              <a:buNone/>
            </a:pPr>
            <a:r>
              <a:rPr lang="en"/>
              <a:t>Unity.scene Flow Diagram</a:t>
            </a:r>
          </a:p>
        </p:txBody>
      </p:sp>
      <p:sp>
        <p:nvSpPr>
          <p:cNvPr id="32" name="Shape 32"/>
          <p:cNvSpPr/>
          <p:nvPr/>
        </p:nvSpPr>
        <p:spPr>
          <a:xfrm>
            <a:off x="40850" y="4612266"/>
            <a:ext cx="204599" cy="204599"/>
          </a:xfrm>
          <a:prstGeom prst="frame">
            <a:avLst>
              <a:gd fmla="val 12500" name="adj1"/>
            </a:avLst>
          </a:prstGeom>
          <a:solidFill>
            <a:srgbClr val="7F6000"/>
          </a:solidFill>
          <a:ln cap="flat"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3" name="Shape 33"/>
          <p:cNvSpPr/>
          <p:nvPr/>
        </p:nvSpPr>
        <p:spPr>
          <a:xfrm>
            <a:off x="40850" y="4866032"/>
            <a:ext cx="204599" cy="204599"/>
          </a:xfrm>
          <a:prstGeom prst="frame">
            <a:avLst>
              <a:gd fmla="val 12500" name="adj1"/>
            </a:avLst>
          </a:prstGeom>
          <a:solidFill>
            <a:schemeClr val="lt2"/>
          </a:solidFill>
          <a:ln cap="flat"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4" name="Shape 34"/>
          <p:cNvSpPr/>
          <p:nvPr/>
        </p:nvSpPr>
        <p:spPr>
          <a:xfrm>
            <a:off x="40850" y="4358500"/>
            <a:ext cx="204599" cy="204599"/>
          </a:xfrm>
          <a:prstGeom prst="frame">
            <a:avLst>
              <a:gd fmla="val 12500" name="adj1"/>
            </a:avLst>
          </a:prstGeom>
          <a:solidFill>
            <a:srgbClr val="93C47D"/>
          </a:solidFill>
          <a:ln cap="flat"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5" name="Shape 35"/>
          <p:cNvSpPr txBox="1"/>
          <p:nvPr/>
        </p:nvSpPr>
        <p:spPr>
          <a:xfrm>
            <a:off x="245450" y="4332850"/>
            <a:ext cx="2948999" cy="255899"/>
          </a:xfrm>
          <a:prstGeom prst="rect">
            <a:avLst/>
          </a:prstGeom>
          <a:noFill/>
          <a:ln>
            <a:noFill/>
          </a:ln>
        </p:spPr>
        <p:txBody>
          <a:bodyPr anchorCtr="0" anchor="ctr" bIns="91425" lIns="91425" rIns="91425" tIns="91425">
            <a:noAutofit/>
          </a:bodyPr>
          <a:lstStyle/>
          <a:p>
            <a:pPr lvl="0">
              <a:spcBef>
                <a:spcPts val="0"/>
              </a:spcBef>
              <a:buNone/>
            </a:pPr>
            <a:r>
              <a:rPr lang="en" sz="900"/>
              <a:t>Scenes on the critical path and heavy photon use.</a:t>
            </a:r>
          </a:p>
        </p:txBody>
      </p:sp>
      <p:sp>
        <p:nvSpPr>
          <p:cNvPr id="36" name="Shape 36"/>
          <p:cNvSpPr txBox="1"/>
          <p:nvPr/>
        </p:nvSpPr>
        <p:spPr>
          <a:xfrm>
            <a:off x="245450" y="4586625"/>
            <a:ext cx="2064299" cy="255899"/>
          </a:xfrm>
          <a:prstGeom prst="rect">
            <a:avLst/>
          </a:prstGeom>
          <a:noFill/>
          <a:ln>
            <a:noFill/>
          </a:ln>
        </p:spPr>
        <p:txBody>
          <a:bodyPr anchorCtr="0" anchor="ctr" bIns="91425" lIns="91425" rIns="91425" tIns="91425">
            <a:noAutofit/>
          </a:bodyPr>
          <a:lstStyle/>
          <a:p>
            <a:pPr lvl="0" rtl="0">
              <a:spcBef>
                <a:spcPts val="0"/>
              </a:spcBef>
              <a:buNone/>
            </a:pPr>
            <a:r>
              <a:rPr lang="en" sz="900"/>
              <a:t>Secondary Scenes</a:t>
            </a:r>
          </a:p>
        </p:txBody>
      </p:sp>
      <p:sp>
        <p:nvSpPr>
          <p:cNvPr id="37" name="Shape 37"/>
          <p:cNvSpPr txBox="1"/>
          <p:nvPr/>
        </p:nvSpPr>
        <p:spPr>
          <a:xfrm>
            <a:off x="245450" y="4840400"/>
            <a:ext cx="2064299" cy="255899"/>
          </a:xfrm>
          <a:prstGeom prst="rect">
            <a:avLst/>
          </a:prstGeom>
          <a:noFill/>
          <a:ln>
            <a:noFill/>
          </a:ln>
        </p:spPr>
        <p:txBody>
          <a:bodyPr anchorCtr="0" anchor="ctr" bIns="91425" lIns="91425" rIns="91425" tIns="91425">
            <a:noAutofit/>
          </a:bodyPr>
          <a:lstStyle/>
          <a:p>
            <a:pPr lvl="0" rtl="0">
              <a:spcBef>
                <a:spcPts val="0"/>
              </a:spcBef>
              <a:buNone/>
            </a:pPr>
            <a:r>
              <a:rPr lang="en" sz="900"/>
              <a:t>Transitional Scenes</a:t>
            </a:r>
          </a:p>
        </p:txBody>
      </p:sp>
      <p:sp>
        <p:nvSpPr>
          <p:cNvPr id="38" name="Shape 38"/>
          <p:cNvSpPr/>
          <p:nvPr/>
        </p:nvSpPr>
        <p:spPr>
          <a:xfrm>
            <a:off x="432775" y="2376550"/>
            <a:ext cx="1493399" cy="404100"/>
          </a:xfrm>
          <a:prstGeom prst="frame">
            <a:avLst>
              <a:gd fmla="val 12500" name="adj1"/>
            </a:avLst>
          </a:prstGeom>
          <a:solidFill>
            <a:srgbClr val="38761D"/>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434343"/>
                </a:solidFill>
              </a:rPr>
              <a:t>Landing</a:t>
            </a:r>
          </a:p>
        </p:txBody>
      </p:sp>
      <p:sp>
        <p:nvSpPr>
          <p:cNvPr id="39" name="Shape 39"/>
          <p:cNvSpPr/>
          <p:nvPr/>
        </p:nvSpPr>
        <p:spPr>
          <a:xfrm>
            <a:off x="2441475" y="2376250"/>
            <a:ext cx="1493399" cy="404100"/>
          </a:xfrm>
          <a:prstGeom prst="frame">
            <a:avLst>
              <a:gd fmla="val 12500" name="adj1"/>
            </a:avLst>
          </a:prstGeom>
          <a:solidFill>
            <a:srgbClr val="38761D"/>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434343"/>
                </a:solidFill>
              </a:rPr>
              <a:t>Main Menu</a:t>
            </a:r>
          </a:p>
        </p:txBody>
      </p:sp>
      <p:sp>
        <p:nvSpPr>
          <p:cNvPr id="40" name="Shape 40"/>
          <p:cNvSpPr/>
          <p:nvPr/>
        </p:nvSpPr>
        <p:spPr>
          <a:xfrm>
            <a:off x="4540825" y="2376550"/>
            <a:ext cx="1493399" cy="404100"/>
          </a:xfrm>
          <a:prstGeom prst="frame">
            <a:avLst>
              <a:gd fmla="val 12500" name="adj1"/>
            </a:avLst>
          </a:prstGeom>
          <a:solidFill>
            <a:srgbClr val="7F6000"/>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434343"/>
                </a:solidFill>
              </a:rPr>
              <a:t>Profile</a:t>
            </a:r>
          </a:p>
        </p:txBody>
      </p:sp>
      <p:sp>
        <p:nvSpPr>
          <p:cNvPr id="41" name="Shape 41"/>
          <p:cNvSpPr/>
          <p:nvPr/>
        </p:nvSpPr>
        <p:spPr>
          <a:xfrm>
            <a:off x="4540825" y="1868200"/>
            <a:ext cx="1493399" cy="404100"/>
          </a:xfrm>
          <a:prstGeom prst="frame">
            <a:avLst>
              <a:gd fmla="val 12500" name="adj1"/>
            </a:avLst>
          </a:prstGeom>
          <a:solidFill>
            <a:srgbClr val="7F6000"/>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434343"/>
                </a:solidFill>
              </a:rPr>
              <a:t>Store</a:t>
            </a:r>
          </a:p>
        </p:txBody>
      </p:sp>
      <p:sp>
        <p:nvSpPr>
          <p:cNvPr id="42" name="Shape 42"/>
          <p:cNvSpPr/>
          <p:nvPr/>
        </p:nvSpPr>
        <p:spPr>
          <a:xfrm>
            <a:off x="4540825" y="1359857"/>
            <a:ext cx="1493399" cy="404100"/>
          </a:xfrm>
          <a:prstGeom prst="frame">
            <a:avLst>
              <a:gd fmla="val 12500" name="adj1"/>
            </a:avLst>
          </a:prstGeom>
          <a:solidFill>
            <a:srgbClr val="93C47D"/>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434343"/>
                </a:solidFill>
              </a:rPr>
              <a:t>ModeSelect</a:t>
            </a:r>
          </a:p>
        </p:txBody>
      </p:sp>
      <p:sp>
        <p:nvSpPr>
          <p:cNvPr id="43" name="Shape 43"/>
          <p:cNvSpPr/>
          <p:nvPr/>
        </p:nvSpPr>
        <p:spPr>
          <a:xfrm>
            <a:off x="6343275" y="1916725"/>
            <a:ext cx="1493399" cy="404100"/>
          </a:xfrm>
          <a:prstGeom prst="frame">
            <a:avLst>
              <a:gd fmla="val 12500" name="adj1"/>
            </a:avLst>
          </a:prstGeom>
          <a:solidFill>
            <a:srgbClr val="93C47D"/>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434343"/>
                </a:solidFill>
              </a:rPr>
              <a:t>MatchRoom</a:t>
            </a:r>
          </a:p>
        </p:txBody>
      </p:sp>
      <p:sp>
        <p:nvSpPr>
          <p:cNvPr id="44" name="Shape 44"/>
          <p:cNvSpPr/>
          <p:nvPr/>
        </p:nvSpPr>
        <p:spPr>
          <a:xfrm>
            <a:off x="6343275" y="3433812"/>
            <a:ext cx="1493399" cy="404100"/>
          </a:xfrm>
          <a:prstGeom prst="frame">
            <a:avLst>
              <a:gd fmla="val 12500" name="adj1"/>
            </a:avLst>
          </a:prstGeom>
          <a:solidFill>
            <a:srgbClr val="93C47D"/>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434343"/>
                </a:solidFill>
              </a:rPr>
              <a:t>Gameplay</a:t>
            </a:r>
          </a:p>
        </p:txBody>
      </p:sp>
      <p:sp>
        <p:nvSpPr>
          <p:cNvPr id="45" name="Shape 45"/>
          <p:cNvSpPr/>
          <p:nvPr/>
        </p:nvSpPr>
        <p:spPr>
          <a:xfrm>
            <a:off x="6343275" y="4514000"/>
            <a:ext cx="1493399" cy="404100"/>
          </a:xfrm>
          <a:prstGeom prst="frame">
            <a:avLst>
              <a:gd fmla="val 12500" name="adj1"/>
            </a:avLst>
          </a:prstGeom>
          <a:solidFill>
            <a:srgbClr val="38761D"/>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434343"/>
                </a:solidFill>
              </a:rPr>
              <a:t>EndGame</a:t>
            </a:r>
          </a:p>
        </p:txBody>
      </p:sp>
      <p:sp>
        <p:nvSpPr>
          <p:cNvPr id="46" name="Shape 46"/>
          <p:cNvSpPr/>
          <p:nvPr/>
        </p:nvSpPr>
        <p:spPr>
          <a:xfrm>
            <a:off x="7345800" y="2877325"/>
            <a:ext cx="1493399" cy="404100"/>
          </a:xfrm>
          <a:prstGeom prst="frame">
            <a:avLst>
              <a:gd fmla="val 12500" name="adj1"/>
            </a:avLst>
          </a:prstGeom>
          <a:solidFill>
            <a:srgbClr val="7F6000"/>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434343"/>
                </a:solidFill>
              </a:rPr>
              <a:t>Tutorial</a:t>
            </a:r>
          </a:p>
        </p:txBody>
      </p:sp>
      <p:sp>
        <p:nvSpPr>
          <p:cNvPr id="47" name="Shape 47"/>
          <p:cNvSpPr/>
          <p:nvPr/>
        </p:nvSpPr>
        <p:spPr>
          <a:xfrm>
            <a:off x="1415275" y="2971350"/>
            <a:ext cx="1493399" cy="404100"/>
          </a:xfrm>
          <a:prstGeom prst="frame">
            <a:avLst>
              <a:gd fmla="val 12500" name="adj1"/>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434343"/>
                </a:solidFill>
              </a:rPr>
              <a:t>Loading</a:t>
            </a:r>
          </a:p>
        </p:txBody>
      </p:sp>
      <p:cxnSp>
        <p:nvCxnSpPr>
          <p:cNvPr id="48" name="Shape 48"/>
          <p:cNvCxnSpPr>
            <a:stCxn id="38" idx="3"/>
            <a:endCxn id="39" idx="1"/>
          </p:cNvCxnSpPr>
          <p:nvPr/>
        </p:nvCxnSpPr>
        <p:spPr>
          <a:xfrm>
            <a:off x="1926174" y="2578600"/>
            <a:ext cx="515400" cy="600"/>
          </a:xfrm>
          <a:prstGeom prst="bentConnector3">
            <a:avLst>
              <a:gd fmla="val 49990" name="adj1"/>
            </a:avLst>
          </a:prstGeom>
          <a:noFill/>
          <a:ln cap="flat" w="19050">
            <a:solidFill>
              <a:schemeClr val="dk2"/>
            </a:solidFill>
            <a:prstDash val="solid"/>
            <a:round/>
            <a:headEnd len="lg" w="lg" type="none"/>
            <a:tailEnd len="lg" w="lg" type="stealth"/>
          </a:ln>
        </p:spPr>
      </p:cxnSp>
      <p:cxnSp>
        <p:nvCxnSpPr>
          <p:cNvPr id="49" name="Shape 49"/>
          <p:cNvCxnSpPr>
            <a:stCxn id="39" idx="3"/>
            <a:endCxn id="40" idx="1"/>
          </p:cNvCxnSpPr>
          <p:nvPr/>
        </p:nvCxnSpPr>
        <p:spPr>
          <a:xfrm>
            <a:off x="3934874" y="2578300"/>
            <a:ext cx="606000" cy="600"/>
          </a:xfrm>
          <a:prstGeom prst="bentConnector3">
            <a:avLst>
              <a:gd fmla="val 49996" name="adj1"/>
            </a:avLst>
          </a:prstGeom>
          <a:noFill/>
          <a:ln cap="flat" w="19050">
            <a:solidFill>
              <a:schemeClr val="dk2"/>
            </a:solidFill>
            <a:prstDash val="solid"/>
            <a:round/>
            <a:headEnd len="lg" w="lg" type="none"/>
            <a:tailEnd len="lg" w="lg" type="none"/>
          </a:ln>
        </p:spPr>
      </p:cxnSp>
      <p:cxnSp>
        <p:nvCxnSpPr>
          <p:cNvPr id="50" name="Shape 50"/>
          <p:cNvCxnSpPr>
            <a:stCxn id="47" idx="0"/>
            <a:endCxn id="39" idx="1"/>
          </p:cNvCxnSpPr>
          <p:nvPr/>
        </p:nvCxnSpPr>
        <p:spPr>
          <a:xfrm rot="-5400000">
            <a:off x="2105274" y="2635050"/>
            <a:ext cx="393000" cy="279600"/>
          </a:xfrm>
          <a:prstGeom prst="bentConnector2">
            <a:avLst/>
          </a:prstGeom>
          <a:noFill/>
          <a:ln cap="flat" w="19050">
            <a:solidFill>
              <a:schemeClr val="dk2"/>
            </a:solidFill>
            <a:prstDash val="dot"/>
            <a:round/>
            <a:headEnd len="lg" w="lg" type="none"/>
            <a:tailEnd len="lg" w="lg" type="none"/>
          </a:ln>
        </p:spPr>
      </p:cxnSp>
      <p:sp>
        <p:nvSpPr>
          <p:cNvPr id="51" name="Shape 51"/>
          <p:cNvSpPr/>
          <p:nvPr/>
        </p:nvSpPr>
        <p:spPr>
          <a:xfrm>
            <a:off x="3499914" y="2971350"/>
            <a:ext cx="1493399" cy="404100"/>
          </a:xfrm>
          <a:prstGeom prst="frame">
            <a:avLst>
              <a:gd fmla="val 12500" name="adj1"/>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434343"/>
                </a:solidFill>
              </a:rPr>
              <a:t>Loading</a:t>
            </a:r>
          </a:p>
        </p:txBody>
      </p:sp>
      <p:cxnSp>
        <p:nvCxnSpPr>
          <p:cNvPr id="52" name="Shape 52"/>
          <p:cNvCxnSpPr>
            <a:stCxn id="51" idx="0"/>
            <a:endCxn id="40" idx="1"/>
          </p:cNvCxnSpPr>
          <p:nvPr/>
        </p:nvCxnSpPr>
        <p:spPr>
          <a:xfrm rot="-5400000">
            <a:off x="4197414" y="2627850"/>
            <a:ext cx="392700" cy="294300"/>
          </a:xfrm>
          <a:prstGeom prst="bentConnector2">
            <a:avLst/>
          </a:prstGeom>
          <a:noFill/>
          <a:ln cap="flat" w="19050">
            <a:solidFill>
              <a:schemeClr val="dk2"/>
            </a:solidFill>
            <a:prstDash val="dot"/>
            <a:round/>
            <a:headEnd len="lg" w="lg" type="none"/>
            <a:tailEnd len="lg" w="lg" type="stealth"/>
          </a:ln>
        </p:spPr>
      </p:cxnSp>
      <p:cxnSp>
        <p:nvCxnSpPr>
          <p:cNvPr id="53" name="Shape 53"/>
          <p:cNvCxnSpPr>
            <a:stCxn id="39" idx="3"/>
            <a:endCxn id="42" idx="1"/>
          </p:cNvCxnSpPr>
          <p:nvPr/>
        </p:nvCxnSpPr>
        <p:spPr>
          <a:xfrm flipH="1" rot="10800000">
            <a:off x="3934874" y="1561900"/>
            <a:ext cx="606000" cy="1016400"/>
          </a:xfrm>
          <a:prstGeom prst="bentConnector3">
            <a:avLst>
              <a:gd fmla="val 49996" name="adj1"/>
            </a:avLst>
          </a:prstGeom>
          <a:noFill/>
          <a:ln cap="flat" w="19050">
            <a:solidFill>
              <a:schemeClr val="dk2"/>
            </a:solidFill>
            <a:prstDash val="solid"/>
            <a:round/>
            <a:headEnd len="lg" w="lg" type="none"/>
            <a:tailEnd len="lg" w="lg" type="stealth"/>
          </a:ln>
        </p:spPr>
      </p:cxnSp>
      <p:cxnSp>
        <p:nvCxnSpPr>
          <p:cNvPr id="54" name="Shape 54"/>
          <p:cNvCxnSpPr>
            <a:stCxn id="39" idx="3"/>
            <a:endCxn id="41" idx="1"/>
          </p:cNvCxnSpPr>
          <p:nvPr/>
        </p:nvCxnSpPr>
        <p:spPr>
          <a:xfrm flipH="1" rot="10800000">
            <a:off x="3934874" y="2070400"/>
            <a:ext cx="606000" cy="507900"/>
          </a:xfrm>
          <a:prstGeom prst="bentConnector3">
            <a:avLst>
              <a:gd fmla="val 49996" name="adj1"/>
            </a:avLst>
          </a:prstGeom>
          <a:noFill/>
          <a:ln cap="flat" w="19050">
            <a:solidFill>
              <a:schemeClr val="dk2"/>
            </a:solidFill>
            <a:prstDash val="solid"/>
            <a:round/>
            <a:headEnd len="lg" w="lg" type="stealth"/>
            <a:tailEnd len="lg" w="lg" type="stealth"/>
          </a:ln>
        </p:spPr>
      </p:cxnSp>
      <p:cxnSp>
        <p:nvCxnSpPr>
          <p:cNvPr id="55" name="Shape 55"/>
          <p:cNvCxnSpPr>
            <a:stCxn id="42" idx="3"/>
            <a:endCxn id="43" idx="0"/>
          </p:cNvCxnSpPr>
          <p:nvPr/>
        </p:nvCxnSpPr>
        <p:spPr>
          <a:xfrm>
            <a:off x="6034224" y="1561907"/>
            <a:ext cx="1055700" cy="354899"/>
          </a:xfrm>
          <a:prstGeom prst="bentConnector2">
            <a:avLst/>
          </a:prstGeom>
          <a:noFill/>
          <a:ln cap="flat" w="19050">
            <a:solidFill>
              <a:schemeClr val="dk2"/>
            </a:solidFill>
            <a:prstDash val="solid"/>
            <a:round/>
            <a:headEnd len="lg" w="lg" type="none"/>
            <a:tailEnd len="lg" w="lg" type="stealth"/>
          </a:ln>
        </p:spPr>
      </p:cxnSp>
      <p:sp>
        <p:nvSpPr>
          <p:cNvPr id="56" name="Shape 56"/>
          <p:cNvSpPr/>
          <p:nvPr/>
        </p:nvSpPr>
        <p:spPr>
          <a:xfrm>
            <a:off x="7345800" y="1360225"/>
            <a:ext cx="1493399" cy="404100"/>
          </a:xfrm>
          <a:prstGeom prst="frame">
            <a:avLst>
              <a:gd fmla="val 12500" name="adj1"/>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434343"/>
                </a:solidFill>
              </a:rPr>
              <a:t>Loading</a:t>
            </a:r>
          </a:p>
        </p:txBody>
      </p:sp>
      <p:cxnSp>
        <p:nvCxnSpPr>
          <p:cNvPr id="57" name="Shape 57"/>
          <p:cNvCxnSpPr>
            <a:stCxn id="56" idx="1"/>
            <a:endCxn id="43" idx="0"/>
          </p:cNvCxnSpPr>
          <p:nvPr/>
        </p:nvCxnSpPr>
        <p:spPr>
          <a:xfrm flipH="1">
            <a:off x="7089900" y="1562275"/>
            <a:ext cx="255900" cy="354300"/>
          </a:xfrm>
          <a:prstGeom prst="bentConnector2">
            <a:avLst/>
          </a:prstGeom>
          <a:noFill/>
          <a:ln cap="flat" w="19050">
            <a:solidFill>
              <a:schemeClr val="dk2"/>
            </a:solidFill>
            <a:prstDash val="dot"/>
            <a:round/>
            <a:headEnd len="lg" w="lg" type="none"/>
            <a:tailEnd len="lg" w="lg" type="none"/>
          </a:ln>
        </p:spPr>
      </p:cxnSp>
      <p:sp>
        <p:nvSpPr>
          <p:cNvPr id="58" name="Shape 58"/>
          <p:cNvSpPr/>
          <p:nvPr/>
        </p:nvSpPr>
        <p:spPr>
          <a:xfrm>
            <a:off x="7345800" y="2397025"/>
            <a:ext cx="1493399" cy="404100"/>
          </a:xfrm>
          <a:prstGeom prst="frame">
            <a:avLst>
              <a:gd fmla="val 12500" name="adj1"/>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434343"/>
                </a:solidFill>
              </a:rPr>
              <a:t>Loading</a:t>
            </a:r>
          </a:p>
        </p:txBody>
      </p:sp>
      <p:cxnSp>
        <p:nvCxnSpPr>
          <p:cNvPr id="59" name="Shape 59"/>
          <p:cNvCxnSpPr>
            <a:stCxn id="43" idx="2"/>
            <a:endCxn id="44" idx="0"/>
          </p:cNvCxnSpPr>
          <p:nvPr/>
        </p:nvCxnSpPr>
        <p:spPr>
          <a:xfrm flipH="1" rot="-5400000">
            <a:off x="6533774" y="2877025"/>
            <a:ext cx="1113000" cy="600"/>
          </a:xfrm>
          <a:prstGeom prst="bentConnector3">
            <a:avLst>
              <a:gd fmla="val 49999" name="adj1"/>
            </a:avLst>
          </a:prstGeom>
          <a:noFill/>
          <a:ln cap="flat" w="19050">
            <a:solidFill>
              <a:schemeClr val="dk2"/>
            </a:solidFill>
            <a:prstDash val="solid"/>
            <a:round/>
            <a:headEnd len="lg" w="lg" type="none"/>
            <a:tailEnd len="lg" w="lg" type="stealth"/>
          </a:ln>
        </p:spPr>
      </p:cxnSp>
      <p:cxnSp>
        <p:nvCxnSpPr>
          <p:cNvPr id="60" name="Shape 60"/>
          <p:cNvCxnSpPr>
            <a:endCxn id="44" idx="0"/>
          </p:cNvCxnSpPr>
          <p:nvPr/>
        </p:nvCxnSpPr>
        <p:spPr>
          <a:xfrm rot="5400000">
            <a:off x="6800624" y="2888562"/>
            <a:ext cx="834600" cy="255900"/>
          </a:xfrm>
          <a:prstGeom prst="bentConnector3">
            <a:avLst>
              <a:gd fmla="val 3045" name="adj1"/>
            </a:avLst>
          </a:prstGeom>
          <a:noFill/>
          <a:ln cap="flat" w="19050">
            <a:solidFill>
              <a:schemeClr val="dk2"/>
            </a:solidFill>
            <a:prstDash val="dot"/>
            <a:round/>
            <a:headEnd len="lg" w="lg" type="none"/>
            <a:tailEnd len="lg" w="lg" type="none"/>
          </a:ln>
        </p:spPr>
      </p:cxnSp>
      <p:cxnSp>
        <p:nvCxnSpPr>
          <p:cNvPr id="61" name="Shape 61"/>
          <p:cNvCxnSpPr>
            <a:stCxn id="46" idx="1"/>
            <a:endCxn id="44" idx="0"/>
          </p:cNvCxnSpPr>
          <p:nvPr/>
        </p:nvCxnSpPr>
        <p:spPr>
          <a:xfrm flipH="1">
            <a:off x="7089900" y="3079375"/>
            <a:ext cx="255900" cy="354300"/>
          </a:xfrm>
          <a:prstGeom prst="bentConnector2">
            <a:avLst/>
          </a:prstGeom>
          <a:noFill/>
          <a:ln cap="flat" w="19050">
            <a:solidFill>
              <a:schemeClr val="dk2"/>
            </a:solidFill>
            <a:prstDash val="dot"/>
            <a:round/>
            <a:headEnd len="lg" w="lg" type="none"/>
            <a:tailEnd len="lg" w="lg" type="none"/>
          </a:ln>
        </p:spPr>
      </p:cxnSp>
      <p:cxnSp>
        <p:nvCxnSpPr>
          <p:cNvPr id="62" name="Shape 62"/>
          <p:cNvCxnSpPr>
            <a:stCxn id="44" idx="2"/>
            <a:endCxn id="45" idx="0"/>
          </p:cNvCxnSpPr>
          <p:nvPr/>
        </p:nvCxnSpPr>
        <p:spPr>
          <a:xfrm flipH="1" rot="-5400000">
            <a:off x="6752174" y="4175712"/>
            <a:ext cx="676200" cy="600"/>
          </a:xfrm>
          <a:prstGeom prst="bentConnector3">
            <a:avLst>
              <a:gd fmla="val 49992" name="adj1"/>
            </a:avLst>
          </a:prstGeom>
          <a:noFill/>
          <a:ln cap="flat" w="19050">
            <a:solidFill>
              <a:schemeClr val="dk2"/>
            </a:solidFill>
            <a:prstDash val="solid"/>
            <a:round/>
            <a:headEnd len="lg" w="lg" type="none"/>
            <a:tailEnd len="lg" w="lg" type="stealth"/>
          </a:ln>
        </p:spPr>
      </p:cxnSp>
      <p:sp>
        <p:nvSpPr>
          <p:cNvPr id="63" name="Shape 63"/>
          <p:cNvSpPr/>
          <p:nvPr/>
        </p:nvSpPr>
        <p:spPr>
          <a:xfrm>
            <a:off x="7345800" y="3952000"/>
            <a:ext cx="1493399" cy="404100"/>
          </a:xfrm>
          <a:prstGeom prst="frame">
            <a:avLst>
              <a:gd fmla="val 12500" name="adj1"/>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434343"/>
                </a:solidFill>
              </a:rPr>
              <a:t>Loading</a:t>
            </a:r>
          </a:p>
        </p:txBody>
      </p:sp>
      <p:cxnSp>
        <p:nvCxnSpPr>
          <p:cNvPr id="64" name="Shape 64"/>
          <p:cNvCxnSpPr>
            <a:stCxn id="63" idx="1"/>
            <a:endCxn id="45" idx="0"/>
          </p:cNvCxnSpPr>
          <p:nvPr/>
        </p:nvCxnSpPr>
        <p:spPr>
          <a:xfrm flipH="1">
            <a:off x="7089900" y="4154050"/>
            <a:ext cx="255900" cy="360000"/>
          </a:xfrm>
          <a:prstGeom prst="bentConnector2">
            <a:avLst/>
          </a:prstGeom>
          <a:noFill/>
          <a:ln cap="flat" w="19050">
            <a:solidFill>
              <a:schemeClr val="dk2"/>
            </a:solidFill>
            <a:prstDash val="dot"/>
            <a:round/>
            <a:headEnd len="lg" w="lg" type="none"/>
            <a:tailEnd len="lg" w="lg" type="none"/>
          </a:ln>
        </p:spPr>
      </p:cxnSp>
      <p:cxnSp>
        <p:nvCxnSpPr>
          <p:cNvPr id="65" name="Shape 65"/>
          <p:cNvCxnSpPr>
            <a:stCxn id="45" idx="1"/>
            <a:endCxn id="51" idx="2"/>
          </p:cNvCxnSpPr>
          <p:nvPr/>
        </p:nvCxnSpPr>
        <p:spPr>
          <a:xfrm rot="10800000">
            <a:off x="4246575" y="3375350"/>
            <a:ext cx="2096700" cy="1340700"/>
          </a:xfrm>
          <a:prstGeom prst="bentConnector2">
            <a:avLst/>
          </a:prstGeom>
          <a:noFill/>
          <a:ln cap="flat" w="19050">
            <a:solidFill>
              <a:schemeClr val="dk2"/>
            </a:solidFill>
            <a:prstDash val="solid"/>
            <a:round/>
            <a:headEnd len="lg" w="lg" type="none"/>
            <a:tailEnd len="lg" w="lg" type="stealth"/>
          </a:ln>
        </p:spPr>
      </p:cxnSp>
      <p:sp>
        <p:nvSpPr>
          <p:cNvPr id="66" name="Shape 66"/>
          <p:cNvSpPr/>
          <p:nvPr/>
        </p:nvSpPr>
        <p:spPr>
          <a:xfrm>
            <a:off x="5904150" y="4567425"/>
            <a:ext cx="294299" cy="294299"/>
          </a:xfrm>
          <a:prstGeom prst="octagon">
            <a:avLst>
              <a:gd fmla="val 29289" name="adj"/>
            </a:avLst>
          </a:prstGeom>
          <a:solidFill>
            <a:srgbClr val="FF0000"/>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67" name="Shape 67"/>
          <p:cNvCxnSpPr>
            <a:endCxn id="38" idx="1"/>
          </p:cNvCxnSpPr>
          <p:nvPr/>
        </p:nvCxnSpPr>
        <p:spPr>
          <a:xfrm flipH="1" rot="10800000">
            <a:off x="28675" y="2578600"/>
            <a:ext cx="404100" cy="2700"/>
          </a:xfrm>
          <a:prstGeom prst="straightConnector1">
            <a:avLst/>
          </a:prstGeom>
          <a:noFill/>
          <a:ln cap="flat" w="19050">
            <a:solidFill>
              <a:schemeClr val="dk2"/>
            </a:solidFill>
            <a:prstDash val="solid"/>
            <a:round/>
            <a:headEnd len="lg" w="lg" type="none"/>
            <a:tailEnd len="lg" w="lg" type="stealth"/>
          </a:ln>
        </p:spPr>
      </p:cxnSp>
      <p:sp>
        <p:nvSpPr>
          <p:cNvPr id="68" name="Shape 68"/>
          <p:cNvSpPr/>
          <p:nvPr/>
        </p:nvSpPr>
        <p:spPr>
          <a:xfrm>
            <a:off x="20112" y="2448712"/>
            <a:ext cx="255899" cy="255899"/>
          </a:xfrm>
          <a:prstGeom prst="ellipse">
            <a:avLst/>
          </a:prstGeom>
          <a:solidFill>
            <a:srgbClr val="00FF00"/>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9" name="Shape 69"/>
          <p:cNvSpPr/>
          <p:nvPr/>
        </p:nvSpPr>
        <p:spPr>
          <a:xfrm>
            <a:off x="45025" y="4079075"/>
            <a:ext cx="204599" cy="204599"/>
          </a:xfrm>
          <a:prstGeom prst="frame">
            <a:avLst>
              <a:gd fmla="val 12500" name="adj1"/>
            </a:avLst>
          </a:prstGeom>
          <a:solidFill>
            <a:srgbClr val="38761D"/>
          </a:solidFill>
          <a:ln cap="flat"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0" name="Shape 70"/>
          <p:cNvSpPr txBox="1"/>
          <p:nvPr/>
        </p:nvSpPr>
        <p:spPr>
          <a:xfrm>
            <a:off x="249625" y="4053425"/>
            <a:ext cx="2064299" cy="255899"/>
          </a:xfrm>
          <a:prstGeom prst="rect">
            <a:avLst/>
          </a:prstGeom>
          <a:noFill/>
          <a:ln>
            <a:noFill/>
          </a:ln>
        </p:spPr>
        <p:txBody>
          <a:bodyPr anchorCtr="0" anchor="ctr" bIns="91425" lIns="91425" rIns="91425" tIns="91425">
            <a:noAutofit/>
          </a:bodyPr>
          <a:lstStyle/>
          <a:p>
            <a:pPr lvl="0" rtl="0">
              <a:spcBef>
                <a:spcPts val="0"/>
              </a:spcBef>
              <a:buNone/>
            </a:pPr>
            <a:r>
              <a:rPr lang="en" sz="900"/>
              <a:t>Scenes on the critical path</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nvSpPr>
        <p:spPr>
          <a:xfrm>
            <a:off x="2280200" y="165925"/>
            <a:ext cx="3760800" cy="354300"/>
          </a:xfrm>
          <a:prstGeom prst="rect">
            <a:avLst/>
          </a:prstGeom>
          <a:noFill/>
          <a:ln>
            <a:noFill/>
          </a:ln>
        </p:spPr>
        <p:txBody>
          <a:bodyPr anchorCtr="0" anchor="ctr" bIns="91425" lIns="91425" rIns="91425" tIns="91425">
            <a:noAutofit/>
          </a:bodyPr>
          <a:lstStyle/>
          <a:p>
            <a:pPr lvl="0" rtl="0" algn="ctr">
              <a:spcBef>
                <a:spcPts val="0"/>
              </a:spcBef>
              <a:buNone/>
            </a:pPr>
            <a:r>
              <a:rPr lang="en"/>
              <a:t>PlayFab Component Overview</a:t>
            </a:r>
          </a:p>
        </p:txBody>
      </p:sp>
      <p:pic>
        <p:nvPicPr>
          <p:cNvPr id="76" name="Shape 76"/>
          <p:cNvPicPr preferRelativeResize="0"/>
          <p:nvPr/>
        </p:nvPicPr>
        <p:blipFill>
          <a:blip r:embed="rId3">
            <a:alphaModFix/>
          </a:blip>
          <a:stretch>
            <a:fillRect/>
          </a:stretch>
        </p:blipFill>
        <p:spPr>
          <a:xfrm>
            <a:off x="0" y="4975"/>
            <a:ext cx="2205529" cy="676199"/>
          </a:xfrm>
          <a:prstGeom prst="rect">
            <a:avLst/>
          </a:prstGeom>
          <a:noFill/>
          <a:ln>
            <a:noFill/>
          </a:ln>
        </p:spPr>
      </p:pic>
      <p:graphicFrame>
        <p:nvGraphicFramePr>
          <p:cNvPr id="77" name="Shape 77"/>
          <p:cNvGraphicFramePr/>
          <p:nvPr/>
        </p:nvGraphicFramePr>
        <p:xfrm>
          <a:off x="161094" y="659530"/>
          <a:ext cx="3000000" cy="3000000"/>
        </p:xfrm>
        <a:graphic>
          <a:graphicData uri="http://schemas.openxmlformats.org/drawingml/2006/table">
            <a:tbl>
              <a:tblPr>
                <a:noFill/>
                <a:tableStyleId>{7DBB9101-5F7B-43C2-BAF4-0C665A782579}</a:tableStyleId>
              </a:tblPr>
              <a:tblGrid>
                <a:gridCol w="934900"/>
                <a:gridCol w="2530575"/>
                <a:gridCol w="5399500"/>
              </a:tblGrid>
              <a:tr h="119150">
                <a:tc>
                  <a:txBody>
                    <a:bodyPr>
                      <a:noAutofit/>
                    </a:bodyPr>
                    <a:lstStyle/>
                    <a:p>
                      <a:pPr algn="ctr">
                        <a:spcBef>
                          <a:spcPts val="0"/>
                        </a:spcBef>
                        <a:buNone/>
                      </a:pPr>
                      <a:r>
                        <a:rPr b="1" lang="en" sz="800">
                          <a:solidFill>
                            <a:schemeClr val="lt1"/>
                          </a:solidFill>
                        </a:rPr>
                        <a:t>Unity Scene</a:t>
                      </a:r>
                    </a:p>
                  </a:txBody>
                  <a:tcPr marT="91425" marB="91425" marR="91425" marL="91425">
                    <a:solidFill>
                      <a:srgbClr val="000000"/>
                    </a:solidFill>
                  </a:tcPr>
                </a:tc>
                <a:tc>
                  <a:txBody>
                    <a:bodyPr>
                      <a:noAutofit/>
                    </a:bodyPr>
                    <a:lstStyle/>
                    <a:p>
                      <a:pPr algn="ctr">
                        <a:spcBef>
                          <a:spcPts val="0"/>
                        </a:spcBef>
                        <a:buNone/>
                      </a:pPr>
                      <a:r>
                        <a:rPr b="1" lang="en" sz="800">
                          <a:solidFill>
                            <a:schemeClr val="lt1"/>
                          </a:solidFill>
                        </a:rPr>
                        <a:t>PlayFab Features Used</a:t>
                      </a:r>
                    </a:p>
                  </a:txBody>
                  <a:tcPr marT="91425" marB="91425" marR="91425" marL="91425">
                    <a:solidFill>
                      <a:srgbClr val="000000"/>
                    </a:solidFill>
                  </a:tcPr>
                </a:tc>
                <a:tc>
                  <a:txBody>
                    <a:bodyPr>
                      <a:noAutofit/>
                    </a:bodyPr>
                    <a:lstStyle/>
                    <a:p>
                      <a:pPr algn="ctr">
                        <a:spcBef>
                          <a:spcPts val="0"/>
                        </a:spcBef>
                        <a:buNone/>
                      </a:pPr>
                      <a:r>
                        <a:rPr b="1" lang="en" sz="800">
                          <a:solidFill>
                            <a:schemeClr val="lt1"/>
                          </a:solidFill>
                        </a:rPr>
                        <a:t>Implementation Notes</a:t>
                      </a:r>
                    </a:p>
                  </a:txBody>
                  <a:tcPr marT="91425" marB="91425" marR="91425" marL="91425">
                    <a:solidFill>
                      <a:srgbClr val="000000"/>
                    </a:solidFill>
                  </a:tcPr>
                </a:tc>
              </a:tr>
              <a:tr h="381000">
                <a:tc>
                  <a:txBody>
                    <a:bodyPr>
                      <a:noAutofit/>
                    </a:bodyPr>
                    <a:lstStyle/>
                    <a:p>
                      <a:pPr>
                        <a:spcBef>
                          <a:spcPts val="0"/>
                        </a:spcBef>
                        <a:buNone/>
                      </a:pPr>
                      <a:r>
                        <a:rPr lang="en" sz="800"/>
                        <a:t>Landing</a:t>
                      </a:r>
                    </a:p>
                  </a:txBody>
                  <a:tcPr marT="91425" marB="91425" marR="91425" marL="91425"/>
                </a:tc>
                <a:tc>
                  <a:txBody>
                    <a:bodyPr>
                      <a:noAutofit/>
                    </a:bodyPr>
                    <a:lstStyle/>
                    <a:p>
                      <a:pPr rtl="0">
                        <a:spcBef>
                          <a:spcPts val="0"/>
                        </a:spcBef>
                        <a:buNone/>
                      </a:pPr>
                      <a:r>
                        <a:rPr lang="en" sz="800">
                          <a:solidFill>
                            <a:srgbClr val="434343"/>
                          </a:solidFill>
                        </a:rPr>
                        <a:t>AndroidDevicePushNotificationRegistration</a:t>
                      </a:r>
                    </a:p>
                    <a:p>
                      <a:pPr rtl="0">
                        <a:spcBef>
                          <a:spcPts val="0"/>
                        </a:spcBef>
                        <a:buNone/>
                      </a:pPr>
                      <a:r>
                        <a:rPr lang="en" sz="800">
                          <a:solidFill>
                            <a:srgbClr val="434343"/>
                          </a:solidFill>
                        </a:rPr>
                        <a:t>LoginWithFacebook</a:t>
                      </a:r>
                    </a:p>
                    <a:p>
                      <a:pPr rtl="0">
                        <a:spcBef>
                          <a:spcPts val="0"/>
                        </a:spcBef>
                        <a:buNone/>
                      </a:pPr>
                      <a:r>
                        <a:rPr lang="en" sz="800">
                          <a:solidFill>
                            <a:srgbClr val="434343"/>
                          </a:solidFill>
                        </a:rPr>
                        <a:t>GetTitleNews (For random interstitial tips) </a:t>
                      </a:r>
                    </a:p>
                    <a:p>
                      <a:pPr rtl="0">
                        <a:spcBef>
                          <a:spcPts val="0"/>
                        </a:spcBef>
                        <a:buNone/>
                      </a:pPr>
                      <a:r>
                        <a:rPr lang="en" sz="800">
                          <a:solidFill>
                            <a:srgbClr val="444444"/>
                          </a:solidFill>
                        </a:rPr>
                        <a:t>LoadTitleData (For a dynamic string table)</a:t>
                      </a:r>
                    </a:p>
                    <a:p>
                      <a:pPr rtl="0">
                        <a:spcBef>
                          <a:spcPts val="0"/>
                        </a:spcBef>
                        <a:buNone/>
                      </a:pPr>
                      <a:r>
                        <a:rPr lang="en" sz="800">
                          <a:solidFill>
                            <a:srgbClr val="444444"/>
                          </a:solidFill>
                        </a:rPr>
                        <a:t>UpdateUserTitleDisplayName</a:t>
                      </a:r>
                    </a:p>
                    <a:p>
                      <a:pPr rtl="0">
                        <a:spcBef>
                          <a:spcPts val="0"/>
                        </a:spcBef>
                        <a:buNone/>
                      </a:pPr>
                      <a:r>
                        <a:rPr lang="en" sz="800">
                          <a:solidFill>
                            <a:srgbClr val="444444"/>
                          </a:solidFill>
                        </a:rPr>
                        <a:t>GetUserCombinedInfo</a:t>
                      </a:r>
                    </a:p>
                    <a:p>
                      <a:pPr lvl="0">
                        <a:spcBef>
                          <a:spcPts val="0"/>
                        </a:spcBef>
                        <a:buNone/>
                      </a:pPr>
                      <a:r>
                        <a:rPr lang="en" sz="800">
                          <a:solidFill>
                            <a:srgbClr val="444444"/>
                          </a:solidFill>
                        </a:rPr>
                        <a:t>GetUserStatistics</a:t>
                      </a:r>
                    </a:p>
                  </a:txBody>
                  <a:tcPr marT="91425" marB="91425" marR="91425" marL="91425"/>
                </a:tc>
                <a:tc>
                  <a:txBody>
                    <a:bodyPr>
                      <a:noAutofit/>
                    </a:bodyPr>
                    <a:lstStyle/>
                    <a:p>
                      <a:pPr rtl="0">
                        <a:spcBef>
                          <a:spcPts val="0"/>
                        </a:spcBef>
                        <a:buNone/>
                      </a:pPr>
                      <a:r>
                        <a:rPr lang="en" sz="800">
                          <a:solidFill>
                            <a:srgbClr val="434343"/>
                          </a:solidFill>
                        </a:rPr>
                        <a:t>Instantiates the Account Manager containing the </a:t>
                      </a:r>
                      <a:r>
                        <a:rPr b="1" lang="en" sz="800">
                          <a:solidFill>
                            <a:srgbClr val="434343"/>
                          </a:solidFill>
                        </a:rPr>
                        <a:t>PlayFabManager.cs </a:t>
                      </a:r>
                      <a:r>
                        <a:rPr lang="en" sz="800">
                          <a:solidFill>
                            <a:srgbClr val="434343"/>
                          </a:solidFill>
                        </a:rPr>
                        <a:t>component, acting as the data access layer for the game.   </a:t>
                      </a:r>
                    </a:p>
                    <a:p>
                      <a:pPr rtl="0">
                        <a:spcBef>
                          <a:spcPts val="0"/>
                        </a:spcBef>
                        <a:buNone/>
                      </a:pPr>
                      <a:r>
                        <a:t/>
                      </a:r>
                      <a:endParaRPr sz="800">
                        <a:solidFill>
                          <a:srgbClr val="434343"/>
                        </a:solidFill>
                      </a:endParaRPr>
                    </a:p>
                    <a:p>
                      <a:pPr rtl="0">
                        <a:spcBef>
                          <a:spcPts val="0"/>
                        </a:spcBef>
                        <a:buNone/>
                      </a:pPr>
                      <a:r>
                        <a:rPr lang="en" sz="800">
                          <a:solidFill>
                            <a:srgbClr val="434343"/>
                          </a:solidFill>
                        </a:rPr>
                        <a:t>The account manager provides functionality through the game and persists across scenes. </a:t>
                      </a:r>
                    </a:p>
                    <a:p>
                      <a:pPr rtl="0">
                        <a:spcBef>
                          <a:spcPts val="0"/>
                        </a:spcBef>
                        <a:buNone/>
                      </a:pPr>
                      <a:r>
                        <a:t/>
                      </a:r>
                      <a:endParaRPr sz="800">
                        <a:solidFill>
                          <a:srgbClr val="434343"/>
                        </a:solidFill>
                      </a:endParaRPr>
                    </a:p>
                    <a:p>
                      <a:pPr rtl="0">
                        <a:spcBef>
                          <a:spcPts val="0"/>
                        </a:spcBef>
                        <a:buNone/>
                      </a:pPr>
                      <a:r>
                        <a:rPr lang="en" sz="800">
                          <a:solidFill>
                            <a:srgbClr val="434343"/>
                          </a:solidFill>
                        </a:rPr>
                        <a:t>In the Landing scene, we show:</a:t>
                      </a:r>
                    </a:p>
                    <a:p>
                      <a:pPr indent="-279400" lvl="0" marL="457200" rtl="0">
                        <a:spcBef>
                          <a:spcPts val="0"/>
                        </a:spcBef>
                        <a:buClr>
                          <a:srgbClr val="434343"/>
                        </a:buClr>
                        <a:buSzPct val="100000"/>
                        <a:buFont typeface="Arial"/>
                        <a:buChar char="●"/>
                      </a:pPr>
                      <a:r>
                        <a:rPr lang="en" sz="800">
                          <a:solidFill>
                            <a:srgbClr val="434343"/>
                          </a:solidFill>
                        </a:rPr>
                        <a:t>How to authenticate Facebook tokens via the Facebook SDK</a:t>
                      </a:r>
                    </a:p>
                    <a:p>
                      <a:pPr indent="-279400" lvl="0" marL="457200" rtl="0">
                        <a:spcBef>
                          <a:spcPts val="0"/>
                        </a:spcBef>
                        <a:buClr>
                          <a:srgbClr val="434343"/>
                        </a:buClr>
                        <a:buSzPct val="100000"/>
                        <a:buFont typeface="Arial"/>
                        <a:buChar char="●"/>
                      </a:pPr>
                      <a:r>
                        <a:rPr lang="en" sz="800">
                          <a:solidFill>
                            <a:srgbClr val="434343"/>
                          </a:solidFill>
                        </a:rPr>
                        <a:t>How to load TitleData </a:t>
                      </a:r>
                      <a:r>
                        <a:rPr lang="en" sz="800">
                          <a:solidFill>
                            <a:srgbClr val="444444"/>
                          </a:solidFill>
                        </a:rPr>
                        <a:t>for a dynamic string table</a:t>
                      </a:r>
                    </a:p>
                    <a:p>
                      <a:pPr indent="-279400" lvl="0" marL="457200">
                        <a:spcBef>
                          <a:spcPts val="0"/>
                        </a:spcBef>
                        <a:buClr>
                          <a:srgbClr val="444444"/>
                        </a:buClr>
                        <a:buSzPct val="100000"/>
                        <a:buFont typeface="Arial"/>
                        <a:buChar char="●"/>
                      </a:pPr>
                      <a:r>
                        <a:rPr lang="en" sz="800">
                          <a:solidFill>
                            <a:srgbClr val="444444"/>
                          </a:solidFill>
                        </a:rPr>
                        <a:t>How to load TitleNews for random interstitial tips</a:t>
                      </a:r>
                    </a:p>
                  </a:txBody>
                  <a:tcPr marT="91425" marB="91425" marR="91425" marL="91425"/>
                </a:tc>
              </a:tr>
              <a:tr h="381000">
                <a:tc>
                  <a:txBody>
                    <a:bodyPr>
                      <a:noAutofit/>
                    </a:bodyPr>
                    <a:lstStyle/>
                    <a:p>
                      <a:pPr>
                        <a:spcBef>
                          <a:spcPts val="0"/>
                        </a:spcBef>
                        <a:buNone/>
                      </a:pPr>
                      <a:r>
                        <a:rPr lang="en" sz="800"/>
                        <a:t>Store</a:t>
                      </a:r>
                    </a:p>
                  </a:txBody>
                  <a:tcPr marT="91425" marB="91425" marR="91425" marL="91425">
                    <a:solidFill>
                      <a:schemeClr val="lt2"/>
                    </a:solidFill>
                  </a:tcPr>
                </a:tc>
                <a:tc>
                  <a:txBody>
                    <a:bodyPr>
                      <a:noAutofit/>
                    </a:bodyPr>
                    <a:lstStyle/>
                    <a:p>
                      <a:pPr rtl="0">
                        <a:spcBef>
                          <a:spcPts val="0"/>
                        </a:spcBef>
                        <a:buNone/>
                      </a:pPr>
                      <a:r>
                        <a:rPr lang="en" sz="800">
                          <a:solidFill>
                            <a:srgbClr val="444444"/>
                          </a:solidFill>
                        </a:rPr>
                        <a:t>ValidateGooglePlayPurchase</a:t>
                      </a:r>
                    </a:p>
                    <a:p>
                      <a:pPr rtl="0">
                        <a:spcBef>
                          <a:spcPts val="0"/>
                        </a:spcBef>
                        <a:buNone/>
                      </a:pPr>
                      <a:r>
                        <a:rPr lang="en" sz="800">
                          <a:solidFill>
                            <a:srgbClr val="444444"/>
                          </a:solidFill>
                        </a:rPr>
                        <a:t>UpdateUserData</a:t>
                      </a:r>
                    </a:p>
                    <a:p>
                      <a:pPr rtl="0">
                        <a:spcBef>
                          <a:spcPts val="0"/>
                        </a:spcBef>
                        <a:buNone/>
                      </a:pPr>
                      <a:r>
                        <a:rPr lang="en" sz="800">
                          <a:solidFill>
                            <a:srgbClr val="444444"/>
                          </a:solidFill>
                        </a:rPr>
                        <a:t>GetUserInventory</a:t>
                      </a:r>
                    </a:p>
                    <a:p>
                      <a:pPr>
                        <a:spcBef>
                          <a:spcPts val="0"/>
                        </a:spcBef>
                        <a:buNone/>
                      </a:pPr>
                      <a:r>
                        <a:rPr lang="en" sz="800">
                          <a:solidFill>
                            <a:srgbClr val="444444"/>
                          </a:solidFill>
                        </a:rPr>
                        <a:t>ConsumeItem</a:t>
                      </a:r>
                    </a:p>
                  </a:txBody>
                  <a:tcPr marT="91425" marB="91425" marR="91425" marL="91425">
                    <a:solidFill>
                      <a:schemeClr val="lt2"/>
                    </a:solidFill>
                  </a:tcPr>
                </a:tc>
                <a:tc>
                  <a:txBody>
                    <a:bodyPr>
                      <a:noAutofit/>
                    </a:bodyPr>
                    <a:lstStyle/>
                    <a:p>
                      <a:pPr rtl="0">
                        <a:spcBef>
                          <a:spcPts val="0"/>
                        </a:spcBef>
                        <a:buNone/>
                      </a:pPr>
                      <a:r>
                        <a:rPr lang="en" sz="800">
                          <a:solidFill>
                            <a:srgbClr val="434343"/>
                          </a:solidFill>
                        </a:rPr>
                        <a:t>Instantiates OpenIABEventManager, which acts as our controller for our In-App purchase example. Here we are using the Open IAB plugin to access the Google Play API. After the IAB transaction has taken place, </a:t>
                      </a:r>
                    </a:p>
                    <a:p>
                      <a:pPr rtl="0">
                        <a:spcBef>
                          <a:spcPts val="0"/>
                        </a:spcBef>
                        <a:buNone/>
                      </a:pPr>
                      <a:r>
                        <a:rPr lang="en" sz="800">
                          <a:solidFill>
                            <a:srgbClr val="434343"/>
                          </a:solidFill>
                        </a:rPr>
                        <a:t>items are added to the player inventory after a successful validation. </a:t>
                      </a:r>
                    </a:p>
                    <a:p>
                      <a:pPr rtl="0">
                        <a:spcBef>
                          <a:spcPts val="0"/>
                        </a:spcBef>
                        <a:buNone/>
                      </a:pPr>
                      <a:r>
                        <a:t/>
                      </a:r>
                      <a:endParaRPr sz="800">
                        <a:solidFill>
                          <a:srgbClr val="434343"/>
                        </a:solidFill>
                      </a:endParaRPr>
                    </a:p>
                    <a:p>
                      <a:pPr>
                        <a:spcBef>
                          <a:spcPts val="0"/>
                        </a:spcBef>
                        <a:buNone/>
                      </a:pPr>
                      <a:r>
                        <a:rPr lang="en" sz="800">
                          <a:solidFill>
                            <a:srgbClr val="434343"/>
                          </a:solidFill>
                        </a:rPr>
                        <a:t>In this game, there is only one item to purchase, a 2nd character to play in the arena.</a:t>
                      </a:r>
                    </a:p>
                  </a:txBody>
                  <a:tcPr marT="91425" marB="91425" marR="91425" marL="91425">
                    <a:solidFill>
                      <a:schemeClr val="lt2"/>
                    </a:solidFill>
                  </a:tcPr>
                </a:tc>
              </a:tr>
              <a:tr h="381000">
                <a:tc>
                  <a:txBody>
                    <a:bodyPr>
                      <a:noAutofit/>
                    </a:bodyPr>
                    <a:lstStyle/>
                    <a:p>
                      <a:pPr>
                        <a:spcBef>
                          <a:spcPts val="0"/>
                        </a:spcBef>
                        <a:buNone/>
                      </a:pPr>
                      <a:r>
                        <a:rPr lang="en" sz="800"/>
                        <a:t>Profile</a:t>
                      </a:r>
                    </a:p>
                  </a:txBody>
                  <a:tcPr marT="91425" marB="91425" marR="91425" marL="91425"/>
                </a:tc>
                <a:tc>
                  <a:txBody>
                    <a:bodyPr>
                      <a:noAutofit/>
                    </a:bodyPr>
                    <a:lstStyle/>
                    <a:p>
                      <a:pPr rtl="0">
                        <a:spcBef>
                          <a:spcPts val="0"/>
                        </a:spcBef>
                        <a:buNone/>
                      </a:pPr>
                      <a:r>
                        <a:rPr lang="en" sz="800">
                          <a:solidFill>
                            <a:srgbClr val="444444"/>
                          </a:solidFill>
                        </a:rPr>
                        <a:t>GetLeaderboard</a:t>
                      </a:r>
                    </a:p>
                    <a:p>
                      <a:pPr>
                        <a:spcBef>
                          <a:spcPts val="0"/>
                        </a:spcBef>
                        <a:buNone/>
                      </a:pPr>
                      <a:r>
                        <a:t/>
                      </a:r>
                      <a:endParaRPr sz="800">
                        <a:solidFill>
                          <a:srgbClr val="444444"/>
                        </a:solidFill>
                      </a:endParaRPr>
                    </a:p>
                  </a:txBody>
                  <a:tcPr marT="91425" marB="91425" marR="91425" marL="91425"/>
                </a:tc>
                <a:tc>
                  <a:txBody>
                    <a:bodyPr>
                      <a:noAutofit/>
                    </a:bodyPr>
                    <a:lstStyle/>
                    <a:p>
                      <a:pPr>
                        <a:spcBef>
                          <a:spcPts val="0"/>
                        </a:spcBef>
                        <a:buNone/>
                      </a:pPr>
                      <a:r>
                        <a:rPr lang="en" sz="800">
                          <a:solidFill>
                            <a:srgbClr val="434343"/>
                          </a:solidFill>
                        </a:rPr>
                        <a:t>Player kills stats compared to other players’.</a:t>
                      </a:r>
                    </a:p>
                  </a:txBody>
                  <a:tcPr marT="91425" marB="91425" marR="91425" marL="91425"/>
                </a:tc>
              </a:tr>
              <a:tr h="381000">
                <a:tc>
                  <a:txBody>
                    <a:bodyPr>
                      <a:noAutofit/>
                    </a:bodyPr>
                    <a:lstStyle/>
                    <a:p>
                      <a:pPr>
                        <a:spcBef>
                          <a:spcPts val="0"/>
                        </a:spcBef>
                        <a:buNone/>
                      </a:pPr>
                      <a:r>
                        <a:rPr lang="en" sz="800"/>
                        <a:t>Room</a:t>
                      </a:r>
                    </a:p>
                  </a:txBody>
                  <a:tcPr marT="91425" marB="91425" marR="91425" marL="91425">
                    <a:solidFill>
                      <a:schemeClr val="lt2"/>
                    </a:solidFill>
                  </a:tcPr>
                </a:tc>
                <a:tc rowSpan="2">
                  <a:txBody>
                    <a:bodyPr>
                      <a:noAutofit/>
                    </a:bodyPr>
                    <a:lstStyle/>
                    <a:p>
                      <a:pPr lvl="0" rtl="0">
                        <a:spcBef>
                          <a:spcPts val="0"/>
                        </a:spcBef>
                        <a:buNone/>
                      </a:pPr>
                      <a:r>
                        <a:rPr lang="en" sz="800">
                          <a:solidFill>
                            <a:srgbClr val="444444"/>
                          </a:solidFill>
                        </a:rPr>
                        <a:t>GetCatalogItems</a:t>
                      </a:r>
                    </a:p>
                    <a:p>
                      <a:pPr lvl="0" rtl="0">
                        <a:spcBef>
                          <a:spcPts val="0"/>
                        </a:spcBef>
                        <a:buNone/>
                      </a:pPr>
                      <a:r>
                        <a:rPr lang="en" sz="800">
                          <a:solidFill>
                            <a:srgbClr val="444444"/>
                          </a:solidFill>
                        </a:rPr>
                        <a:t>PurchaseItem</a:t>
                      </a:r>
                    </a:p>
                    <a:p>
                      <a:pPr rtl="0">
                        <a:spcBef>
                          <a:spcPts val="0"/>
                        </a:spcBef>
                        <a:buNone/>
                      </a:pPr>
                      <a:r>
                        <a:rPr lang="en" sz="800">
                          <a:solidFill>
                            <a:srgbClr val="444444"/>
                          </a:solidFill>
                        </a:rPr>
                        <a:t>ConsumeItem</a:t>
                      </a:r>
                    </a:p>
                    <a:p>
                      <a:pPr rtl="0">
                        <a:spcBef>
                          <a:spcPts val="0"/>
                        </a:spcBef>
                        <a:buNone/>
                      </a:pPr>
                      <a:r>
                        <a:rPr lang="en" sz="800">
                          <a:solidFill>
                            <a:srgbClr val="444444"/>
                          </a:solidFill>
                        </a:rPr>
                        <a:t>UpdateUserData (experince &amp; level)</a:t>
                      </a:r>
                    </a:p>
                    <a:p>
                      <a:pPr lvl="0" rtl="0">
                        <a:spcBef>
                          <a:spcPts val="0"/>
                        </a:spcBef>
                        <a:buNone/>
                      </a:pPr>
                      <a:r>
                        <a:rPr lang="en" sz="800">
                          <a:solidFill>
                            <a:srgbClr val="444444"/>
                          </a:solidFill>
                        </a:rPr>
                        <a:t>UpdateUserStatistics (kills &amp; wins)</a:t>
                      </a:r>
                    </a:p>
                    <a:p>
                      <a:pPr lvl="0" rtl="0">
                        <a:spcBef>
                          <a:spcPts val="0"/>
                        </a:spcBef>
                        <a:buNone/>
                      </a:pPr>
                      <a:r>
                        <a:rPr lang="en" sz="800">
                          <a:solidFill>
                            <a:srgbClr val="444444"/>
                          </a:solidFill>
                        </a:rPr>
                        <a:t>SendPushNotification</a:t>
                      </a:r>
                    </a:p>
                  </a:txBody>
                  <a:tcPr marT="91425" marB="91425" marR="91425" marL="91425">
                    <a:solidFill>
                      <a:schemeClr val="lt2"/>
                    </a:solidFill>
                  </a:tcPr>
                </a:tc>
                <a:tc rowSpan="2">
                  <a:txBody>
                    <a:bodyPr>
                      <a:noAutofit/>
                    </a:bodyPr>
                    <a:lstStyle/>
                    <a:p>
                      <a:pPr rtl="0">
                        <a:spcBef>
                          <a:spcPts val="0"/>
                        </a:spcBef>
                        <a:buNone/>
                      </a:pPr>
                      <a:r>
                        <a:rPr lang="en" sz="800">
                          <a:solidFill>
                            <a:srgbClr val="434343"/>
                          </a:solidFill>
                        </a:rPr>
                        <a:t>The major gameplay scene where PlayFab usage focuses around:</a:t>
                      </a:r>
                    </a:p>
                    <a:p>
                      <a:pPr indent="-279400" lvl="0" marL="457200" rtl="0">
                        <a:spcBef>
                          <a:spcPts val="0"/>
                        </a:spcBef>
                        <a:buClr>
                          <a:srgbClr val="434343"/>
                        </a:buClr>
                        <a:buSzPct val="100000"/>
                        <a:buFont typeface="Arial"/>
                        <a:buChar char="●"/>
                      </a:pPr>
                      <a:r>
                        <a:rPr lang="en" sz="800">
                          <a:solidFill>
                            <a:srgbClr val="434343"/>
                          </a:solidFill>
                        </a:rPr>
                        <a:t>An in game store where the player can buy upgrades and items.</a:t>
                      </a:r>
                    </a:p>
                    <a:p>
                      <a:pPr indent="-279400" lvl="0" marL="457200" rtl="0">
                        <a:spcBef>
                          <a:spcPts val="0"/>
                        </a:spcBef>
                        <a:buClr>
                          <a:srgbClr val="434343"/>
                        </a:buClr>
                        <a:buSzPct val="100000"/>
                        <a:buFont typeface="Arial"/>
                        <a:buChar char="●"/>
                      </a:pPr>
                      <a:r>
                        <a:rPr lang="en" sz="800">
                          <a:solidFill>
                            <a:srgbClr val="434343"/>
                          </a:solidFill>
                        </a:rPr>
                        <a:t>Saving stats such as kills &amp; wins</a:t>
                      </a:r>
                    </a:p>
                    <a:p>
                      <a:pPr indent="-279400" lvl="0" marL="457200">
                        <a:spcBef>
                          <a:spcPts val="0"/>
                        </a:spcBef>
                        <a:buClr>
                          <a:srgbClr val="434343"/>
                        </a:buClr>
                        <a:buSzPct val="100000"/>
                        <a:buFont typeface="Arial"/>
                        <a:buChar char="●"/>
                      </a:pPr>
                      <a:r>
                        <a:rPr lang="en" sz="800">
                          <a:solidFill>
                            <a:srgbClr val="434343"/>
                          </a:solidFill>
                        </a:rPr>
                        <a:t>Update player data to track </a:t>
                      </a:r>
                      <a:r>
                        <a:rPr lang="en" sz="800">
                          <a:solidFill>
                            <a:srgbClr val="444444"/>
                          </a:solidFill>
                        </a:rPr>
                        <a:t>experience &amp; level</a:t>
                      </a:r>
                    </a:p>
                  </a:txBody>
                  <a:tcPr marT="91425" marB="91425" marR="91425" marL="91425">
                    <a:solidFill>
                      <a:schemeClr val="lt2"/>
                    </a:solidFill>
                  </a:tcPr>
                </a:tc>
              </a:tr>
              <a:tr h="381000">
                <a:tc>
                  <a:txBody>
                    <a:bodyPr>
                      <a:noAutofit/>
                    </a:bodyPr>
                    <a:lstStyle/>
                    <a:p>
                      <a:pPr>
                        <a:spcBef>
                          <a:spcPts val="0"/>
                        </a:spcBef>
                        <a:buNone/>
                      </a:pPr>
                      <a:r>
                        <a:rPr lang="en" sz="800"/>
                        <a:t>Match</a:t>
                      </a:r>
                    </a:p>
                  </a:txBody>
                  <a:tcPr marT="91425" marB="91425" marR="91425" marL="91425">
                    <a:solidFill>
                      <a:schemeClr val="lt2"/>
                    </a:solidFill>
                  </a:tcPr>
                </a:tc>
                <a:tc vMerge="1"/>
                <a:tc vMerge="1"/>
              </a:tr>
            </a:tbl>
          </a:graphicData>
        </a:graphic>
      </p:graphicFrame>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p:nvPr/>
        </p:nvSpPr>
        <p:spPr>
          <a:xfrm>
            <a:off x="4716175" y="960725"/>
            <a:ext cx="4367100" cy="4084500"/>
          </a:xfrm>
          <a:prstGeom prst="rect">
            <a:avLst/>
          </a:prstGeom>
          <a:solidFill>
            <a:srgbClr val="D9EAD3"/>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83" name="Shape 83"/>
          <p:cNvPicPr preferRelativeResize="0"/>
          <p:nvPr/>
        </p:nvPicPr>
        <p:blipFill>
          <a:blip r:embed="rId3">
            <a:alphaModFix/>
          </a:blip>
          <a:stretch>
            <a:fillRect/>
          </a:stretch>
        </p:blipFill>
        <p:spPr>
          <a:xfrm>
            <a:off x="0" y="4975"/>
            <a:ext cx="2205529" cy="676199"/>
          </a:xfrm>
          <a:prstGeom prst="rect">
            <a:avLst/>
          </a:prstGeom>
          <a:noFill/>
          <a:ln>
            <a:noFill/>
          </a:ln>
        </p:spPr>
      </p:pic>
      <p:sp>
        <p:nvSpPr>
          <p:cNvPr id="84" name="Shape 84"/>
          <p:cNvSpPr txBox="1"/>
          <p:nvPr/>
        </p:nvSpPr>
        <p:spPr>
          <a:xfrm>
            <a:off x="2280200" y="165925"/>
            <a:ext cx="3301800" cy="354300"/>
          </a:xfrm>
          <a:prstGeom prst="rect">
            <a:avLst/>
          </a:prstGeom>
          <a:noFill/>
          <a:ln>
            <a:noFill/>
          </a:ln>
        </p:spPr>
        <p:txBody>
          <a:bodyPr anchorCtr="0" anchor="ctr" bIns="91425" lIns="91425" rIns="91425" tIns="91425">
            <a:noAutofit/>
          </a:bodyPr>
          <a:lstStyle/>
          <a:p>
            <a:pPr lvl="0" rtl="0" algn="ctr">
              <a:spcBef>
                <a:spcPts val="0"/>
              </a:spcBef>
              <a:buNone/>
            </a:pPr>
            <a:r>
              <a:rPr lang="en"/>
              <a:t>Photon Flow </a:t>
            </a:r>
            <a:r>
              <a:rPr lang="en">
                <a:solidFill>
                  <a:schemeClr val="dk1"/>
                </a:solidFill>
              </a:rPr>
              <a:t>Overview</a:t>
            </a:r>
            <a:r>
              <a:rPr lang="en"/>
              <a:t> </a:t>
            </a:r>
          </a:p>
        </p:txBody>
      </p:sp>
      <p:sp>
        <p:nvSpPr>
          <p:cNvPr id="85" name="Shape 85"/>
          <p:cNvSpPr/>
          <p:nvPr/>
        </p:nvSpPr>
        <p:spPr>
          <a:xfrm>
            <a:off x="4717375" y="964207"/>
            <a:ext cx="1493399" cy="404100"/>
          </a:xfrm>
          <a:prstGeom prst="frame">
            <a:avLst>
              <a:gd fmla="val 12500" name="adj1"/>
            </a:avLst>
          </a:prstGeom>
          <a:solidFill>
            <a:srgbClr val="000000"/>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434343"/>
                </a:solidFill>
              </a:rPr>
              <a:t>ModeSelect</a:t>
            </a:r>
          </a:p>
        </p:txBody>
      </p:sp>
      <p:cxnSp>
        <p:nvCxnSpPr>
          <p:cNvPr id="86" name="Shape 86"/>
          <p:cNvCxnSpPr>
            <a:stCxn id="87" idx="3"/>
            <a:endCxn id="88" idx="1"/>
          </p:cNvCxnSpPr>
          <p:nvPr/>
        </p:nvCxnSpPr>
        <p:spPr>
          <a:xfrm flipH="1" rot="10800000">
            <a:off x="6672100" y="1696024"/>
            <a:ext cx="357600" cy="413400"/>
          </a:xfrm>
          <a:prstGeom prst="bentConnector3">
            <a:avLst>
              <a:gd fmla="val 50017" name="adj1"/>
            </a:avLst>
          </a:prstGeom>
          <a:noFill/>
          <a:ln cap="flat" w="19050">
            <a:solidFill>
              <a:schemeClr val="dk2"/>
            </a:solidFill>
            <a:prstDash val="dashDot"/>
            <a:round/>
            <a:headEnd len="lg" w="lg" type="none"/>
            <a:tailEnd len="lg" w="lg" type="stealth"/>
          </a:ln>
        </p:spPr>
      </p:cxnSp>
      <p:cxnSp>
        <p:nvCxnSpPr>
          <p:cNvPr id="89" name="Shape 89"/>
          <p:cNvCxnSpPr>
            <a:stCxn id="90" idx="3"/>
            <a:endCxn id="91" idx="1"/>
          </p:cNvCxnSpPr>
          <p:nvPr/>
        </p:nvCxnSpPr>
        <p:spPr>
          <a:xfrm flipH="1" rot="10800000">
            <a:off x="6672100" y="2045012"/>
            <a:ext cx="449400" cy="373800"/>
          </a:xfrm>
          <a:prstGeom prst="bentConnector3">
            <a:avLst>
              <a:gd fmla="val 50006" name="adj1"/>
            </a:avLst>
          </a:prstGeom>
          <a:noFill/>
          <a:ln cap="flat" w="19050">
            <a:solidFill>
              <a:schemeClr val="dk2"/>
            </a:solidFill>
            <a:prstDash val="solid"/>
            <a:round/>
            <a:headEnd len="lg" w="lg" type="none"/>
            <a:tailEnd len="lg" w="lg" type="stealth"/>
          </a:ln>
        </p:spPr>
      </p:cxnSp>
      <p:sp>
        <p:nvSpPr>
          <p:cNvPr id="92" name="Shape 92"/>
          <p:cNvSpPr txBox="1"/>
          <p:nvPr/>
        </p:nvSpPr>
        <p:spPr>
          <a:xfrm>
            <a:off x="4767475" y="2643750"/>
            <a:ext cx="4264499" cy="970799"/>
          </a:xfrm>
          <a:prstGeom prst="rect">
            <a:avLst/>
          </a:prstGeom>
          <a:noFill/>
          <a:ln>
            <a:noFill/>
          </a:ln>
        </p:spPr>
        <p:txBody>
          <a:bodyPr anchorCtr="0" anchor="t" bIns="91425" lIns="91425" rIns="91425" tIns="91425">
            <a:noAutofit/>
          </a:bodyPr>
          <a:lstStyle/>
          <a:p>
            <a:pPr rtl="0">
              <a:spcBef>
                <a:spcPts val="0"/>
              </a:spcBef>
              <a:buNone/>
            </a:pPr>
            <a:r>
              <a:rPr lang="en" sz="800">
                <a:solidFill>
                  <a:schemeClr val="dk1"/>
                </a:solidFill>
              </a:rPr>
              <a:t>Photon usage begins in the ModeSelect scene</a:t>
            </a:r>
          </a:p>
          <a:p>
            <a:pPr rtl="0">
              <a:spcBef>
                <a:spcPts val="0"/>
              </a:spcBef>
              <a:buNone/>
            </a:pPr>
            <a:r>
              <a:t/>
            </a:r>
            <a:endParaRPr sz="800">
              <a:solidFill>
                <a:schemeClr val="dk1"/>
              </a:solidFill>
            </a:endParaRPr>
          </a:p>
          <a:p>
            <a:pPr lvl="0" rtl="0">
              <a:spcBef>
                <a:spcPts val="0"/>
              </a:spcBef>
              <a:buNone/>
            </a:pPr>
            <a:r>
              <a:rPr lang="en" sz="800"/>
              <a:t>The scene opens with the loading spinner, while this screen is up several assets are loaded in the background.</a:t>
            </a:r>
          </a:p>
          <a:p>
            <a:pPr indent="-279400" lvl="0" marL="457200" rtl="0">
              <a:spcBef>
                <a:spcPts val="0"/>
              </a:spcBef>
              <a:buClr>
                <a:srgbClr val="000000"/>
              </a:buClr>
              <a:buSzPct val="100000"/>
              <a:buFont typeface="Arial"/>
              <a:buAutoNum type="arabicPeriod"/>
            </a:pPr>
            <a:r>
              <a:rPr lang="en" sz="800"/>
              <a:t>Awake(): the PhotonInstantiator instantiates the </a:t>
            </a:r>
            <a:r>
              <a:rPr lang="en" sz="800">
                <a:solidFill>
                  <a:schemeClr val="dk1"/>
                </a:solidFill>
              </a:rPr>
              <a:t>PhotonManager </a:t>
            </a:r>
            <a:r>
              <a:rPr lang="en" sz="800"/>
              <a:t>into the scene. </a:t>
            </a:r>
          </a:p>
          <a:p>
            <a:pPr indent="-279400" lvl="0" marL="457200" rtl="0">
              <a:spcBef>
                <a:spcPts val="0"/>
              </a:spcBef>
              <a:buClr>
                <a:srgbClr val="000000"/>
              </a:buClr>
              <a:buSzPct val="100000"/>
              <a:buFont typeface="Arial"/>
              <a:buAutoNum type="arabicPeriod"/>
            </a:pPr>
            <a:r>
              <a:rPr lang="en" sz="800"/>
              <a:t>Start(): the ModeSelectScene initializes the MultiplayerRoomsManager by opening the connection to the Photon MasterServer and providing a callback for OnPhotonConnected. </a:t>
            </a:r>
          </a:p>
          <a:p>
            <a:pPr indent="-279400" lvl="0" marL="457200" rtl="0">
              <a:spcBef>
                <a:spcPts val="0"/>
              </a:spcBef>
              <a:buClr>
                <a:srgbClr val="000000"/>
              </a:buClr>
              <a:buSzPct val="100000"/>
              <a:buFont typeface="Arial"/>
              <a:buAutoNum type="arabicPeriod"/>
            </a:pPr>
            <a:r>
              <a:rPr lang="en" sz="800">
                <a:solidFill>
                  <a:schemeClr val="dk1"/>
                </a:solidFill>
              </a:rPr>
              <a:t>OnPhotonConnected is called triggering the end of the loading spinner and activating the mode select buttons.</a:t>
            </a:r>
          </a:p>
          <a:p>
            <a:pPr indent="-279400" lvl="0" marL="457200" rtl="0">
              <a:spcBef>
                <a:spcPts val="0"/>
              </a:spcBef>
              <a:buClr>
                <a:schemeClr val="dk1"/>
              </a:buClr>
              <a:buSzPct val="100000"/>
              <a:buFont typeface="Arial"/>
              <a:buAutoNum type="arabicPeriod"/>
            </a:pPr>
            <a:r>
              <a:rPr lang="en" sz="800">
                <a:solidFill>
                  <a:schemeClr val="dk1"/>
                </a:solidFill>
              </a:rPr>
              <a:t>After the player chooses a game mode, ModeSelectScene attempts to join a random room (if exists) or create a new. </a:t>
            </a:r>
          </a:p>
          <a:p>
            <a:pPr indent="-279400" lvl="0" marL="457200" rtl="0">
              <a:spcBef>
                <a:spcPts val="0"/>
              </a:spcBef>
              <a:buClr>
                <a:schemeClr val="dk1"/>
              </a:buClr>
              <a:buSzPct val="100000"/>
              <a:buFont typeface="Arial"/>
              <a:buAutoNum type="arabicPeriod"/>
            </a:pPr>
            <a:r>
              <a:rPr lang="en" sz="800">
                <a:solidFill>
                  <a:schemeClr val="dk1"/>
                </a:solidFill>
              </a:rPr>
              <a:t>This triggers the loading spinner once more while the app awaits the </a:t>
            </a:r>
            <a:r>
              <a:rPr lang="en" sz="800"/>
              <a:t>OnJoinedRoomCallback.</a:t>
            </a:r>
          </a:p>
          <a:p>
            <a:pPr indent="-279400" lvl="0" marL="457200" rtl="0">
              <a:spcBef>
                <a:spcPts val="0"/>
              </a:spcBef>
              <a:buClr>
                <a:srgbClr val="000000"/>
              </a:buClr>
              <a:buSzPct val="100000"/>
              <a:buFont typeface="Arial"/>
              <a:buAutoNum type="arabicPeriod"/>
            </a:pPr>
            <a:r>
              <a:rPr lang="en" sz="800">
                <a:solidFill>
                  <a:schemeClr val="dk1"/>
                </a:solidFill>
              </a:rPr>
              <a:t>OnJoinedRoomCallback then loads the next scene</a:t>
            </a:r>
            <a:r>
              <a:rPr lang="en" sz="800"/>
              <a:t> (“MatchRoom”)</a:t>
            </a:r>
          </a:p>
        </p:txBody>
      </p:sp>
      <p:sp>
        <p:nvSpPr>
          <p:cNvPr id="93" name="Shape 93"/>
          <p:cNvSpPr txBox="1"/>
          <p:nvPr/>
        </p:nvSpPr>
        <p:spPr>
          <a:xfrm>
            <a:off x="7113175" y="41178"/>
            <a:ext cx="2064299" cy="255899"/>
          </a:xfrm>
          <a:prstGeom prst="rect">
            <a:avLst/>
          </a:prstGeom>
          <a:noFill/>
          <a:ln>
            <a:noFill/>
          </a:ln>
        </p:spPr>
        <p:txBody>
          <a:bodyPr anchorCtr="0" anchor="ctr" bIns="91425" lIns="91425" rIns="91425" tIns="91425">
            <a:noAutofit/>
          </a:bodyPr>
          <a:lstStyle/>
          <a:p>
            <a:pPr lvl="0" rtl="0">
              <a:spcBef>
                <a:spcPts val="0"/>
              </a:spcBef>
              <a:buNone/>
            </a:pPr>
            <a:r>
              <a:rPr lang="en" sz="900"/>
              <a:t>Persists Across Scenes</a:t>
            </a:r>
          </a:p>
        </p:txBody>
      </p:sp>
      <p:sp>
        <p:nvSpPr>
          <p:cNvPr id="94" name="Shape 94"/>
          <p:cNvSpPr txBox="1"/>
          <p:nvPr/>
        </p:nvSpPr>
        <p:spPr>
          <a:xfrm>
            <a:off x="7113175" y="267018"/>
            <a:ext cx="2064299" cy="255899"/>
          </a:xfrm>
          <a:prstGeom prst="rect">
            <a:avLst/>
          </a:prstGeom>
          <a:noFill/>
          <a:ln>
            <a:noFill/>
          </a:ln>
        </p:spPr>
        <p:txBody>
          <a:bodyPr anchorCtr="0" anchor="ctr" bIns="91425" lIns="91425" rIns="91425" tIns="91425">
            <a:noAutofit/>
          </a:bodyPr>
          <a:lstStyle/>
          <a:p>
            <a:pPr lvl="0" rtl="0">
              <a:spcBef>
                <a:spcPts val="0"/>
              </a:spcBef>
              <a:buNone/>
            </a:pPr>
            <a:r>
              <a:rPr lang="en" sz="900"/>
              <a:t>Prefab</a:t>
            </a:r>
          </a:p>
        </p:txBody>
      </p:sp>
      <p:grpSp>
        <p:nvGrpSpPr>
          <p:cNvPr id="95" name="Shape 95"/>
          <p:cNvGrpSpPr/>
          <p:nvPr/>
        </p:nvGrpSpPr>
        <p:grpSpPr>
          <a:xfrm>
            <a:off x="7029825" y="1493850"/>
            <a:ext cx="1902599" cy="698399"/>
            <a:chOff x="959825" y="2304975"/>
            <a:chExt cx="1902599" cy="698399"/>
          </a:xfrm>
        </p:grpSpPr>
        <p:sp>
          <p:nvSpPr>
            <p:cNvPr id="96" name="Shape 96"/>
            <p:cNvSpPr/>
            <p:nvPr/>
          </p:nvSpPr>
          <p:spPr>
            <a:xfrm>
              <a:off x="1041000" y="2389858"/>
              <a:ext cx="234300" cy="234300"/>
            </a:xfrm>
            <a:prstGeom prst="cube">
              <a:avLst>
                <a:gd fmla="val 25000" name="adj"/>
              </a:avLst>
            </a:prstGeom>
            <a:solidFill>
              <a:srgbClr val="59BDF3"/>
            </a:solidFill>
            <a:ln cap="flat" w="9525">
              <a:solidFill>
                <a:srgbClr val="D9D9D9"/>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88" name="Shape 88"/>
            <p:cNvSpPr/>
            <p:nvPr/>
          </p:nvSpPr>
          <p:spPr>
            <a:xfrm>
              <a:off x="959825" y="2304975"/>
              <a:ext cx="1902599" cy="404100"/>
            </a:xfrm>
            <a:prstGeom prst="frame">
              <a:avLst>
                <a:gd fmla="val 12500" name="adj1"/>
              </a:avLst>
            </a:prstGeom>
            <a:solidFill>
              <a:srgbClr val="FF9900"/>
            </a:solidFill>
            <a:ln cap="flat" w="9525">
              <a:solidFill>
                <a:srgbClr val="D9D9D9"/>
              </a:solidFill>
              <a:prstDash val="solid"/>
              <a:round/>
              <a:headEnd len="med" w="med" type="none"/>
              <a:tailEnd len="med" w="med" type="none"/>
            </a:ln>
          </p:spPr>
          <p:txBody>
            <a:bodyPr anchorCtr="0" anchor="ctr" bIns="91425" lIns="91425" rIns="91425" tIns="91425">
              <a:noAutofit/>
            </a:bodyPr>
            <a:lstStyle/>
            <a:p>
              <a:pPr lvl="0" rtl="0" algn="r">
                <a:spcBef>
                  <a:spcPts val="0"/>
                </a:spcBef>
                <a:buNone/>
              </a:pPr>
              <a:r>
                <a:rPr lang="en" sz="1100">
                  <a:solidFill>
                    <a:srgbClr val="434343"/>
                  </a:solidFill>
                </a:rPr>
                <a:t>PhotonManager</a:t>
              </a:r>
            </a:p>
          </p:txBody>
        </p:sp>
        <p:sp>
          <p:nvSpPr>
            <p:cNvPr id="91" name="Shape 91"/>
            <p:cNvSpPr txBox="1"/>
            <p:nvPr/>
          </p:nvSpPr>
          <p:spPr>
            <a:xfrm>
              <a:off x="1051550" y="2709075"/>
              <a:ext cx="1776300" cy="294299"/>
            </a:xfrm>
            <a:prstGeom prst="rect">
              <a:avLst/>
            </a:prstGeom>
            <a:solidFill>
              <a:srgbClr val="F9CB9C"/>
            </a:solidFill>
            <a:ln>
              <a:noFill/>
            </a:ln>
          </p:spPr>
          <p:txBody>
            <a:bodyPr anchorCtr="0" anchor="b" bIns="91425" lIns="91425" rIns="91425" tIns="91425">
              <a:noAutofit/>
            </a:bodyPr>
            <a:lstStyle/>
            <a:p>
              <a:pPr lvl="0" rtl="0" algn="r">
                <a:spcBef>
                  <a:spcPts val="0"/>
                </a:spcBef>
                <a:buNone/>
              </a:pPr>
              <a:r>
                <a:rPr lang="en" sz="900"/>
                <a:t>MultiplayerRoomsManager</a:t>
              </a:r>
            </a:p>
          </p:txBody>
        </p:sp>
      </p:grpSp>
      <p:sp>
        <p:nvSpPr>
          <p:cNvPr id="97" name="Shape 97"/>
          <p:cNvSpPr/>
          <p:nvPr/>
        </p:nvSpPr>
        <p:spPr>
          <a:xfrm>
            <a:off x="6951396" y="53433"/>
            <a:ext cx="204599" cy="204599"/>
          </a:xfrm>
          <a:prstGeom prst="frame">
            <a:avLst>
              <a:gd fmla="val 12500" name="adj1"/>
            </a:avLst>
          </a:prstGeom>
          <a:solidFill>
            <a:srgbClr val="FF9900"/>
          </a:solidFill>
          <a:ln cap="flat" w="9525">
            <a:solidFill>
              <a:srgbClr val="D9D9D9"/>
            </a:solidFill>
            <a:prstDash val="solid"/>
            <a:round/>
            <a:headEnd len="med" w="med" type="none"/>
            <a:tailEnd len="med" w="med" type="none"/>
          </a:ln>
        </p:spPr>
        <p:txBody>
          <a:bodyPr anchorCtr="0" anchor="ctr" bIns="91425" lIns="91425" rIns="91425" tIns="91425">
            <a:noAutofit/>
          </a:bodyPr>
          <a:lstStyle/>
          <a:p>
            <a:pPr lvl="0" rtl="0" algn="r">
              <a:spcBef>
                <a:spcPts val="0"/>
              </a:spcBef>
              <a:buNone/>
            </a:pPr>
            <a:r>
              <a:t/>
            </a:r>
            <a:endParaRPr sz="1100">
              <a:solidFill>
                <a:srgbClr val="434343"/>
              </a:solidFill>
            </a:endParaRPr>
          </a:p>
        </p:txBody>
      </p:sp>
      <p:sp>
        <p:nvSpPr>
          <p:cNvPr id="98" name="Shape 98"/>
          <p:cNvSpPr/>
          <p:nvPr/>
        </p:nvSpPr>
        <p:spPr>
          <a:xfrm>
            <a:off x="6972000" y="329446"/>
            <a:ext cx="150000" cy="150000"/>
          </a:xfrm>
          <a:prstGeom prst="cube">
            <a:avLst>
              <a:gd fmla="val 25000" name="adj"/>
            </a:avLst>
          </a:prstGeom>
          <a:solidFill>
            <a:srgbClr val="59BDF3"/>
          </a:solidFill>
          <a:ln cap="flat" w="9525">
            <a:solidFill>
              <a:srgbClr val="D9D9D9"/>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99" name="Shape 99"/>
          <p:cNvSpPr/>
          <p:nvPr/>
        </p:nvSpPr>
        <p:spPr>
          <a:xfrm>
            <a:off x="6972000" y="553919"/>
            <a:ext cx="150000" cy="150000"/>
          </a:xfrm>
          <a:prstGeom prst="cube">
            <a:avLst>
              <a:gd fmla="val 25000" name="adj"/>
            </a:avLst>
          </a:prstGeom>
          <a:solidFill>
            <a:srgbClr val="999999"/>
          </a:solidFill>
          <a:ln cap="flat" w="9525">
            <a:solidFill>
              <a:srgbClr val="D9D9D9"/>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00" name="Shape 100"/>
          <p:cNvSpPr txBox="1"/>
          <p:nvPr/>
        </p:nvSpPr>
        <p:spPr>
          <a:xfrm rot="-5400000">
            <a:off x="6378150" y="132574"/>
            <a:ext cx="756899" cy="450000"/>
          </a:xfrm>
          <a:prstGeom prst="rect">
            <a:avLst/>
          </a:prstGeom>
          <a:noFill/>
          <a:ln>
            <a:noFill/>
          </a:ln>
        </p:spPr>
        <p:txBody>
          <a:bodyPr anchorCtr="0" anchor="t" bIns="91425" lIns="91425" rIns="91425" tIns="91425">
            <a:noAutofit/>
          </a:bodyPr>
          <a:lstStyle/>
          <a:p>
            <a:pPr algn="ctr">
              <a:spcBef>
                <a:spcPts val="0"/>
              </a:spcBef>
              <a:buNone/>
            </a:pPr>
            <a:r>
              <a:rPr lang="en">
                <a:solidFill>
                  <a:srgbClr val="666666"/>
                </a:solidFill>
              </a:rPr>
              <a:t>Key:</a:t>
            </a:r>
          </a:p>
        </p:txBody>
      </p:sp>
      <p:sp>
        <p:nvSpPr>
          <p:cNvPr id="101" name="Shape 101"/>
          <p:cNvSpPr txBox="1"/>
          <p:nvPr/>
        </p:nvSpPr>
        <p:spPr>
          <a:xfrm>
            <a:off x="7113175" y="500946"/>
            <a:ext cx="2064299" cy="255899"/>
          </a:xfrm>
          <a:prstGeom prst="rect">
            <a:avLst/>
          </a:prstGeom>
          <a:noFill/>
          <a:ln>
            <a:noFill/>
          </a:ln>
        </p:spPr>
        <p:txBody>
          <a:bodyPr anchorCtr="0" anchor="ctr" bIns="91425" lIns="91425" rIns="91425" tIns="91425">
            <a:noAutofit/>
          </a:bodyPr>
          <a:lstStyle/>
          <a:p>
            <a:pPr lvl="0" rtl="0">
              <a:spcBef>
                <a:spcPts val="0"/>
              </a:spcBef>
              <a:buNone/>
            </a:pPr>
            <a:r>
              <a:rPr lang="en" sz="900"/>
              <a:t>Scene Object</a:t>
            </a:r>
          </a:p>
        </p:txBody>
      </p:sp>
      <p:grpSp>
        <p:nvGrpSpPr>
          <p:cNvPr id="102" name="Shape 102"/>
          <p:cNvGrpSpPr/>
          <p:nvPr/>
        </p:nvGrpSpPr>
        <p:grpSpPr>
          <a:xfrm>
            <a:off x="4793575" y="1543075"/>
            <a:ext cx="1902599" cy="1022887"/>
            <a:chOff x="143125" y="1362350"/>
            <a:chExt cx="1902599" cy="1022887"/>
          </a:xfrm>
        </p:grpSpPr>
        <p:sp>
          <p:nvSpPr>
            <p:cNvPr id="90" name="Shape 90"/>
            <p:cNvSpPr txBox="1"/>
            <p:nvPr/>
          </p:nvSpPr>
          <p:spPr>
            <a:xfrm>
              <a:off x="245350" y="2090937"/>
              <a:ext cx="1776300" cy="294299"/>
            </a:xfrm>
            <a:prstGeom prst="rect">
              <a:avLst/>
            </a:prstGeom>
            <a:solidFill>
              <a:srgbClr val="B7B7B7"/>
            </a:solidFill>
            <a:ln>
              <a:noFill/>
            </a:ln>
          </p:spPr>
          <p:txBody>
            <a:bodyPr anchorCtr="0" anchor="b" bIns="91425" lIns="91425" rIns="91425" tIns="91425">
              <a:noAutofit/>
            </a:bodyPr>
            <a:lstStyle/>
            <a:p>
              <a:pPr lvl="0" rtl="0" algn="r">
                <a:spcBef>
                  <a:spcPts val="0"/>
                </a:spcBef>
                <a:buNone/>
              </a:pPr>
              <a:r>
                <a:rPr lang="en" sz="900">
                  <a:solidFill>
                    <a:srgbClr val="434343"/>
                  </a:solidFill>
                </a:rPr>
                <a:t>ModeSelectScene</a:t>
              </a:r>
            </a:p>
          </p:txBody>
        </p:sp>
        <p:grpSp>
          <p:nvGrpSpPr>
            <p:cNvPr id="103" name="Shape 103"/>
            <p:cNvGrpSpPr/>
            <p:nvPr/>
          </p:nvGrpSpPr>
          <p:grpSpPr>
            <a:xfrm>
              <a:off x="143125" y="1362350"/>
              <a:ext cx="1902599" cy="713499"/>
              <a:chOff x="959825" y="2304975"/>
              <a:chExt cx="1902599" cy="713499"/>
            </a:xfrm>
          </p:grpSpPr>
          <p:sp>
            <p:nvSpPr>
              <p:cNvPr id="104" name="Shape 104"/>
              <p:cNvSpPr/>
              <p:nvPr/>
            </p:nvSpPr>
            <p:spPr>
              <a:xfrm>
                <a:off x="959825" y="2304975"/>
                <a:ext cx="1902599" cy="404100"/>
              </a:xfrm>
              <a:prstGeom prst="frame">
                <a:avLst>
                  <a:gd fmla="val 12500" name="adj1"/>
                </a:avLst>
              </a:prstGeom>
              <a:solidFill>
                <a:srgbClr val="666666"/>
              </a:solidFill>
              <a:ln cap="flat" w="9525">
                <a:solidFill>
                  <a:srgbClr val="D9D9D9"/>
                </a:solidFill>
                <a:prstDash val="solid"/>
                <a:round/>
                <a:headEnd len="med" w="med" type="none"/>
                <a:tailEnd len="med" w="med" type="none"/>
              </a:ln>
            </p:spPr>
            <p:txBody>
              <a:bodyPr anchorCtr="0" anchor="ctr" bIns="91425" lIns="91425" rIns="91425" tIns="91425">
                <a:noAutofit/>
              </a:bodyPr>
              <a:lstStyle/>
              <a:p>
                <a:pPr lvl="0" rtl="0" algn="r">
                  <a:spcBef>
                    <a:spcPts val="0"/>
                  </a:spcBef>
                  <a:buNone/>
                </a:pPr>
                <a:r>
                  <a:rPr lang="en" sz="1100">
                    <a:solidFill>
                      <a:srgbClr val="434343"/>
                    </a:solidFill>
                  </a:rPr>
                  <a:t>PhotonInstantiator</a:t>
                </a:r>
              </a:p>
            </p:txBody>
          </p:sp>
          <p:sp>
            <p:nvSpPr>
              <p:cNvPr id="87" name="Shape 87"/>
              <p:cNvSpPr txBox="1"/>
              <p:nvPr/>
            </p:nvSpPr>
            <p:spPr>
              <a:xfrm>
                <a:off x="1062050" y="2724175"/>
                <a:ext cx="1776300" cy="294299"/>
              </a:xfrm>
              <a:prstGeom prst="rect">
                <a:avLst/>
              </a:prstGeom>
              <a:solidFill>
                <a:srgbClr val="B7B7B7"/>
              </a:solidFill>
              <a:ln>
                <a:noFill/>
              </a:ln>
            </p:spPr>
            <p:txBody>
              <a:bodyPr anchorCtr="0" anchor="b" bIns="91425" lIns="91425" rIns="91425" tIns="91425">
                <a:noAutofit/>
              </a:bodyPr>
              <a:lstStyle/>
              <a:p>
                <a:pPr lvl="0" rtl="0" algn="r">
                  <a:spcBef>
                    <a:spcPts val="0"/>
                  </a:spcBef>
                  <a:buNone/>
                </a:pPr>
                <a:r>
                  <a:rPr lang="en" sz="900">
                    <a:solidFill>
                      <a:srgbClr val="434343"/>
                    </a:solidFill>
                  </a:rPr>
                  <a:t>PhotonInstantiator</a:t>
                </a:r>
              </a:p>
            </p:txBody>
          </p:sp>
          <p:sp>
            <p:nvSpPr>
              <p:cNvPr id="105" name="Shape 105"/>
              <p:cNvSpPr/>
              <p:nvPr/>
            </p:nvSpPr>
            <p:spPr>
              <a:xfrm>
                <a:off x="1041000" y="2389858"/>
                <a:ext cx="234300" cy="234300"/>
              </a:xfrm>
              <a:prstGeom prst="cube">
                <a:avLst>
                  <a:gd fmla="val 25000" name="adj"/>
                </a:avLst>
              </a:prstGeom>
              <a:solidFill>
                <a:srgbClr val="999999"/>
              </a:solidFill>
              <a:ln cap="flat" w="9525">
                <a:solidFill>
                  <a:srgbClr val="D9D9D9"/>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grpSp>
      </p:grpSp>
      <p:sp>
        <p:nvSpPr>
          <p:cNvPr id="106" name="Shape 106"/>
          <p:cNvSpPr txBox="1"/>
          <p:nvPr/>
        </p:nvSpPr>
        <p:spPr>
          <a:xfrm>
            <a:off x="408525" y="1138525"/>
            <a:ext cx="3793200" cy="1927499"/>
          </a:xfrm>
          <a:prstGeom prst="rect">
            <a:avLst/>
          </a:prstGeom>
          <a:noFill/>
          <a:ln>
            <a:noFill/>
          </a:ln>
        </p:spPr>
        <p:txBody>
          <a:bodyPr anchorCtr="0" anchor="t" bIns="91425" lIns="91425" rIns="91425" tIns="91425">
            <a:noAutofit/>
          </a:bodyPr>
          <a:lstStyle/>
          <a:p>
            <a:pPr lvl="0" rtl="0">
              <a:spcBef>
                <a:spcPts val="0"/>
              </a:spcBef>
              <a:buNone/>
            </a:pPr>
            <a:r>
              <a:rPr lang="en"/>
              <a:t>Photon use spans </a:t>
            </a:r>
            <a:r>
              <a:rPr b="1" lang="en">
                <a:solidFill>
                  <a:srgbClr val="6AA84F"/>
                </a:solidFill>
              </a:rPr>
              <a:t>three</a:t>
            </a:r>
            <a:r>
              <a:rPr lang="en"/>
              <a:t> main scenes. </a:t>
            </a:r>
          </a:p>
        </p:txBody>
      </p:sp>
      <p:sp>
        <p:nvSpPr>
          <p:cNvPr id="107" name="Shape 107"/>
          <p:cNvSpPr/>
          <p:nvPr/>
        </p:nvSpPr>
        <p:spPr>
          <a:xfrm>
            <a:off x="291570" y="1625662"/>
            <a:ext cx="1262100" cy="341399"/>
          </a:xfrm>
          <a:prstGeom prst="frame">
            <a:avLst>
              <a:gd fmla="val 12500" name="adj1"/>
            </a:avLst>
          </a:prstGeom>
          <a:solidFill>
            <a:srgbClr val="93C47D"/>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434343"/>
                </a:solidFill>
              </a:rPr>
              <a:t>ModeSelect</a:t>
            </a:r>
          </a:p>
        </p:txBody>
      </p:sp>
      <p:sp>
        <p:nvSpPr>
          <p:cNvPr id="108" name="Shape 108"/>
          <p:cNvSpPr/>
          <p:nvPr/>
        </p:nvSpPr>
        <p:spPr>
          <a:xfrm>
            <a:off x="1814820" y="2096272"/>
            <a:ext cx="1262100" cy="341399"/>
          </a:xfrm>
          <a:prstGeom prst="frame">
            <a:avLst>
              <a:gd fmla="val 12500" name="adj1"/>
            </a:avLst>
          </a:prstGeom>
          <a:solidFill>
            <a:srgbClr val="93C47D"/>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434343"/>
                </a:solidFill>
              </a:rPr>
              <a:t>MatchRoom</a:t>
            </a:r>
          </a:p>
        </p:txBody>
      </p:sp>
      <p:sp>
        <p:nvSpPr>
          <p:cNvPr id="109" name="Shape 109"/>
          <p:cNvSpPr/>
          <p:nvPr/>
        </p:nvSpPr>
        <p:spPr>
          <a:xfrm>
            <a:off x="1814820" y="3378364"/>
            <a:ext cx="1262100" cy="341399"/>
          </a:xfrm>
          <a:prstGeom prst="frame">
            <a:avLst>
              <a:gd fmla="val 12500" name="adj1"/>
            </a:avLst>
          </a:prstGeom>
          <a:solidFill>
            <a:srgbClr val="93C47D"/>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434343"/>
                </a:solidFill>
              </a:rPr>
              <a:t>Gameplay</a:t>
            </a:r>
          </a:p>
        </p:txBody>
      </p:sp>
      <p:sp>
        <p:nvSpPr>
          <p:cNvPr id="110" name="Shape 110"/>
          <p:cNvSpPr/>
          <p:nvPr/>
        </p:nvSpPr>
        <p:spPr>
          <a:xfrm>
            <a:off x="2662053" y="2908076"/>
            <a:ext cx="1262100" cy="341399"/>
          </a:xfrm>
          <a:prstGeom prst="frame">
            <a:avLst>
              <a:gd fmla="val 12500" name="adj1"/>
            </a:avLst>
          </a:prstGeom>
          <a:solidFill>
            <a:srgbClr val="7F6000"/>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434343"/>
                </a:solidFill>
              </a:rPr>
              <a:t>Tutorial</a:t>
            </a:r>
          </a:p>
        </p:txBody>
      </p:sp>
      <p:cxnSp>
        <p:nvCxnSpPr>
          <p:cNvPr id="111" name="Shape 111"/>
          <p:cNvCxnSpPr>
            <a:stCxn id="107" idx="3"/>
            <a:endCxn id="108" idx="0"/>
          </p:cNvCxnSpPr>
          <p:nvPr/>
        </p:nvCxnSpPr>
        <p:spPr>
          <a:xfrm>
            <a:off x="1553670" y="1796362"/>
            <a:ext cx="892200" cy="300000"/>
          </a:xfrm>
          <a:prstGeom prst="bentConnector2">
            <a:avLst/>
          </a:prstGeom>
          <a:noFill/>
          <a:ln cap="flat" w="19050">
            <a:solidFill>
              <a:schemeClr val="dk2"/>
            </a:solidFill>
            <a:prstDash val="solid"/>
            <a:round/>
            <a:headEnd len="lg" w="lg" type="none"/>
            <a:tailEnd len="lg" w="lg" type="stealth"/>
          </a:ln>
        </p:spPr>
      </p:cxnSp>
      <p:sp>
        <p:nvSpPr>
          <p:cNvPr id="112" name="Shape 112"/>
          <p:cNvSpPr/>
          <p:nvPr/>
        </p:nvSpPr>
        <p:spPr>
          <a:xfrm>
            <a:off x="2662053" y="1625973"/>
            <a:ext cx="1262100" cy="341399"/>
          </a:xfrm>
          <a:prstGeom prst="frame">
            <a:avLst>
              <a:gd fmla="val 12500" name="adj1"/>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434343"/>
                </a:solidFill>
              </a:rPr>
              <a:t>Loading</a:t>
            </a:r>
          </a:p>
        </p:txBody>
      </p:sp>
      <p:cxnSp>
        <p:nvCxnSpPr>
          <p:cNvPr id="113" name="Shape 113"/>
          <p:cNvCxnSpPr>
            <a:stCxn id="112" idx="1"/>
            <a:endCxn id="108" idx="0"/>
          </p:cNvCxnSpPr>
          <p:nvPr/>
        </p:nvCxnSpPr>
        <p:spPr>
          <a:xfrm flipH="1">
            <a:off x="2445753" y="1796673"/>
            <a:ext cx="216300" cy="299700"/>
          </a:xfrm>
          <a:prstGeom prst="bentConnector2">
            <a:avLst/>
          </a:prstGeom>
          <a:noFill/>
          <a:ln cap="flat" w="19050">
            <a:solidFill>
              <a:schemeClr val="dk2"/>
            </a:solidFill>
            <a:prstDash val="dot"/>
            <a:round/>
            <a:headEnd len="lg" w="lg" type="none"/>
            <a:tailEnd len="lg" w="lg" type="none"/>
          </a:ln>
        </p:spPr>
      </p:cxnSp>
      <p:sp>
        <p:nvSpPr>
          <p:cNvPr id="114" name="Shape 114"/>
          <p:cNvSpPr/>
          <p:nvPr/>
        </p:nvSpPr>
        <p:spPr>
          <a:xfrm>
            <a:off x="2662053" y="2502174"/>
            <a:ext cx="1262100" cy="341399"/>
          </a:xfrm>
          <a:prstGeom prst="frame">
            <a:avLst>
              <a:gd fmla="val 12500" name="adj1"/>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434343"/>
                </a:solidFill>
              </a:rPr>
              <a:t>Loading</a:t>
            </a:r>
          </a:p>
        </p:txBody>
      </p:sp>
      <p:cxnSp>
        <p:nvCxnSpPr>
          <p:cNvPr id="115" name="Shape 115"/>
          <p:cNvCxnSpPr>
            <a:stCxn id="108" idx="2"/>
            <a:endCxn id="109" idx="0"/>
          </p:cNvCxnSpPr>
          <p:nvPr/>
        </p:nvCxnSpPr>
        <p:spPr>
          <a:xfrm flipH="1" rot="-5400000">
            <a:off x="1975770" y="2907772"/>
            <a:ext cx="940800" cy="600"/>
          </a:xfrm>
          <a:prstGeom prst="bentConnector3">
            <a:avLst>
              <a:gd fmla="val 49994" name="adj1"/>
            </a:avLst>
          </a:prstGeom>
          <a:noFill/>
          <a:ln cap="flat" w="19050">
            <a:solidFill>
              <a:schemeClr val="dk2"/>
            </a:solidFill>
            <a:prstDash val="solid"/>
            <a:round/>
            <a:headEnd len="lg" w="lg" type="none"/>
            <a:tailEnd len="lg" w="lg" type="stealth"/>
          </a:ln>
        </p:spPr>
      </p:cxnSp>
      <p:cxnSp>
        <p:nvCxnSpPr>
          <p:cNvPr id="116" name="Shape 116"/>
          <p:cNvCxnSpPr>
            <a:endCxn id="109" idx="0"/>
          </p:cNvCxnSpPr>
          <p:nvPr/>
        </p:nvCxnSpPr>
        <p:spPr>
          <a:xfrm rot="5400000">
            <a:off x="2201370" y="2917564"/>
            <a:ext cx="705299" cy="216300"/>
          </a:xfrm>
          <a:prstGeom prst="bentConnector3">
            <a:avLst>
              <a:gd fmla="val 8423" name="adj1"/>
            </a:avLst>
          </a:prstGeom>
          <a:noFill/>
          <a:ln cap="flat" w="19050">
            <a:solidFill>
              <a:schemeClr val="dk2"/>
            </a:solidFill>
            <a:prstDash val="dot"/>
            <a:round/>
            <a:headEnd len="lg" w="lg" type="none"/>
            <a:tailEnd len="lg" w="lg" type="none"/>
          </a:ln>
        </p:spPr>
      </p:cxnSp>
      <p:cxnSp>
        <p:nvCxnSpPr>
          <p:cNvPr id="117" name="Shape 117"/>
          <p:cNvCxnSpPr>
            <a:stCxn id="110" idx="1"/>
            <a:endCxn id="109" idx="0"/>
          </p:cNvCxnSpPr>
          <p:nvPr/>
        </p:nvCxnSpPr>
        <p:spPr>
          <a:xfrm flipH="1">
            <a:off x="2445753" y="3078776"/>
            <a:ext cx="216300" cy="299700"/>
          </a:xfrm>
          <a:prstGeom prst="bentConnector2">
            <a:avLst/>
          </a:prstGeom>
          <a:noFill/>
          <a:ln cap="flat" w="19050">
            <a:solidFill>
              <a:schemeClr val="dk2"/>
            </a:solidFill>
            <a:prstDash val="dot"/>
            <a:round/>
            <a:headEnd len="lg" w="lg" type="none"/>
            <a:tailEnd len="lg" w="lg" type="none"/>
          </a:ln>
        </p:spPr>
      </p:cxnSp>
      <p:cxnSp>
        <p:nvCxnSpPr>
          <p:cNvPr id="118" name="Shape 118"/>
          <p:cNvCxnSpPr>
            <a:stCxn id="109" idx="2"/>
            <a:endCxn id="119" idx="0"/>
          </p:cNvCxnSpPr>
          <p:nvPr/>
        </p:nvCxnSpPr>
        <p:spPr>
          <a:xfrm flipH="1" rot="-5400000">
            <a:off x="2160420" y="4005214"/>
            <a:ext cx="571500" cy="600"/>
          </a:xfrm>
          <a:prstGeom prst="bentConnector3">
            <a:avLst>
              <a:gd fmla="val 49997" name="adj1"/>
            </a:avLst>
          </a:prstGeom>
          <a:noFill/>
          <a:ln cap="flat" w="19050">
            <a:solidFill>
              <a:schemeClr val="dk2"/>
            </a:solidFill>
            <a:prstDash val="solid"/>
            <a:round/>
            <a:headEnd len="lg" w="lg" type="none"/>
            <a:tailEnd len="lg" w="lg" type="stealth"/>
          </a:ln>
        </p:spPr>
      </p:cxnSp>
      <p:sp>
        <p:nvSpPr>
          <p:cNvPr id="120" name="Shape 120"/>
          <p:cNvSpPr/>
          <p:nvPr/>
        </p:nvSpPr>
        <p:spPr>
          <a:xfrm>
            <a:off x="2662053" y="3816285"/>
            <a:ext cx="1262100" cy="341399"/>
          </a:xfrm>
          <a:prstGeom prst="frame">
            <a:avLst>
              <a:gd fmla="val 12500" name="adj1"/>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434343"/>
                </a:solidFill>
              </a:rPr>
              <a:t>Loading</a:t>
            </a:r>
          </a:p>
        </p:txBody>
      </p:sp>
      <p:cxnSp>
        <p:nvCxnSpPr>
          <p:cNvPr id="121" name="Shape 121"/>
          <p:cNvCxnSpPr>
            <a:stCxn id="120" idx="1"/>
            <a:endCxn id="119" idx="0"/>
          </p:cNvCxnSpPr>
          <p:nvPr/>
        </p:nvCxnSpPr>
        <p:spPr>
          <a:xfrm flipH="1">
            <a:off x="2445753" y="3986985"/>
            <a:ext cx="216300" cy="304200"/>
          </a:xfrm>
          <a:prstGeom prst="bentConnector2">
            <a:avLst/>
          </a:prstGeom>
          <a:noFill/>
          <a:ln cap="flat" w="19050">
            <a:solidFill>
              <a:schemeClr val="dk2"/>
            </a:solidFill>
            <a:prstDash val="dot"/>
            <a:round/>
            <a:headEnd len="lg" w="lg" type="none"/>
            <a:tailEnd len="lg" w="lg" type="none"/>
          </a:ln>
        </p:spPr>
      </p:cxnSp>
      <p:sp>
        <p:nvSpPr>
          <p:cNvPr id="119" name="Shape 119"/>
          <p:cNvSpPr/>
          <p:nvPr/>
        </p:nvSpPr>
        <p:spPr>
          <a:xfrm>
            <a:off x="1814820" y="4291232"/>
            <a:ext cx="1262100" cy="341399"/>
          </a:xfrm>
          <a:prstGeom prst="frame">
            <a:avLst>
              <a:gd fmla="val 12500" name="adj1"/>
            </a:avLst>
          </a:prstGeom>
          <a:solidFill>
            <a:srgbClr val="38761D"/>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434343"/>
                </a:solidFill>
              </a:rPr>
              <a:t>EndGame</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p:nvPr/>
        </p:nvSpPr>
        <p:spPr>
          <a:xfrm>
            <a:off x="4648700" y="960725"/>
            <a:ext cx="4367100" cy="4084500"/>
          </a:xfrm>
          <a:prstGeom prst="rect">
            <a:avLst/>
          </a:prstGeom>
          <a:solidFill>
            <a:srgbClr val="FFF2CC"/>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127" name="Shape 127"/>
          <p:cNvPicPr preferRelativeResize="0"/>
          <p:nvPr/>
        </p:nvPicPr>
        <p:blipFill>
          <a:blip r:embed="rId3">
            <a:alphaModFix/>
          </a:blip>
          <a:stretch>
            <a:fillRect/>
          </a:stretch>
        </p:blipFill>
        <p:spPr>
          <a:xfrm>
            <a:off x="0" y="4975"/>
            <a:ext cx="2205529" cy="676199"/>
          </a:xfrm>
          <a:prstGeom prst="rect">
            <a:avLst/>
          </a:prstGeom>
          <a:noFill/>
          <a:ln>
            <a:noFill/>
          </a:ln>
        </p:spPr>
      </p:pic>
      <p:sp>
        <p:nvSpPr>
          <p:cNvPr id="128" name="Shape 128"/>
          <p:cNvSpPr/>
          <p:nvPr/>
        </p:nvSpPr>
        <p:spPr>
          <a:xfrm>
            <a:off x="4648700" y="970355"/>
            <a:ext cx="2495700" cy="404100"/>
          </a:xfrm>
          <a:prstGeom prst="frame">
            <a:avLst>
              <a:gd fmla="val 12500" name="adj1"/>
            </a:avLst>
          </a:prstGeom>
          <a:solidFill>
            <a:srgbClr val="000000"/>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434343"/>
                </a:solidFill>
              </a:rPr>
              <a:t>MatchRoom / Gameplay</a:t>
            </a:r>
          </a:p>
        </p:txBody>
      </p:sp>
      <p:grpSp>
        <p:nvGrpSpPr>
          <p:cNvPr id="129" name="Shape 129"/>
          <p:cNvGrpSpPr/>
          <p:nvPr/>
        </p:nvGrpSpPr>
        <p:grpSpPr>
          <a:xfrm>
            <a:off x="4720500" y="2203675"/>
            <a:ext cx="1561500" cy="1022899"/>
            <a:chOff x="150500" y="1362350"/>
            <a:chExt cx="1561500" cy="1022899"/>
          </a:xfrm>
        </p:grpSpPr>
        <p:grpSp>
          <p:nvGrpSpPr>
            <p:cNvPr id="130" name="Shape 130"/>
            <p:cNvGrpSpPr/>
            <p:nvPr/>
          </p:nvGrpSpPr>
          <p:grpSpPr>
            <a:xfrm>
              <a:off x="150500" y="1362350"/>
              <a:ext cx="1561500" cy="713499"/>
              <a:chOff x="967200" y="2304975"/>
              <a:chExt cx="1561500" cy="713499"/>
            </a:xfrm>
          </p:grpSpPr>
          <p:sp>
            <p:nvSpPr>
              <p:cNvPr id="131" name="Shape 131"/>
              <p:cNvSpPr/>
              <p:nvPr/>
            </p:nvSpPr>
            <p:spPr>
              <a:xfrm>
                <a:off x="1041000" y="2389858"/>
                <a:ext cx="234300" cy="234300"/>
              </a:xfrm>
              <a:prstGeom prst="cube">
                <a:avLst>
                  <a:gd fmla="val 25000" name="adj"/>
                </a:avLst>
              </a:prstGeom>
              <a:solidFill>
                <a:srgbClr val="59BDF3"/>
              </a:solidFill>
              <a:ln cap="flat" w="9525">
                <a:solidFill>
                  <a:srgbClr val="D9D9D9"/>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32" name="Shape 132"/>
              <p:cNvSpPr/>
              <p:nvPr/>
            </p:nvSpPr>
            <p:spPr>
              <a:xfrm>
                <a:off x="967200" y="2304975"/>
                <a:ext cx="1561500" cy="404100"/>
              </a:xfrm>
              <a:prstGeom prst="frame">
                <a:avLst>
                  <a:gd fmla="val 12500" name="adj1"/>
                </a:avLst>
              </a:prstGeom>
              <a:solidFill>
                <a:srgbClr val="666666"/>
              </a:solidFill>
              <a:ln cap="flat" w="9525">
                <a:solidFill>
                  <a:srgbClr val="D9D9D9"/>
                </a:solidFill>
                <a:prstDash val="solid"/>
                <a:round/>
                <a:headEnd len="med" w="med" type="none"/>
                <a:tailEnd len="med" w="med" type="none"/>
              </a:ln>
            </p:spPr>
            <p:txBody>
              <a:bodyPr anchorCtr="0" anchor="ctr" bIns="91425" lIns="91425" rIns="91425" tIns="91425">
                <a:noAutofit/>
              </a:bodyPr>
              <a:lstStyle/>
              <a:p>
                <a:pPr lvl="0" rtl="0" algn="r">
                  <a:spcBef>
                    <a:spcPts val="0"/>
                  </a:spcBef>
                  <a:buNone/>
                </a:pPr>
                <a:r>
                  <a:rPr lang="en" sz="1100">
                    <a:solidFill>
                      <a:srgbClr val="434343"/>
                    </a:solidFill>
                  </a:rPr>
                  <a:t>Player</a:t>
                </a:r>
              </a:p>
            </p:txBody>
          </p:sp>
          <p:sp>
            <p:nvSpPr>
              <p:cNvPr id="133" name="Shape 133"/>
              <p:cNvSpPr txBox="1"/>
              <p:nvPr/>
            </p:nvSpPr>
            <p:spPr>
              <a:xfrm>
                <a:off x="1062050" y="2724175"/>
                <a:ext cx="1412999" cy="294299"/>
              </a:xfrm>
              <a:prstGeom prst="rect">
                <a:avLst/>
              </a:prstGeom>
              <a:solidFill>
                <a:srgbClr val="B7B7B7"/>
              </a:solidFill>
              <a:ln>
                <a:noFill/>
              </a:ln>
            </p:spPr>
            <p:txBody>
              <a:bodyPr anchorCtr="0" anchor="b" bIns="91425" lIns="91425" rIns="91425" tIns="91425">
                <a:noAutofit/>
              </a:bodyPr>
              <a:lstStyle/>
              <a:p>
                <a:pPr lvl="0" rtl="0" algn="r">
                  <a:spcBef>
                    <a:spcPts val="0"/>
                  </a:spcBef>
                  <a:buNone/>
                </a:pPr>
                <a:r>
                  <a:rPr lang="en" sz="900">
                    <a:solidFill>
                      <a:srgbClr val="434343"/>
                    </a:solidFill>
                  </a:rPr>
                  <a:t>PlayerNetworkLayer</a:t>
                </a:r>
              </a:p>
            </p:txBody>
          </p:sp>
        </p:grpSp>
        <p:sp>
          <p:nvSpPr>
            <p:cNvPr id="134" name="Shape 134"/>
            <p:cNvSpPr txBox="1"/>
            <p:nvPr/>
          </p:nvSpPr>
          <p:spPr>
            <a:xfrm>
              <a:off x="245350" y="2090950"/>
              <a:ext cx="1412999" cy="294299"/>
            </a:xfrm>
            <a:prstGeom prst="rect">
              <a:avLst/>
            </a:prstGeom>
            <a:solidFill>
              <a:srgbClr val="B7B7B7"/>
            </a:solidFill>
            <a:ln>
              <a:noFill/>
            </a:ln>
          </p:spPr>
          <p:txBody>
            <a:bodyPr anchorCtr="0" anchor="b" bIns="91425" lIns="91425" rIns="91425" tIns="91425">
              <a:noAutofit/>
            </a:bodyPr>
            <a:lstStyle/>
            <a:p>
              <a:pPr lvl="0" rtl="0" algn="r">
                <a:spcBef>
                  <a:spcPts val="0"/>
                </a:spcBef>
                <a:buNone/>
              </a:pPr>
              <a:r>
                <a:rPr lang="en" sz="900">
                  <a:solidFill>
                    <a:srgbClr val="434343"/>
                  </a:solidFill>
                </a:rPr>
                <a:t>PlayerManager</a:t>
              </a:r>
            </a:p>
          </p:txBody>
        </p:sp>
      </p:grpSp>
      <p:cxnSp>
        <p:nvCxnSpPr>
          <p:cNvPr id="135" name="Shape 135"/>
          <p:cNvCxnSpPr>
            <a:stCxn id="136" idx="3"/>
            <a:endCxn id="137" idx="1"/>
          </p:cNvCxnSpPr>
          <p:nvPr/>
        </p:nvCxnSpPr>
        <p:spPr>
          <a:xfrm flipH="1" rot="10800000">
            <a:off x="6236162" y="2617912"/>
            <a:ext cx="729299" cy="770100"/>
          </a:xfrm>
          <a:prstGeom prst="bentConnector3">
            <a:avLst>
              <a:gd fmla="val 49991" name="adj1"/>
            </a:avLst>
          </a:prstGeom>
          <a:noFill/>
          <a:ln cap="flat" w="19050">
            <a:solidFill>
              <a:srgbClr val="999999"/>
            </a:solidFill>
            <a:prstDash val="solid"/>
            <a:round/>
            <a:headEnd len="lg" w="lg" type="stealth"/>
            <a:tailEnd len="lg" w="lg" type="stealth"/>
          </a:ln>
        </p:spPr>
      </p:cxnSp>
      <p:sp>
        <p:nvSpPr>
          <p:cNvPr id="138" name="Shape 138"/>
          <p:cNvSpPr txBox="1"/>
          <p:nvPr/>
        </p:nvSpPr>
        <p:spPr>
          <a:xfrm>
            <a:off x="4700000" y="3526050"/>
            <a:ext cx="4264499" cy="970799"/>
          </a:xfrm>
          <a:prstGeom prst="rect">
            <a:avLst/>
          </a:prstGeom>
          <a:noFill/>
          <a:ln>
            <a:noFill/>
          </a:ln>
        </p:spPr>
        <p:txBody>
          <a:bodyPr anchorCtr="0" anchor="t" bIns="91425" lIns="91425" rIns="91425" tIns="91425">
            <a:noAutofit/>
          </a:bodyPr>
          <a:lstStyle/>
          <a:p>
            <a:pPr rtl="0">
              <a:spcBef>
                <a:spcPts val="0"/>
              </a:spcBef>
              <a:buNone/>
            </a:pPr>
            <a:r>
              <a:rPr lang="en" sz="800">
                <a:solidFill>
                  <a:schemeClr val="dk1"/>
                </a:solidFill>
              </a:rPr>
              <a:t>Gameplay primarily consists of synchronizing PhotonViews and their RPCs which are called through by the game controllers via network layers over the course of the game. </a:t>
            </a:r>
          </a:p>
          <a:p>
            <a:pPr rtl="0">
              <a:spcBef>
                <a:spcPts val="0"/>
              </a:spcBef>
              <a:buNone/>
            </a:pPr>
            <a:r>
              <a:t/>
            </a:r>
            <a:endParaRPr sz="800">
              <a:solidFill>
                <a:schemeClr val="dk1"/>
              </a:solidFill>
            </a:endParaRPr>
          </a:p>
          <a:p>
            <a:pPr lvl="0" rtl="0">
              <a:spcBef>
                <a:spcPts val="0"/>
              </a:spcBef>
              <a:buNone/>
            </a:pPr>
            <a:r>
              <a:rPr lang="en" sz="800">
                <a:solidFill>
                  <a:schemeClr val="dk1"/>
                </a:solidFill>
              </a:rPr>
              <a:t>The game begins and eventually one team defeats the other team calling the final RPC call </a:t>
            </a:r>
            <a:r>
              <a:rPr lang="en" sz="800"/>
              <a:t>“OnNetworkGameEnded” bringing about the GameController</a:t>
            </a:r>
            <a:r>
              <a:rPr lang="en" sz="800">
                <a:solidFill>
                  <a:srgbClr val="434343"/>
                </a:solidFill>
              </a:rPr>
              <a:t> </a:t>
            </a:r>
            <a:r>
              <a:rPr lang="en" sz="800"/>
              <a:t>clean-up, save data to PlayFab, and load the End Game scene. </a:t>
            </a:r>
          </a:p>
          <a:p>
            <a:pPr rtl="0">
              <a:spcBef>
                <a:spcPts val="0"/>
              </a:spcBef>
              <a:buNone/>
            </a:pPr>
            <a:r>
              <a:t/>
            </a:r>
            <a:endParaRPr sz="800"/>
          </a:p>
          <a:p>
            <a:pPr rtl="0">
              <a:spcBef>
                <a:spcPts val="0"/>
              </a:spcBef>
              <a:buNone/>
            </a:pPr>
            <a:r>
              <a:rPr lang="en" sz="800"/>
              <a:t>For more information see:</a:t>
            </a:r>
          </a:p>
          <a:p>
            <a:pPr indent="-279400" lvl="0" marL="457200" rtl="0">
              <a:spcBef>
                <a:spcPts val="0"/>
              </a:spcBef>
              <a:buClr>
                <a:srgbClr val="000000"/>
              </a:buClr>
              <a:buSzPct val="100000"/>
              <a:buFont typeface="Arial"/>
              <a:buChar char="●"/>
            </a:pPr>
            <a:r>
              <a:rPr lang="en" sz="800">
                <a:solidFill>
                  <a:schemeClr val="dk1"/>
                </a:solidFill>
              </a:rPr>
              <a:t>Photon RPC List - Good for tracking down methods by name</a:t>
            </a:r>
          </a:p>
          <a:p>
            <a:pPr indent="-279400" lvl="0" marL="457200" rtl="0">
              <a:spcBef>
                <a:spcPts val="0"/>
              </a:spcBef>
              <a:buClr>
                <a:srgbClr val="000000"/>
              </a:buClr>
              <a:buSzPct val="100000"/>
              <a:buFont typeface="Arial"/>
              <a:buChar char="●"/>
            </a:pPr>
            <a:r>
              <a:rPr lang="en" sz="800">
                <a:solidFill>
                  <a:schemeClr val="dk1"/>
                </a:solidFill>
              </a:rPr>
              <a:t>Screenshots for more instructions on the gameplay rules. </a:t>
            </a:r>
          </a:p>
          <a:p>
            <a:pPr lvl="0" rtl="0">
              <a:spcBef>
                <a:spcPts val="0"/>
              </a:spcBef>
              <a:buNone/>
            </a:pPr>
            <a:r>
              <a:t/>
            </a:r>
            <a:endParaRPr sz="800"/>
          </a:p>
        </p:txBody>
      </p:sp>
      <p:sp>
        <p:nvSpPr>
          <p:cNvPr id="139" name="Shape 139"/>
          <p:cNvSpPr/>
          <p:nvPr/>
        </p:nvSpPr>
        <p:spPr>
          <a:xfrm>
            <a:off x="7983564" y="1230650"/>
            <a:ext cx="865500" cy="234300"/>
          </a:xfrm>
          <a:prstGeom prst="frame">
            <a:avLst>
              <a:gd fmla="val 12500" name="adj1"/>
            </a:avLst>
          </a:prstGeom>
          <a:solidFill>
            <a:srgbClr val="000000"/>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solidFill>
                  <a:srgbClr val="434343"/>
                </a:solidFill>
              </a:rPr>
              <a:t>EndGame</a:t>
            </a:r>
          </a:p>
        </p:txBody>
      </p:sp>
      <p:sp>
        <p:nvSpPr>
          <p:cNvPr id="140" name="Shape 140"/>
          <p:cNvSpPr txBox="1"/>
          <p:nvPr/>
        </p:nvSpPr>
        <p:spPr>
          <a:xfrm>
            <a:off x="2280200" y="165925"/>
            <a:ext cx="3301800" cy="354300"/>
          </a:xfrm>
          <a:prstGeom prst="rect">
            <a:avLst/>
          </a:prstGeom>
          <a:noFill/>
          <a:ln>
            <a:noFill/>
          </a:ln>
        </p:spPr>
        <p:txBody>
          <a:bodyPr anchorCtr="0" anchor="ctr" bIns="91425" lIns="91425" rIns="91425" tIns="91425">
            <a:noAutofit/>
          </a:bodyPr>
          <a:lstStyle/>
          <a:p>
            <a:pPr lvl="0" rtl="0" algn="ctr">
              <a:spcBef>
                <a:spcPts val="0"/>
              </a:spcBef>
              <a:buNone/>
            </a:pPr>
            <a:r>
              <a:rPr lang="en"/>
              <a:t>Photon Flow Overview (continued)</a:t>
            </a:r>
          </a:p>
        </p:txBody>
      </p:sp>
      <p:sp>
        <p:nvSpPr>
          <p:cNvPr id="141" name="Shape 141"/>
          <p:cNvSpPr txBox="1"/>
          <p:nvPr/>
        </p:nvSpPr>
        <p:spPr>
          <a:xfrm>
            <a:off x="7113175" y="41178"/>
            <a:ext cx="2064299" cy="255899"/>
          </a:xfrm>
          <a:prstGeom prst="rect">
            <a:avLst/>
          </a:prstGeom>
          <a:noFill/>
          <a:ln>
            <a:noFill/>
          </a:ln>
        </p:spPr>
        <p:txBody>
          <a:bodyPr anchorCtr="0" anchor="ctr" bIns="91425" lIns="91425" rIns="91425" tIns="91425">
            <a:noAutofit/>
          </a:bodyPr>
          <a:lstStyle/>
          <a:p>
            <a:pPr lvl="0" rtl="0">
              <a:spcBef>
                <a:spcPts val="0"/>
              </a:spcBef>
              <a:buNone/>
            </a:pPr>
            <a:r>
              <a:rPr lang="en" sz="900"/>
              <a:t>Scenes</a:t>
            </a:r>
          </a:p>
        </p:txBody>
      </p:sp>
      <p:sp>
        <p:nvSpPr>
          <p:cNvPr id="142" name="Shape 142"/>
          <p:cNvSpPr txBox="1"/>
          <p:nvPr/>
        </p:nvSpPr>
        <p:spPr>
          <a:xfrm>
            <a:off x="7113175" y="267018"/>
            <a:ext cx="2064299" cy="255899"/>
          </a:xfrm>
          <a:prstGeom prst="rect">
            <a:avLst/>
          </a:prstGeom>
          <a:noFill/>
          <a:ln>
            <a:noFill/>
          </a:ln>
        </p:spPr>
        <p:txBody>
          <a:bodyPr anchorCtr="0" anchor="ctr" bIns="91425" lIns="91425" rIns="91425" tIns="91425">
            <a:noAutofit/>
          </a:bodyPr>
          <a:lstStyle/>
          <a:p>
            <a:pPr lvl="0" rtl="0">
              <a:spcBef>
                <a:spcPts val="0"/>
              </a:spcBef>
              <a:buNone/>
            </a:pPr>
            <a:r>
              <a:rPr lang="en" sz="900"/>
              <a:t>Prefabs</a:t>
            </a:r>
          </a:p>
        </p:txBody>
      </p:sp>
      <p:sp>
        <p:nvSpPr>
          <p:cNvPr id="143" name="Shape 143"/>
          <p:cNvSpPr/>
          <p:nvPr/>
        </p:nvSpPr>
        <p:spPr>
          <a:xfrm>
            <a:off x="6951396" y="53433"/>
            <a:ext cx="204599" cy="204599"/>
          </a:xfrm>
          <a:prstGeom prst="frame">
            <a:avLst>
              <a:gd fmla="val 12500" name="adj1"/>
            </a:avLst>
          </a:prstGeom>
          <a:solidFill>
            <a:srgbClr val="000000"/>
          </a:solidFill>
          <a:ln cap="flat" w="9525">
            <a:solidFill>
              <a:srgbClr val="D9D9D9"/>
            </a:solidFill>
            <a:prstDash val="solid"/>
            <a:round/>
            <a:headEnd len="med" w="med" type="none"/>
            <a:tailEnd len="med" w="med" type="none"/>
          </a:ln>
        </p:spPr>
        <p:txBody>
          <a:bodyPr anchorCtr="0" anchor="ctr" bIns="91425" lIns="91425" rIns="91425" tIns="91425">
            <a:noAutofit/>
          </a:bodyPr>
          <a:lstStyle/>
          <a:p>
            <a:pPr lvl="0" rtl="0" algn="r">
              <a:spcBef>
                <a:spcPts val="0"/>
              </a:spcBef>
              <a:buNone/>
            </a:pPr>
            <a:r>
              <a:t/>
            </a:r>
            <a:endParaRPr sz="1100">
              <a:solidFill>
                <a:srgbClr val="434343"/>
              </a:solidFill>
            </a:endParaRPr>
          </a:p>
        </p:txBody>
      </p:sp>
      <p:sp>
        <p:nvSpPr>
          <p:cNvPr id="144" name="Shape 144"/>
          <p:cNvSpPr/>
          <p:nvPr/>
        </p:nvSpPr>
        <p:spPr>
          <a:xfrm>
            <a:off x="6972000" y="329446"/>
            <a:ext cx="150000" cy="150000"/>
          </a:xfrm>
          <a:prstGeom prst="cube">
            <a:avLst>
              <a:gd fmla="val 25000" name="adj"/>
            </a:avLst>
          </a:prstGeom>
          <a:solidFill>
            <a:srgbClr val="59BDF3"/>
          </a:solidFill>
          <a:ln cap="flat" w="9525">
            <a:solidFill>
              <a:srgbClr val="D9D9D9"/>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45" name="Shape 145"/>
          <p:cNvSpPr/>
          <p:nvPr/>
        </p:nvSpPr>
        <p:spPr>
          <a:xfrm>
            <a:off x="6972000" y="553919"/>
            <a:ext cx="150000" cy="150000"/>
          </a:xfrm>
          <a:prstGeom prst="cube">
            <a:avLst>
              <a:gd fmla="val 25000" name="adj"/>
            </a:avLst>
          </a:prstGeom>
          <a:solidFill>
            <a:srgbClr val="999999"/>
          </a:solidFill>
          <a:ln cap="flat" w="9525">
            <a:solidFill>
              <a:srgbClr val="D9D9D9"/>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46" name="Shape 146"/>
          <p:cNvSpPr txBox="1"/>
          <p:nvPr/>
        </p:nvSpPr>
        <p:spPr>
          <a:xfrm rot="-5400000">
            <a:off x="6378150" y="132574"/>
            <a:ext cx="756899" cy="4500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666666"/>
                </a:solidFill>
              </a:rPr>
              <a:t>Key:</a:t>
            </a:r>
          </a:p>
        </p:txBody>
      </p:sp>
      <p:sp>
        <p:nvSpPr>
          <p:cNvPr id="147" name="Shape 147"/>
          <p:cNvSpPr txBox="1"/>
          <p:nvPr/>
        </p:nvSpPr>
        <p:spPr>
          <a:xfrm>
            <a:off x="7113175" y="500946"/>
            <a:ext cx="2064299" cy="255899"/>
          </a:xfrm>
          <a:prstGeom prst="rect">
            <a:avLst/>
          </a:prstGeom>
          <a:noFill/>
          <a:ln>
            <a:noFill/>
          </a:ln>
        </p:spPr>
        <p:txBody>
          <a:bodyPr anchorCtr="0" anchor="ctr" bIns="91425" lIns="91425" rIns="91425" tIns="91425">
            <a:noAutofit/>
          </a:bodyPr>
          <a:lstStyle/>
          <a:p>
            <a:pPr lvl="0" rtl="0">
              <a:spcBef>
                <a:spcPts val="0"/>
              </a:spcBef>
              <a:buNone/>
            </a:pPr>
            <a:r>
              <a:rPr lang="en" sz="900"/>
              <a:t>Scene Objects</a:t>
            </a:r>
          </a:p>
        </p:txBody>
      </p:sp>
      <p:grpSp>
        <p:nvGrpSpPr>
          <p:cNvPr id="148" name="Shape 148"/>
          <p:cNvGrpSpPr/>
          <p:nvPr/>
        </p:nvGrpSpPr>
        <p:grpSpPr>
          <a:xfrm>
            <a:off x="6882462" y="1613225"/>
            <a:ext cx="1333799" cy="234300"/>
            <a:chOff x="967200" y="2304971"/>
            <a:chExt cx="1333799" cy="234300"/>
          </a:xfrm>
        </p:grpSpPr>
        <p:sp>
          <p:nvSpPr>
            <p:cNvPr id="149" name="Shape 149"/>
            <p:cNvSpPr/>
            <p:nvPr/>
          </p:nvSpPr>
          <p:spPr>
            <a:xfrm>
              <a:off x="1032475" y="2347120"/>
              <a:ext cx="150000" cy="150000"/>
            </a:xfrm>
            <a:prstGeom prst="cube">
              <a:avLst>
                <a:gd fmla="val 25000" name="adj"/>
              </a:avLst>
            </a:prstGeom>
            <a:solidFill>
              <a:srgbClr val="9E9E9E"/>
            </a:solidFill>
            <a:ln cap="flat" w="9525">
              <a:solidFill>
                <a:srgbClr val="D9D9D9"/>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50" name="Shape 150"/>
            <p:cNvSpPr/>
            <p:nvPr/>
          </p:nvSpPr>
          <p:spPr>
            <a:xfrm>
              <a:off x="967200" y="2304971"/>
              <a:ext cx="1333799" cy="234300"/>
            </a:xfrm>
            <a:prstGeom prst="frame">
              <a:avLst>
                <a:gd fmla="val 12500" name="adj1"/>
              </a:avLst>
            </a:prstGeom>
            <a:solidFill>
              <a:srgbClr val="666666"/>
            </a:solidFill>
            <a:ln cap="flat" w="9525">
              <a:solidFill>
                <a:srgbClr val="D9D9D9"/>
              </a:solidFill>
              <a:prstDash val="solid"/>
              <a:round/>
              <a:headEnd len="med" w="med" type="none"/>
              <a:tailEnd len="med" w="med" type="none"/>
            </a:ln>
          </p:spPr>
          <p:txBody>
            <a:bodyPr anchorCtr="0" anchor="ctr" bIns="91425" lIns="91425" rIns="91425" tIns="91425">
              <a:noAutofit/>
            </a:bodyPr>
            <a:lstStyle/>
            <a:p>
              <a:pPr lvl="0" rtl="0" algn="r">
                <a:spcBef>
                  <a:spcPts val="0"/>
                </a:spcBef>
                <a:buNone/>
              </a:pPr>
              <a:r>
                <a:rPr lang="en" sz="800">
                  <a:solidFill>
                    <a:srgbClr val="434343"/>
                  </a:solidFill>
                </a:rPr>
                <a:t>GameController</a:t>
              </a:r>
            </a:p>
          </p:txBody>
        </p:sp>
      </p:grpSp>
      <p:sp>
        <p:nvSpPr>
          <p:cNvPr id="136" name="Shape 136"/>
          <p:cNvSpPr txBox="1"/>
          <p:nvPr/>
        </p:nvSpPr>
        <p:spPr>
          <a:xfrm>
            <a:off x="4823162" y="3240862"/>
            <a:ext cx="1412999" cy="294299"/>
          </a:xfrm>
          <a:prstGeom prst="rect">
            <a:avLst/>
          </a:prstGeom>
          <a:solidFill>
            <a:srgbClr val="B7B7B7"/>
          </a:solidFill>
          <a:ln>
            <a:noFill/>
          </a:ln>
        </p:spPr>
        <p:txBody>
          <a:bodyPr anchorCtr="0" anchor="b" bIns="91425" lIns="91425" rIns="91425" tIns="91425">
            <a:noAutofit/>
          </a:bodyPr>
          <a:lstStyle/>
          <a:p>
            <a:pPr lvl="0" rtl="0" algn="r">
              <a:spcBef>
                <a:spcPts val="0"/>
              </a:spcBef>
              <a:buNone/>
            </a:pPr>
            <a:r>
              <a:rPr lang="en" sz="900">
                <a:solidFill>
                  <a:srgbClr val="434343"/>
                </a:solidFill>
              </a:rPr>
              <a:t>PhotonView</a:t>
            </a:r>
          </a:p>
        </p:txBody>
      </p:sp>
      <p:grpSp>
        <p:nvGrpSpPr>
          <p:cNvPr id="151" name="Shape 151"/>
          <p:cNvGrpSpPr/>
          <p:nvPr/>
        </p:nvGrpSpPr>
        <p:grpSpPr>
          <a:xfrm>
            <a:off x="5110412" y="1699775"/>
            <a:ext cx="1333799" cy="432449"/>
            <a:chOff x="664462" y="1777225"/>
            <a:chExt cx="1333799" cy="432449"/>
          </a:xfrm>
        </p:grpSpPr>
        <p:grpSp>
          <p:nvGrpSpPr>
            <p:cNvPr id="152" name="Shape 152"/>
            <p:cNvGrpSpPr/>
            <p:nvPr/>
          </p:nvGrpSpPr>
          <p:grpSpPr>
            <a:xfrm>
              <a:off x="664462" y="1777225"/>
              <a:ext cx="1333799" cy="234300"/>
              <a:chOff x="967200" y="2304971"/>
              <a:chExt cx="1333799" cy="234300"/>
            </a:xfrm>
          </p:grpSpPr>
          <p:sp>
            <p:nvSpPr>
              <p:cNvPr id="153" name="Shape 153"/>
              <p:cNvSpPr/>
              <p:nvPr/>
            </p:nvSpPr>
            <p:spPr>
              <a:xfrm>
                <a:off x="1032475" y="2347120"/>
                <a:ext cx="150000" cy="150000"/>
              </a:xfrm>
              <a:prstGeom prst="cube">
                <a:avLst>
                  <a:gd fmla="val 25000" name="adj"/>
                </a:avLst>
              </a:prstGeom>
              <a:solidFill>
                <a:srgbClr val="59BDF3"/>
              </a:solidFill>
              <a:ln cap="flat" w="9525">
                <a:solidFill>
                  <a:srgbClr val="D9D9D9"/>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54" name="Shape 154"/>
              <p:cNvSpPr/>
              <p:nvPr/>
            </p:nvSpPr>
            <p:spPr>
              <a:xfrm>
                <a:off x="967200" y="2304971"/>
                <a:ext cx="1333799" cy="234300"/>
              </a:xfrm>
              <a:prstGeom prst="frame">
                <a:avLst>
                  <a:gd fmla="val 12500" name="adj1"/>
                </a:avLst>
              </a:prstGeom>
              <a:solidFill>
                <a:srgbClr val="B7B7B7"/>
              </a:solidFill>
              <a:ln cap="flat" w="9525">
                <a:solidFill>
                  <a:srgbClr val="999999"/>
                </a:solidFill>
                <a:prstDash val="solid"/>
                <a:round/>
                <a:headEnd len="med" w="med" type="none"/>
                <a:tailEnd len="med" w="med" type="none"/>
              </a:ln>
            </p:spPr>
            <p:txBody>
              <a:bodyPr anchorCtr="0" anchor="ctr" bIns="91425" lIns="91425" rIns="91425" tIns="91425">
                <a:noAutofit/>
              </a:bodyPr>
              <a:lstStyle/>
              <a:p>
                <a:pPr lvl="0" rtl="0" algn="r">
                  <a:spcBef>
                    <a:spcPts val="0"/>
                  </a:spcBef>
                  <a:buNone/>
                </a:pPr>
                <a:r>
                  <a:rPr lang="en" sz="800">
                    <a:solidFill>
                      <a:srgbClr val="434343"/>
                    </a:solidFill>
                  </a:rPr>
                  <a:t>AI, Tower, Items, etc.</a:t>
                </a:r>
              </a:p>
            </p:txBody>
          </p:sp>
        </p:grpSp>
        <p:sp>
          <p:nvSpPr>
            <p:cNvPr id="155" name="Shape 155"/>
            <p:cNvSpPr txBox="1"/>
            <p:nvPr/>
          </p:nvSpPr>
          <p:spPr>
            <a:xfrm>
              <a:off x="729750" y="2030575"/>
              <a:ext cx="1268400" cy="179100"/>
            </a:xfrm>
            <a:prstGeom prst="rect">
              <a:avLst/>
            </a:prstGeom>
            <a:solidFill>
              <a:srgbClr val="B7B7B7"/>
            </a:solidFill>
            <a:ln>
              <a:noFill/>
            </a:ln>
          </p:spPr>
          <p:txBody>
            <a:bodyPr anchorCtr="0" anchor="ctr" bIns="91425" lIns="91425" rIns="91425" tIns="91425">
              <a:noAutofit/>
            </a:bodyPr>
            <a:lstStyle/>
            <a:p>
              <a:pPr lvl="0" rtl="0" algn="r">
                <a:spcBef>
                  <a:spcPts val="0"/>
                </a:spcBef>
                <a:buNone/>
              </a:pPr>
              <a:r>
                <a:rPr lang="en" sz="800">
                  <a:solidFill>
                    <a:srgbClr val="434343"/>
                  </a:solidFill>
                </a:rPr>
                <a:t>PhotonView</a:t>
              </a:r>
            </a:p>
          </p:txBody>
        </p:sp>
      </p:grpSp>
      <p:sp>
        <p:nvSpPr>
          <p:cNvPr id="137" name="Shape 137"/>
          <p:cNvSpPr/>
          <p:nvPr/>
        </p:nvSpPr>
        <p:spPr>
          <a:xfrm>
            <a:off x="6965325" y="2315575"/>
            <a:ext cx="971568" cy="604854"/>
          </a:xfrm>
          <a:prstGeom prst="flowChartMultidocument">
            <a:avLst/>
          </a:prstGeom>
          <a:solidFill>
            <a:srgbClr val="CFE2F3"/>
          </a:solidFill>
          <a:ln cap="flat" w="19050">
            <a:solidFill>
              <a:srgbClr val="999999"/>
            </a:solidFill>
            <a:prstDash val="solid"/>
            <a:round/>
            <a:headEnd len="med" w="med" type="none"/>
            <a:tailEnd len="med" w="med" type="none"/>
          </a:ln>
        </p:spPr>
        <p:txBody>
          <a:bodyPr anchorCtr="0" anchor="ctr" bIns="91425" lIns="91425" rIns="91425" tIns="91425">
            <a:noAutofit/>
          </a:bodyPr>
          <a:lstStyle/>
          <a:p>
            <a:pPr rtl="0">
              <a:spcBef>
                <a:spcPts val="0"/>
              </a:spcBef>
              <a:buNone/>
            </a:pPr>
            <a:r>
              <a:rPr lang="en" sz="800">
                <a:solidFill>
                  <a:srgbClr val="666666"/>
                </a:solidFill>
              </a:rPr>
              <a:t>various [RPC]</a:t>
            </a:r>
          </a:p>
          <a:p>
            <a:pPr>
              <a:spcBef>
                <a:spcPts val="0"/>
              </a:spcBef>
              <a:buNone/>
            </a:pPr>
            <a:r>
              <a:rPr lang="en" sz="800">
                <a:solidFill>
                  <a:srgbClr val="666666"/>
                </a:solidFill>
              </a:rPr>
              <a:t> calls</a:t>
            </a:r>
          </a:p>
        </p:txBody>
      </p:sp>
      <p:cxnSp>
        <p:nvCxnSpPr>
          <p:cNvPr id="156" name="Shape 156"/>
          <p:cNvCxnSpPr>
            <a:stCxn id="150" idx="1"/>
            <a:endCxn id="154" idx="3"/>
          </p:cNvCxnSpPr>
          <p:nvPr/>
        </p:nvCxnSpPr>
        <p:spPr>
          <a:xfrm flipH="1">
            <a:off x="6444162" y="1730375"/>
            <a:ext cx="438300" cy="86700"/>
          </a:xfrm>
          <a:prstGeom prst="straightConnector1">
            <a:avLst/>
          </a:prstGeom>
          <a:noFill/>
          <a:ln cap="flat" w="9525">
            <a:solidFill>
              <a:srgbClr val="999999"/>
            </a:solidFill>
            <a:prstDash val="dash"/>
            <a:round/>
            <a:headEnd len="lg" w="lg" type="stealth"/>
            <a:tailEnd len="lg" w="lg" type="stealth"/>
          </a:ln>
        </p:spPr>
      </p:cxnSp>
      <p:cxnSp>
        <p:nvCxnSpPr>
          <p:cNvPr id="157" name="Shape 157"/>
          <p:cNvCxnSpPr>
            <a:stCxn id="150" idx="1"/>
            <a:endCxn id="132" idx="3"/>
          </p:cNvCxnSpPr>
          <p:nvPr/>
        </p:nvCxnSpPr>
        <p:spPr>
          <a:xfrm flipH="1">
            <a:off x="6281862" y="1730375"/>
            <a:ext cx="600600" cy="675300"/>
          </a:xfrm>
          <a:prstGeom prst="straightConnector1">
            <a:avLst/>
          </a:prstGeom>
          <a:noFill/>
          <a:ln cap="flat" w="9525">
            <a:solidFill>
              <a:srgbClr val="999999"/>
            </a:solidFill>
            <a:prstDash val="dash"/>
            <a:round/>
            <a:headEnd len="lg" w="lg" type="stealth"/>
            <a:tailEnd len="lg" w="lg" type="stealth"/>
          </a:ln>
        </p:spPr>
      </p:cxnSp>
      <p:cxnSp>
        <p:nvCxnSpPr>
          <p:cNvPr id="158" name="Shape 158"/>
          <p:cNvCxnSpPr>
            <a:stCxn id="155" idx="3"/>
            <a:endCxn id="137" idx="1"/>
          </p:cNvCxnSpPr>
          <p:nvPr/>
        </p:nvCxnSpPr>
        <p:spPr>
          <a:xfrm>
            <a:off x="6444100" y="2042675"/>
            <a:ext cx="521099" cy="575400"/>
          </a:xfrm>
          <a:prstGeom prst="bentConnector3">
            <a:avLst>
              <a:gd fmla="val 50012" name="adj1"/>
            </a:avLst>
          </a:prstGeom>
          <a:noFill/>
          <a:ln cap="flat" w="19050">
            <a:solidFill>
              <a:srgbClr val="999999"/>
            </a:solidFill>
            <a:prstDash val="solid"/>
            <a:round/>
            <a:headEnd len="lg" w="lg" type="stealth"/>
            <a:tailEnd len="lg" w="lg" type="none"/>
          </a:ln>
        </p:spPr>
      </p:cxnSp>
      <p:cxnSp>
        <p:nvCxnSpPr>
          <p:cNvPr id="159" name="Shape 159"/>
          <p:cNvCxnSpPr>
            <a:stCxn id="150" idx="3"/>
            <a:endCxn id="139" idx="2"/>
          </p:cNvCxnSpPr>
          <p:nvPr/>
        </p:nvCxnSpPr>
        <p:spPr>
          <a:xfrm flipH="1" rot="10800000">
            <a:off x="8216262" y="1464875"/>
            <a:ext cx="200100" cy="265500"/>
          </a:xfrm>
          <a:prstGeom prst="bentConnector2">
            <a:avLst/>
          </a:prstGeom>
          <a:noFill/>
          <a:ln cap="flat" w="19050">
            <a:solidFill>
              <a:srgbClr val="999999"/>
            </a:solidFill>
            <a:prstDash val="dashDot"/>
            <a:round/>
            <a:headEnd len="lg" w="lg" type="none"/>
            <a:tailEnd len="lg" w="lg" type="stealth"/>
          </a:ln>
        </p:spPr>
      </p:cxnSp>
      <p:sp>
        <p:nvSpPr>
          <p:cNvPr id="160" name="Shape 160"/>
          <p:cNvSpPr/>
          <p:nvPr/>
        </p:nvSpPr>
        <p:spPr>
          <a:xfrm>
            <a:off x="194175" y="962612"/>
            <a:ext cx="4367100" cy="4084500"/>
          </a:xfrm>
          <a:prstGeom prst="rect">
            <a:avLst/>
          </a:prstGeom>
          <a:solidFill>
            <a:srgbClr val="D9D9D9"/>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61" name="Shape 161"/>
          <p:cNvSpPr/>
          <p:nvPr/>
        </p:nvSpPr>
        <p:spPr>
          <a:xfrm>
            <a:off x="194175" y="958825"/>
            <a:ext cx="1493399" cy="404100"/>
          </a:xfrm>
          <a:prstGeom prst="frame">
            <a:avLst>
              <a:gd fmla="val 12500" name="adj1"/>
            </a:avLst>
          </a:prstGeom>
          <a:solidFill>
            <a:srgbClr val="000000"/>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434343"/>
                </a:solidFill>
              </a:rPr>
              <a:t>MatchRoom</a:t>
            </a:r>
          </a:p>
        </p:txBody>
      </p:sp>
      <p:grpSp>
        <p:nvGrpSpPr>
          <p:cNvPr id="162" name="Shape 162"/>
          <p:cNvGrpSpPr/>
          <p:nvPr/>
        </p:nvGrpSpPr>
        <p:grpSpPr>
          <a:xfrm>
            <a:off x="313750" y="1420869"/>
            <a:ext cx="1902599" cy="1076350"/>
            <a:chOff x="143125" y="1362350"/>
            <a:chExt cx="1902599" cy="1076350"/>
          </a:xfrm>
        </p:grpSpPr>
        <p:grpSp>
          <p:nvGrpSpPr>
            <p:cNvPr id="163" name="Shape 163"/>
            <p:cNvGrpSpPr/>
            <p:nvPr/>
          </p:nvGrpSpPr>
          <p:grpSpPr>
            <a:xfrm>
              <a:off x="143125" y="1362350"/>
              <a:ext cx="1902599" cy="1076350"/>
              <a:chOff x="959825" y="2304975"/>
              <a:chExt cx="1902599" cy="1076350"/>
            </a:xfrm>
          </p:grpSpPr>
          <p:sp>
            <p:nvSpPr>
              <p:cNvPr id="164" name="Shape 164"/>
              <p:cNvSpPr/>
              <p:nvPr/>
            </p:nvSpPr>
            <p:spPr>
              <a:xfrm>
                <a:off x="1041000" y="2705125"/>
                <a:ext cx="1816799" cy="676200"/>
              </a:xfrm>
              <a:prstGeom prst="rect">
                <a:avLst/>
              </a:prstGeom>
              <a:solidFill>
                <a:srgbClr val="D9D9D9"/>
              </a:solidFill>
              <a:ln>
                <a:noFill/>
              </a:ln>
            </p:spPr>
            <p:txBody>
              <a:bodyPr anchorCtr="0" anchor="ctr" bIns="91425" lIns="91425" rIns="91425" tIns="91425">
                <a:noAutofit/>
              </a:bodyPr>
              <a:lstStyle/>
              <a:p>
                <a:pPr>
                  <a:spcBef>
                    <a:spcPts val="0"/>
                  </a:spcBef>
                  <a:buNone/>
                </a:pPr>
                <a:r>
                  <a:t/>
                </a:r>
                <a:endParaRPr/>
              </a:p>
            </p:txBody>
          </p:sp>
          <p:sp>
            <p:nvSpPr>
              <p:cNvPr id="165" name="Shape 165"/>
              <p:cNvSpPr/>
              <p:nvPr/>
            </p:nvSpPr>
            <p:spPr>
              <a:xfrm>
                <a:off x="1041000" y="2389858"/>
                <a:ext cx="234300" cy="234300"/>
              </a:xfrm>
              <a:prstGeom prst="cube">
                <a:avLst>
                  <a:gd fmla="val 25000" name="adj"/>
                </a:avLst>
              </a:prstGeom>
              <a:solidFill>
                <a:srgbClr val="999999"/>
              </a:solidFill>
              <a:ln cap="flat" w="9525">
                <a:solidFill>
                  <a:srgbClr val="D9D9D9"/>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66" name="Shape 166"/>
              <p:cNvSpPr/>
              <p:nvPr/>
            </p:nvSpPr>
            <p:spPr>
              <a:xfrm>
                <a:off x="959825" y="2304975"/>
                <a:ext cx="1902599" cy="404100"/>
              </a:xfrm>
              <a:prstGeom prst="frame">
                <a:avLst>
                  <a:gd fmla="val 12500" name="adj1"/>
                </a:avLst>
              </a:prstGeom>
              <a:solidFill>
                <a:srgbClr val="666666"/>
              </a:solidFill>
              <a:ln cap="flat" w="9525">
                <a:solidFill>
                  <a:srgbClr val="D9D9D9"/>
                </a:solidFill>
                <a:prstDash val="solid"/>
                <a:round/>
                <a:headEnd len="med" w="med" type="none"/>
                <a:tailEnd len="med" w="med" type="none"/>
              </a:ln>
            </p:spPr>
            <p:txBody>
              <a:bodyPr anchorCtr="0" anchor="ctr" bIns="91425" lIns="91425" rIns="91425" tIns="91425">
                <a:noAutofit/>
              </a:bodyPr>
              <a:lstStyle/>
              <a:p>
                <a:pPr lvl="0" rtl="0" algn="r">
                  <a:spcBef>
                    <a:spcPts val="0"/>
                  </a:spcBef>
                  <a:buNone/>
                </a:pPr>
                <a:r>
                  <a:rPr lang="en" sz="1100">
                    <a:solidFill>
                      <a:srgbClr val="434343"/>
                    </a:solidFill>
                  </a:rPr>
                  <a:t>RoomScreenControls</a:t>
                </a:r>
              </a:p>
            </p:txBody>
          </p:sp>
          <p:sp>
            <p:nvSpPr>
              <p:cNvPr id="167" name="Shape 167"/>
              <p:cNvSpPr txBox="1"/>
              <p:nvPr/>
            </p:nvSpPr>
            <p:spPr>
              <a:xfrm>
                <a:off x="1062050" y="2724175"/>
                <a:ext cx="1776300" cy="294299"/>
              </a:xfrm>
              <a:prstGeom prst="rect">
                <a:avLst/>
              </a:prstGeom>
              <a:solidFill>
                <a:srgbClr val="B7B7B7"/>
              </a:solidFill>
              <a:ln>
                <a:noFill/>
              </a:ln>
            </p:spPr>
            <p:txBody>
              <a:bodyPr anchorCtr="0" anchor="b" bIns="91425" lIns="91425" rIns="91425" tIns="91425">
                <a:noAutofit/>
              </a:bodyPr>
              <a:lstStyle/>
              <a:p>
                <a:pPr lvl="0" rtl="0" algn="r">
                  <a:spcBef>
                    <a:spcPts val="0"/>
                  </a:spcBef>
                  <a:buNone/>
                </a:pPr>
                <a:r>
                  <a:rPr lang="en" sz="900">
                    <a:solidFill>
                      <a:srgbClr val="434343"/>
                    </a:solidFill>
                  </a:rPr>
                  <a:t>ChatManager</a:t>
                </a:r>
              </a:p>
            </p:txBody>
          </p:sp>
        </p:grpSp>
        <p:sp>
          <p:nvSpPr>
            <p:cNvPr id="168" name="Shape 168"/>
            <p:cNvSpPr txBox="1"/>
            <p:nvPr/>
          </p:nvSpPr>
          <p:spPr>
            <a:xfrm>
              <a:off x="245450" y="2102725"/>
              <a:ext cx="1776300" cy="294299"/>
            </a:xfrm>
            <a:prstGeom prst="rect">
              <a:avLst/>
            </a:prstGeom>
            <a:solidFill>
              <a:srgbClr val="B7B7B7"/>
            </a:solidFill>
            <a:ln>
              <a:noFill/>
            </a:ln>
          </p:spPr>
          <p:txBody>
            <a:bodyPr anchorCtr="0" anchor="b" bIns="91425" lIns="91425" rIns="91425" tIns="91425">
              <a:noAutofit/>
            </a:bodyPr>
            <a:lstStyle/>
            <a:p>
              <a:pPr lvl="0" rtl="0" algn="r">
                <a:spcBef>
                  <a:spcPts val="0"/>
                </a:spcBef>
                <a:buNone/>
              </a:pPr>
              <a:r>
                <a:rPr lang="en" sz="900">
                  <a:solidFill>
                    <a:srgbClr val="434343"/>
                  </a:solidFill>
                </a:rPr>
                <a:t>MatchRoomScreen</a:t>
              </a:r>
            </a:p>
          </p:txBody>
        </p:sp>
      </p:grpSp>
      <p:sp>
        <p:nvSpPr>
          <p:cNvPr id="169" name="Shape 169"/>
          <p:cNvSpPr txBox="1"/>
          <p:nvPr/>
        </p:nvSpPr>
        <p:spPr>
          <a:xfrm>
            <a:off x="245475" y="2416025"/>
            <a:ext cx="4264499" cy="970799"/>
          </a:xfrm>
          <a:prstGeom prst="rect">
            <a:avLst/>
          </a:prstGeom>
          <a:noFill/>
          <a:ln>
            <a:noFill/>
          </a:ln>
        </p:spPr>
        <p:txBody>
          <a:bodyPr anchorCtr="0" anchor="t" bIns="91425" lIns="91425" rIns="91425" tIns="91425">
            <a:noAutofit/>
          </a:bodyPr>
          <a:lstStyle/>
          <a:p>
            <a:pPr lvl="0" rtl="0">
              <a:spcBef>
                <a:spcPts val="0"/>
              </a:spcBef>
              <a:buNone/>
            </a:pPr>
            <a:r>
              <a:rPr lang="en" sz="800"/>
              <a:t>The scene opens and presents players with the options to select teams, characters, and chat among the other players. The MultiplayerRoomsManaer and RoomNetworkLayer classes handle most of the interfacing to and from the Photon SDK. However views and other scripts occasionally reference PhotonNetwork for convenience. </a:t>
            </a:r>
          </a:p>
          <a:p>
            <a:pPr lvl="0" rtl="0">
              <a:spcBef>
                <a:spcPts val="0"/>
              </a:spcBef>
              <a:buNone/>
            </a:pPr>
            <a:r>
              <a:t/>
            </a:r>
            <a:endParaRPr sz="800"/>
          </a:p>
          <a:p>
            <a:pPr indent="-279400" lvl="0" marL="457200" rtl="0">
              <a:spcBef>
                <a:spcPts val="0"/>
              </a:spcBef>
              <a:buClr>
                <a:srgbClr val="000000"/>
              </a:buClr>
              <a:buSzPct val="100000"/>
              <a:buFont typeface="Arial"/>
              <a:buAutoNum type="arabicPeriod"/>
            </a:pPr>
            <a:r>
              <a:rPr lang="en" sz="800"/>
              <a:t>Start(): MatchRoomScreen connects the Chat channel, and sets up the needed callbacks. </a:t>
            </a:r>
          </a:p>
          <a:p>
            <a:pPr indent="-279400" lvl="0" marL="457200" rtl="0">
              <a:spcBef>
                <a:spcPts val="0"/>
              </a:spcBef>
              <a:buClr>
                <a:srgbClr val="000000"/>
              </a:buClr>
              <a:buSzPct val="100000"/>
              <a:buFont typeface="Arial"/>
              <a:buAutoNum type="arabicPeriod"/>
            </a:pPr>
            <a:r>
              <a:rPr lang="en" sz="800"/>
              <a:t>The player chooses their character and clicks confirm</a:t>
            </a:r>
          </a:p>
          <a:p>
            <a:pPr indent="-279400" lvl="0" marL="457200" rtl="0">
              <a:spcBef>
                <a:spcPts val="0"/>
              </a:spcBef>
              <a:buClr>
                <a:srgbClr val="000000"/>
              </a:buClr>
              <a:buSzPct val="100000"/>
              <a:buFont typeface="Arial"/>
              <a:buAutoNum type="arabicPeriod"/>
            </a:pPr>
            <a:r>
              <a:rPr lang="en" sz="800"/>
              <a:t>Confirm Sets the Photon player state to ready </a:t>
            </a:r>
          </a:p>
          <a:p>
            <a:pPr indent="-279400" lvl="0" marL="457200" rtl="0">
              <a:spcBef>
                <a:spcPts val="0"/>
              </a:spcBef>
              <a:buClr>
                <a:schemeClr val="dk1"/>
              </a:buClr>
              <a:buSzPct val="100000"/>
              <a:buFont typeface="Arial"/>
              <a:buAutoNum type="arabicPeriod"/>
            </a:pPr>
            <a:r>
              <a:rPr lang="en" sz="800">
                <a:solidFill>
                  <a:schemeClr val="dk1"/>
                </a:solidFill>
              </a:rPr>
              <a:t>Each ready call triggers the OnPropertiesChanged event. In handling this event, the master client determines that all players are ready which triggers StartGame() and ActivateLevel(), which fires the “OnNetworkActivate” RPC</a:t>
            </a:r>
          </a:p>
          <a:p>
            <a:pPr indent="-279400" lvl="0" marL="457200" rtl="0">
              <a:spcBef>
                <a:spcPts val="0"/>
              </a:spcBef>
              <a:buClr>
                <a:srgbClr val="000000"/>
              </a:buClr>
              <a:buSzPct val="100000"/>
              <a:buFont typeface="Arial"/>
              <a:buAutoNum type="arabicPeriod"/>
            </a:pPr>
            <a:r>
              <a:rPr lang="en" sz="800"/>
              <a:t>OnNetworkStartGame gets called on all clients and each begins Instantiating their character and teammate GameObjects and network views.</a:t>
            </a:r>
          </a:p>
          <a:p>
            <a:pPr indent="-279400" lvl="0" marL="457200" rtl="0">
              <a:spcBef>
                <a:spcPts val="0"/>
              </a:spcBef>
              <a:buClr>
                <a:srgbClr val="000000"/>
              </a:buClr>
              <a:buSzPct val="100000"/>
              <a:buFont typeface="Arial"/>
              <a:buAutoNum type="arabicPeriod"/>
            </a:pPr>
            <a:r>
              <a:rPr lang="en" sz="800"/>
              <a:t>MatchRoomScreen.OnStartGame() is triggered from the Callback and:</a:t>
            </a:r>
          </a:p>
          <a:p>
            <a:pPr indent="-279400" lvl="1" marL="914400" rtl="0">
              <a:spcBef>
                <a:spcPts val="0"/>
              </a:spcBef>
              <a:buClr>
                <a:srgbClr val="000000"/>
              </a:buClr>
              <a:buSzPct val="100000"/>
              <a:buFont typeface="Arial"/>
              <a:buChar char="○"/>
            </a:pPr>
            <a:r>
              <a:rPr lang="en" sz="800"/>
              <a:t>Exits the chatroom</a:t>
            </a:r>
          </a:p>
          <a:p>
            <a:pPr indent="-279400" lvl="1" marL="914400" rtl="0">
              <a:spcBef>
                <a:spcPts val="0"/>
              </a:spcBef>
              <a:buClr>
                <a:srgbClr val="000000"/>
              </a:buClr>
              <a:buSzPct val="100000"/>
              <a:buFont typeface="Arial"/>
              <a:buChar char="○"/>
            </a:pPr>
            <a:r>
              <a:rPr lang="en" sz="800"/>
              <a:t>Activates the matchScreen GameObjects</a:t>
            </a:r>
          </a:p>
          <a:p>
            <a:pPr indent="-279400" lvl="1" marL="914400" rtl="0">
              <a:spcBef>
                <a:spcPts val="0"/>
              </a:spcBef>
              <a:buClr>
                <a:srgbClr val="000000"/>
              </a:buClr>
              <a:buSzPct val="100000"/>
              <a:buFont typeface="Arial"/>
              <a:buChar char="○"/>
            </a:pPr>
            <a:r>
              <a:rPr lang="en" sz="800"/>
              <a:t>Deactivates the roomScreen GameObjects</a:t>
            </a:r>
          </a:p>
          <a:p>
            <a:pPr indent="-279400" lvl="1" marL="914400" rtl="0">
              <a:spcBef>
                <a:spcPts val="0"/>
              </a:spcBef>
              <a:buClr>
                <a:srgbClr val="000000"/>
              </a:buClr>
              <a:buSzPct val="100000"/>
              <a:buFont typeface="Arial"/>
              <a:buChar char="○"/>
            </a:pPr>
            <a:r>
              <a:rPr lang="en" sz="800"/>
              <a:t>Instantiates any needed AI players (bots)</a:t>
            </a:r>
          </a:p>
        </p:txBody>
      </p:sp>
      <p:grpSp>
        <p:nvGrpSpPr>
          <p:cNvPr id="170" name="Shape 170"/>
          <p:cNvGrpSpPr/>
          <p:nvPr/>
        </p:nvGrpSpPr>
        <p:grpSpPr>
          <a:xfrm>
            <a:off x="2378550" y="1653221"/>
            <a:ext cx="1902599" cy="705097"/>
            <a:chOff x="959825" y="2304975"/>
            <a:chExt cx="1902599" cy="705097"/>
          </a:xfrm>
        </p:grpSpPr>
        <p:sp>
          <p:nvSpPr>
            <p:cNvPr id="171" name="Shape 171"/>
            <p:cNvSpPr/>
            <p:nvPr/>
          </p:nvSpPr>
          <p:spPr>
            <a:xfrm>
              <a:off x="1041000" y="2389858"/>
              <a:ext cx="234300" cy="234300"/>
            </a:xfrm>
            <a:prstGeom prst="cube">
              <a:avLst>
                <a:gd fmla="val 25000" name="adj"/>
              </a:avLst>
            </a:prstGeom>
            <a:solidFill>
              <a:srgbClr val="59BDF3"/>
            </a:solidFill>
            <a:ln cap="flat" w="9525">
              <a:solidFill>
                <a:srgbClr val="D9D9D9"/>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72" name="Shape 172"/>
            <p:cNvSpPr/>
            <p:nvPr/>
          </p:nvSpPr>
          <p:spPr>
            <a:xfrm>
              <a:off x="959825" y="2304975"/>
              <a:ext cx="1902599" cy="404100"/>
            </a:xfrm>
            <a:prstGeom prst="frame">
              <a:avLst>
                <a:gd fmla="val 12500" name="adj1"/>
              </a:avLst>
            </a:prstGeom>
            <a:solidFill>
              <a:srgbClr val="FF9900"/>
            </a:solidFill>
            <a:ln cap="flat" w="9525">
              <a:solidFill>
                <a:srgbClr val="D9D9D9"/>
              </a:solidFill>
              <a:prstDash val="solid"/>
              <a:round/>
              <a:headEnd len="med" w="med" type="none"/>
              <a:tailEnd len="med" w="med" type="none"/>
            </a:ln>
          </p:spPr>
          <p:txBody>
            <a:bodyPr anchorCtr="0" anchor="ctr" bIns="91425" lIns="91425" rIns="91425" tIns="91425">
              <a:noAutofit/>
            </a:bodyPr>
            <a:lstStyle/>
            <a:p>
              <a:pPr lvl="0" rtl="0" algn="r">
                <a:spcBef>
                  <a:spcPts val="0"/>
                </a:spcBef>
                <a:buNone/>
              </a:pPr>
              <a:r>
                <a:rPr lang="en" sz="1100">
                  <a:solidFill>
                    <a:srgbClr val="434343"/>
                  </a:solidFill>
                </a:rPr>
                <a:t>PhotonManager</a:t>
              </a:r>
            </a:p>
          </p:txBody>
        </p:sp>
        <p:sp>
          <p:nvSpPr>
            <p:cNvPr id="173" name="Shape 173"/>
            <p:cNvSpPr txBox="1"/>
            <p:nvPr/>
          </p:nvSpPr>
          <p:spPr>
            <a:xfrm>
              <a:off x="1066825" y="2715772"/>
              <a:ext cx="1776300" cy="294299"/>
            </a:xfrm>
            <a:prstGeom prst="rect">
              <a:avLst/>
            </a:prstGeom>
            <a:solidFill>
              <a:srgbClr val="F9CB9C"/>
            </a:solidFill>
            <a:ln>
              <a:noFill/>
            </a:ln>
          </p:spPr>
          <p:txBody>
            <a:bodyPr anchorCtr="0" anchor="b" bIns="91425" lIns="91425" rIns="91425" tIns="91425">
              <a:noAutofit/>
            </a:bodyPr>
            <a:lstStyle/>
            <a:p>
              <a:pPr lvl="0" rtl="0" algn="r">
                <a:spcBef>
                  <a:spcPts val="0"/>
                </a:spcBef>
                <a:buNone/>
              </a:pPr>
              <a:r>
                <a:rPr lang="en" sz="900"/>
                <a:t>MultiplayerRoomsManager</a:t>
              </a:r>
            </a:p>
          </p:txBody>
        </p:sp>
      </p:grpSp>
      <p:cxnSp>
        <p:nvCxnSpPr>
          <p:cNvPr id="174" name="Shape 174"/>
          <p:cNvCxnSpPr>
            <a:stCxn id="168" idx="3"/>
            <a:endCxn id="173" idx="1"/>
          </p:cNvCxnSpPr>
          <p:nvPr/>
        </p:nvCxnSpPr>
        <p:spPr>
          <a:xfrm flipH="1" rot="10800000">
            <a:off x="2192375" y="2211194"/>
            <a:ext cx="293100" cy="97200"/>
          </a:xfrm>
          <a:prstGeom prst="bentConnector3">
            <a:avLst>
              <a:gd fmla="val 50013" name="adj1"/>
            </a:avLst>
          </a:prstGeom>
          <a:noFill/>
          <a:ln cap="flat" w="19050">
            <a:solidFill>
              <a:schemeClr val="dk2"/>
            </a:solidFill>
            <a:prstDash val="solid"/>
            <a:round/>
            <a:headEnd len="lg" w="lg" type="none"/>
            <a:tailEnd len="lg" w="lg" type="stealth"/>
          </a:ln>
        </p:spPr>
      </p:cxnSp>
      <p:sp>
        <p:nvSpPr>
          <p:cNvPr id="175" name="Shape 175"/>
          <p:cNvSpPr/>
          <p:nvPr/>
        </p:nvSpPr>
        <p:spPr>
          <a:xfrm>
            <a:off x="2774355" y="1261446"/>
            <a:ext cx="1493399" cy="255899"/>
          </a:xfrm>
          <a:prstGeom prst="frame">
            <a:avLst>
              <a:gd fmla="val 12500" name="adj1"/>
            </a:avLst>
          </a:prstGeom>
          <a:solidFill>
            <a:srgbClr val="F3F3F3"/>
          </a:solidFill>
          <a:ln cap="flat" w="9525">
            <a:solidFill>
              <a:srgbClr val="B7B7B7"/>
            </a:solidFill>
            <a:prstDash val="solid"/>
            <a:round/>
            <a:headEnd len="med" w="med" type="none"/>
            <a:tailEnd len="med" w="med" type="none"/>
          </a:ln>
        </p:spPr>
        <p:txBody>
          <a:bodyPr anchorCtr="0" anchor="ctr" bIns="91425" lIns="91425" rIns="91425" tIns="91425">
            <a:noAutofit/>
          </a:bodyPr>
          <a:lstStyle/>
          <a:p>
            <a:pPr lvl="0" rtl="0" algn="r">
              <a:spcBef>
                <a:spcPts val="0"/>
              </a:spcBef>
              <a:buNone/>
            </a:pPr>
            <a:r>
              <a:rPr lang="en" sz="900">
                <a:solidFill>
                  <a:srgbClr val="434343"/>
                </a:solidFill>
              </a:rPr>
              <a:t>PhotonNetwork / SDK</a:t>
            </a:r>
          </a:p>
        </p:txBody>
      </p:sp>
      <p:cxnSp>
        <p:nvCxnSpPr>
          <p:cNvPr id="176" name="Shape 176"/>
          <p:cNvCxnSpPr>
            <a:stCxn id="175" idx="3"/>
            <a:endCxn id="173" idx="3"/>
          </p:cNvCxnSpPr>
          <p:nvPr/>
        </p:nvCxnSpPr>
        <p:spPr>
          <a:xfrm flipH="1">
            <a:off x="4261755" y="1389396"/>
            <a:ext cx="6000" cy="821699"/>
          </a:xfrm>
          <a:prstGeom prst="bentConnector3">
            <a:avLst>
              <a:gd fmla="val -3968750" name="adj1"/>
            </a:avLst>
          </a:prstGeom>
          <a:noFill/>
          <a:ln cap="flat" w="19050">
            <a:solidFill>
              <a:schemeClr val="dk2"/>
            </a:solidFill>
            <a:prstDash val="solid"/>
            <a:round/>
            <a:headEnd len="lg" w="lg" type="stealth"/>
            <a:tailEnd len="lg" w="lg" type="stealth"/>
          </a:ln>
        </p:spPr>
      </p:cxn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graphicFrame>
        <p:nvGraphicFramePr>
          <p:cNvPr id="181" name="Shape 181"/>
          <p:cNvGraphicFramePr/>
          <p:nvPr/>
        </p:nvGraphicFramePr>
        <p:xfrm>
          <a:off x="1617012" y="735725"/>
          <a:ext cx="3000000" cy="3000000"/>
        </p:xfrm>
        <a:graphic>
          <a:graphicData uri="http://schemas.openxmlformats.org/drawingml/2006/table">
            <a:tbl>
              <a:tblPr>
                <a:noFill/>
                <a:tableStyleId>{7ED6CE83-EC1D-4204-BB72-9AA683E2D639}</a:tableStyleId>
              </a:tblPr>
              <a:tblGrid>
                <a:gridCol w="3323375"/>
                <a:gridCol w="2586600"/>
              </a:tblGrid>
              <a:tr h="398600">
                <a:tc>
                  <a:txBody>
                    <a:bodyPr>
                      <a:noAutofit/>
                    </a:bodyPr>
                    <a:lstStyle/>
                    <a:p>
                      <a:pPr lvl="0" rtl="0" algn="ctr">
                        <a:spcBef>
                          <a:spcPts val="0"/>
                        </a:spcBef>
                        <a:buNone/>
                      </a:pPr>
                      <a:r>
                        <a:rPr b="1" lang="en" sz="1000">
                          <a:solidFill>
                            <a:schemeClr val="lt1"/>
                          </a:solidFill>
                        </a:rPr>
                        <a:t>RPC Name</a:t>
                      </a:r>
                    </a:p>
                  </a:txBody>
                  <a:tcPr marT="91425" marB="91425" marR="91425" marL="91425">
                    <a:solidFill>
                      <a:srgbClr val="000000"/>
                    </a:solidFill>
                  </a:tcPr>
                </a:tc>
                <a:tc>
                  <a:txBody>
                    <a:bodyPr>
                      <a:noAutofit/>
                    </a:bodyPr>
                    <a:lstStyle/>
                    <a:p>
                      <a:pPr lvl="0" rtl="0" algn="ctr">
                        <a:spcBef>
                          <a:spcPts val="0"/>
                        </a:spcBef>
                        <a:buNone/>
                      </a:pPr>
                      <a:r>
                        <a:rPr b="1" lang="en" sz="1000">
                          <a:solidFill>
                            <a:schemeClr val="lt1"/>
                          </a:solidFill>
                        </a:rPr>
                        <a:t>RPC Name (Cont.)</a:t>
                      </a:r>
                    </a:p>
                  </a:txBody>
                  <a:tcPr marT="91425" marB="91425" marR="91425" marL="91425">
                    <a:solidFill>
                      <a:srgbClr val="000000"/>
                    </a:solidFill>
                  </a:tcPr>
                </a:tc>
              </a:tr>
              <a:tr h="381000">
                <a:tc>
                  <a:txBody>
                    <a:bodyPr>
                      <a:noAutofit/>
                    </a:bodyPr>
                    <a:lstStyle/>
                    <a:p>
                      <a:pPr indent="-285750" lvl="0" marL="457200" rtl="0">
                        <a:spcBef>
                          <a:spcPts val="0"/>
                        </a:spcBef>
                        <a:buClr>
                          <a:schemeClr val="dk1"/>
                        </a:buClr>
                        <a:buSzPct val="100000"/>
                        <a:buFont typeface="Arial"/>
                        <a:buChar char="●"/>
                      </a:pPr>
                      <a:r>
                        <a:rPr lang="en" sz="900">
                          <a:solidFill>
                            <a:schemeClr val="dk1"/>
                          </a:solidFill>
                        </a:rPr>
                        <a:t>Chat</a:t>
                      </a:r>
                    </a:p>
                    <a:p>
                      <a:pPr indent="-285750" lvl="0" marL="457200" rtl="0">
                        <a:spcBef>
                          <a:spcPts val="0"/>
                        </a:spcBef>
                        <a:buClr>
                          <a:schemeClr val="dk1"/>
                        </a:buClr>
                        <a:buSzPct val="100000"/>
                        <a:buFont typeface="Arial"/>
                        <a:buChar char="●"/>
                      </a:pPr>
                      <a:r>
                        <a:rPr lang="en" sz="900">
                          <a:solidFill>
                            <a:schemeClr val="dk1"/>
                          </a:solidFill>
                        </a:rPr>
                        <a:t>ColorRpc</a:t>
                      </a:r>
                    </a:p>
                    <a:p>
                      <a:pPr indent="-285750" lvl="0" marL="457200" rtl="0">
                        <a:spcBef>
                          <a:spcPts val="0"/>
                        </a:spcBef>
                        <a:buClr>
                          <a:schemeClr val="dk1"/>
                        </a:buClr>
                        <a:buSzPct val="100000"/>
                        <a:buFont typeface="Arial"/>
                        <a:buChar char="●"/>
                      </a:pPr>
                      <a:r>
                        <a:rPr lang="en" sz="900">
                          <a:solidFill>
                            <a:schemeClr val="dk1"/>
                          </a:solidFill>
                        </a:rPr>
                        <a:t>DestroyRpc</a:t>
                      </a:r>
                    </a:p>
                    <a:p>
                      <a:pPr indent="-285750" lvl="0" marL="457200" rtl="0">
                        <a:spcBef>
                          <a:spcPts val="0"/>
                        </a:spcBef>
                        <a:buClr>
                          <a:schemeClr val="dk1"/>
                        </a:buClr>
                        <a:buSzPct val="100000"/>
                        <a:buFont typeface="Arial"/>
                        <a:buChar char="●"/>
                      </a:pPr>
                      <a:r>
                        <a:rPr lang="en" sz="900">
                          <a:solidFill>
                            <a:schemeClr val="dk1"/>
                          </a:solidFill>
                        </a:rPr>
                        <a:t>DoJump</a:t>
                      </a:r>
                    </a:p>
                    <a:p>
                      <a:pPr indent="-285750" lvl="0" marL="457200" rtl="0">
                        <a:spcBef>
                          <a:spcPts val="0"/>
                        </a:spcBef>
                        <a:buClr>
                          <a:schemeClr val="dk1"/>
                        </a:buClr>
                        <a:buSzPct val="100000"/>
                        <a:buFont typeface="Arial"/>
                        <a:buChar char="●"/>
                      </a:pPr>
                      <a:r>
                        <a:rPr lang="en" sz="900">
                          <a:solidFill>
                            <a:schemeClr val="dk1"/>
                          </a:solidFill>
                        </a:rPr>
                        <a:t>InstantiateRpc</a:t>
                      </a:r>
                    </a:p>
                    <a:p>
                      <a:pPr indent="-285750" lvl="0" marL="457200" rtl="0">
                        <a:spcBef>
                          <a:spcPts val="0"/>
                        </a:spcBef>
                        <a:buClr>
                          <a:schemeClr val="dk1"/>
                        </a:buClr>
                        <a:buSzPct val="100000"/>
                        <a:buFont typeface="Arial"/>
                        <a:buChar char="●"/>
                      </a:pPr>
                      <a:r>
                        <a:rPr lang="en" sz="900">
                          <a:solidFill>
                            <a:schemeClr val="dk1"/>
                          </a:solidFill>
                        </a:rPr>
                        <a:t>Marco</a:t>
                      </a:r>
                    </a:p>
                    <a:p>
                      <a:pPr indent="-285750" lvl="0" marL="457200" rtl="0">
                        <a:spcBef>
                          <a:spcPts val="0"/>
                        </a:spcBef>
                        <a:buClr>
                          <a:schemeClr val="dk1"/>
                        </a:buClr>
                        <a:buSzPct val="100000"/>
                        <a:buFont typeface="Arial"/>
                        <a:buChar char="●"/>
                      </a:pPr>
                      <a:r>
                        <a:rPr lang="en" sz="900">
                          <a:solidFill>
                            <a:schemeClr val="dk1"/>
                          </a:solidFill>
                        </a:rPr>
                        <a:t>NetworkEndGame</a:t>
                      </a:r>
                    </a:p>
                    <a:p>
                      <a:pPr indent="-285750" lvl="0" marL="457200" rtl="0">
                        <a:spcBef>
                          <a:spcPts val="0"/>
                        </a:spcBef>
                        <a:buClr>
                          <a:schemeClr val="dk1"/>
                        </a:buClr>
                        <a:buSzPct val="100000"/>
                        <a:buFont typeface="Arial"/>
                        <a:buChar char="●"/>
                      </a:pPr>
                      <a:r>
                        <a:rPr lang="en" sz="900">
                          <a:solidFill>
                            <a:schemeClr val="dk1"/>
                          </a:solidFill>
                        </a:rPr>
                        <a:t>NetworkResyncGame</a:t>
                      </a:r>
                    </a:p>
                    <a:p>
                      <a:pPr indent="-285750" lvl="0" marL="457200" rtl="0">
                        <a:spcBef>
                          <a:spcPts val="0"/>
                        </a:spcBef>
                        <a:buClr>
                          <a:schemeClr val="dk1"/>
                        </a:buClr>
                        <a:buSzPct val="100000"/>
                        <a:buFont typeface="Arial"/>
                        <a:buChar char="●"/>
                      </a:pPr>
                      <a:r>
                        <a:rPr lang="en" sz="900">
                          <a:solidFill>
                            <a:schemeClr val="dk1"/>
                          </a:solidFill>
                        </a:rPr>
                        <a:t>OnAwakeRPC</a:t>
                      </a:r>
                    </a:p>
                    <a:p>
                      <a:pPr indent="-285750" lvl="0" marL="457200" rtl="0">
                        <a:spcBef>
                          <a:spcPts val="0"/>
                        </a:spcBef>
                        <a:buClr>
                          <a:schemeClr val="dk1"/>
                        </a:buClr>
                        <a:buSzPct val="100000"/>
                        <a:buFont typeface="Arial"/>
                        <a:buChar char="●"/>
                      </a:pPr>
                      <a:r>
                        <a:rPr lang="en" sz="900">
                          <a:solidFill>
                            <a:schemeClr val="dk1"/>
                          </a:solidFill>
                        </a:rPr>
                        <a:t>OnNetworkBulletHit</a:t>
                      </a:r>
                    </a:p>
                    <a:p>
                      <a:pPr indent="-285750" lvl="0" marL="457200" rtl="0">
                        <a:spcBef>
                          <a:spcPts val="0"/>
                        </a:spcBef>
                        <a:buClr>
                          <a:schemeClr val="dk1"/>
                        </a:buClr>
                        <a:buSzPct val="100000"/>
                        <a:buFont typeface="Arial"/>
                        <a:buChar char="●"/>
                      </a:pPr>
                      <a:r>
                        <a:rPr lang="en" sz="900">
                          <a:solidFill>
                            <a:schemeClr val="dk1"/>
                          </a:solidFill>
                        </a:rPr>
                        <a:t>OnNetworkLevelChanged</a:t>
                      </a:r>
                    </a:p>
                    <a:p>
                      <a:pPr indent="-285750" lvl="0" marL="457200" rtl="0">
                        <a:spcBef>
                          <a:spcPts val="0"/>
                        </a:spcBef>
                        <a:buClr>
                          <a:schemeClr val="dk1"/>
                        </a:buClr>
                        <a:buSzPct val="100000"/>
                        <a:buFont typeface="Arial"/>
                        <a:buChar char="●"/>
                      </a:pPr>
                      <a:r>
                        <a:rPr lang="en" sz="900">
                          <a:solidFill>
                            <a:schemeClr val="dk1"/>
                          </a:solidFill>
                        </a:rPr>
                        <a:t>OnNetworkLifeChanged</a:t>
                      </a:r>
                    </a:p>
                    <a:p>
                      <a:pPr indent="-285750" lvl="0" marL="457200" rtl="0">
                        <a:spcBef>
                          <a:spcPts val="0"/>
                        </a:spcBef>
                        <a:buClr>
                          <a:schemeClr val="dk1"/>
                        </a:buClr>
                        <a:buSzPct val="100000"/>
                        <a:buFont typeface="Arial"/>
                        <a:buChar char="●"/>
                      </a:pPr>
                      <a:r>
                        <a:rPr lang="en" sz="900">
                          <a:solidFill>
                            <a:schemeClr val="dk1"/>
                          </a:solidFill>
                        </a:rPr>
                        <a:t>OnNetworkPlayerChanged</a:t>
                      </a:r>
                    </a:p>
                    <a:p>
                      <a:pPr indent="-285750" lvl="0" marL="457200" rtl="0">
                        <a:spcBef>
                          <a:spcPts val="0"/>
                        </a:spcBef>
                        <a:buClr>
                          <a:schemeClr val="dk1"/>
                        </a:buClr>
                        <a:buSzPct val="100000"/>
                        <a:buFont typeface="Arial"/>
                        <a:buChar char="●"/>
                      </a:pPr>
                      <a:r>
                        <a:rPr lang="en" sz="900">
                          <a:solidFill>
                            <a:schemeClr val="dk1"/>
                          </a:solidFill>
                        </a:rPr>
                        <a:t>OnNetworkPlayerJoined</a:t>
                      </a:r>
                    </a:p>
                    <a:p>
                      <a:pPr indent="-285750" lvl="0" marL="457200" rtl="0">
                        <a:spcBef>
                          <a:spcPts val="0"/>
                        </a:spcBef>
                        <a:buClr>
                          <a:schemeClr val="dk1"/>
                        </a:buClr>
                        <a:buSzPct val="100000"/>
                        <a:buFont typeface="Arial"/>
                        <a:buChar char="●"/>
                      </a:pPr>
                      <a:r>
                        <a:rPr lang="en" sz="900">
                          <a:solidFill>
                            <a:schemeClr val="dk1"/>
                          </a:solidFill>
                        </a:rPr>
                        <a:t>OnNetworkPlayerLeft</a:t>
                      </a:r>
                    </a:p>
                    <a:p>
                      <a:pPr indent="-285750" lvl="0" marL="457200" rtl="0">
                        <a:spcBef>
                          <a:spcPts val="0"/>
                        </a:spcBef>
                        <a:buClr>
                          <a:schemeClr val="dk1"/>
                        </a:buClr>
                        <a:buSzPct val="100000"/>
                        <a:buFont typeface="Arial"/>
                        <a:buChar char="●"/>
                      </a:pPr>
                      <a:r>
                        <a:rPr lang="en" sz="900">
                          <a:solidFill>
                            <a:schemeClr val="dk1"/>
                          </a:solidFill>
                        </a:rPr>
                        <a:t>OnNetworkShootBullet</a:t>
                      </a:r>
                    </a:p>
                    <a:p>
                      <a:pPr indent="-285750" lvl="0" marL="457200" rtl="0">
                        <a:spcBef>
                          <a:spcPts val="0"/>
                        </a:spcBef>
                        <a:buClr>
                          <a:schemeClr val="dk1"/>
                        </a:buClr>
                        <a:buSzPct val="100000"/>
                        <a:buFont typeface="Arial"/>
                        <a:buChar char="●"/>
                      </a:pPr>
                      <a:r>
                        <a:rPr lang="en" sz="900">
                          <a:solidFill>
                            <a:schemeClr val="dk1"/>
                          </a:solidFill>
                        </a:rPr>
                        <a:t>OnNetworkTowerShoot</a:t>
                      </a:r>
                    </a:p>
                    <a:p>
                      <a:pPr indent="-285750" lvl="0" marL="457200" rtl="0">
                        <a:spcBef>
                          <a:spcPts val="0"/>
                        </a:spcBef>
                        <a:buClr>
                          <a:schemeClr val="dk1"/>
                        </a:buClr>
                        <a:buSzPct val="100000"/>
                        <a:buFont typeface="Arial"/>
                        <a:buChar char="●"/>
                      </a:pPr>
                      <a:r>
                        <a:rPr lang="en" sz="900">
                          <a:solidFill>
                            <a:schemeClr val="dk1"/>
                          </a:solidFill>
                        </a:rPr>
                        <a:t>OnNetworkUpdateShield</a:t>
                      </a:r>
                    </a:p>
                    <a:p>
                      <a:pPr indent="-285750" lvl="0" marL="457200" rtl="0">
                        <a:spcBef>
                          <a:spcPts val="0"/>
                        </a:spcBef>
                        <a:buClr>
                          <a:schemeClr val="dk1"/>
                        </a:buClr>
                        <a:buSzPct val="100000"/>
                        <a:buFont typeface="Arial"/>
                        <a:buChar char="●"/>
                      </a:pPr>
                      <a:r>
                        <a:rPr lang="en" sz="900">
                          <a:solidFill>
                            <a:schemeClr val="dk1"/>
                          </a:solidFill>
                        </a:rPr>
                        <a:t>PickupItemInit</a:t>
                      </a:r>
                    </a:p>
                    <a:p>
                      <a:pPr indent="-285750" lvl="0" marL="457200" rtl="0">
                        <a:spcBef>
                          <a:spcPts val="0"/>
                        </a:spcBef>
                        <a:buClr>
                          <a:schemeClr val="dk1"/>
                        </a:buClr>
                        <a:buSzPct val="100000"/>
                        <a:buFont typeface="Arial"/>
                        <a:buChar char="●"/>
                      </a:pPr>
                      <a:r>
                        <a:rPr lang="en" sz="900">
                          <a:solidFill>
                            <a:schemeClr val="dk1"/>
                          </a:solidFill>
                        </a:rPr>
                        <a:t>Polo</a:t>
                      </a:r>
                    </a:p>
                    <a:p>
                      <a:pPr indent="-285750" lvl="0" marL="457200" rtl="0">
                        <a:spcBef>
                          <a:spcPts val="0"/>
                        </a:spcBef>
                        <a:buClr>
                          <a:schemeClr val="dk1"/>
                        </a:buClr>
                        <a:buSzPct val="100000"/>
                        <a:buFont typeface="Arial"/>
                        <a:buChar char="●"/>
                      </a:pPr>
                      <a:r>
                        <a:rPr lang="en" sz="900">
                          <a:solidFill>
                            <a:schemeClr val="dk1"/>
                          </a:solidFill>
                        </a:rPr>
                        <a:t>PunPickup</a:t>
                      </a:r>
                    </a:p>
                    <a:p>
                      <a:pPr indent="-285750" lvl="0" marL="457200" rtl="0">
                        <a:spcBef>
                          <a:spcPts val="0"/>
                        </a:spcBef>
                        <a:buClr>
                          <a:schemeClr val="dk1"/>
                        </a:buClr>
                        <a:buSzPct val="100000"/>
                        <a:buFont typeface="Arial"/>
                        <a:buChar char="●"/>
                      </a:pPr>
                      <a:r>
                        <a:rPr lang="en" sz="900">
                          <a:solidFill>
                            <a:schemeClr val="dk1"/>
                          </a:solidFill>
                        </a:rPr>
                        <a:t>PunPickupSimple</a:t>
                      </a:r>
                    </a:p>
                    <a:p>
                      <a:pPr indent="-285750" lvl="0" marL="457200" rtl="0">
                        <a:spcBef>
                          <a:spcPts val="0"/>
                        </a:spcBef>
                        <a:buClr>
                          <a:schemeClr val="dk1"/>
                        </a:buClr>
                        <a:buSzPct val="100000"/>
                        <a:buFont typeface="Arial"/>
                        <a:buChar char="●"/>
                      </a:pPr>
                      <a:r>
                        <a:rPr lang="en" sz="900">
                          <a:solidFill>
                            <a:schemeClr val="dk1"/>
                          </a:solidFill>
                        </a:rPr>
                        <a:t>PunRespawn</a:t>
                      </a:r>
                    </a:p>
                    <a:p>
                      <a:pPr indent="-285750" lvl="0" marL="457200" rtl="0">
                        <a:spcBef>
                          <a:spcPts val="0"/>
                        </a:spcBef>
                        <a:buClr>
                          <a:schemeClr val="dk1"/>
                        </a:buClr>
                        <a:buSzPct val="100000"/>
                        <a:buFont typeface="Arial"/>
                        <a:buChar char="●"/>
                      </a:pPr>
                      <a:r>
                        <a:rPr lang="en" sz="900">
                          <a:solidFill>
                            <a:schemeClr val="dk1"/>
                          </a:solidFill>
                        </a:rPr>
                        <a:t>RequestForPickupTimes</a:t>
                      </a:r>
                    </a:p>
                    <a:p>
                      <a:pPr indent="-285750" lvl="0" marL="457200" rtl="0">
                        <a:spcBef>
                          <a:spcPts val="0"/>
                        </a:spcBef>
                        <a:buClr>
                          <a:schemeClr val="dk1"/>
                        </a:buClr>
                        <a:buSzPct val="100000"/>
                        <a:buFont typeface="Arial"/>
                        <a:buChar char="●"/>
                      </a:pPr>
                      <a:r>
                        <a:rPr lang="en" sz="900">
                          <a:solidFill>
                            <a:schemeClr val="dk1"/>
                          </a:solidFill>
                        </a:rPr>
                        <a:t>TaggedPlayer</a:t>
                      </a:r>
                    </a:p>
                    <a:p>
                      <a:pPr indent="-285750" lvl="0" marL="457200" rtl="0">
                        <a:spcBef>
                          <a:spcPts val="0"/>
                        </a:spcBef>
                        <a:buClr>
                          <a:schemeClr val="dk1"/>
                        </a:buClr>
                        <a:buSzPct val="100000"/>
                        <a:buFont typeface="Arial"/>
                        <a:buChar char="●"/>
                      </a:pPr>
                      <a:r>
                        <a:rPr lang="en" sz="900">
                          <a:solidFill>
                            <a:schemeClr val="dk1"/>
                          </a:solidFill>
                        </a:rPr>
                        <a:t>InstantiateObject</a:t>
                      </a:r>
                    </a:p>
                    <a:p>
                      <a:pPr lvl="0" rtl="0">
                        <a:spcBef>
                          <a:spcPts val="0"/>
                        </a:spcBef>
                        <a:buNone/>
                      </a:pPr>
                      <a:r>
                        <a:t/>
                      </a:r>
                      <a:endParaRPr sz="900"/>
                    </a:p>
                  </a:txBody>
                  <a:tcPr marT="91425" marB="91425" marR="91425" marL="91425"/>
                </a:tc>
                <a:tc>
                  <a:txBody>
                    <a:bodyPr>
                      <a:noAutofit/>
                    </a:bodyPr>
                    <a:lstStyle/>
                    <a:p>
                      <a:pPr indent="-285750" lvl="0" marL="457200" rtl="0">
                        <a:spcBef>
                          <a:spcPts val="0"/>
                        </a:spcBef>
                        <a:buClr>
                          <a:schemeClr val="dk1"/>
                        </a:buClr>
                        <a:buSzPct val="100000"/>
                        <a:buFont typeface="Arial"/>
                        <a:buChar char="●"/>
                      </a:pPr>
                      <a:r>
                        <a:rPr lang="en" sz="900">
                          <a:solidFill>
                            <a:schemeClr val="dk1"/>
                          </a:solidFill>
                        </a:rPr>
                        <a:t>OnNetworkTakeBullet</a:t>
                      </a:r>
                    </a:p>
                    <a:p>
                      <a:pPr indent="-285750" lvl="0" marL="457200" rtl="0">
                        <a:spcBef>
                          <a:spcPts val="0"/>
                        </a:spcBef>
                        <a:buClr>
                          <a:schemeClr val="dk1"/>
                        </a:buClr>
                        <a:buSzPct val="100000"/>
                        <a:buFont typeface="Arial"/>
                        <a:buChar char="●"/>
                      </a:pPr>
                      <a:r>
                        <a:rPr lang="en" sz="900">
                          <a:solidFill>
                            <a:schemeClr val="dk1"/>
                          </a:solidFill>
                        </a:rPr>
                        <a:t>OnNetworkRespawn</a:t>
                      </a:r>
                    </a:p>
                    <a:p>
                      <a:pPr indent="-285750" lvl="0" marL="457200" rtl="0">
                        <a:spcBef>
                          <a:spcPts val="0"/>
                        </a:spcBef>
                        <a:buClr>
                          <a:schemeClr val="dk1"/>
                        </a:buClr>
                        <a:buSzPct val="100000"/>
                        <a:buFont typeface="Arial"/>
                        <a:buChar char="●"/>
                      </a:pPr>
                      <a:r>
                        <a:rPr lang="en" sz="900">
                          <a:solidFill>
                            <a:schemeClr val="dk1"/>
                          </a:solidFill>
                        </a:rPr>
                        <a:t>OnViewIDAllocated</a:t>
                      </a:r>
                    </a:p>
                    <a:p>
                      <a:pPr indent="-285750" lvl="0" marL="457200" rtl="0">
                        <a:spcBef>
                          <a:spcPts val="0"/>
                        </a:spcBef>
                        <a:buClr>
                          <a:schemeClr val="dk1"/>
                        </a:buClr>
                        <a:buSzPct val="100000"/>
                        <a:buFont typeface="Arial"/>
                        <a:buChar char="●"/>
                      </a:pPr>
                      <a:r>
                        <a:rPr lang="en" sz="900">
                          <a:solidFill>
                            <a:schemeClr val="dk1"/>
                          </a:solidFill>
                        </a:rPr>
                        <a:t>OnNetworkCreateNewDrop</a:t>
                      </a:r>
                    </a:p>
                    <a:p>
                      <a:pPr indent="-285750" lvl="0" marL="457200" rtl="0">
                        <a:spcBef>
                          <a:spcPts val="0"/>
                        </a:spcBef>
                        <a:buClr>
                          <a:schemeClr val="dk1"/>
                        </a:buClr>
                        <a:buSzPct val="100000"/>
                        <a:buFont typeface="Arial"/>
                        <a:buChar char="●"/>
                      </a:pPr>
                      <a:r>
                        <a:rPr lang="en" sz="900">
                          <a:solidFill>
                            <a:schemeClr val="dk1"/>
                          </a:solidFill>
                        </a:rPr>
                        <a:t>OnNetworkCatchItem</a:t>
                      </a:r>
                    </a:p>
                    <a:p>
                      <a:pPr indent="-285750" lvl="0" marL="457200" rtl="0">
                        <a:spcBef>
                          <a:spcPts val="0"/>
                        </a:spcBef>
                        <a:buClr>
                          <a:schemeClr val="dk1"/>
                        </a:buClr>
                        <a:buSzPct val="100000"/>
                        <a:buFont typeface="Arial"/>
                        <a:buChar char="●"/>
                      </a:pPr>
                      <a:r>
                        <a:rPr lang="en" sz="900">
                          <a:solidFill>
                            <a:schemeClr val="dk1"/>
                          </a:solidFill>
                        </a:rPr>
                        <a:t>OnNetworkPropertiesChanged</a:t>
                      </a:r>
                    </a:p>
                    <a:p>
                      <a:pPr indent="-285750" lvl="0" marL="457200" rtl="0">
                        <a:spcBef>
                          <a:spcPts val="0"/>
                        </a:spcBef>
                        <a:buClr>
                          <a:schemeClr val="dk1"/>
                        </a:buClr>
                        <a:buSzPct val="100000"/>
                        <a:buFont typeface="Arial"/>
                        <a:buChar char="●"/>
                      </a:pPr>
                      <a:r>
                        <a:rPr lang="en" sz="900">
                          <a:solidFill>
                            <a:schemeClr val="dk1"/>
                          </a:solidFill>
                        </a:rPr>
                        <a:t>OnNetworkStartTimer</a:t>
                      </a:r>
                    </a:p>
                    <a:p>
                      <a:pPr indent="-285750" lvl="0" marL="457200" rtl="0">
                        <a:spcBef>
                          <a:spcPts val="0"/>
                        </a:spcBef>
                        <a:buClr>
                          <a:schemeClr val="dk1"/>
                        </a:buClr>
                        <a:buSzPct val="100000"/>
                        <a:buFont typeface="Arial"/>
                        <a:buChar char="●"/>
                      </a:pPr>
                      <a:r>
                        <a:rPr lang="en" sz="900">
                          <a:solidFill>
                            <a:schemeClr val="dk1"/>
                          </a:solidFill>
                        </a:rPr>
                        <a:t>OnNetworkActivateLevel</a:t>
                      </a:r>
                    </a:p>
                    <a:p>
                      <a:pPr indent="-285750" lvl="0" marL="457200" rtl="0">
                        <a:spcBef>
                          <a:spcPts val="0"/>
                        </a:spcBef>
                        <a:buClr>
                          <a:schemeClr val="dk1"/>
                        </a:buClr>
                        <a:buSzPct val="100000"/>
                        <a:buFont typeface="Arial"/>
                        <a:buChar char="●"/>
                      </a:pPr>
                      <a:r>
                        <a:rPr lang="en" sz="900">
                          <a:solidFill>
                            <a:schemeClr val="dk1"/>
                          </a:solidFill>
                        </a:rPr>
                        <a:t>OnNetworkGiveStatBonus</a:t>
                      </a:r>
                    </a:p>
                    <a:p>
                      <a:pPr indent="-285750" lvl="0" marL="457200" rtl="0">
                        <a:spcBef>
                          <a:spcPts val="0"/>
                        </a:spcBef>
                        <a:buClr>
                          <a:schemeClr val="dk1"/>
                        </a:buClr>
                        <a:buSzPct val="100000"/>
                        <a:buFont typeface="Arial"/>
                        <a:buChar char="●"/>
                      </a:pPr>
                      <a:r>
                        <a:rPr lang="en" sz="900">
                          <a:solidFill>
                            <a:schemeClr val="dk1"/>
                          </a:solidFill>
                        </a:rPr>
                        <a:t>OnGameEnded</a:t>
                      </a:r>
                    </a:p>
                    <a:p>
                      <a:pPr indent="-285750" lvl="0" marL="457200" rtl="0">
                        <a:spcBef>
                          <a:spcPts val="0"/>
                        </a:spcBef>
                        <a:buClr>
                          <a:schemeClr val="dk1"/>
                        </a:buClr>
                        <a:buSzPct val="100000"/>
                        <a:buFont typeface="Arial"/>
                        <a:buChar char="●"/>
                      </a:pPr>
                      <a:r>
                        <a:rPr lang="en" sz="900">
                          <a:solidFill>
                            <a:schemeClr val="dk1"/>
                          </a:solidFill>
                        </a:rPr>
                        <a:t>OnNetworkGameEnded</a:t>
                      </a:r>
                    </a:p>
                    <a:p>
                      <a:pPr indent="-285750" lvl="0" marL="457200" rtl="0">
                        <a:spcBef>
                          <a:spcPts val="0"/>
                        </a:spcBef>
                        <a:buClr>
                          <a:schemeClr val="dk1"/>
                        </a:buClr>
                        <a:buSzPct val="100000"/>
                        <a:buFont typeface="Arial"/>
                        <a:buChar char="●"/>
                      </a:pPr>
                      <a:r>
                        <a:rPr lang="en" sz="900">
                          <a:solidFill>
                            <a:schemeClr val="dk1"/>
                          </a:solidFill>
                        </a:rPr>
                        <a:t>OnNetworkCreateBots</a:t>
                      </a:r>
                    </a:p>
                    <a:p>
                      <a:pPr indent="-285750" lvl="0" marL="457200" rtl="0">
                        <a:spcBef>
                          <a:spcPts val="0"/>
                        </a:spcBef>
                        <a:buClr>
                          <a:schemeClr val="dk1"/>
                        </a:buClr>
                        <a:buSzPct val="100000"/>
                        <a:buFont typeface="Arial"/>
                        <a:buChar char="●"/>
                      </a:pPr>
                      <a:r>
                        <a:rPr lang="en" sz="900">
                          <a:solidFill>
                            <a:schemeClr val="dk1"/>
                          </a:solidFill>
                        </a:rPr>
                        <a:t>OnNetworkCreateBot</a:t>
                      </a:r>
                    </a:p>
                    <a:p>
                      <a:pPr indent="-285750" lvl="0" marL="457200" rtl="0">
                        <a:spcBef>
                          <a:spcPts val="0"/>
                        </a:spcBef>
                        <a:buClr>
                          <a:schemeClr val="dk1"/>
                        </a:buClr>
                        <a:buSzPct val="100000"/>
                        <a:buFont typeface="Arial"/>
                        <a:buChar char="●"/>
                      </a:pPr>
                      <a:r>
                        <a:rPr lang="en" sz="900">
                          <a:solidFill>
                            <a:schemeClr val="dk1"/>
                          </a:solidFill>
                        </a:rPr>
                        <a:t>OnNetworkInstantiateBot</a:t>
                      </a:r>
                    </a:p>
                    <a:p>
                      <a:pPr indent="-285750" lvl="0" marL="457200" rtl="0">
                        <a:spcBef>
                          <a:spcPts val="0"/>
                        </a:spcBef>
                        <a:buClr>
                          <a:schemeClr val="dk1"/>
                        </a:buClr>
                        <a:buSzPct val="100000"/>
                        <a:buFont typeface="Arial"/>
                        <a:buChar char="●"/>
                      </a:pPr>
                      <a:r>
                        <a:rPr lang="en" sz="900">
                          <a:solidFill>
                            <a:schemeClr val="dk1"/>
                          </a:solidFill>
                        </a:rPr>
                        <a:t>OnNetworkStopTimer</a:t>
                      </a:r>
                    </a:p>
                    <a:p>
                      <a:pPr lvl="0" rtl="0">
                        <a:spcBef>
                          <a:spcPts val="0"/>
                        </a:spcBef>
                        <a:buNone/>
                      </a:pPr>
                      <a:r>
                        <a:t/>
                      </a:r>
                      <a:endParaRPr sz="900">
                        <a:solidFill>
                          <a:srgbClr val="444444"/>
                        </a:solidFill>
                      </a:endParaRPr>
                    </a:p>
                  </a:txBody>
                  <a:tcPr marT="91425" marB="91425" marR="91425" marL="91425"/>
                </a:tc>
              </a:tr>
            </a:tbl>
          </a:graphicData>
        </a:graphic>
      </p:graphicFrame>
      <p:pic>
        <p:nvPicPr>
          <p:cNvPr id="182" name="Shape 182"/>
          <p:cNvPicPr preferRelativeResize="0"/>
          <p:nvPr/>
        </p:nvPicPr>
        <p:blipFill>
          <a:blip r:embed="rId3">
            <a:alphaModFix/>
          </a:blip>
          <a:stretch>
            <a:fillRect/>
          </a:stretch>
        </p:blipFill>
        <p:spPr>
          <a:xfrm>
            <a:off x="0" y="4975"/>
            <a:ext cx="2205529" cy="676199"/>
          </a:xfrm>
          <a:prstGeom prst="rect">
            <a:avLst/>
          </a:prstGeom>
          <a:noFill/>
          <a:ln>
            <a:noFill/>
          </a:ln>
        </p:spPr>
      </p:pic>
      <p:sp>
        <p:nvSpPr>
          <p:cNvPr id="183" name="Shape 183"/>
          <p:cNvSpPr txBox="1"/>
          <p:nvPr/>
        </p:nvSpPr>
        <p:spPr>
          <a:xfrm>
            <a:off x="2280200" y="165925"/>
            <a:ext cx="3301800" cy="354300"/>
          </a:xfrm>
          <a:prstGeom prst="rect">
            <a:avLst/>
          </a:prstGeom>
          <a:noFill/>
          <a:ln>
            <a:noFill/>
          </a:ln>
        </p:spPr>
        <p:txBody>
          <a:bodyPr anchorCtr="0" anchor="ctr" bIns="91425" lIns="91425" rIns="91425" tIns="91425">
            <a:noAutofit/>
          </a:bodyPr>
          <a:lstStyle/>
          <a:p>
            <a:pPr lvl="0" rtl="0" algn="ctr">
              <a:spcBef>
                <a:spcPts val="0"/>
              </a:spcBef>
              <a:buNone/>
            </a:pPr>
            <a:r>
              <a:rPr lang="en"/>
              <a:t>Complete list of Photon RPC Calls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pic>
        <p:nvPicPr>
          <p:cNvPr id="188" name="Shape 188"/>
          <p:cNvPicPr preferRelativeResize="0"/>
          <p:nvPr/>
        </p:nvPicPr>
        <p:blipFill>
          <a:blip r:embed="rId3">
            <a:alphaModFix/>
          </a:blip>
          <a:stretch>
            <a:fillRect/>
          </a:stretch>
        </p:blipFill>
        <p:spPr>
          <a:xfrm>
            <a:off x="549400" y="456175"/>
            <a:ext cx="8045184" cy="4231149"/>
          </a:xfrm>
          <a:prstGeom prst="rect">
            <a:avLst/>
          </a:prstGeom>
          <a:noFill/>
          <a:ln>
            <a:noFill/>
          </a:ln>
        </p:spPr>
      </p:pic>
      <p:sp>
        <p:nvSpPr>
          <p:cNvPr id="189" name="Shape 189"/>
          <p:cNvSpPr txBox="1"/>
          <p:nvPr/>
        </p:nvSpPr>
        <p:spPr>
          <a:xfrm>
            <a:off x="1362700" y="52972"/>
            <a:ext cx="6403199" cy="354300"/>
          </a:xfrm>
          <a:prstGeom prst="rect">
            <a:avLst/>
          </a:prstGeom>
          <a:noFill/>
          <a:ln>
            <a:noFill/>
          </a:ln>
        </p:spPr>
        <p:txBody>
          <a:bodyPr anchorCtr="0" anchor="ctr" bIns="91425" lIns="91425" rIns="91425" tIns="91425">
            <a:noAutofit/>
          </a:bodyPr>
          <a:lstStyle/>
          <a:p>
            <a:pPr lvl="0" rtl="0" algn="ctr">
              <a:spcBef>
                <a:spcPts val="0"/>
              </a:spcBef>
              <a:buNone/>
            </a:pPr>
            <a:r>
              <a:rPr lang="en"/>
              <a:t>How to play (from the client)</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pic>
        <p:nvPicPr>
          <p:cNvPr id="194" name="Shape 194"/>
          <p:cNvPicPr preferRelativeResize="0"/>
          <p:nvPr/>
        </p:nvPicPr>
        <p:blipFill>
          <a:blip r:embed="rId3">
            <a:alphaModFix/>
          </a:blip>
          <a:stretch>
            <a:fillRect/>
          </a:stretch>
        </p:blipFill>
        <p:spPr>
          <a:xfrm>
            <a:off x="521325" y="456175"/>
            <a:ext cx="8101350" cy="4231149"/>
          </a:xfrm>
          <a:prstGeom prst="rect">
            <a:avLst/>
          </a:prstGeom>
          <a:noFill/>
          <a:ln>
            <a:noFill/>
          </a:ln>
        </p:spPr>
      </p:pic>
      <p:sp>
        <p:nvSpPr>
          <p:cNvPr id="195" name="Shape 195"/>
          <p:cNvSpPr txBox="1"/>
          <p:nvPr/>
        </p:nvSpPr>
        <p:spPr>
          <a:xfrm>
            <a:off x="2295675" y="0"/>
            <a:ext cx="4161599" cy="354300"/>
          </a:xfrm>
          <a:prstGeom prst="rect">
            <a:avLst/>
          </a:prstGeom>
          <a:noFill/>
          <a:ln>
            <a:noFill/>
          </a:ln>
        </p:spPr>
        <p:txBody>
          <a:bodyPr anchorCtr="0" anchor="ctr" bIns="91425" lIns="91425" rIns="91425" tIns="91425">
            <a:noAutofit/>
          </a:bodyPr>
          <a:lstStyle/>
          <a:p>
            <a:pPr lvl="0" rtl="0" algn="ctr">
              <a:spcBef>
                <a:spcPts val="0"/>
              </a:spcBef>
              <a:buNone/>
            </a:pPr>
            <a:r>
              <a:rPr lang="en"/>
              <a:t>How to play (from the client) continued</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