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51206400" cy="40233600"/>
  <p:notesSz cx="6858000" cy="9144000"/>
  <p:defaultTextStyle>
    <a:defPPr>
      <a:defRPr lang="en-US"/>
    </a:defPPr>
    <a:lvl1pPr marL="0" algn="l" defTabSz="4388373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186" algn="l" defTabSz="4388373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8373" algn="l" defTabSz="4388373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2558" algn="l" defTabSz="4388373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6745" algn="l" defTabSz="4388373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0931" algn="l" defTabSz="4388373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5118" algn="l" defTabSz="4388373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59305" algn="l" defTabSz="4388373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3490" algn="l" defTabSz="4388373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2" d="100"/>
          <a:sy n="22" d="100"/>
        </p:scale>
        <p:origin x="105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65263" y="1143000"/>
            <a:ext cx="392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85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93" algn="l" defTabSz="1088385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385" algn="l" defTabSz="1088385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579" algn="l" defTabSz="1088385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773" algn="l" defTabSz="1088385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965" algn="l" defTabSz="1088385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5158" algn="l" defTabSz="1088385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9351" algn="l" defTabSz="1088385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544" algn="l" defTabSz="1088385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0" y="1210733"/>
            <a:ext cx="36271200" cy="30733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7467600" y="4386072"/>
            <a:ext cx="36271200" cy="1015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333500" y="7152640"/>
            <a:ext cx="14935200" cy="1490133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333500" y="8642773"/>
            <a:ext cx="14935200" cy="838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333500" y="18373344"/>
            <a:ext cx="14935200" cy="1490133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333500" y="19863479"/>
            <a:ext cx="14935200" cy="11107757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333500" y="31572200"/>
            <a:ext cx="14935200" cy="1490133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333500" y="33069784"/>
            <a:ext cx="14935200" cy="558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8135600" y="7152640"/>
            <a:ext cx="14935200" cy="1490133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8135600" y="8642773"/>
            <a:ext cx="14935200" cy="558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8135600" y="14603307"/>
            <a:ext cx="14935200" cy="7543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8135600" y="28685067"/>
            <a:ext cx="14935200" cy="2142067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8135600" y="31572200"/>
            <a:ext cx="14935200" cy="1490133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8135600" y="33069784"/>
            <a:ext cx="14935200" cy="558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34884360" y="7152640"/>
            <a:ext cx="14935200" cy="1490133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34884360" y="8642773"/>
            <a:ext cx="14935200" cy="8940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34884360" y="19356832"/>
            <a:ext cx="14935200" cy="8940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34884360" y="31572200"/>
            <a:ext cx="14935200" cy="1490133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34884360" y="33069784"/>
            <a:ext cx="14935200" cy="558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51206401" y="3119965"/>
            <a:ext cx="14521815" cy="402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0040" rIns="320040" rtlCol="0" anchor="t"/>
          <a:lstStyle/>
          <a:p>
            <a:pPr lvl="0">
              <a:spcBef>
                <a:spcPts val="1400"/>
              </a:spcBef>
            </a:pPr>
            <a:r>
              <a:rPr sz="112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400"/>
              </a:spcBef>
            </a:pPr>
            <a:r>
              <a:rPr lang="en-US"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50"/>
              </a:spcBef>
            </a:pPr>
            <a:endParaRPr sz="7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400"/>
              </a:spcBef>
            </a:pPr>
            <a:r>
              <a:rPr sz="102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400"/>
              </a:spcBef>
            </a:pPr>
            <a:r>
              <a:rPr sz="77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77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77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77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800"/>
              </a:spcBef>
            </a:pPr>
            <a:r>
              <a:rPr lang="en-US"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77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800"/>
              </a:spcBef>
            </a:pPr>
            <a:r>
              <a:rPr sz="77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77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800"/>
              </a:spcBef>
            </a:pPr>
            <a:r>
              <a:rPr sz="77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77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77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7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77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77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0696" userDrawn="1">
          <p15:clr>
            <a:srgbClr val="A4A3A4"/>
          </p15:clr>
        </p15:guide>
        <p15:guide id="2" pos="2156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51206400" cy="6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82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467600" y="1210733"/>
            <a:ext cx="36271200" cy="3073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7600" y="7357535"/>
            <a:ext cx="36271200" cy="28880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0" y="39251298"/>
            <a:ext cx="11521440" cy="55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4940" y="39251298"/>
            <a:ext cx="25496520" cy="55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51460" y="39251298"/>
            <a:ext cx="11521440" cy="55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5120850" rtl="0" eaLnBrk="1" latinLnBrk="0" hangingPunct="1">
        <a:lnSpc>
          <a:spcPct val="90000"/>
        </a:lnSpc>
        <a:spcBef>
          <a:spcPct val="0"/>
        </a:spcBef>
        <a:buNone/>
        <a:defRPr sz="102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33422" indent="-533422" algn="l" defTabSz="5120850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3267" kern="1200">
          <a:solidFill>
            <a:schemeClr val="tx1"/>
          </a:solidFill>
          <a:latin typeface="+mn-lt"/>
          <a:ea typeface="+mn-ea"/>
          <a:cs typeface="+mn-cs"/>
        </a:defRPr>
      </a:lvl1pPr>
      <a:lvl2pPr marL="1280213" indent="-533422" algn="l" defTabSz="5120850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213" indent="-533422" algn="l" defTabSz="5120850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213" indent="-533422" algn="l" defTabSz="5120850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213" indent="-533422" algn="l" defTabSz="5120850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213" indent="-533422" algn="l" defTabSz="5120850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13" indent="-533422" algn="l" defTabSz="5120850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213" indent="-533422" algn="l" defTabSz="5120850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213" indent="-533422" algn="l" defTabSz="5120850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85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425" algn="l" defTabSz="512085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850" algn="l" defTabSz="512085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1275" algn="l" defTabSz="512085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701" algn="l" defTabSz="512085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2126" algn="l" defTabSz="512085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2551" algn="l" defTabSz="512085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976" algn="l" defTabSz="512085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3401" algn="l" defTabSz="512085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672" userDrawn="1">
          <p15:clr>
            <a:srgbClr val="A4A3A4"/>
          </p15:clr>
        </p15:guide>
        <p15:guide id="2" pos="840" userDrawn="1">
          <p15:clr>
            <a:srgbClr val="A4A3A4"/>
          </p15:clr>
        </p15:guide>
        <p15:guide id="3" pos="31416" userDrawn="1">
          <p15:clr>
            <a:srgbClr val="A4A3A4"/>
          </p15:clr>
        </p15:guide>
        <p15:guide id="4" pos="1612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Logo" title="Sample 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2621282"/>
            <a:ext cx="3926165" cy="256765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Reality Assisted </a:t>
            </a:r>
            <a:r>
              <a:rPr lang="en-US" sz="10300" dirty="0" smtClean="0"/>
              <a:t>Interior</a:t>
            </a:r>
            <a:r>
              <a:rPr lang="en-US" dirty="0" smtClean="0"/>
              <a:t> Design System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algn="ctr"/>
            <a:r>
              <a:rPr lang="en-US" sz="4200" dirty="0" smtClean="0"/>
              <a:t>Group 52: </a:t>
            </a:r>
            <a:r>
              <a:rPr lang="en-US" sz="4200" dirty="0" err="1" smtClean="0"/>
              <a:t>Zhechen</a:t>
            </a:r>
            <a:r>
              <a:rPr lang="en-US" sz="4200" dirty="0" smtClean="0"/>
              <a:t> Du; </a:t>
            </a:r>
            <a:r>
              <a:rPr lang="en-US" sz="4200" dirty="0" err="1" smtClean="0"/>
              <a:t>Zhengfang</a:t>
            </a:r>
            <a:r>
              <a:rPr lang="en-US" sz="4200" dirty="0" smtClean="0"/>
              <a:t> </a:t>
            </a:r>
            <a:r>
              <a:rPr lang="en-US" sz="4200" dirty="0" err="1" smtClean="0"/>
              <a:t>Duanmu</a:t>
            </a:r>
            <a:r>
              <a:rPr lang="en-US" sz="4200" dirty="0" smtClean="0"/>
              <a:t>; </a:t>
            </a:r>
            <a:r>
              <a:rPr lang="en-US" sz="4200" dirty="0" err="1" smtClean="0"/>
              <a:t>Debin</a:t>
            </a:r>
            <a:r>
              <a:rPr lang="en-US" sz="4200" dirty="0" smtClean="0"/>
              <a:t> Li; </a:t>
            </a:r>
            <a:r>
              <a:rPr lang="en-US" sz="4200" dirty="0" err="1" smtClean="0"/>
              <a:t>Lingyun</a:t>
            </a:r>
            <a:r>
              <a:rPr lang="en-US" sz="4200" dirty="0" smtClean="0"/>
              <a:t> Li; </a:t>
            </a:r>
            <a:r>
              <a:rPr lang="en-US" sz="4200" dirty="0" err="1" smtClean="0"/>
              <a:t>Rui</a:t>
            </a:r>
            <a:r>
              <a:rPr lang="en-US" sz="4200" dirty="0" smtClean="0"/>
              <a:t> Pan</a:t>
            </a:r>
          </a:p>
          <a:p>
            <a:endParaRPr lang="en-US" sz="4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33500" y="7152640"/>
            <a:ext cx="14018795" cy="1490133"/>
          </a:xfrm>
        </p:spPr>
        <p:txBody>
          <a:bodyPr/>
          <a:lstStyle/>
          <a:p>
            <a:r>
              <a:rPr lang="en-US" sz="8000" dirty="0" smtClean="0"/>
              <a:t>Background</a:t>
            </a:r>
            <a:endParaRPr lang="en-US" sz="8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333500" y="8642773"/>
            <a:ext cx="14018795" cy="537185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Over 70% of the home renovation involves some sort of Do-It-Yourself</a:t>
            </a:r>
          </a:p>
          <a:p>
            <a:r>
              <a:rPr lang="en-US" sz="4800" dirty="0" smtClean="0"/>
              <a:t>Over 40% of those people are spending more than $1,000</a:t>
            </a:r>
          </a:p>
          <a:p>
            <a:r>
              <a:rPr lang="en-US" sz="4800" dirty="0" smtClean="0"/>
              <a:t>Hard for everyday user to plan ahead of time and visualize the planned design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280161" y="16122685"/>
            <a:ext cx="14072134" cy="1490133"/>
          </a:xfrm>
        </p:spPr>
        <p:txBody>
          <a:bodyPr/>
          <a:lstStyle/>
          <a:p>
            <a:r>
              <a:rPr lang="en-US" sz="8000" dirty="0" smtClean="0"/>
              <a:t>Objective</a:t>
            </a:r>
            <a:endParaRPr lang="en-US" sz="80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333500" y="17612818"/>
            <a:ext cx="14018795" cy="1110775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Create an easy and intuitive way for users to interact with a virtual reality world to stimulate and assist with room renovation</a:t>
            </a:r>
          </a:p>
          <a:p>
            <a:r>
              <a:rPr lang="en-US" sz="4800" dirty="0" smtClean="0"/>
              <a:t>User should be able to interact with the VR world, adding and moving objects in order to visualize different scenarios</a:t>
            </a:r>
            <a:endParaRPr lang="en-US" sz="4800" dirty="0"/>
          </a:p>
          <a:p>
            <a:r>
              <a:rPr lang="en-US" sz="4800" dirty="0" smtClean="0"/>
              <a:t>Able to use the system in public places, like home renovation firms’ showroom</a:t>
            </a:r>
          </a:p>
          <a:p>
            <a:r>
              <a:rPr lang="en-US" sz="4800" dirty="0" smtClean="0"/>
              <a:t>Create a versatile system that can be easily adapted to fit other purposes</a:t>
            </a:r>
            <a:endParaRPr lang="en-US" sz="4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333500" y="29337001"/>
            <a:ext cx="14018795" cy="1490133"/>
          </a:xfrm>
        </p:spPr>
        <p:txBody>
          <a:bodyPr/>
          <a:lstStyle/>
          <a:p>
            <a:r>
              <a:rPr lang="en-US" dirty="0" smtClean="0"/>
              <a:t>Design consideration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333500" y="30827134"/>
            <a:ext cx="14018795" cy="5588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Scalable</a:t>
            </a:r>
          </a:p>
          <a:p>
            <a:r>
              <a:rPr lang="en-US" sz="4800" dirty="0" smtClean="0"/>
              <a:t>Usability</a:t>
            </a:r>
          </a:p>
          <a:p>
            <a:r>
              <a:rPr lang="en-US" sz="4800" dirty="0" smtClean="0"/>
              <a:t>Versatility</a:t>
            </a:r>
          </a:p>
          <a:p>
            <a:r>
              <a:rPr lang="en-US" sz="4800" dirty="0" smtClean="0"/>
              <a:t>Flexibility</a:t>
            </a:r>
          </a:p>
          <a:p>
            <a:r>
              <a:rPr lang="en-US" sz="4800" dirty="0" smtClean="0"/>
              <a:t>Maintainability</a:t>
            </a:r>
            <a:endParaRPr lang="en-US" sz="4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6555453" y="7152640"/>
            <a:ext cx="17710484" cy="1490133"/>
          </a:xfrm>
        </p:spPr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6555451" y="24027357"/>
            <a:ext cx="17710485" cy="5588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Head Tracking system provides feedback for user’s head movement, used for displaying dynamic perspective</a:t>
            </a:r>
          </a:p>
          <a:p>
            <a:r>
              <a:rPr lang="en-US" sz="4800" dirty="0" smtClean="0"/>
              <a:t>Unity Virtual World provides the 3D platform for the system to run  on</a:t>
            </a:r>
          </a:p>
          <a:p>
            <a:r>
              <a:rPr lang="en-US" sz="4800" dirty="0" smtClean="0"/>
              <a:t>Gesture Recognition system detects user’s gestures, and allowing the user to interact with the system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8"/>
          </p:nvPr>
        </p:nvSpPr>
        <p:spPr>
          <a:xfrm>
            <a:off x="16555453" y="20984135"/>
            <a:ext cx="14934197" cy="1071034"/>
          </a:xfrm>
        </p:spPr>
        <p:txBody>
          <a:bodyPr/>
          <a:lstStyle/>
          <a:p>
            <a:r>
              <a:rPr lang="en-US" dirty="0" smtClean="0"/>
              <a:t>Detailed design diagram for the Virtual Reality Assisted Interior Design System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6555453" y="22537224"/>
            <a:ext cx="17710484" cy="1490133"/>
          </a:xfrm>
        </p:spPr>
        <p:txBody>
          <a:bodyPr/>
          <a:lstStyle/>
          <a:p>
            <a:r>
              <a:rPr lang="en-US" dirty="0" smtClean="0"/>
              <a:t>Design components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Alternative design iteration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4884360" y="20565036"/>
            <a:ext cx="14935200" cy="1490133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34884360" y="22055168"/>
            <a:ext cx="14935200" cy="877196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Offers user an interactive and intuitive way to visualize their room renovation project</a:t>
            </a:r>
          </a:p>
          <a:p>
            <a:r>
              <a:rPr lang="en-US" sz="4800" dirty="0" smtClean="0"/>
              <a:t>The scenarios being rendered are not static; user can move around and see the render in different angles interactively</a:t>
            </a:r>
          </a:p>
          <a:p>
            <a:r>
              <a:rPr lang="en-US" sz="4800" dirty="0" smtClean="0"/>
              <a:t>Easy and cheap to implement, low maintenance cost</a:t>
            </a:r>
          </a:p>
          <a:p>
            <a:r>
              <a:rPr lang="en-US" sz="4800" dirty="0" smtClean="0"/>
              <a:t>Can be easily adapted to fit other purposes, like 3D molecule viewer for chemistry class, interactive anatomy viewer for biology class, etc.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404" y="0"/>
            <a:ext cx="9443996" cy="6134099"/>
          </a:xfrm>
          <a:prstGeom prst="rect">
            <a:avLst/>
          </a:prstGeom>
        </p:spPr>
      </p:pic>
      <p:sp>
        <p:nvSpPr>
          <p:cNvPr id="30" name="Text Placeholder 22"/>
          <p:cNvSpPr txBox="1">
            <a:spLocks/>
          </p:cNvSpPr>
          <p:nvPr/>
        </p:nvSpPr>
        <p:spPr bwMode="auto">
          <a:xfrm>
            <a:off x="41189910" y="38657784"/>
            <a:ext cx="8629650" cy="964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208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208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51208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51208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51208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51208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51208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51208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51208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Consultant: Bernie </a:t>
            </a:r>
            <a:r>
              <a:rPr lang="en-US" sz="6000" b="1" dirty="0" err="1" smtClean="0">
                <a:solidFill>
                  <a:schemeClr val="tx1"/>
                </a:solidFill>
              </a:rPr>
              <a:t>Rohel</a:t>
            </a:r>
            <a:endParaRPr lang="en-US" sz="6000" b="1" dirty="0" smtClean="0">
              <a:solidFill>
                <a:schemeClr val="tx1"/>
              </a:solidFill>
            </a:endParaRPr>
          </a:p>
          <a:p>
            <a:endParaRPr lang="en-US" sz="6000" b="1" dirty="0"/>
          </a:p>
        </p:txBody>
      </p:sp>
      <p:pic>
        <p:nvPicPr>
          <p:cNvPr id="36" name="Picture 35"/>
          <p:cNvPicPr/>
          <p:nvPr/>
        </p:nvPicPr>
        <p:blipFill rotWithShape="1">
          <a:blip r:embed="rId4"/>
          <a:srcRect l="1354" t="30953" r="38828" b="17238"/>
          <a:stretch/>
        </p:blipFill>
        <p:spPr bwMode="auto">
          <a:xfrm>
            <a:off x="16555450" y="8642773"/>
            <a:ext cx="17710485" cy="11773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7850" y="29348656"/>
            <a:ext cx="16534724" cy="90424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32"/>
          </p:nvPr>
        </p:nvSpPr>
        <p:spPr>
          <a:xfrm>
            <a:off x="34884360" y="8642772"/>
            <a:ext cx="14935200" cy="11135405"/>
          </a:xfrm>
        </p:spPr>
        <p:txBody>
          <a:bodyPr>
            <a:normAutofit lnSpcReduction="10000"/>
          </a:bodyPr>
          <a:lstStyle/>
          <a:p>
            <a:r>
              <a:rPr lang="en-US" sz="4800" dirty="0" smtClean="0"/>
              <a:t>LED assisted head tracking – attach red LEDs to user’s head in order to get a position fix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4800" dirty="0" smtClean="0"/>
              <a:t>Xbox Kinetic assisted facial detection and head tracking</a:t>
            </a:r>
          </a:p>
          <a:p>
            <a:pPr lvl="1"/>
            <a:r>
              <a:rPr lang="en-US" sz="4400" dirty="0" smtClean="0"/>
              <a:t>Uses Xbox’s Kinetic system to detect faces and track body motions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6323" y="10286692"/>
            <a:ext cx="11992161" cy="69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313</Words>
  <Application>Microsoft Office PowerPoint</Application>
  <PresentationFormat>自定义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Medical Poster</vt:lpstr>
      <vt:lpstr>Virtual Reality Assisted Interior Design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2015-03-18T12:46:28Z</dcterms:created>
  <dcterms:modified xsi:type="dcterms:W3CDTF">2016-02-10T02:13:21Z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