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670D5D-31E6-44CB-B813-2DD09C229E1E}" v="3" dt="2024-07-25T14:33:28.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14491-7BDE-40A9-B75E-2F17E6E0E75A}"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43001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14491-7BDE-40A9-B75E-2F17E6E0E75A}"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98823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14491-7BDE-40A9-B75E-2F17E6E0E75A}"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C682C-F2F2-44D0-BC76-2737281A213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585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14491-7BDE-40A9-B75E-2F17E6E0E75A}"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219908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14491-7BDE-40A9-B75E-2F17E6E0E75A}"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C682C-F2F2-44D0-BC76-2737281A213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0097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14491-7BDE-40A9-B75E-2F17E6E0E75A}"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2382513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14491-7BDE-40A9-B75E-2F17E6E0E75A}"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613634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14491-7BDE-40A9-B75E-2F17E6E0E75A}"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374685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14491-7BDE-40A9-B75E-2F17E6E0E75A}"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350730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14491-7BDE-40A9-B75E-2F17E6E0E75A}"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364166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14491-7BDE-40A9-B75E-2F17E6E0E75A}" type="datetimeFigureOut">
              <a:rPr lang="en-IN" smtClean="0"/>
              <a:t>25-07-2024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123815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14491-7BDE-40A9-B75E-2F17E6E0E75A}" type="datetimeFigureOut">
              <a:rPr lang="en-IN" smtClean="0"/>
              <a:t>25-07-2024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342006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14491-7BDE-40A9-B75E-2F17E6E0E75A}" type="datetimeFigureOut">
              <a:rPr lang="en-IN" smtClean="0"/>
              <a:t>25-07-2024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288177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14491-7BDE-40A9-B75E-2F17E6E0E75A}" type="datetimeFigureOut">
              <a:rPr lang="en-IN" smtClean="0"/>
              <a:t>25-07-2024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159657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14491-7BDE-40A9-B75E-2F17E6E0E75A}" type="datetimeFigureOut">
              <a:rPr lang="en-IN" smtClean="0"/>
              <a:t>25-07-2024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365365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14491-7BDE-40A9-B75E-2F17E6E0E75A}" type="datetimeFigureOut">
              <a:rPr lang="en-IN" smtClean="0"/>
              <a:t>25-07-2024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C682C-F2F2-44D0-BC76-2737281A2133}" type="slidenum">
              <a:rPr lang="en-IN" smtClean="0"/>
              <a:t>‹#›</a:t>
            </a:fld>
            <a:endParaRPr lang="en-IN"/>
          </a:p>
        </p:txBody>
      </p:sp>
    </p:spTree>
    <p:extLst>
      <p:ext uri="{BB962C8B-B14F-4D97-AF65-F5344CB8AC3E}">
        <p14:creationId xmlns:p14="http://schemas.microsoft.com/office/powerpoint/2010/main" val="184216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14491-7BDE-40A9-B75E-2F17E6E0E75A}" type="datetimeFigureOut">
              <a:rPr lang="en-IN" smtClean="0"/>
              <a:t>25-07-2024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1C682C-F2F2-44D0-BC76-2737281A2133}" type="slidenum">
              <a:rPr lang="en-IN" smtClean="0"/>
              <a:t>‹#›</a:t>
            </a:fld>
            <a:endParaRPr lang="en-IN"/>
          </a:p>
        </p:txBody>
      </p:sp>
    </p:spTree>
    <p:extLst>
      <p:ext uri="{BB962C8B-B14F-4D97-AF65-F5344CB8AC3E}">
        <p14:creationId xmlns:p14="http://schemas.microsoft.com/office/powerpoint/2010/main" val="3312358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3D3CCE-54D2-09E8-0ECA-8700115C173F}"/>
              </a:ext>
            </a:extLst>
          </p:cNvPr>
          <p:cNvSpPr>
            <a:spLocks noGrp="1"/>
          </p:cNvSpPr>
          <p:nvPr>
            <p:ph type="subTitle" idx="1"/>
          </p:nvPr>
        </p:nvSpPr>
        <p:spPr>
          <a:xfrm>
            <a:off x="707923" y="747252"/>
            <a:ext cx="10962966" cy="5919018"/>
          </a:xfrm>
        </p:spPr>
        <p:txBody>
          <a:bodyPr>
            <a:normAutofit lnSpcReduction="10000"/>
          </a:bodyPr>
          <a:lstStyle/>
          <a:p>
            <a:pPr algn="just"/>
            <a:r>
              <a:rPr lang="en-US" sz="1400" b="1" u="sng" dirty="0">
                <a:solidFill>
                  <a:schemeClr val="tx2"/>
                </a:solidFill>
              </a:rPr>
              <a:t>Insights and Recommendations:</a:t>
            </a:r>
          </a:p>
          <a:p>
            <a:pPr marL="285750" indent="-285750" algn="just">
              <a:buFont typeface="Wingdings" panose="05000000000000000000" pitchFamily="2" charset="2"/>
              <a:buChar char="v"/>
            </a:pPr>
            <a:r>
              <a:rPr lang="en-US" sz="1400" dirty="0">
                <a:solidFill>
                  <a:schemeClr val="tx2"/>
                </a:solidFill>
              </a:rPr>
              <a:t>Capacity Utilization (Car-Pooling):</a:t>
            </a:r>
          </a:p>
          <a:p>
            <a:pPr marL="742950" lvl="1" indent="-285750" algn="just">
              <a:buFont typeface="Wingdings" panose="05000000000000000000" pitchFamily="2" charset="2"/>
              <a:buChar char="Ø"/>
            </a:pPr>
            <a:r>
              <a:rPr lang="en-IN" sz="1400" dirty="0">
                <a:solidFill>
                  <a:schemeClr val="tx1"/>
                </a:solidFill>
              </a:rPr>
              <a:t>Increased Capacity Utilization can result in reduction of Commute Distance.</a:t>
            </a:r>
          </a:p>
          <a:p>
            <a:pPr marL="742950" lvl="1" indent="-285750" algn="just">
              <a:buFont typeface="Wingdings" panose="05000000000000000000" pitchFamily="2" charset="2"/>
              <a:buChar char="Ø"/>
            </a:pPr>
            <a:r>
              <a:rPr lang="en-IN" sz="1400" dirty="0">
                <a:solidFill>
                  <a:schemeClr val="tx1"/>
                </a:solidFill>
              </a:rPr>
              <a:t>Increased Capacity Utilization can result in reduction in number of Cabs in use.</a:t>
            </a:r>
          </a:p>
          <a:p>
            <a:pPr marL="742950" lvl="1" indent="-285750" algn="just">
              <a:buFont typeface="Wingdings" panose="05000000000000000000" pitchFamily="2" charset="2"/>
              <a:buChar char="Ø"/>
            </a:pPr>
            <a:r>
              <a:rPr lang="en-IN" sz="1400" dirty="0">
                <a:solidFill>
                  <a:schemeClr val="tx1"/>
                </a:solidFill>
              </a:rPr>
              <a:t>Lesser commute distance and lesser number of cabs can in turn reduce the Co2 emissions</a:t>
            </a:r>
            <a:endParaRPr lang="en-US" sz="1400" dirty="0">
              <a:solidFill>
                <a:schemeClr val="tx1"/>
              </a:solidFill>
            </a:endParaRPr>
          </a:p>
          <a:p>
            <a:pPr marL="285750" indent="-285750" algn="just">
              <a:buFont typeface="Wingdings" panose="05000000000000000000" pitchFamily="2" charset="2"/>
              <a:buChar char="v"/>
            </a:pPr>
            <a:r>
              <a:rPr lang="en-US" sz="1400" dirty="0">
                <a:solidFill>
                  <a:schemeClr val="tx2"/>
                </a:solidFill>
              </a:rPr>
              <a:t>Work Location: </a:t>
            </a:r>
          </a:p>
          <a:p>
            <a:pPr marL="742950" lvl="1" indent="-285750" algn="just">
              <a:buFont typeface="Wingdings" panose="05000000000000000000" pitchFamily="2" charset="2"/>
              <a:buChar char="Ø"/>
            </a:pPr>
            <a:r>
              <a:rPr lang="en-US" sz="1400" dirty="0">
                <a:solidFill>
                  <a:schemeClr val="tx1"/>
                </a:solidFill>
              </a:rPr>
              <a:t>Offices should be strategically located in such a location that it is not too far off from the city to avoid long travel and not too much in the city to avoid traffic. This can reduce Co2 emissions.</a:t>
            </a:r>
            <a:endParaRPr lang="en-US" sz="1400" dirty="0">
              <a:solidFill>
                <a:schemeClr val="tx1"/>
              </a:solidFill>
              <a:sym typeface="Wingdings" panose="05000000000000000000" pitchFamily="2" charset="2"/>
            </a:endParaRPr>
          </a:p>
          <a:p>
            <a:pPr marL="285750" indent="-285750" algn="just">
              <a:buFont typeface="Wingdings" panose="05000000000000000000" pitchFamily="2" charset="2"/>
              <a:buChar char="v"/>
            </a:pPr>
            <a:r>
              <a:rPr lang="en-US" sz="1400" dirty="0">
                <a:solidFill>
                  <a:schemeClr val="tx2"/>
                </a:solidFill>
              </a:rPr>
              <a:t>Fuel Type: </a:t>
            </a:r>
          </a:p>
          <a:p>
            <a:pPr marL="742950" lvl="1" indent="-285750" algn="just">
              <a:buFont typeface="Wingdings" panose="05000000000000000000" pitchFamily="2" charset="2"/>
              <a:buChar char="Ø"/>
            </a:pPr>
            <a:r>
              <a:rPr lang="en-US" sz="1400" dirty="0">
                <a:solidFill>
                  <a:schemeClr val="tx1"/>
                </a:solidFill>
              </a:rPr>
              <a:t>It is wise to choose a fuel that emits Co2 least. In our case, we observe that Diesel is better than Petrol.</a:t>
            </a:r>
          </a:p>
          <a:p>
            <a:pPr marL="285750" indent="-285750" algn="just">
              <a:buFont typeface="Wingdings" panose="05000000000000000000" pitchFamily="2" charset="2"/>
              <a:buChar char="v"/>
            </a:pPr>
            <a:r>
              <a:rPr lang="en-US" sz="1400" dirty="0">
                <a:solidFill>
                  <a:schemeClr val="tx2"/>
                </a:solidFill>
              </a:rPr>
              <a:t>Vehicle Type: </a:t>
            </a:r>
          </a:p>
          <a:p>
            <a:pPr marL="742950" lvl="1" indent="-285750" algn="just">
              <a:buFont typeface="Wingdings" panose="05000000000000000000" pitchFamily="2" charset="2"/>
              <a:buChar char="Ø"/>
            </a:pPr>
            <a:r>
              <a:rPr lang="en-US" sz="1400" dirty="0">
                <a:solidFill>
                  <a:schemeClr val="tx1"/>
                </a:solidFill>
              </a:rPr>
              <a:t>We observe that 5-seater is less Co2 Emitting than 7-seater. Likewise, EV Vehicles are recommended for lesser emissions.</a:t>
            </a:r>
          </a:p>
          <a:p>
            <a:pPr algn="just"/>
            <a:r>
              <a:rPr lang="en-US" sz="1400" b="1" u="sng" dirty="0">
                <a:solidFill>
                  <a:schemeClr val="tx2"/>
                </a:solidFill>
              </a:rPr>
              <a:t>Some more Creative Solutions:</a:t>
            </a:r>
          </a:p>
          <a:p>
            <a:pPr marL="285750" indent="-285750" algn="just">
              <a:buFont typeface="Wingdings" panose="05000000000000000000" pitchFamily="2" charset="2"/>
              <a:buChar char="ü"/>
            </a:pPr>
            <a:r>
              <a:rPr lang="en-US" sz="1400" dirty="0">
                <a:solidFill>
                  <a:schemeClr val="tx2"/>
                </a:solidFill>
              </a:rPr>
              <a:t>To avoid too much of traffic congestion during rainy seasons, companies can plan for complete work from home in that period. Companies can benefit with this approach making this as a Learning time (Like </a:t>
            </a:r>
            <a:r>
              <a:rPr lang="en-US" sz="1400" b="1" dirty="0">
                <a:solidFill>
                  <a:schemeClr val="tx1"/>
                </a:solidFill>
              </a:rPr>
              <a:t>Data Monsoon School</a:t>
            </a:r>
            <a:r>
              <a:rPr lang="en-US" sz="1400" dirty="0">
                <a:solidFill>
                  <a:schemeClr val="tx2"/>
                </a:solidFill>
              </a:rPr>
              <a:t>), because a lot of traffic time in rain can be used for training instead of waiting in traffic. This can be also be adopted during peak office seasons. This way employees can spend more time with family too.</a:t>
            </a:r>
          </a:p>
          <a:p>
            <a:pPr marL="285750" indent="-285750" algn="just">
              <a:buFont typeface="Wingdings" panose="05000000000000000000" pitchFamily="2" charset="2"/>
              <a:buChar char="ü"/>
            </a:pPr>
            <a:r>
              <a:rPr lang="en-US" sz="1400" dirty="0">
                <a:solidFill>
                  <a:schemeClr val="tx2"/>
                </a:solidFill>
              </a:rPr>
              <a:t>Companies can adopt to a protocol which invites employees to work alternate weeks from office based on which </a:t>
            </a:r>
            <a:r>
              <a:rPr lang="en-US" sz="1400" b="1" dirty="0">
                <a:solidFill>
                  <a:schemeClr val="tx1"/>
                </a:solidFill>
              </a:rPr>
              <a:t>Department</a:t>
            </a:r>
            <a:r>
              <a:rPr lang="en-US" sz="1400" dirty="0">
                <a:solidFill>
                  <a:schemeClr val="tx2"/>
                </a:solidFill>
              </a:rPr>
              <a:t> they work in. For ex: HR department could work 1</a:t>
            </a:r>
            <a:r>
              <a:rPr lang="en-US" sz="1400" baseline="30000" dirty="0">
                <a:solidFill>
                  <a:schemeClr val="tx2"/>
                </a:solidFill>
              </a:rPr>
              <a:t>st</a:t>
            </a:r>
            <a:r>
              <a:rPr lang="en-US" sz="1400" dirty="0">
                <a:solidFill>
                  <a:schemeClr val="tx2"/>
                </a:solidFill>
              </a:rPr>
              <a:t> week, Development teams can come on 2</a:t>
            </a:r>
            <a:r>
              <a:rPr lang="en-US" sz="1400" baseline="30000" dirty="0">
                <a:solidFill>
                  <a:schemeClr val="tx2"/>
                </a:solidFill>
              </a:rPr>
              <a:t>nd</a:t>
            </a:r>
            <a:r>
              <a:rPr lang="en-US" sz="1400" dirty="0">
                <a:solidFill>
                  <a:schemeClr val="tx2"/>
                </a:solidFill>
              </a:rPr>
              <a:t> week, etc.</a:t>
            </a:r>
          </a:p>
          <a:p>
            <a:pPr marL="285750" indent="-285750" algn="just">
              <a:buFont typeface="Wingdings" panose="05000000000000000000" pitchFamily="2" charset="2"/>
              <a:buChar char="ü"/>
            </a:pPr>
            <a:r>
              <a:rPr lang="en-US" sz="1400" dirty="0">
                <a:solidFill>
                  <a:schemeClr val="tx2"/>
                </a:solidFill>
              </a:rPr>
              <a:t>Like minded employees of a single cab can be given an option to </a:t>
            </a:r>
            <a:r>
              <a:rPr lang="en-US" sz="1400" b="1" dirty="0">
                <a:solidFill>
                  <a:schemeClr val="tx1"/>
                </a:solidFill>
              </a:rPr>
              <a:t>choose login / logout time </a:t>
            </a:r>
            <a:r>
              <a:rPr lang="en-US" sz="1400" dirty="0">
                <a:solidFill>
                  <a:schemeClr val="tx2"/>
                </a:solidFill>
              </a:rPr>
              <a:t>in such a way that the waiting time in traffic is minimal. Rest of the hours could be compensated from working from home.</a:t>
            </a:r>
            <a:endParaRPr lang="en-IN" sz="1400" dirty="0">
              <a:solidFill>
                <a:schemeClr val="tx2"/>
              </a:solidFill>
            </a:endParaRPr>
          </a:p>
        </p:txBody>
      </p:sp>
      <p:sp>
        <p:nvSpPr>
          <p:cNvPr id="4" name="TextBox 3">
            <a:extLst>
              <a:ext uri="{FF2B5EF4-FFF2-40B4-BE49-F238E27FC236}">
                <a16:creationId xmlns:a16="http://schemas.microsoft.com/office/drawing/2014/main" id="{C8762A6B-F51C-9CFC-2B82-737854CE855A}"/>
              </a:ext>
            </a:extLst>
          </p:cNvPr>
          <p:cNvSpPr txBox="1"/>
          <p:nvPr/>
        </p:nvSpPr>
        <p:spPr>
          <a:xfrm>
            <a:off x="1002890" y="157316"/>
            <a:ext cx="8229600" cy="461665"/>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400" b="1" dirty="0">
                <a:solidFill>
                  <a:schemeClr val="tx2"/>
                </a:solidFill>
              </a:rPr>
              <a:t>						Transport Optimizers</a:t>
            </a:r>
            <a:endParaRPr lang="en-IN" sz="2400" b="1" dirty="0">
              <a:solidFill>
                <a:schemeClr val="tx2"/>
              </a:solidFill>
            </a:endParaRPr>
          </a:p>
        </p:txBody>
      </p:sp>
    </p:spTree>
    <p:extLst>
      <p:ext uri="{BB962C8B-B14F-4D97-AF65-F5344CB8AC3E}">
        <p14:creationId xmlns:p14="http://schemas.microsoft.com/office/powerpoint/2010/main" val="32170094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325</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Trebuchet MS</vt:lpstr>
      <vt:lpstr>Wingdings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Shanthi Nagasubramanian</dc:creator>
  <cp:lastModifiedBy>Shanthi Nagasubramanian</cp:lastModifiedBy>
  <cp:revision>2</cp:revision>
  <dcterms:created xsi:type="dcterms:W3CDTF">2024-07-25T13:58:42Z</dcterms:created>
  <dcterms:modified xsi:type="dcterms:W3CDTF">2024-07-25T14:38:42Z</dcterms:modified>
</cp:coreProperties>
</file>