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8" r:id="rId3"/>
    <p:sldId id="262" r:id="rId4"/>
    <p:sldId id="257" r:id="rId5"/>
    <p:sldId id="258" r:id="rId6"/>
    <p:sldId id="259" r:id="rId7"/>
    <p:sldId id="260" r:id="rId8"/>
    <p:sldId id="261" r:id="rId9"/>
    <p:sldId id="269" r:id="rId10"/>
    <p:sldId id="270" r:id="rId11"/>
    <p:sldId id="271" r:id="rId12"/>
    <p:sldId id="272" r:id="rId13"/>
    <p:sldId id="273" r:id="rId14"/>
    <p:sldId id="274" r:id="rId15"/>
    <p:sldId id="293" r:id="rId16"/>
    <p:sldId id="276" r:id="rId17"/>
    <p:sldId id="294" r:id="rId18"/>
    <p:sldId id="295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63" r:id="rId36"/>
    <p:sldId id="292" r:id="rId37"/>
    <p:sldId id="264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62555-B9B7-4CF8-9E9A-549D790EE131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E5E52-44F4-4AA6-A888-9E84885DA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5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E5E52-44F4-4AA6-A888-9E84885DAB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20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57849-0D60-1A60-C0FE-2FAD95E6F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F9ECC1-AA45-4C6D-7D78-815A9915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96D7A-F378-1C6C-9F08-3ADD3850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F0DA-887B-49CA-AB79-1F0E04C6FF5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81361D-A2AA-6AAE-DA6E-9D8FB027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ECB85-C8F5-C140-2A09-0A912C16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AFDD-2DF8-4D5A-95BC-5FCE7DA5E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2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48F8B-A7A1-39AC-2BBB-5BB66DCA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0416C1-476A-197E-1309-EC0326DA8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9ECD7-7B43-9E8E-BB25-F9E1856D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F0DA-887B-49CA-AB79-1F0E04C6FF5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4D32E0-CC4E-20B2-AD43-B90D2F8F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FA9FD-98AE-8DF9-3F16-2A72730B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AFDD-2DF8-4D5A-95BC-5FCE7DA5E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29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EEE873-EB8F-CFE9-6307-54036CE24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8F2ACF-051B-38B9-D44F-6AAB56BCD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896C4-DE97-B233-B39C-0B6BA5CA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F0DA-887B-49CA-AB79-1F0E04C6FF5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DDE586-F5FA-14A8-2D51-519BE8DB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BF4A1D-BFEF-D726-CA6D-953FCFB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AFDD-2DF8-4D5A-95BC-5FCE7DA5E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4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674B2-CE39-ACB6-0848-F7A2EB33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7B334-A9B5-E603-C635-7647A72E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6194E-850D-28A8-4367-160A264B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F0DA-887B-49CA-AB79-1F0E04C6FF5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B8488-8B33-2576-09AD-2EA5A4F4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72614-5FD8-616C-F05D-4F4A45E9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AFDD-2DF8-4D5A-95BC-5FCE7DA5E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27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925FE-6D4B-05F8-64AD-1C48F055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5E387-4FE0-215C-0B98-91348BF28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4D1AD-CA49-9426-4507-6DD3C023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F0DA-887B-49CA-AB79-1F0E04C6FF5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D0F49-DD3A-A552-C7E7-5D5BFFF7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65D9F4-7028-8B70-02BC-FDC08DBB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AFDD-2DF8-4D5A-95BC-5FCE7DA5E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1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8041E-A0E5-B62B-B8AB-7204596C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BDE1F-EE13-3FF0-E049-94D8F8F95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D5427E-FAEB-1CDC-5BD9-D849CA595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A38E3B-3C83-3B25-7510-06CBD906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F0DA-887B-49CA-AB79-1F0E04C6FF5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A3AEBD-F5E5-7E38-8D66-74179B81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C0CDA1-DE73-7109-52E9-30E93657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AFDD-2DF8-4D5A-95BC-5FCE7DA5E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17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779CE-44DD-B888-D5C2-F604F199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11BD86-6817-F9A4-6DCD-5EB9FE5B3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BB026-E362-82AC-77A1-6DC95D77C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92F9B0-963A-F24E-68B8-D9773B96F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91D574-EB49-EBD0-A619-2A9EAD3C6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E2287C-3E5B-673E-8B07-F85287B7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F0DA-887B-49CA-AB79-1F0E04C6FF5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1AED0A-EDC1-0445-D629-F6E68997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9C268B9-132C-4427-192C-FEDBCE00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AFDD-2DF8-4D5A-95BC-5FCE7DA5E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27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B5CCF-88CF-150D-A7D8-4AA97AA9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32D646-CA7B-FFF0-492A-A36DD57E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F0DA-887B-49CA-AB79-1F0E04C6FF5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D06449-F2E6-4838-FFD4-C7A4C49D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2D38B6-8F71-ECC9-A00A-0A53E333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AFDD-2DF8-4D5A-95BC-5FCE7DA5E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0576A4-B336-DBBA-3C4F-3B73FA4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F0DA-887B-49CA-AB79-1F0E04C6FF5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59813B-EC9E-3C3A-80B2-865380B9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359549-72B8-AFAD-F991-66BAF475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AFDD-2DF8-4D5A-95BC-5FCE7DA5E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58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6DB7D-BE54-6831-1E40-580F57B3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E95D5-9FD4-3C33-F1B1-06A44418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C13D44-0C48-A975-55BE-6FAED69BB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241AF9-1265-65E7-16EB-D882757A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F0DA-887B-49CA-AB79-1F0E04C6FF5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4D35B5-CFC1-AAFF-1FA1-5304574D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52E865-5A3F-67A9-AD35-061FA2A9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AFDD-2DF8-4D5A-95BC-5FCE7DA5E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63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C1D9B-455B-A089-568D-DB13C416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C48591-2F0C-0CAD-7F92-5DC7CE03D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551CBB-9A79-165A-51AF-C8A07F96A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78210A-15DE-E831-4410-49601A3E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F0DA-887B-49CA-AB79-1F0E04C6FF5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461A15-DC5A-F010-45D9-984EA03E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BD4EAD-2E88-A73B-5B8F-123A65D8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AFDD-2DF8-4D5A-95BC-5FCE7DA5E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76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537B9-0576-70C3-2271-09FBEAD4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91FDF-3E27-8021-7B89-8ED8B26CA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2EEE13-B886-BA37-1C64-E69EFD43D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F0DA-887B-49CA-AB79-1F0E04C6FF5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A5229B-1EB7-1659-F441-3F385A18D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7EE7C0-25DE-32AD-68DE-C2A9BB7A9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AFDD-2DF8-4D5A-95BC-5FCE7DA5E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29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883ED3D-7021-611D-026A-3771C33F09A1}"/>
              </a:ext>
            </a:extLst>
          </p:cNvPr>
          <p:cNvSpPr/>
          <p:nvPr/>
        </p:nvSpPr>
        <p:spPr>
          <a:xfrm>
            <a:off x="260236" y="1901984"/>
            <a:ext cx="2618409" cy="36933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Markaziy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apparat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4A4B0BD-23C8-67BF-9806-016D889AC330}"/>
              </a:ext>
            </a:extLst>
          </p:cNvPr>
          <p:cNvSpPr/>
          <p:nvPr/>
        </p:nvSpPr>
        <p:spPr>
          <a:xfrm>
            <a:off x="260237" y="2520822"/>
            <a:ext cx="2618409" cy="36933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Toshkent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shahar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EDC9EE5-7B8F-80FC-84B9-BA9B3FF9EB39}"/>
              </a:ext>
            </a:extLst>
          </p:cNvPr>
          <p:cNvSpPr/>
          <p:nvPr/>
        </p:nvSpPr>
        <p:spPr>
          <a:xfrm>
            <a:off x="3028888" y="2520822"/>
            <a:ext cx="2618409" cy="36933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Toshkent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viloyati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348A5DE-0EE7-0301-46BF-B1F252FDA201}"/>
              </a:ext>
            </a:extLst>
          </p:cNvPr>
          <p:cNvSpPr/>
          <p:nvPr/>
        </p:nvSpPr>
        <p:spPr>
          <a:xfrm>
            <a:off x="5790565" y="2520822"/>
            <a:ext cx="2618409" cy="36933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Akademik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litsey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5132534-2964-0E51-33F5-8EC2E204BC4A}"/>
              </a:ext>
            </a:extLst>
          </p:cNvPr>
          <p:cNvSpPr/>
          <p:nvPr/>
        </p:nvSpPr>
        <p:spPr>
          <a:xfrm>
            <a:off x="8559210" y="2520824"/>
            <a:ext cx="3514336" cy="89592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Хар </a:t>
            </a:r>
            <a:r>
              <a:rPr lang="ru-RU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бир</a:t>
            </a: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вилоят</a:t>
            </a: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да </a:t>
            </a:r>
            <a:r>
              <a:rPr lang="ru-RU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бир</a:t>
            </a: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нечта</a:t>
            </a: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расчетный счет </a:t>
            </a:r>
            <a:r>
              <a:rPr lang="ru-RU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булиши</a:t>
            </a: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мумкин</a:t>
            </a: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ru-RU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Уларни</a:t>
            </a: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маълумотлари</a:t>
            </a: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бир</a:t>
            </a: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бирига</a:t>
            </a: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алокадор</a:t>
            </a: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эмас</a:t>
            </a: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2AD63-DEB5-4244-82D3-FC312759B47B}"/>
              </a:ext>
            </a:extLst>
          </p:cNvPr>
          <p:cNvSpPr txBox="1"/>
          <p:nvPr/>
        </p:nvSpPr>
        <p:spPr>
          <a:xfrm>
            <a:off x="4043271" y="157017"/>
            <a:ext cx="261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(</a:t>
            </a:r>
            <a:r>
              <a:rPr lang="en-US" dirty="0" err="1"/>
              <a:t>Markaziy</a:t>
            </a:r>
            <a:r>
              <a:rPr lang="en-US" dirty="0"/>
              <a:t> apparat)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22AF3-675D-ED71-1A9B-BFEA3C47ABDC}"/>
              </a:ext>
            </a:extLst>
          </p:cNvPr>
          <p:cNvSpPr txBox="1"/>
          <p:nvPr/>
        </p:nvSpPr>
        <p:spPr>
          <a:xfrm>
            <a:off x="7379855" y="516991"/>
            <a:ext cx="448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400" dirty="0" err="1"/>
              <a:t>Вилоят</a:t>
            </a:r>
            <a:r>
              <a:rPr lang="ru-RU" sz="1400" dirty="0"/>
              <a:t> ларга админ </a:t>
            </a:r>
            <a:r>
              <a:rPr lang="ru-RU" sz="1400" dirty="0" err="1"/>
              <a:t>ярата</a:t>
            </a:r>
            <a:r>
              <a:rPr lang="ru-RU" sz="1400" dirty="0"/>
              <a:t> </a:t>
            </a:r>
            <a:r>
              <a:rPr lang="ru-RU" sz="1400" dirty="0" err="1"/>
              <a:t>олади</a:t>
            </a:r>
            <a:r>
              <a:rPr lang="ru-RU" sz="1400" dirty="0"/>
              <a:t>. (В1, В2)</a:t>
            </a:r>
          </a:p>
          <a:p>
            <a:pPr marL="342900" indent="-342900">
              <a:buAutoNum type="arabicPeriod"/>
            </a:pPr>
            <a:r>
              <a:rPr lang="ru-RU" sz="1400" dirty="0" err="1"/>
              <a:t>Вилоят</a:t>
            </a:r>
            <a:r>
              <a:rPr lang="ru-RU" sz="1400" dirty="0"/>
              <a:t> </a:t>
            </a:r>
            <a:r>
              <a:rPr lang="ru-RU" sz="1400" dirty="0" err="1"/>
              <a:t>админлари</a:t>
            </a:r>
            <a:r>
              <a:rPr lang="ru-RU" sz="1400" dirty="0"/>
              <a:t> </a:t>
            </a:r>
            <a:r>
              <a:rPr lang="ru-RU" sz="1400" dirty="0" err="1"/>
              <a:t>узларининг</a:t>
            </a:r>
            <a:r>
              <a:rPr lang="ru-RU" sz="1400" dirty="0"/>
              <a:t> </a:t>
            </a:r>
            <a:r>
              <a:rPr lang="ru-RU" sz="1400" dirty="0" err="1"/>
              <a:t>ходимлари</a:t>
            </a:r>
            <a:r>
              <a:rPr lang="ru-RU" sz="1400" dirty="0"/>
              <a:t> </a:t>
            </a:r>
            <a:r>
              <a:rPr lang="ru-RU" sz="1400" dirty="0" err="1"/>
              <a:t>учун</a:t>
            </a:r>
            <a:r>
              <a:rPr lang="ru-RU" sz="1400" dirty="0"/>
              <a:t> </a:t>
            </a:r>
            <a:r>
              <a:rPr lang="ru-RU" sz="1400" dirty="0" err="1"/>
              <a:t>профил</a:t>
            </a:r>
            <a:r>
              <a:rPr lang="ru-RU" sz="1400" dirty="0"/>
              <a:t> </a:t>
            </a:r>
            <a:r>
              <a:rPr lang="ru-RU" sz="1400" dirty="0" err="1"/>
              <a:t>ярата</a:t>
            </a:r>
            <a:r>
              <a:rPr lang="ru-RU" sz="1400" dirty="0"/>
              <a:t> </a:t>
            </a:r>
            <a:r>
              <a:rPr lang="ru-RU" sz="1400" dirty="0" err="1"/>
              <a:t>олади</a:t>
            </a:r>
            <a:r>
              <a:rPr lang="ru-RU" sz="1400" dirty="0"/>
              <a:t>. (У1, У2)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r>
              <a:rPr lang="ru-RU" sz="1400" dirty="0" err="1"/>
              <a:t>Вилоят</a:t>
            </a:r>
            <a:r>
              <a:rPr lang="ru-RU" sz="1400" dirty="0"/>
              <a:t> </a:t>
            </a:r>
            <a:r>
              <a:rPr lang="ru-RU" sz="1400" dirty="0" err="1"/>
              <a:t>админлари</a:t>
            </a:r>
            <a:r>
              <a:rPr lang="ru-RU" sz="1400" dirty="0"/>
              <a:t> </a:t>
            </a:r>
            <a:r>
              <a:rPr lang="ru-RU" sz="1400" dirty="0" err="1"/>
              <a:t>узларининг</a:t>
            </a:r>
            <a:r>
              <a:rPr lang="ru-RU" sz="1400" dirty="0"/>
              <a:t> </a:t>
            </a:r>
            <a:r>
              <a:rPr lang="ru-RU" sz="1400" dirty="0" err="1"/>
              <a:t>фойдаланувчилари</a:t>
            </a:r>
            <a:r>
              <a:rPr lang="ru-RU" sz="1400" dirty="0"/>
              <a:t> </a:t>
            </a:r>
            <a:r>
              <a:rPr lang="ru-RU" sz="1400" dirty="0" err="1"/>
              <a:t>нимани</a:t>
            </a:r>
            <a:r>
              <a:rPr lang="ru-RU" sz="1400" dirty="0"/>
              <a:t> кура </a:t>
            </a:r>
            <a:r>
              <a:rPr lang="ru-RU" sz="1400" dirty="0" err="1"/>
              <a:t>олишини</a:t>
            </a:r>
            <a:r>
              <a:rPr lang="ru-RU" sz="1400" dirty="0"/>
              <a:t> </a:t>
            </a:r>
            <a:r>
              <a:rPr lang="ru-RU" sz="1400" dirty="0" err="1"/>
              <a:t>белгилай</a:t>
            </a:r>
            <a:r>
              <a:rPr lang="ru-RU" sz="1400" dirty="0"/>
              <a:t> </a:t>
            </a:r>
            <a:r>
              <a:rPr lang="ru-RU" sz="1400" dirty="0" err="1"/>
              <a:t>олади</a:t>
            </a:r>
            <a:r>
              <a:rPr lang="ru-RU" sz="1400" dirty="0"/>
              <a:t>.</a:t>
            </a:r>
          </a:p>
          <a:p>
            <a:endParaRPr lang="ru-RU" sz="14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0333DE4-7A0D-1AAD-B558-DC76B3DE8CC1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5352476" y="526349"/>
            <a:ext cx="2027381" cy="68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5EC6016-A5FA-B41D-AD57-0B7287CA69DD}"/>
              </a:ext>
            </a:extLst>
          </p:cNvPr>
          <p:cNvSpPr/>
          <p:nvPr/>
        </p:nvSpPr>
        <p:spPr>
          <a:xfrm>
            <a:off x="439211" y="4747613"/>
            <a:ext cx="5846618" cy="1584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6CBDE6-F472-D9CC-5805-C5A76C98C09E}"/>
              </a:ext>
            </a:extLst>
          </p:cNvPr>
          <p:cNvSpPr txBox="1"/>
          <p:nvPr/>
        </p:nvSpPr>
        <p:spPr>
          <a:xfrm>
            <a:off x="439211" y="3562543"/>
            <a:ext cx="11207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latin typeface="Calibri (Основной текст)"/>
              </a:rPr>
              <a:t>Мисол</a:t>
            </a:r>
            <a:r>
              <a:rPr lang="ru-RU" dirty="0">
                <a:latin typeface="Calibri (Основной текст)"/>
              </a:rPr>
              <a:t> : </a:t>
            </a:r>
            <a:r>
              <a:rPr lang="en-US" dirty="0">
                <a:latin typeface="Calibri (Основной текст)"/>
              </a:rPr>
              <a:t>  </a:t>
            </a:r>
            <a:r>
              <a:rPr lang="ru-RU" dirty="0">
                <a:latin typeface="Calibri (Основной текст)"/>
              </a:rPr>
              <a:t>Наманган </a:t>
            </a:r>
            <a:r>
              <a:rPr lang="ru-RU" dirty="0" err="1">
                <a:latin typeface="Calibri (Основной текст)"/>
              </a:rPr>
              <a:t>вилояти</a:t>
            </a:r>
            <a:r>
              <a:rPr lang="ru-RU" dirty="0">
                <a:latin typeface="Calibri (Основной текст)"/>
              </a:rPr>
              <a:t>. 3 та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Основной текст)"/>
              </a:rPr>
              <a:t>расчетный </a:t>
            </a:r>
            <a:r>
              <a:rPr lang="ru-RU" dirty="0">
                <a:latin typeface="Calibri (Основной текст)"/>
              </a:rPr>
              <a:t>счет бор.</a:t>
            </a:r>
            <a:r>
              <a:rPr lang="en-US" dirty="0">
                <a:latin typeface="Calibri (Основной текст)"/>
              </a:rPr>
              <a:t> User </a:t>
            </a:r>
            <a:r>
              <a:rPr lang="ru-RU" dirty="0">
                <a:latin typeface="Calibri (Основной текст)"/>
              </a:rPr>
              <a:t>лар </a:t>
            </a:r>
            <a:r>
              <a:rPr lang="ru-RU" dirty="0" err="1">
                <a:latin typeface="Calibri (Основной текст)"/>
              </a:rPr>
              <a:t>хаммаси</a:t>
            </a:r>
            <a:r>
              <a:rPr lang="ru-RU" dirty="0">
                <a:latin typeface="Calibri (Основной текст)"/>
              </a:rPr>
              <a:t> </a:t>
            </a:r>
            <a:r>
              <a:rPr lang="ru-RU" dirty="0" err="1">
                <a:latin typeface="Calibri (Основной текст)"/>
              </a:rPr>
              <a:t>учун</a:t>
            </a:r>
            <a:r>
              <a:rPr lang="ru-RU" dirty="0">
                <a:latin typeface="Calibri (Основной текст)"/>
              </a:rPr>
              <a:t> </a:t>
            </a:r>
            <a:r>
              <a:rPr lang="ru-RU" dirty="0" err="1">
                <a:latin typeface="Calibri (Основной текст)"/>
              </a:rPr>
              <a:t>кира</a:t>
            </a:r>
            <a:r>
              <a:rPr lang="ru-RU" dirty="0">
                <a:latin typeface="Calibri (Основной текст)"/>
              </a:rPr>
              <a:t> </a:t>
            </a:r>
            <a:r>
              <a:rPr lang="ru-RU" dirty="0" err="1">
                <a:latin typeface="Calibri (Основной текст)"/>
              </a:rPr>
              <a:t>олади</a:t>
            </a:r>
            <a:r>
              <a:rPr lang="ru-RU" dirty="0">
                <a:latin typeface="Calibri (Основной текст)"/>
              </a:rPr>
              <a:t>.</a:t>
            </a:r>
            <a:r>
              <a:rPr lang="en-US" dirty="0">
                <a:latin typeface="Calibri (Основной текст)"/>
              </a:rPr>
              <a:t> User </a:t>
            </a:r>
            <a:r>
              <a:rPr lang="uz-Cyrl-UZ" dirty="0">
                <a:latin typeface="Calibri (Основной текст)"/>
              </a:rPr>
              <a:t>об</a:t>
            </a:r>
            <a:r>
              <a:rPr lang="ru-RU" dirty="0" err="1">
                <a:latin typeface="Calibri (Основной текст)"/>
              </a:rPr>
              <a:t>щий</a:t>
            </a:r>
            <a:r>
              <a:rPr lang="ru-RU" dirty="0">
                <a:latin typeface="Calibri (Основной текст)"/>
              </a:rPr>
              <a:t> </a:t>
            </a:r>
            <a:r>
              <a:rPr lang="ru-RU" dirty="0" err="1">
                <a:latin typeface="Calibri (Основной текст)"/>
              </a:rPr>
              <a:t>яратилади</a:t>
            </a:r>
            <a:r>
              <a:rPr lang="ru-RU" dirty="0">
                <a:latin typeface="Calibri (Основной текст)"/>
              </a:rPr>
              <a:t>.</a:t>
            </a:r>
            <a:endParaRPr lang="en-US" dirty="0">
              <a:latin typeface="Calibri (Основной текст)"/>
            </a:endParaRPr>
          </a:p>
          <a:p>
            <a:r>
              <a:rPr lang="en-US" dirty="0">
                <a:latin typeface="Calibri (Основной текст)"/>
              </a:rPr>
              <a:t>	</a:t>
            </a:r>
            <a:r>
              <a:rPr lang="en-US" dirty="0" err="1">
                <a:latin typeface="Calibri (Основной текст)"/>
              </a:rPr>
              <a:t>spravochnik_organization</a:t>
            </a:r>
            <a:r>
              <a:rPr lang="en-US" dirty="0">
                <a:latin typeface="Calibri (Основной текст)"/>
              </a:rPr>
              <a:t>, </a:t>
            </a:r>
            <a:r>
              <a:rPr lang="en-US" dirty="0" err="1">
                <a:latin typeface="Calibri (Основной текст)"/>
              </a:rPr>
              <a:t>spravochnik_podotchet_litso</a:t>
            </a:r>
            <a:r>
              <a:rPr lang="en-US" dirty="0">
                <a:latin typeface="Calibri (Основной текст)"/>
              </a:rPr>
              <a:t> 1</a:t>
            </a:r>
            <a:r>
              <a:rPr lang="ru-RU" dirty="0">
                <a:latin typeface="Calibri (Основной текст)"/>
              </a:rPr>
              <a:t>та </a:t>
            </a:r>
            <a:r>
              <a:rPr lang="ru-RU" dirty="0" err="1">
                <a:latin typeface="Calibri (Основной текст)"/>
              </a:rPr>
              <a:t>вилоят</a:t>
            </a:r>
            <a:r>
              <a:rPr lang="ru-RU" dirty="0">
                <a:latin typeface="Calibri (Основной текст)"/>
              </a:rPr>
              <a:t> </a:t>
            </a:r>
            <a:r>
              <a:rPr lang="ru-RU" dirty="0" err="1">
                <a:latin typeface="Calibri (Основной текст)"/>
              </a:rPr>
              <a:t>учун</a:t>
            </a:r>
            <a:r>
              <a:rPr lang="ru-RU" dirty="0">
                <a:latin typeface="Calibri (Основной текст)"/>
              </a:rPr>
              <a:t> 1марта </a:t>
            </a:r>
            <a:r>
              <a:rPr lang="ru-RU" dirty="0" err="1">
                <a:latin typeface="Calibri (Основной текст)"/>
              </a:rPr>
              <a:t>яратилади</a:t>
            </a:r>
            <a:r>
              <a:rPr lang="ru-RU" dirty="0">
                <a:latin typeface="Calibri (Основной текст)"/>
              </a:rPr>
              <a:t>. </a:t>
            </a:r>
            <a:endParaRPr lang="en-US" dirty="0">
              <a:latin typeface="Calibri (Основной текст)"/>
            </a:endParaRPr>
          </a:p>
          <a:p>
            <a:r>
              <a:rPr lang="en-US" dirty="0">
                <a:latin typeface="Calibri (Основной текст)"/>
              </a:rPr>
              <a:t>	</a:t>
            </a:r>
            <a:r>
              <a:rPr lang="ru-RU" dirty="0">
                <a:latin typeface="Calibri (Основной текст)"/>
              </a:rPr>
              <a:t>Барча расчетный счет лар </a:t>
            </a:r>
            <a:r>
              <a:rPr lang="ru-RU" dirty="0" err="1">
                <a:latin typeface="Calibri (Основной текст)"/>
              </a:rPr>
              <a:t>фойдалана</a:t>
            </a:r>
            <a:r>
              <a:rPr lang="ru-RU" dirty="0">
                <a:latin typeface="Calibri (Основной текст)"/>
              </a:rPr>
              <a:t> </a:t>
            </a:r>
            <a:r>
              <a:rPr lang="ru-RU" dirty="0" err="1">
                <a:latin typeface="Calibri (Основной текст)"/>
              </a:rPr>
              <a:t>олади</a:t>
            </a:r>
            <a:r>
              <a:rPr lang="ru-RU" dirty="0">
                <a:latin typeface="Calibri (Основной текст)"/>
              </a:rPr>
              <a:t>.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D7592E5-BCF2-1C7A-C017-9BE8D01CCA8F}"/>
              </a:ext>
            </a:extLst>
          </p:cNvPr>
          <p:cNvSpPr/>
          <p:nvPr/>
        </p:nvSpPr>
        <p:spPr>
          <a:xfrm>
            <a:off x="605465" y="4932405"/>
            <a:ext cx="1690254" cy="122849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740BC04-F3B6-8BBD-1B3E-3D4C88A002E5}"/>
              </a:ext>
            </a:extLst>
          </p:cNvPr>
          <p:cNvSpPr/>
          <p:nvPr/>
        </p:nvSpPr>
        <p:spPr>
          <a:xfrm>
            <a:off x="2489683" y="4943920"/>
            <a:ext cx="1690254" cy="122849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242213E-EE8C-C5C7-457F-F9CB9A5EDD34}"/>
              </a:ext>
            </a:extLst>
          </p:cNvPr>
          <p:cNvSpPr/>
          <p:nvPr/>
        </p:nvSpPr>
        <p:spPr>
          <a:xfrm>
            <a:off x="4373901" y="4932406"/>
            <a:ext cx="1690254" cy="122849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25AFE25-D0B0-59D0-A3A7-5CDE40BAFD5C}"/>
              </a:ext>
            </a:extLst>
          </p:cNvPr>
          <p:cNvSpPr/>
          <p:nvPr/>
        </p:nvSpPr>
        <p:spPr>
          <a:xfrm>
            <a:off x="731990" y="5080123"/>
            <a:ext cx="687203" cy="277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highlight>
                  <a:srgbClr val="000000"/>
                </a:highlight>
              </a:rPr>
              <a:t>Касса</a:t>
            </a:r>
            <a:endParaRPr lang="ru-RU" sz="1000" dirty="0">
              <a:highlight>
                <a:srgbClr val="000000"/>
              </a:highlight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FDFFD39-DA56-A46F-9C6D-8AAE9C320052}"/>
              </a:ext>
            </a:extLst>
          </p:cNvPr>
          <p:cNvSpPr/>
          <p:nvPr/>
        </p:nvSpPr>
        <p:spPr>
          <a:xfrm>
            <a:off x="1481991" y="5080122"/>
            <a:ext cx="687203" cy="277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highlight>
                  <a:srgbClr val="000000"/>
                </a:highlight>
              </a:rPr>
              <a:t>Банк</a:t>
            </a:r>
            <a:endParaRPr lang="ru-RU" sz="1000" dirty="0">
              <a:highlight>
                <a:srgbClr val="000000"/>
              </a:highlight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C788085-D769-26DF-624A-6339DB4B75AD}"/>
              </a:ext>
            </a:extLst>
          </p:cNvPr>
          <p:cNvSpPr/>
          <p:nvPr/>
        </p:nvSpPr>
        <p:spPr>
          <a:xfrm>
            <a:off x="731990" y="5776637"/>
            <a:ext cx="687203" cy="277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highlight>
                  <a:srgbClr val="000000"/>
                </a:highlight>
              </a:rPr>
              <a:t>Подотче</a:t>
            </a:r>
            <a:endParaRPr lang="ru-RU" sz="1000" dirty="0">
              <a:highlight>
                <a:srgbClr val="000000"/>
              </a:highlight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C1ADBC2-7C78-5281-3AD3-880B50613693}"/>
              </a:ext>
            </a:extLst>
          </p:cNvPr>
          <p:cNvSpPr/>
          <p:nvPr/>
        </p:nvSpPr>
        <p:spPr>
          <a:xfrm>
            <a:off x="1481991" y="5776636"/>
            <a:ext cx="687203" cy="277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highlight>
                  <a:srgbClr val="000000"/>
                </a:highlight>
              </a:rPr>
              <a:t>Жур7</a:t>
            </a:r>
            <a:endParaRPr lang="ru-RU" sz="1000" dirty="0">
              <a:highlight>
                <a:srgbClr val="000000"/>
              </a:highlight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C6B038-6B3F-8638-7709-DB0E5BF8AE98}"/>
              </a:ext>
            </a:extLst>
          </p:cNvPr>
          <p:cNvSpPr/>
          <p:nvPr/>
        </p:nvSpPr>
        <p:spPr>
          <a:xfrm>
            <a:off x="2618991" y="5089715"/>
            <a:ext cx="687203" cy="277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highlight>
                  <a:srgbClr val="000000"/>
                </a:highlight>
              </a:rPr>
              <a:t>Касса</a:t>
            </a:r>
            <a:endParaRPr lang="ru-RU" sz="1000" dirty="0">
              <a:highlight>
                <a:srgbClr val="000000"/>
              </a:highlight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02B41D9-8FA1-48A2-73F8-05587D380FD9}"/>
              </a:ext>
            </a:extLst>
          </p:cNvPr>
          <p:cNvSpPr/>
          <p:nvPr/>
        </p:nvSpPr>
        <p:spPr>
          <a:xfrm>
            <a:off x="3368994" y="5089716"/>
            <a:ext cx="687203" cy="277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highlight>
                  <a:srgbClr val="000000"/>
                </a:highlight>
              </a:rPr>
              <a:t>Банк</a:t>
            </a:r>
            <a:endParaRPr lang="ru-RU" sz="1000" dirty="0">
              <a:highlight>
                <a:srgbClr val="000000"/>
              </a:highlight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A66E05A-AE76-B0FA-049C-367CEB1A2E48}"/>
              </a:ext>
            </a:extLst>
          </p:cNvPr>
          <p:cNvSpPr/>
          <p:nvPr/>
        </p:nvSpPr>
        <p:spPr>
          <a:xfrm>
            <a:off x="2618991" y="5786229"/>
            <a:ext cx="687203" cy="277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highlight>
                  <a:srgbClr val="000000"/>
                </a:highlight>
              </a:rPr>
              <a:t>Подотче</a:t>
            </a:r>
            <a:endParaRPr lang="ru-RU" sz="1000" dirty="0">
              <a:highlight>
                <a:srgbClr val="000000"/>
              </a:highlight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A9F93C7-291E-733F-C82A-ABD18C36A6F5}"/>
              </a:ext>
            </a:extLst>
          </p:cNvPr>
          <p:cNvSpPr/>
          <p:nvPr/>
        </p:nvSpPr>
        <p:spPr>
          <a:xfrm>
            <a:off x="3368994" y="5786230"/>
            <a:ext cx="687203" cy="277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highlight>
                  <a:srgbClr val="000000"/>
                </a:highlight>
              </a:rPr>
              <a:t>Жур7</a:t>
            </a:r>
            <a:endParaRPr lang="ru-RU" sz="1000" dirty="0">
              <a:highlight>
                <a:srgbClr val="000000"/>
              </a:highlight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8C3B5DF-4668-7B44-EDAD-26B6C75159BB}"/>
              </a:ext>
            </a:extLst>
          </p:cNvPr>
          <p:cNvSpPr/>
          <p:nvPr/>
        </p:nvSpPr>
        <p:spPr>
          <a:xfrm>
            <a:off x="4507830" y="5080125"/>
            <a:ext cx="687203" cy="277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highlight>
                  <a:srgbClr val="000000"/>
                </a:highlight>
              </a:rPr>
              <a:t>Касса</a:t>
            </a:r>
            <a:endParaRPr lang="ru-RU" sz="1000" dirty="0">
              <a:highlight>
                <a:srgbClr val="000000"/>
              </a:highlight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16A971B-78DB-A69D-1504-F3EC0D742C3A}"/>
              </a:ext>
            </a:extLst>
          </p:cNvPr>
          <p:cNvSpPr/>
          <p:nvPr/>
        </p:nvSpPr>
        <p:spPr>
          <a:xfrm>
            <a:off x="5257831" y="5080124"/>
            <a:ext cx="687203" cy="277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highlight>
                  <a:srgbClr val="000000"/>
                </a:highlight>
              </a:rPr>
              <a:t>Банк</a:t>
            </a:r>
            <a:endParaRPr lang="ru-RU" sz="1000" dirty="0">
              <a:highlight>
                <a:srgbClr val="000000"/>
              </a:highlight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2871D1C-72EB-C17A-E138-3E22CC6DE4D1}"/>
              </a:ext>
            </a:extLst>
          </p:cNvPr>
          <p:cNvSpPr/>
          <p:nvPr/>
        </p:nvSpPr>
        <p:spPr>
          <a:xfrm>
            <a:off x="4507830" y="5776639"/>
            <a:ext cx="687203" cy="277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highlight>
                  <a:srgbClr val="000000"/>
                </a:highlight>
              </a:rPr>
              <a:t>Подотче</a:t>
            </a:r>
            <a:endParaRPr lang="ru-RU" sz="1000" dirty="0">
              <a:highlight>
                <a:srgbClr val="000000"/>
              </a:highlight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8C15E5C-D606-EE33-5E73-8CBE5DE2AC83}"/>
              </a:ext>
            </a:extLst>
          </p:cNvPr>
          <p:cNvSpPr/>
          <p:nvPr/>
        </p:nvSpPr>
        <p:spPr>
          <a:xfrm>
            <a:off x="5257831" y="5776638"/>
            <a:ext cx="687203" cy="277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highlight>
                  <a:srgbClr val="000000"/>
                </a:highlight>
              </a:rPr>
              <a:t>Жур7</a:t>
            </a:r>
            <a:endParaRPr lang="ru-RU" sz="10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035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464B3-5E28-4387-5A21-9928207E4D36}"/>
              </a:ext>
            </a:extLst>
          </p:cNvPr>
          <p:cNvSpPr txBox="1"/>
          <p:nvPr/>
        </p:nvSpPr>
        <p:spPr>
          <a:xfrm>
            <a:off x="129310" y="73891"/>
            <a:ext cx="2065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Банк приходные</a:t>
            </a:r>
            <a:r>
              <a:rPr lang="en-US" sz="1200" b="1" dirty="0"/>
              <a:t> (</a:t>
            </a:r>
            <a:r>
              <a:rPr lang="ru-RU" sz="1200" b="1" dirty="0"/>
              <a:t>Добавить</a:t>
            </a:r>
            <a:r>
              <a:rPr lang="en-US" sz="1200" b="1" dirty="0"/>
              <a:t>)</a:t>
            </a:r>
            <a:endParaRPr lang="ru-RU" sz="1200" b="1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6E9C6D8-F4B3-7399-797C-90C4C12EEA00}"/>
              </a:ext>
            </a:extLst>
          </p:cNvPr>
          <p:cNvSpPr/>
          <p:nvPr/>
        </p:nvSpPr>
        <p:spPr>
          <a:xfrm>
            <a:off x="221673" y="471055"/>
            <a:ext cx="6844145" cy="526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AA0AD-22D3-73C5-025F-410A2FF5C0E9}"/>
              </a:ext>
            </a:extLst>
          </p:cNvPr>
          <p:cNvSpPr txBox="1"/>
          <p:nvPr/>
        </p:nvSpPr>
        <p:spPr>
          <a:xfrm>
            <a:off x="356235" y="252557"/>
            <a:ext cx="245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Платежные документы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3C106-14C8-C1DC-ED6D-784000221489}"/>
              </a:ext>
            </a:extLst>
          </p:cNvPr>
          <p:cNvSpPr txBox="1"/>
          <p:nvPr/>
        </p:nvSpPr>
        <p:spPr>
          <a:xfrm>
            <a:off x="356235" y="627982"/>
            <a:ext cx="123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№ документа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BA3C5-D791-69D0-0564-B62CBAB49B3C}"/>
              </a:ext>
            </a:extLst>
          </p:cNvPr>
          <p:cNvSpPr txBox="1"/>
          <p:nvPr/>
        </p:nvSpPr>
        <p:spPr>
          <a:xfrm>
            <a:off x="3624721" y="627983"/>
            <a:ext cx="14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Дата документа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A7DFCB7-3A3C-A4F4-C8BF-97E3BFA73265}"/>
              </a:ext>
            </a:extLst>
          </p:cNvPr>
          <p:cNvSpPr/>
          <p:nvPr/>
        </p:nvSpPr>
        <p:spPr>
          <a:xfrm>
            <a:off x="5165845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A10C11F-3F92-405F-5D82-D7A58C653D5C}"/>
              </a:ext>
            </a:extLst>
          </p:cNvPr>
          <p:cNvSpPr/>
          <p:nvPr/>
        </p:nvSpPr>
        <p:spPr>
          <a:xfrm>
            <a:off x="1808507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C7BAF4B-AD53-BD63-CC54-36DBB32D32F9}"/>
              </a:ext>
            </a:extLst>
          </p:cNvPr>
          <p:cNvSpPr/>
          <p:nvPr/>
        </p:nvSpPr>
        <p:spPr>
          <a:xfrm>
            <a:off x="308364" y="1274619"/>
            <a:ext cx="4516581" cy="1496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5CE23-F75C-5DC0-78B2-C5837BEA7C1D}"/>
              </a:ext>
            </a:extLst>
          </p:cNvPr>
          <p:cNvSpPr txBox="1"/>
          <p:nvPr/>
        </p:nvSpPr>
        <p:spPr>
          <a:xfrm>
            <a:off x="609600" y="1089952"/>
            <a:ext cx="131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Получатель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9B9825E-8381-AD80-68D2-723A03729760}"/>
              </a:ext>
            </a:extLst>
          </p:cNvPr>
          <p:cNvSpPr/>
          <p:nvPr/>
        </p:nvSpPr>
        <p:spPr>
          <a:xfrm>
            <a:off x="7065820" y="1274620"/>
            <a:ext cx="4516579" cy="1496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20323E-A30C-7957-D10E-8888DD97D73C}"/>
              </a:ext>
            </a:extLst>
          </p:cNvPr>
          <p:cNvSpPr txBox="1"/>
          <p:nvPr/>
        </p:nvSpPr>
        <p:spPr>
          <a:xfrm>
            <a:off x="7367056" y="1089952"/>
            <a:ext cx="138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Плательшик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6533A0-CDD1-1885-CD25-5FE213B61335}"/>
              </a:ext>
            </a:extLst>
          </p:cNvPr>
          <p:cNvSpPr txBox="1"/>
          <p:nvPr/>
        </p:nvSpPr>
        <p:spPr>
          <a:xfrm>
            <a:off x="698065" y="1459284"/>
            <a:ext cx="2675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main_schet.tashkilot_nomi</a:t>
            </a:r>
            <a:endParaRPr lang="en-US" sz="1200" dirty="0"/>
          </a:p>
          <a:p>
            <a:r>
              <a:rPr lang="en-US" sz="1200" dirty="0" err="1"/>
              <a:t>Main_schet.tashkilot_bank</a:t>
            </a:r>
            <a:endParaRPr lang="en-US" sz="1200" dirty="0"/>
          </a:p>
          <a:p>
            <a:r>
              <a:rPr lang="en-US" sz="1200" dirty="0" err="1"/>
              <a:t>Main_schet.tashkilot_mfo</a:t>
            </a:r>
            <a:endParaRPr lang="en-US" sz="1200" dirty="0"/>
          </a:p>
          <a:p>
            <a:r>
              <a:rPr lang="en-US" sz="1200" dirty="0" err="1"/>
              <a:t>Main_schet.tashkilot_inn</a:t>
            </a:r>
            <a:endParaRPr lang="en-US" sz="1200" dirty="0"/>
          </a:p>
          <a:p>
            <a:r>
              <a:rPr lang="en-US" sz="1200" dirty="0" err="1"/>
              <a:t>Main_schet_tashkilot_account_number</a:t>
            </a:r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1A765-A8E7-9898-1CA5-B9A8BE9FF587}"/>
              </a:ext>
            </a:extLst>
          </p:cNvPr>
          <p:cNvSpPr txBox="1"/>
          <p:nvPr/>
        </p:nvSpPr>
        <p:spPr>
          <a:xfrm>
            <a:off x="7480178" y="1515218"/>
            <a:ext cx="2691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Spravochnik_organization.name</a:t>
            </a:r>
          </a:p>
          <a:p>
            <a:r>
              <a:rPr lang="en-US" sz="1200" dirty="0" err="1"/>
              <a:t>Spravochnik_organization.bank_klient</a:t>
            </a:r>
            <a:endParaRPr lang="en-US" sz="1200" dirty="0"/>
          </a:p>
          <a:p>
            <a:r>
              <a:rPr lang="en-US" sz="1200" dirty="0" err="1"/>
              <a:t>Spravochnik_organization.mfo</a:t>
            </a:r>
            <a:endParaRPr lang="en-US" sz="1200" dirty="0"/>
          </a:p>
          <a:p>
            <a:r>
              <a:rPr lang="en-US" sz="1200" dirty="0" err="1"/>
              <a:t>Spravochnik_organization.inn</a:t>
            </a:r>
            <a:endParaRPr lang="en-US" sz="1200" dirty="0"/>
          </a:p>
          <a:p>
            <a:r>
              <a:rPr lang="en-US" sz="1200" dirty="0" err="1"/>
              <a:t>Spravochnik_organization.raschet_schet</a:t>
            </a:r>
            <a:endParaRPr lang="ru-RU" sz="1200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8CB4484-6A78-FB24-B793-B517969954C0}"/>
              </a:ext>
            </a:extLst>
          </p:cNvPr>
          <p:cNvSpPr/>
          <p:nvPr/>
        </p:nvSpPr>
        <p:spPr>
          <a:xfrm>
            <a:off x="356235" y="3016577"/>
            <a:ext cx="4468710" cy="8295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8086C5-7A6E-1D9D-EA6B-8E7E230FA469}"/>
              </a:ext>
            </a:extLst>
          </p:cNvPr>
          <p:cNvSpPr txBox="1"/>
          <p:nvPr/>
        </p:nvSpPr>
        <p:spPr>
          <a:xfrm>
            <a:off x="609600" y="2831911"/>
            <a:ext cx="116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Договоры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ADB04-59B1-11AA-81F7-E5BB806B6173}"/>
              </a:ext>
            </a:extLst>
          </p:cNvPr>
          <p:cNvSpPr txBox="1"/>
          <p:nvPr/>
        </p:nvSpPr>
        <p:spPr>
          <a:xfrm>
            <a:off x="583546" y="3163535"/>
            <a:ext cx="2904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Shartnomalar_organization.doc_num</a:t>
            </a:r>
            <a:endParaRPr lang="en-US" sz="1400" dirty="0"/>
          </a:p>
          <a:p>
            <a:r>
              <a:rPr lang="en-US" sz="1400" dirty="0" err="1"/>
              <a:t>Shartnomalar_organization.doc_date</a:t>
            </a:r>
            <a:endParaRPr lang="ru-RU" sz="1400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586E0D8F-9B0D-B838-216C-96CA17FE8C1A}"/>
              </a:ext>
            </a:extLst>
          </p:cNvPr>
          <p:cNvSpPr/>
          <p:nvPr/>
        </p:nvSpPr>
        <p:spPr>
          <a:xfrm>
            <a:off x="7089754" y="3010365"/>
            <a:ext cx="4468710" cy="8295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CE18F-8278-2A95-A129-F57DD917B51D}"/>
              </a:ext>
            </a:extLst>
          </p:cNvPr>
          <p:cNvSpPr txBox="1"/>
          <p:nvPr/>
        </p:nvSpPr>
        <p:spPr>
          <a:xfrm>
            <a:off x="7480178" y="2833845"/>
            <a:ext cx="8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Сумма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342089FD-5A05-EF0A-CEC8-052D7F5EDF66}"/>
              </a:ext>
            </a:extLst>
          </p:cNvPr>
          <p:cNvSpPr/>
          <p:nvPr/>
        </p:nvSpPr>
        <p:spPr>
          <a:xfrm>
            <a:off x="7222126" y="3277362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9A2DBBD-EA4E-DC5F-B617-B9D3180F946D}"/>
              </a:ext>
            </a:extLst>
          </p:cNvPr>
          <p:cNvSpPr/>
          <p:nvPr/>
        </p:nvSpPr>
        <p:spPr>
          <a:xfrm>
            <a:off x="8716040" y="3277362"/>
            <a:ext cx="2746954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B18D6E79-D12C-97D6-E5F9-464AB125080A}"/>
              </a:ext>
            </a:extLst>
          </p:cNvPr>
          <p:cNvSpPr/>
          <p:nvPr/>
        </p:nvSpPr>
        <p:spPr>
          <a:xfrm>
            <a:off x="356234" y="4078808"/>
            <a:ext cx="11202229" cy="5783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99BACD7-2494-DB30-7072-5017902B68BB}"/>
              </a:ext>
            </a:extLst>
          </p:cNvPr>
          <p:cNvSpPr/>
          <p:nvPr/>
        </p:nvSpPr>
        <p:spPr>
          <a:xfrm>
            <a:off x="0" y="479824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157D33ED-47EA-9883-BBE4-575A0C1927DF}"/>
              </a:ext>
            </a:extLst>
          </p:cNvPr>
          <p:cNvSpPr/>
          <p:nvPr/>
        </p:nvSpPr>
        <p:spPr>
          <a:xfrm>
            <a:off x="356234" y="5165889"/>
            <a:ext cx="11202229" cy="1518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DBBB62-F008-97FB-DC64-53DADAFBCCB5}"/>
              </a:ext>
            </a:extLst>
          </p:cNvPr>
          <p:cNvSpPr txBox="1"/>
          <p:nvPr/>
        </p:nvSpPr>
        <p:spPr>
          <a:xfrm>
            <a:off x="531053" y="496009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Проводки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3A5377-00D1-F8F9-3AB1-46BC95E006D8}"/>
              </a:ext>
            </a:extLst>
          </p:cNvPr>
          <p:cNvSpPr txBox="1"/>
          <p:nvPr/>
        </p:nvSpPr>
        <p:spPr>
          <a:xfrm>
            <a:off x="356234" y="384218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Описание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D6F115C2-4231-E803-3C62-92D9F29B2D83}"/>
              </a:ext>
            </a:extLst>
          </p:cNvPr>
          <p:cNvSpPr/>
          <p:nvPr/>
        </p:nvSpPr>
        <p:spPr>
          <a:xfrm>
            <a:off x="7178081" y="471055"/>
            <a:ext cx="4468710" cy="548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B6BE5AA5-94D6-4FE8-B30E-99E671274069}"/>
              </a:ext>
            </a:extLst>
          </p:cNvPr>
          <p:cNvSpPr/>
          <p:nvPr/>
        </p:nvSpPr>
        <p:spPr>
          <a:xfrm>
            <a:off x="7332509" y="595819"/>
            <a:ext cx="2661236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4ED2E-C30D-4580-CB38-B8FA1266CD19}"/>
              </a:ext>
            </a:extLst>
          </p:cNvPr>
          <p:cNvSpPr txBox="1"/>
          <p:nvPr/>
        </p:nvSpPr>
        <p:spPr>
          <a:xfrm>
            <a:off x="7268117" y="25842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Операции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BF5E38A1-A306-94F8-BD24-0E5A80461845}"/>
              </a:ext>
            </a:extLst>
          </p:cNvPr>
          <p:cNvSpPr/>
          <p:nvPr/>
        </p:nvSpPr>
        <p:spPr>
          <a:xfrm>
            <a:off x="10129700" y="598086"/>
            <a:ext cx="3530882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spravochnik_operatsii_own_id.schet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spravochnik_operatsii_own_id.subschet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1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C77E40-DD41-5EE5-2DDF-D8378DC45195}"/>
              </a:ext>
            </a:extLst>
          </p:cNvPr>
          <p:cNvSpPr txBox="1"/>
          <p:nvPr/>
        </p:nvSpPr>
        <p:spPr>
          <a:xfrm>
            <a:off x="129310" y="73891"/>
            <a:ext cx="1266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Банк Расходные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1BC40FD-5DF1-1F1C-B2B4-6DE356B20EC1}"/>
              </a:ext>
            </a:extLst>
          </p:cNvPr>
          <p:cNvSpPr/>
          <p:nvPr/>
        </p:nvSpPr>
        <p:spPr>
          <a:xfrm>
            <a:off x="1995055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E69B882-78C8-D164-A667-CECE507F1E2C}"/>
              </a:ext>
            </a:extLst>
          </p:cNvPr>
          <p:cNvSpPr/>
          <p:nvPr/>
        </p:nvSpPr>
        <p:spPr>
          <a:xfrm>
            <a:off x="4221020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1B04A-3840-D968-A6ED-B3A8D49ACDA7}"/>
              </a:ext>
            </a:extLst>
          </p:cNvPr>
          <p:cNvSpPr txBox="1"/>
          <p:nvPr/>
        </p:nvSpPr>
        <p:spPr>
          <a:xfrm>
            <a:off x="661035" y="4802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период 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CD944-39C7-C971-1F3A-3A79871D3469}"/>
              </a:ext>
            </a:extLst>
          </p:cNvPr>
          <p:cNvSpPr txBox="1"/>
          <p:nvPr/>
        </p:nvSpPr>
        <p:spPr>
          <a:xfrm>
            <a:off x="3591098" y="4434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0CB7011-93F0-5E6E-012A-4482DFFC3E9E}"/>
              </a:ext>
            </a:extLst>
          </p:cNvPr>
          <p:cNvSpPr/>
          <p:nvPr/>
        </p:nvSpPr>
        <p:spPr>
          <a:xfrm>
            <a:off x="10373345" y="480291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A5D00CD-1ECB-34F0-3D65-6E21374EA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33275"/>
              </p:ext>
            </p:extLst>
          </p:nvPr>
        </p:nvGraphicFramePr>
        <p:xfrm>
          <a:off x="441355" y="905256"/>
          <a:ext cx="11492979" cy="54272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1854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3283709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4193331367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3167765763"/>
                    </a:ext>
                  </a:extLst>
                </a:gridCol>
              </a:tblGrid>
              <a:tr h="831869">
                <a:tc>
                  <a:txBody>
                    <a:bodyPr/>
                    <a:lstStyle/>
                    <a:p>
                      <a:r>
                        <a:rPr lang="ru-RU" dirty="0"/>
                        <a:t>№ документа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 документа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 получателя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2099768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Bank_rasxod.doc_num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Bank_rasxod.doc_date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Bank_rasxod.id_spravochnik_organization.name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Bank_rasxod.id_spravochnik_organization.raschet_schet</a:t>
                      </a:r>
                      <a:endParaRPr lang="ru-RU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Bank_rasxod.id_spravochnik_organization.inn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Bank_rasxod.id_shartnomalar_organization.doc_num</a:t>
                      </a:r>
                      <a:r>
                        <a:rPr lang="en-US" sz="1200" dirty="0"/>
                        <a:t>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Bank_rasxod.id_shartnomalar_organization.doc_date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Bank_rasxod.summa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Bank_rasxod.opisanie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831869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831869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831869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F77243C-3646-7509-8C52-6B6A0E9E1DE1}"/>
              </a:ext>
            </a:extLst>
          </p:cNvPr>
          <p:cNvSpPr/>
          <p:nvPr/>
        </p:nvSpPr>
        <p:spPr>
          <a:xfrm>
            <a:off x="6927876" y="6426205"/>
            <a:ext cx="2119745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: </a:t>
            </a:r>
            <a:r>
              <a:rPr lang="en-US" dirty="0" err="1"/>
              <a:t>itogo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00C0F-63E1-09BF-E095-98EA6699BA3D}"/>
              </a:ext>
            </a:extLst>
          </p:cNvPr>
          <p:cNvSpPr txBox="1"/>
          <p:nvPr/>
        </p:nvSpPr>
        <p:spPr>
          <a:xfrm>
            <a:off x="544945" y="6435488"/>
            <a:ext cx="3743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Date_start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va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date_finish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oraligidagi</a:t>
            </a:r>
            <a:r>
              <a:rPr lang="en-US" sz="1200" dirty="0">
                <a:highlight>
                  <a:srgbClr val="FFFF00"/>
                </a:highlight>
              </a:rPr>
              <a:t> summa lar </a:t>
            </a:r>
            <a:r>
              <a:rPr lang="en-US" sz="1200" dirty="0" err="1">
                <a:highlight>
                  <a:srgbClr val="FFFF00"/>
                </a:highlight>
              </a:rPr>
              <a:t>yegindisi</a:t>
            </a:r>
            <a:endParaRPr lang="ru-RU" sz="1200" dirty="0">
              <a:highlight>
                <a:srgbClr val="FFFF00"/>
              </a:highlight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581DBBC-1BBB-A48D-1042-B04BAF988151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4288921" y="6573989"/>
            <a:ext cx="2638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8CE3690-65C9-7155-EFA8-2E166A9348D6}"/>
              </a:ext>
            </a:extLst>
          </p:cNvPr>
          <p:cNvCxnSpPr>
            <a:stCxn id="12" idx="0"/>
            <a:endCxn id="7" idx="2"/>
          </p:cNvCxnSpPr>
          <p:nvPr/>
        </p:nvCxnSpPr>
        <p:spPr>
          <a:xfrm flipH="1" flipV="1">
            <a:off x="1328045" y="849623"/>
            <a:ext cx="1088887" cy="558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C9E03F4-6E6B-2685-3155-625E825933C4}"/>
              </a:ext>
            </a:extLst>
          </p:cNvPr>
          <p:cNvSpPr/>
          <p:nvPr/>
        </p:nvSpPr>
        <p:spPr>
          <a:xfrm>
            <a:off x="10345681" y="2225842"/>
            <a:ext cx="1533236" cy="184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Изменить / Удалить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2001F-F23D-EFF5-AD4F-28EA29C80DA4}"/>
              </a:ext>
            </a:extLst>
          </p:cNvPr>
          <p:cNvSpPr txBox="1"/>
          <p:nvPr/>
        </p:nvSpPr>
        <p:spPr>
          <a:xfrm>
            <a:off x="5783889" y="99288"/>
            <a:ext cx="5890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Select sum(summa) from </a:t>
            </a:r>
            <a:r>
              <a:rPr lang="en-US" sz="1200" dirty="0" err="1">
                <a:highlight>
                  <a:srgbClr val="FFFF00"/>
                </a:highlight>
              </a:rPr>
              <a:t>bank_rasxod</a:t>
            </a:r>
            <a:r>
              <a:rPr lang="en-US" sz="1200" dirty="0">
                <a:highlight>
                  <a:srgbClr val="FFFF00"/>
                </a:highlight>
              </a:rPr>
              <a:t> where </a:t>
            </a:r>
            <a:r>
              <a:rPr lang="en-US" sz="1200" dirty="0" err="1">
                <a:highlight>
                  <a:srgbClr val="FFFF00"/>
                </a:highlight>
              </a:rPr>
              <a:t>doc_date</a:t>
            </a:r>
            <a:r>
              <a:rPr lang="en-US" sz="1200" dirty="0">
                <a:highlight>
                  <a:srgbClr val="FFFF00"/>
                </a:highlight>
              </a:rPr>
              <a:t> between </a:t>
            </a:r>
            <a:r>
              <a:rPr lang="en-US" sz="1200" dirty="0" err="1">
                <a:highlight>
                  <a:srgbClr val="FFFF00"/>
                </a:highlight>
              </a:rPr>
              <a:t>date_start</a:t>
            </a:r>
            <a:r>
              <a:rPr lang="en-US" sz="1200" dirty="0">
                <a:highlight>
                  <a:srgbClr val="FFFF00"/>
                </a:highlight>
              </a:rPr>
              <a:t> and </a:t>
            </a:r>
            <a:r>
              <a:rPr lang="en-US" sz="1200" dirty="0" err="1">
                <a:highlight>
                  <a:srgbClr val="FFFF00"/>
                </a:highlight>
              </a:rPr>
              <a:t>date_finish</a:t>
            </a:r>
            <a:endParaRPr lang="ru-RU" sz="1200" dirty="0">
              <a:highlight>
                <a:srgbClr val="FFFF00"/>
              </a:highlight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EC9DEA7-35FF-8E97-CEDF-C6E501944445}"/>
              </a:ext>
            </a:extLst>
          </p:cNvPr>
          <p:cNvCxnSpPr>
            <a:stCxn id="16" idx="2"/>
            <a:endCxn id="11" idx="0"/>
          </p:cNvCxnSpPr>
          <p:nvPr/>
        </p:nvCxnSpPr>
        <p:spPr>
          <a:xfrm flipH="1">
            <a:off x="7987749" y="376287"/>
            <a:ext cx="741210" cy="604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B2BEEB0-E547-510E-E4BA-546E52B2A05B}"/>
              </a:ext>
            </a:extLst>
          </p:cNvPr>
          <p:cNvSpPr/>
          <p:nvPr/>
        </p:nvSpPr>
        <p:spPr>
          <a:xfrm>
            <a:off x="5783889" y="483630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Загрузить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396DE-3BD0-3E4F-3436-13BF525FE60F}"/>
              </a:ext>
            </a:extLst>
          </p:cNvPr>
          <p:cNvSpPr txBox="1"/>
          <p:nvPr/>
        </p:nvSpPr>
        <p:spPr>
          <a:xfrm>
            <a:off x="2066563" y="176291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Today.FirstDayOfMonth</a:t>
            </a:r>
            <a:endParaRPr lang="ru-RU" sz="1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46028-421E-7FDC-B726-BE0BAB6D4880}"/>
              </a:ext>
            </a:extLst>
          </p:cNvPr>
          <p:cNvSpPr txBox="1"/>
          <p:nvPr/>
        </p:nvSpPr>
        <p:spPr>
          <a:xfrm>
            <a:off x="4221020" y="17629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Today.LastDayOfMonth</a:t>
            </a:r>
            <a:endParaRPr lang="ru-RU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815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71185-3356-E407-D8D4-2BF25103DC3C}"/>
              </a:ext>
            </a:extLst>
          </p:cNvPr>
          <p:cNvSpPr txBox="1"/>
          <p:nvPr/>
        </p:nvSpPr>
        <p:spPr>
          <a:xfrm>
            <a:off x="129310" y="73891"/>
            <a:ext cx="2036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Банк Расходные</a:t>
            </a:r>
            <a:r>
              <a:rPr lang="en-US" sz="1200" b="1" dirty="0"/>
              <a:t> (</a:t>
            </a:r>
            <a:r>
              <a:rPr lang="ru-RU" sz="1200" b="1" dirty="0"/>
              <a:t>Добавить</a:t>
            </a:r>
            <a:r>
              <a:rPr lang="en-US" sz="1200" b="1" dirty="0"/>
              <a:t>)</a:t>
            </a:r>
            <a:endParaRPr lang="ru-RU" sz="1200" b="1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83201BA-0D16-5273-DFF3-5782A80EAA82}"/>
              </a:ext>
            </a:extLst>
          </p:cNvPr>
          <p:cNvSpPr/>
          <p:nvPr/>
        </p:nvSpPr>
        <p:spPr>
          <a:xfrm>
            <a:off x="221673" y="471055"/>
            <a:ext cx="6844145" cy="526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20E50-589F-477F-6DA2-ABE952244687}"/>
              </a:ext>
            </a:extLst>
          </p:cNvPr>
          <p:cNvSpPr txBox="1"/>
          <p:nvPr/>
        </p:nvSpPr>
        <p:spPr>
          <a:xfrm>
            <a:off x="356235" y="252557"/>
            <a:ext cx="245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Платежные документы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534B3-4128-126F-D56D-5289E9C43B70}"/>
              </a:ext>
            </a:extLst>
          </p:cNvPr>
          <p:cNvSpPr txBox="1"/>
          <p:nvPr/>
        </p:nvSpPr>
        <p:spPr>
          <a:xfrm>
            <a:off x="356235" y="627982"/>
            <a:ext cx="123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№ документа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2CBA6-2D91-2CB1-E713-B6D8E6095C95}"/>
              </a:ext>
            </a:extLst>
          </p:cNvPr>
          <p:cNvSpPr txBox="1"/>
          <p:nvPr/>
        </p:nvSpPr>
        <p:spPr>
          <a:xfrm>
            <a:off x="3624721" y="627983"/>
            <a:ext cx="14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Дата документа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D7A3E8D-4A22-7DF0-BBD1-95F640575D48}"/>
              </a:ext>
            </a:extLst>
          </p:cNvPr>
          <p:cNvSpPr/>
          <p:nvPr/>
        </p:nvSpPr>
        <p:spPr>
          <a:xfrm>
            <a:off x="5165845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7C1E0EA-DB28-3B08-62EE-C1A1B3112C6B}"/>
              </a:ext>
            </a:extLst>
          </p:cNvPr>
          <p:cNvSpPr/>
          <p:nvPr/>
        </p:nvSpPr>
        <p:spPr>
          <a:xfrm>
            <a:off x="1808507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48C6368-4A82-9AD1-8ACD-9660E8BE0034}"/>
              </a:ext>
            </a:extLst>
          </p:cNvPr>
          <p:cNvSpPr/>
          <p:nvPr/>
        </p:nvSpPr>
        <p:spPr>
          <a:xfrm>
            <a:off x="308364" y="1274619"/>
            <a:ext cx="4516581" cy="1496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D49D2D1-4D37-9BD2-9122-C9334532198A}"/>
              </a:ext>
            </a:extLst>
          </p:cNvPr>
          <p:cNvSpPr/>
          <p:nvPr/>
        </p:nvSpPr>
        <p:spPr>
          <a:xfrm>
            <a:off x="7065820" y="1274620"/>
            <a:ext cx="4516579" cy="1496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4B832-B235-4E22-848A-6E58A3F4D3D8}"/>
              </a:ext>
            </a:extLst>
          </p:cNvPr>
          <p:cNvSpPr txBox="1"/>
          <p:nvPr/>
        </p:nvSpPr>
        <p:spPr>
          <a:xfrm>
            <a:off x="698065" y="1089952"/>
            <a:ext cx="138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Плательшик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A99B4-1E78-57D3-AFB4-57F278D115CA}"/>
              </a:ext>
            </a:extLst>
          </p:cNvPr>
          <p:cNvSpPr txBox="1"/>
          <p:nvPr/>
        </p:nvSpPr>
        <p:spPr>
          <a:xfrm>
            <a:off x="698065" y="1459284"/>
            <a:ext cx="2675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main_schet.tashkilot_nomi</a:t>
            </a:r>
            <a:endParaRPr lang="en-US" sz="1200" dirty="0"/>
          </a:p>
          <a:p>
            <a:r>
              <a:rPr lang="en-US" sz="1200" dirty="0" err="1"/>
              <a:t>Main_schet.tashkilot_bank</a:t>
            </a:r>
            <a:endParaRPr lang="en-US" sz="1200" dirty="0"/>
          </a:p>
          <a:p>
            <a:r>
              <a:rPr lang="en-US" sz="1200" dirty="0" err="1"/>
              <a:t>Main_schet.tashkilot_mfo</a:t>
            </a:r>
            <a:endParaRPr lang="en-US" sz="1200" dirty="0"/>
          </a:p>
          <a:p>
            <a:r>
              <a:rPr lang="en-US" sz="1200" dirty="0" err="1"/>
              <a:t>Main_schet.tashkilot_inn</a:t>
            </a:r>
            <a:endParaRPr lang="en-US" sz="1200" dirty="0"/>
          </a:p>
          <a:p>
            <a:r>
              <a:rPr lang="en-US" sz="1200" dirty="0" err="1"/>
              <a:t>Main_schet_tashkilot_account_number</a:t>
            </a:r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0CF612-4A8C-58DA-780E-1676A95AFEE2}"/>
              </a:ext>
            </a:extLst>
          </p:cNvPr>
          <p:cNvSpPr txBox="1"/>
          <p:nvPr/>
        </p:nvSpPr>
        <p:spPr>
          <a:xfrm>
            <a:off x="7480178" y="1515218"/>
            <a:ext cx="2691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Spravochnik_organization.name</a:t>
            </a:r>
          </a:p>
          <a:p>
            <a:r>
              <a:rPr lang="en-US" sz="1200" dirty="0" err="1"/>
              <a:t>Spravochnik_organization.bank_klient</a:t>
            </a:r>
            <a:endParaRPr lang="en-US" sz="1200" dirty="0"/>
          </a:p>
          <a:p>
            <a:r>
              <a:rPr lang="en-US" sz="1200" dirty="0" err="1"/>
              <a:t>Spravochnik_organization.mfo</a:t>
            </a:r>
            <a:endParaRPr lang="en-US" sz="1200" dirty="0"/>
          </a:p>
          <a:p>
            <a:r>
              <a:rPr lang="en-US" sz="1200" dirty="0" err="1"/>
              <a:t>Spravochnik_organization.inn</a:t>
            </a:r>
            <a:endParaRPr lang="en-US" sz="1200" dirty="0"/>
          </a:p>
          <a:p>
            <a:r>
              <a:rPr lang="en-US" sz="1200" dirty="0" err="1"/>
              <a:t>Spravochnik_organization.raschet_schet</a:t>
            </a:r>
            <a:endParaRPr lang="ru-RU" sz="1200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5717B0D-8BF2-4F51-A582-11B99B93CA5C}"/>
              </a:ext>
            </a:extLst>
          </p:cNvPr>
          <p:cNvSpPr/>
          <p:nvPr/>
        </p:nvSpPr>
        <p:spPr>
          <a:xfrm>
            <a:off x="356235" y="3016577"/>
            <a:ext cx="4468710" cy="8295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9A731-098B-611B-AD18-8CD02BFC962A}"/>
              </a:ext>
            </a:extLst>
          </p:cNvPr>
          <p:cNvSpPr txBox="1"/>
          <p:nvPr/>
        </p:nvSpPr>
        <p:spPr>
          <a:xfrm>
            <a:off x="609600" y="2831911"/>
            <a:ext cx="116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Договоры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FC274-EB82-2079-01BD-8464311D7E39}"/>
              </a:ext>
            </a:extLst>
          </p:cNvPr>
          <p:cNvSpPr txBox="1"/>
          <p:nvPr/>
        </p:nvSpPr>
        <p:spPr>
          <a:xfrm>
            <a:off x="583546" y="3163535"/>
            <a:ext cx="2904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Shartnomalar_organization.doc_num</a:t>
            </a:r>
            <a:endParaRPr lang="en-US" sz="1400" dirty="0"/>
          </a:p>
          <a:p>
            <a:r>
              <a:rPr lang="en-US" sz="1400" dirty="0" err="1"/>
              <a:t>Shartnomalar_organization.doc_date</a:t>
            </a:r>
            <a:endParaRPr lang="ru-RU" sz="14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FB33907-7A93-72E6-8F3E-FE62B5D47DE0}"/>
              </a:ext>
            </a:extLst>
          </p:cNvPr>
          <p:cNvSpPr/>
          <p:nvPr/>
        </p:nvSpPr>
        <p:spPr>
          <a:xfrm>
            <a:off x="7089754" y="3010365"/>
            <a:ext cx="4468710" cy="8295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A8C87-DFAC-5907-5225-A14F074034DD}"/>
              </a:ext>
            </a:extLst>
          </p:cNvPr>
          <p:cNvSpPr txBox="1"/>
          <p:nvPr/>
        </p:nvSpPr>
        <p:spPr>
          <a:xfrm>
            <a:off x="7480178" y="2833845"/>
            <a:ext cx="8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Сумма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9681EE6-9D6D-3D8F-7397-E459989BAC0B}"/>
              </a:ext>
            </a:extLst>
          </p:cNvPr>
          <p:cNvSpPr/>
          <p:nvPr/>
        </p:nvSpPr>
        <p:spPr>
          <a:xfrm>
            <a:off x="7222126" y="3277362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ADBA9BDA-8A86-676F-8A55-6B19091979C4}"/>
              </a:ext>
            </a:extLst>
          </p:cNvPr>
          <p:cNvSpPr/>
          <p:nvPr/>
        </p:nvSpPr>
        <p:spPr>
          <a:xfrm>
            <a:off x="8716040" y="3277362"/>
            <a:ext cx="2746954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109FB4D-2B6E-F2D8-35FA-12330948DD2A}"/>
              </a:ext>
            </a:extLst>
          </p:cNvPr>
          <p:cNvSpPr/>
          <p:nvPr/>
        </p:nvSpPr>
        <p:spPr>
          <a:xfrm>
            <a:off x="356234" y="4078808"/>
            <a:ext cx="11202229" cy="5783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62D44A8-D3E9-77D2-132F-D241B60E65FC}"/>
              </a:ext>
            </a:extLst>
          </p:cNvPr>
          <p:cNvSpPr/>
          <p:nvPr/>
        </p:nvSpPr>
        <p:spPr>
          <a:xfrm>
            <a:off x="0" y="479824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E846B24F-B874-96C0-F1B1-4D9976072242}"/>
              </a:ext>
            </a:extLst>
          </p:cNvPr>
          <p:cNvSpPr/>
          <p:nvPr/>
        </p:nvSpPr>
        <p:spPr>
          <a:xfrm>
            <a:off x="356234" y="5165889"/>
            <a:ext cx="11202229" cy="1518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E8216-7EEC-6DC8-C202-B2FA946C4431}"/>
              </a:ext>
            </a:extLst>
          </p:cNvPr>
          <p:cNvSpPr txBox="1"/>
          <p:nvPr/>
        </p:nvSpPr>
        <p:spPr>
          <a:xfrm>
            <a:off x="531053" y="496009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Проводки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CE7616-24E3-19E7-C25B-93174B99940D}"/>
              </a:ext>
            </a:extLst>
          </p:cNvPr>
          <p:cNvSpPr txBox="1"/>
          <p:nvPr/>
        </p:nvSpPr>
        <p:spPr>
          <a:xfrm>
            <a:off x="356234" y="384218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Описание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FE203-DE51-7333-3A7D-C6C6E69E77B2}"/>
              </a:ext>
            </a:extLst>
          </p:cNvPr>
          <p:cNvSpPr txBox="1"/>
          <p:nvPr/>
        </p:nvSpPr>
        <p:spPr>
          <a:xfrm>
            <a:off x="7367057" y="1089952"/>
            <a:ext cx="131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Получатель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F526B717-0CDD-CB79-C8B5-918840F946CF}"/>
              </a:ext>
            </a:extLst>
          </p:cNvPr>
          <p:cNvSpPr/>
          <p:nvPr/>
        </p:nvSpPr>
        <p:spPr>
          <a:xfrm>
            <a:off x="7178081" y="471055"/>
            <a:ext cx="4468710" cy="548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1DF9F22-D98C-0D9B-CA9F-C98837B69808}"/>
              </a:ext>
            </a:extLst>
          </p:cNvPr>
          <p:cNvSpPr/>
          <p:nvPr/>
        </p:nvSpPr>
        <p:spPr>
          <a:xfrm>
            <a:off x="7332509" y="595819"/>
            <a:ext cx="2661236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FD667-42B9-FA26-B4EF-85A8D89B37E9}"/>
              </a:ext>
            </a:extLst>
          </p:cNvPr>
          <p:cNvSpPr txBox="1"/>
          <p:nvPr/>
        </p:nvSpPr>
        <p:spPr>
          <a:xfrm>
            <a:off x="7268117" y="25842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Операции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225AAEB7-77E7-F98E-76CD-6F17E9AFE57C}"/>
              </a:ext>
            </a:extLst>
          </p:cNvPr>
          <p:cNvSpPr/>
          <p:nvPr/>
        </p:nvSpPr>
        <p:spPr>
          <a:xfrm>
            <a:off x="10129700" y="598086"/>
            <a:ext cx="3530882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spravochnik_operatsii_own_id.schet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spravochnik_operatsii_own_id.subschet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7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08CEA-624A-D9FB-925D-B590B13FA7FB}"/>
              </a:ext>
            </a:extLst>
          </p:cNvPr>
          <p:cNvSpPr txBox="1"/>
          <p:nvPr/>
        </p:nvSpPr>
        <p:spPr>
          <a:xfrm>
            <a:off x="129310" y="73891"/>
            <a:ext cx="137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Банк Мониторинг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D53A723-3AC8-99E5-D6E4-7741983F357B}"/>
              </a:ext>
            </a:extLst>
          </p:cNvPr>
          <p:cNvSpPr/>
          <p:nvPr/>
        </p:nvSpPr>
        <p:spPr>
          <a:xfrm>
            <a:off x="1995055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C93766D-AFEC-4221-9646-7C2E586730CE}"/>
              </a:ext>
            </a:extLst>
          </p:cNvPr>
          <p:cNvSpPr/>
          <p:nvPr/>
        </p:nvSpPr>
        <p:spPr>
          <a:xfrm>
            <a:off x="4221020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68979-F091-BAA8-F224-248CFDDE5DE7}"/>
              </a:ext>
            </a:extLst>
          </p:cNvPr>
          <p:cNvSpPr txBox="1"/>
          <p:nvPr/>
        </p:nvSpPr>
        <p:spPr>
          <a:xfrm>
            <a:off x="661035" y="4802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период 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E5095-A0A6-9F78-6F6E-CADCB6DD8BDC}"/>
              </a:ext>
            </a:extLst>
          </p:cNvPr>
          <p:cNvSpPr txBox="1"/>
          <p:nvPr/>
        </p:nvSpPr>
        <p:spPr>
          <a:xfrm>
            <a:off x="3591098" y="4434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0CEE8C0-5FC3-0D12-128F-98568561617D}"/>
              </a:ext>
            </a:extLst>
          </p:cNvPr>
          <p:cNvSpPr/>
          <p:nvPr/>
        </p:nvSpPr>
        <p:spPr>
          <a:xfrm>
            <a:off x="5783889" y="483630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Загрузить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323D-0DA6-7E47-33C3-F9C30BAF2910}"/>
              </a:ext>
            </a:extLst>
          </p:cNvPr>
          <p:cNvSpPr txBox="1"/>
          <p:nvPr/>
        </p:nvSpPr>
        <p:spPr>
          <a:xfrm>
            <a:off x="5386378" y="988322"/>
            <a:ext cx="282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Остаток на начало период: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4B1DA36-F429-50E5-C794-EF8B0B608A02}"/>
              </a:ext>
            </a:extLst>
          </p:cNvPr>
          <p:cNvSpPr/>
          <p:nvPr/>
        </p:nvSpPr>
        <p:spPr>
          <a:xfrm>
            <a:off x="8211126" y="988322"/>
            <a:ext cx="2419928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TexBox</a:t>
            </a:r>
            <a:endParaRPr lang="ru-RU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2EEF2B0-41D5-9A3A-C01F-40F92629D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03022"/>
              </p:ext>
            </p:extLst>
          </p:nvPr>
        </p:nvGraphicFramePr>
        <p:xfrm>
          <a:off x="228918" y="1484813"/>
          <a:ext cx="11492979" cy="41358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1854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3283709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4193331367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3167765763"/>
                    </a:ext>
                  </a:extLst>
                </a:gridCol>
              </a:tblGrid>
              <a:tr h="632812">
                <a:tc>
                  <a:txBody>
                    <a:bodyPr/>
                    <a:lstStyle/>
                    <a:p>
                      <a:r>
                        <a:rPr lang="ru-RU" dirty="0"/>
                        <a:t>№ документа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 документа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 контрагенте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Расход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Описания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15973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doc_num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doc_date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id_spravochnik_organization.name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id_spravochnik_organization.raschet_schet</a:t>
                      </a:r>
                      <a:endParaRPr lang="ru-RU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id_spravochnik_organization.inn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id_shartnomalar_organization.doc_num</a:t>
                      </a:r>
                      <a:r>
                        <a:rPr lang="en-US" sz="1200" dirty="0"/>
                        <a:t>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id_shartnomalar_organization.doc_date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opisanie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632812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632812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632812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697065F-A625-3433-FF0A-F7806032BB04}"/>
              </a:ext>
            </a:extLst>
          </p:cNvPr>
          <p:cNvSpPr/>
          <p:nvPr/>
        </p:nvSpPr>
        <p:spPr>
          <a:xfrm>
            <a:off x="6834909" y="5996714"/>
            <a:ext cx="1524000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: </a:t>
            </a:r>
            <a:r>
              <a:rPr lang="en-US" dirty="0" err="1"/>
              <a:t>itogo</a:t>
            </a:r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DB6495-9F7F-54D1-CDED-DA35EA621D23}"/>
              </a:ext>
            </a:extLst>
          </p:cNvPr>
          <p:cNvSpPr/>
          <p:nvPr/>
        </p:nvSpPr>
        <p:spPr>
          <a:xfrm>
            <a:off x="8511310" y="5996714"/>
            <a:ext cx="1524000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: </a:t>
            </a:r>
            <a:r>
              <a:rPr lang="en-US" dirty="0" err="1"/>
              <a:t>itogo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426D1-87F0-18FD-E881-037C07812D88}"/>
              </a:ext>
            </a:extLst>
          </p:cNvPr>
          <p:cNvSpPr txBox="1"/>
          <p:nvPr/>
        </p:nvSpPr>
        <p:spPr>
          <a:xfrm>
            <a:off x="5386378" y="6430977"/>
            <a:ext cx="272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Остаток на конец период: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E772E84-51A0-5AD0-7F00-20646A112E89}"/>
              </a:ext>
            </a:extLst>
          </p:cNvPr>
          <p:cNvSpPr/>
          <p:nvPr/>
        </p:nvSpPr>
        <p:spPr>
          <a:xfrm>
            <a:off x="8211126" y="6430977"/>
            <a:ext cx="2419928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TexBox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4FB36C-EE42-DF74-E920-961F65753BD5}"/>
              </a:ext>
            </a:extLst>
          </p:cNvPr>
          <p:cNvSpPr txBox="1"/>
          <p:nvPr/>
        </p:nvSpPr>
        <p:spPr>
          <a:xfrm>
            <a:off x="470103" y="4163288"/>
            <a:ext cx="11390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Table </a:t>
            </a:r>
            <a:r>
              <a:rPr lang="ru-RU" sz="1200" dirty="0">
                <a:highlight>
                  <a:srgbClr val="FFFF00"/>
                </a:highlight>
              </a:rPr>
              <a:t>ни ичига </a:t>
            </a:r>
            <a:r>
              <a:rPr lang="en-US" sz="1200" dirty="0" err="1">
                <a:highlight>
                  <a:srgbClr val="FFFF00"/>
                </a:highlight>
              </a:rPr>
              <a:t>bank_prixod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va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bank_rasxod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ru-RU" sz="1200" dirty="0">
                <a:highlight>
                  <a:srgbClr val="FFFF00"/>
                </a:highlight>
              </a:rPr>
              <a:t>дан </a:t>
            </a:r>
            <a:r>
              <a:rPr lang="ru-RU" sz="1200" dirty="0" err="1">
                <a:highlight>
                  <a:srgbClr val="FFFF00"/>
                </a:highlight>
              </a:rPr>
              <a:t>маълумотлар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олиб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келинади</a:t>
            </a:r>
            <a:r>
              <a:rPr lang="ru-RU" sz="1200" dirty="0">
                <a:highlight>
                  <a:srgbClr val="FFFF00"/>
                </a:highlight>
              </a:rPr>
              <a:t>. </a:t>
            </a:r>
            <a:r>
              <a:rPr lang="en-US" sz="1200" dirty="0" err="1">
                <a:highlight>
                  <a:srgbClr val="FFFF00"/>
                </a:highlight>
              </a:rPr>
              <a:t>Doc_date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ru-RU" sz="1200" dirty="0">
                <a:highlight>
                  <a:srgbClr val="FFFF00"/>
                </a:highlight>
              </a:rPr>
              <a:t>2та период ни </a:t>
            </a:r>
            <a:r>
              <a:rPr lang="ru-RU" sz="1200" dirty="0" err="1">
                <a:highlight>
                  <a:srgbClr val="FFFF00"/>
                </a:highlight>
              </a:rPr>
              <a:t>орасида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ёткан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хаммасини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олиб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келади</a:t>
            </a:r>
            <a:r>
              <a:rPr lang="ru-RU" sz="1200" dirty="0">
                <a:highlight>
                  <a:srgbClr val="FFFF00"/>
                </a:highlight>
              </a:rPr>
              <a:t>. </a:t>
            </a:r>
            <a:r>
              <a:rPr lang="en-US" sz="1200" dirty="0" err="1">
                <a:highlight>
                  <a:srgbClr val="FFFF00"/>
                </a:highlight>
              </a:rPr>
              <a:t>Bank_prixod.summa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Приходга</a:t>
            </a:r>
            <a:endParaRPr lang="ru-RU" sz="1200" dirty="0">
              <a:highlight>
                <a:srgbClr val="FFFF00"/>
              </a:highlight>
            </a:endParaRPr>
          </a:p>
          <a:p>
            <a:r>
              <a:rPr lang="en-US" sz="1200" dirty="0" err="1">
                <a:highlight>
                  <a:srgbClr val="FFFF00"/>
                </a:highlight>
              </a:rPr>
              <a:t>Bank_rasxod.summa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Расходга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келади</a:t>
            </a:r>
            <a:r>
              <a:rPr lang="ru-RU" sz="1200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E4BD3-A46E-7CC4-FA86-0EF53A0B8297}"/>
              </a:ext>
            </a:extLst>
          </p:cNvPr>
          <p:cNvSpPr txBox="1"/>
          <p:nvPr/>
        </p:nvSpPr>
        <p:spPr>
          <a:xfrm>
            <a:off x="2066563" y="176291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Today.FirstDayOfMonth</a:t>
            </a:r>
            <a:endParaRPr lang="ru-RU" sz="1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23C-8BFE-4C7E-80DB-6E3CBF23AA2B}"/>
              </a:ext>
            </a:extLst>
          </p:cNvPr>
          <p:cNvSpPr txBox="1"/>
          <p:nvPr/>
        </p:nvSpPr>
        <p:spPr>
          <a:xfrm>
            <a:off x="4221020" y="17629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Today.LastDayOfMonth</a:t>
            </a:r>
            <a:endParaRPr lang="ru-RU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259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63CEF-4598-A8D1-61D7-A7F932750EDD}"/>
              </a:ext>
            </a:extLst>
          </p:cNvPr>
          <p:cNvSpPr txBox="1"/>
          <p:nvPr/>
        </p:nvSpPr>
        <p:spPr>
          <a:xfrm>
            <a:off x="129310" y="73891"/>
            <a:ext cx="137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Банк Мониторинг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C9291-6F4A-9377-BB68-73C736CC74E4}"/>
              </a:ext>
            </a:extLst>
          </p:cNvPr>
          <p:cNvSpPr txBox="1"/>
          <p:nvPr/>
        </p:nvSpPr>
        <p:spPr>
          <a:xfrm>
            <a:off x="129310" y="514925"/>
            <a:ext cx="27201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 * from ("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select id,doc_num,doc_date,platelshik_name,type_operatsii,debet,kredit,sum as debet_sum,'0' as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kredit_sum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bank_prixod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where (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doc_date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between '"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start_dateTimePicker.Value.ToString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-MM-dd"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 and '"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finish_dateTimePicker.Value.ToString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-MM-dd"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 )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union all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select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id,doc_num,doc_date,kontragent_name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 platelshik_name,type_operatsii,debet,kredit,'0' as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debet_sum,sum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kredit_sum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bank_rasxod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where (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doc_date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between '"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start_dateTimePicker.Value.ToString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-MM-dd"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 and '"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finish_dateTimePicker.Value.ToString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-MM-dd"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 )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) t </a:t>
            </a:r>
            <a:endParaRPr lang="ru-RU" sz="1200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3F44B-88E4-1DD7-ADBC-5FC288D4C191}"/>
              </a:ext>
            </a:extLst>
          </p:cNvPr>
          <p:cNvSpPr txBox="1"/>
          <p:nvPr/>
        </p:nvSpPr>
        <p:spPr>
          <a:xfrm>
            <a:off x="2787668" y="1694623"/>
            <a:ext cx="89354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 select (sum(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t.prixod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 sum(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t.rasxod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as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raznitsa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( 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select sum as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'0' as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rasxod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bank_prixod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where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debet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'100' and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doc_date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'"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start_dateTimePicker.Value.ToString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-MM-dd"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union all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select '0' as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sum as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rasxod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bank_rasxod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where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kredit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'100' and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doc_date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'"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start_dateTimePicker.Value.ToString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-MM-dd"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) 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endParaRPr lang="ru-RU" sz="12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41584-E8B3-9263-8111-B938D6EAD34E}"/>
              </a:ext>
            </a:extLst>
          </p:cNvPr>
          <p:cNvSpPr txBox="1"/>
          <p:nvPr/>
        </p:nvSpPr>
        <p:spPr>
          <a:xfrm>
            <a:off x="89748" y="1694623"/>
            <a:ext cx="282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Остаток на начало период: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EA810-CF17-0B97-2BE5-9F3F74B6B07B}"/>
              </a:ext>
            </a:extLst>
          </p:cNvPr>
          <p:cNvSpPr txBox="1"/>
          <p:nvPr/>
        </p:nvSpPr>
        <p:spPr>
          <a:xfrm>
            <a:off x="2787667" y="4007852"/>
            <a:ext cx="89354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 select (sum(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t.prixod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 sum(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t.rasxod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as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raznitsa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( 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select sum as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'0' as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rasxod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bank_prixod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where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debet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'100' and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doc_date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'"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finish_dateTimePicker.Value.ToString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-MM-dd"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union all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select '0' as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sum as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rasxod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bank_rasxod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where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kredit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'100' and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doc_date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'"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finish_dateTimePicker.Value.ToString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-MM-dd"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) 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endParaRPr lang="ru-RU" sz="1200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22C4B-BC3B-7529-634B-EF1F0A1907DF}"/>
              </a:ext>
            </a:extLst>
          </p:cNvPr>
          <p:cNvSpPr txBox="1"/>
          <p:nvPr/>
        </p:nvSpPr>
        <p:spPr>
          <a:xfrm>
            <a:off x="192404" y="4007852"/>
            <a:ext cx="272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Остаток на конец период:</a:t>
            </a:r>
          </a:p>
        </p:txBody>
      </p:sp>
    </p:spTree>
    <p:extLst>
      <p:ext uri="{BB962C8B-B14F-4D97-AF65-F5344CB8AC3E}">
        <p14:creationId xmlns:p14="http://schemas.microsoft.com/office/powerpoint/2010/main" val="31152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F4F2A-F6D2-3667-3305-A43664BC1104}"/>
              </a:ext>
            </a:extLst>
          </p:cNvPr>
          <p:cNvSpPr txBox="1"/>
          <p:nvPr/>
        </p:nvSpPr>
        <p:spPr>
          <a:xfrm>
            <a:off x="129310" y="73891"/>
            <a:ext cx="1340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Касса приходные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F8C4FE9-D8DB-458C-1A45-70101F2D6863}"/>
              </a:ext>
            </a:extLst>
          </p:cNvPr>
          <p:cNvSpPr/>
          <p:nvPr/>
        </p:nvSpPr>
        <p:spPr>
          <a:xfrm>
            <a:off x="1995055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FD0A35F-099E-03BC-CC9E-19B9289A6E47}"/>
              </a:ext>
            </a:extLst>
          </p:cNvPr>
          <p:cNvSpPr/>
          <p:nvPr/>
        </p:nvSpPr>
        <p:spPr>
          <a:xfrm>
            <a:off x="4221020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4A499-22FD-C148-4837-F871B6C9A200}"/>
              </a:ext>
            </a:extLst>
          </p:cNvPr>
          <p:cNvSpPr txBox="1"/>
          <p:nvPr/>
        </p:nvSpPr>
        <p:spPr>
          <a:xfrm>
            <a:off x="661035" y="4802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период 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4D99D-2735-1E10-CC34-7A408C27D93F}"/>
              </a:ext>
            </a:extLst>
          </p:cNvPr>
          <p:cNvSpPr txBox="1"/>
          <p:nvPr/>
        </p:nvSpPr>
        <p:spPr>
          <a:xfrm>
            <a:off x="3591098" y="4434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55C0C13-D87F-C207-2DA4-E37D17EF566A}"/>
              </a:ext>
            </a:extLst>
          </p:cNvPr>
          <p:cNvSpPr/>
          <p:nvPr/>
        </p:nvSpPr>
        <p:spPr>
          <a:xfrm>
            <a:off x="10188659" y="480291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2230F4C-FAFA-C9DE-35A5-6EED3B2E10E6}"/>
              </a:ext>
            </a:extLst>
          </p:cNvPr>
          <p:cNvSpPr/>
          <p:nvPr/>
        </p:nvSpPr>
        <p:spPr>
          <a:xfrm>
            <a:off x="6733913" y="6214898"/>
            <a:ext cx="2119745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: </a:t>
            </a:r>
            <a:r>
              <a:rPr lang="en-US" dirty="0" err="1"/>
              <a:t>itogo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428F5E6-8664-451E-D271-274B69F7C5B0}"/>
              </a:ext>
            </a:extLst>
          </p:cNvPr>
          <p:cNvSpPr/>
          <p:nvPr/>
        </p:nvSpPr>
        <p:spPr>
          <a:xfrm>
            <a:off x="5783889" y="483630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Загрузить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159ED1B-994E-D2F3-0F2A-255D699FB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67278"/>
              </p:ext>
            </p:extLst>
          </p:nvPr>
        </p:nvGraphicFramePr>
        <p:xfrm>
          <a:off x="228918" y="1099127"/>
          <a:ext cx="11492979" cy="479583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1854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3283709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3167765763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3096498643"/>
                    </a:ext>
                  </a:extLst>
                </a:gridCol>
              </a:tblGrid>
              <a:tr h="994368">
                <a:tc>
                  <a:txBody>
                    <a:bodyPr/>
                    <a:lstStyle/>
                    <a:p>
                      <a:r>
                        <a:rPr lang="ru-RU" dirty="0"/>
                        <a:t>№ документа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 документа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Подотчетное лицо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173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kassa_prixod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doc_num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kassa_prixod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doc_date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Kassa_prixod.opisanie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kassa_prixod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.summa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id_podotchet_litso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.name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688154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688154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688154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4B640C-5039-3662-38C7-8EC3774F23B5}"/>
              </a:ext>
            </a:extLst>
          </p:cNvPr>
          <p:cNvSpPr/>
          <p:nvPr/>
        </p:nvSpPr>
        <p:spPr>
          <a:xfrm>
            <a:off x="10364154" y="2623006"/>
            <a:ext cx="1282901" cy="221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Изменить / Удалить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513F97-4C2B-7B4F-C0E1-B52BA5F9AE27}"/>
              </a:ext>
            </a:extLst>
          </p:cNvPr>
          <p:cNvSpPr txBox="1"/>
          <p:nvPr/>
        </p:nvSpPr>
        <p:spPr>
          <a:xfrm>
            <a:off x="2066563" y="176291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Today.FirstDayOfMonth</a:t>
            </a:r>
            <a:endParaRPr lang="ru-RU" sz="10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0CDD1-EC35-B8B2-6F33-1A5053946059}"/>
              </a:ext>
            </a:extLst>
          </p:cNvPr>
          <p:cNvSpPr txBox="1"/>
          <p:nvPr/>
        </p:nvSpPr>
        <p:spPr>
          <a:xfrm>
            <a:off x="4221020" y="17629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Today.LastDayOfMonth</a:t>
            </a:r>
            <a:endParaRPr lang="ru-RU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229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A6B34B-6FE1-55B1-170C-74D30982546A}"/>
              </a:ext>
            </a:extLst>
          </p:cNvPr>
          <p:cNvSpPr txBox="1"/>
          <p:nvPr/>
        </p:nvSpPr>
        <p:spPr>
          <a:xfrm>
            <a:off x="129310" y="73891"/>
            <a:ext cx="2110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Касса приходные </a:t>
            </a:r>
            <a:r>
              <a:rPr lang="en-US" sz="1200" b="1" dirty="0"/>
              <a:t>(</a:t>
            </a:r>
            <a:r>
              <a:rPr lang="ru-RU" sz="1200" b="1" dirty="0"/>
              <a:t>Добавить</a:t>
            </a:r>
            <a:r>
              <a:rPr lang="en-US" sz="1200" b="1" dirty="0"/>
              <a:t>)</a:t>
            </a:r>
            <a:endParaRPr lang="ru-RU" sz="1200" b="1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C5A3856-7AB2-39E4-C3A8-36964E396C75}"/>
              </a:ext>
            </a:extLst>
          </p:cNvPr>
          <p:cNvSpPr/>
          <p:nvPr/>
        </p:nvSpPr>
        <p:spPr>
          <a:xfrm>
            <a:off x="221673" y="471055"/>
            <a:ext cx="6844145" cy="526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0CB98-2535-32EB-2C91-8FD238CD8CC3}"/>
              </a:ext>
            </a:extLst>
          </p:cNvPr>
          <p:cNvSpPr txBox="1"/>
          <p:nvPr/>
        </p:nvSpPr>
        <p:spPr>
          <a:xfrm>
            <a:off x="356235" y="252557"/>
            <a:ext cx="24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Приходные документы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5607E-01AC-F20F-2F0D-7A8C9B7ADA7E}"/>
              </a:ext>
            </a:extLst>
          </p:cNvPr>
          <p:cNvSpPr txBox="1"/>
          <p:nvPr/>
        </p:nvSpPr>
        <p:spPr>
          <a:xfrm>
            <a:off x="356235" y="627982"/>
            <a:ext cx="123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№ документа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8B48C-B216-DEE4-7F9F-F1A3488FDF96}"/>
              </a:ext>
            </a:extLst>
          </p:cNvPr>
          <p:cNvSpPr txBox="1"/>
          <p:nvPr/>
        </p:nvSpPr>
        <p:spPr>
          <a:xfrm>
            <a:off x="3624721" y="627983"/>
            <a:ext cx="14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Дата документа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46BE169-9570-4D6D-9581-0FCF4D366D36}"/>
              </a:ext>
            </a:extLst>
          </p:cNvPr>
          <p:cNvSpPr/>
          <p:nvPr/>
        </p:nvSpPr>
        <p:spPr>
          <a:xfrm>
            <a:off x="5165845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A092E97-BA17-7686-BE80-E4422EF4B483}"/>
              </a:ext>
            </a:extLst>
          </p:cNvPr>
          <p:cNvSpPr/>
          <p:nvPr/>
        </p:nvSpPr>
        <p:spPr>
          <a:xfrm>
            <a:off x="1808507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1EDC9A2-2EED-1782-1CDD-C124408EBADB}"/>
              </a:ext>
            </a:extLst>
          </p:cNvPr>
          <p:cNvSpPr/>
          <p:nvPr/>
        </p:nvSpPr>
        <p:spPr>
          <a:xfrm>
            <a:off x="129310" y="2243062"/>
            <a:ext cx="4468710" cy="8295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0C3D4-134D-8A23-1D2F-C3B7EDFA2674}"/>
              </a:ext>
            </a:extLst>
          </p:cNvPr>
          <p:cNvSpPr txBox="1"/>
          <p:nvPr/>
        </p:nvSpPr>
        <p:spPr>
          <a:xfrm>
            <a:off x="382675" y="2058396"/>
            <a:ext cx="19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Подотчетное лицо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D6BF2A-34B3-DA60-4A96-D87602DA41F6}"/>
              </a:ext>
            </a:extLst>
          </p:cNvPr>
          <p:cNvSpPr txBox="1"/>
          <p:nvPr/>
        </p:nvSpPr>
        <p:spPr>
          <a:xfrm>
            <a:off x="356621" y="2390020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id_podotchet_litso</a:t>
            </a:r>
            <a:r>
              <a:rPr lang="en-US" sz="1400" dirty="0"/>
              <a:t>.name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id_podotchet_litso</a:t>
            </a:r>
            <a:r>
              <a:rPr lang="en-US" sz="1400" dirty="0" err="1"/>
              <a:t>.rayon</a:t>
            </a:r>
            <a:endParaRPr lang="en-US" sz="14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67E59E1-01C3-E335-10E7-A7E5464A026C}"/>
              </a:ext>
            </a:extLst>
          </p:cNvPr>
          <p:cNvSpPr/>
          <p:nvPr/>
        </p:nvSpPr>
        <p:spPr>
          <a:xfrm>
            <a:off x="7178081" y="2243063"/>
            <a:ext cx="4468710" cy="5223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162D47-659E-4F02-552F-B97D40F2A289}"/>
              </a:ext>
            </a:extLst>
          </p:cNvPr>
          <p:cNvSpPr txBox="1"/>
          <p:nvPr/>
        </p:nvSpPr>
        <p:spPr>
          <a:xfrm>
            <a:off x="7568506" y="2082715"/>
            <a:ext cx="8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Сумма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BD15B650-D4D7-95B4-A262-1E4105E18DE4}"/>
              </a:ext>
            </a:extLst>
          </p:cNvPr>
          <p:cNvSpPr/>
          <p:nvPr/>
        </p:nvSpPr>
        <p:spPr>
          <a:xfrm>
            <a:off x="7332509" y="2380179"/>
            <a:ext cx="1718218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</a:t>
            </a:r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C65CA8B-0138-EB03-2B50-5DAD9AD3341C}"/>
              </a:ext>
            </a:extLst>
          </p:cNvPr>
          <p:cNvSpPr/>
          <p:nvPr/>
        </p:nvSpPr>
        <p:spPr>
          <a:xfrm>
            <a:off x="221673" y="1393163"/>
            <a:ext cx="11425118" cy="5783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169A5D2-DBE1-3F7C-2F7B-DBEB44A5EB8A}"/>
              </a:ext>
            </a:extLst>
          </p:cNvPr>
          <p:cNvSpPr/>
          <p:nvPr/>
        </p:nvSpPr>
        <p:spPr>
          <a:xfrm>
            <a:off x="0" y="479824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4294DB9-D03C-B104-8B32-5EBB4894B759}"/>
              </a:ext>
            </a:extLst>
          </p:cNvPr>
          <p:cNvSpPr/>
          <p:nvPr/>
        </p:nvSpPr>
        <p:spPr>
          <a:xfrm>
            <a:off x="356234" y="5165889"/>
            <a:ext cx="11202229" cy="1518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31EE7-F43E-1E2D-249B-06C773C12CFA}"/>
              </a:ext>
            </a:extLst>
          </p:cNvPr>
          <p:cNvSpPr txBox="1"/>
          <p:nvPr/>
        </p:nvSpPr>
        <p:spPr>
          <a:xfrm>
            <a:off x="531053" y="496009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Проводки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D48174-2A82-396A-2FE0-027561814A2A}"/>
              </a:ext>
            </a:extLst>
          </p:cNvPr>
          <p:cNvSpPr txBox="1"/>
          <p:nvPr/>
        </p:nvSpPr>
        <p:spPr>
          <a:xfrm>
            <a:off x="221673" y="1156541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Описание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3727585-7936-147B-DD87-28E951AFE1A0}"/>
              </a:ext>
            </a:extLst>
          </p:cNvPr>
          <p:cNvSpPr/>
          <p:nvPr/>
        </p:nvSpPr>
        <p:spPr>
          <a:xfrm>
            <a:off x="7178081" y="471055"/>
            <a:ext cx="4468710" cy="548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DAB0A86-4944-22AE-C804-7B88301E0C97}"/>
              </a:ext>
            </a:extLst>
          </p:cNvPr>
          <p:cNvSpPr/>
          <p:nvPr/>
        </p:nvSpPr>
        <p:spPr>
          <a:xfrm>
            <a:off x="7332509" y="595819"/>
            <a:ext cx="2661236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FF54EB-AB7F-EFAA-6E6E-768E3C8F2622}"/>
              </a:ext>
            </a:extLst>
          </p:cNvPr>
          <p:cNvSpPr txBox="1"/>
          <p:nvPr/>
        </p:nvSpPr>
        <p:spPr>
          <a:xfrm>
            <a:off x="7268117" y="25842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Операции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CFBD998-389B-6706-D5EB-0880BE7C2539}"/>
              </a:ext>
            </a:extLst>
          </p:cNvPr>
          <p:cNvSpPr/>
          <p:nvPr/>
        </p:nvSpPr>
        <p:spPr>
          <a:xfrm>
            <a:off x="10129700" y="598086"/>
            <a:ext cx="3530882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spravochnik_operatsii_own_id.schet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spravochnik_operatsii_own_id.subschet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9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F73B05-6E59-BAEB-CF3A-7B8928D1236E}"/>
              </a:ext>
            </a:extLst>
          </p:cNvPr>
          <p:cNvSpPr txBox="1"/>
          <p:nvPr/>
        </p:nvSpPr>
        <p:spPr>
          <a:xfrm>
            <a:off x="129310" y="73891"/>
            <a:ext cx="1311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Касса Расходные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B819D8-83E1-6C47-43F6-6DC71F1B6E29}"/>
              </a:ext>
            </a:extLst>
          </p:cNvPr>
          <p:cNvSpPr/>
          <p:nvPr/>
        </p:nvSpPr>
        <p:spPr>
          <a:xfrm>
            <a:off x="1995055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17B6064-95BF-5C4A-9869-30CBA1E0EF05}"/>
              </a:ext>
            </a:extLst>
          </p:cNvPr>
          <p:cNvSpPr/>
          <p:nvPr/>
        </p:nvSpPr>
        <p:spPr>
          <a:xfrm>
            <a:off x="4221020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2FD74-F756-CD58-0B2E-2C50A37B1890}"/>
              </a:ext>
            </a:extLst>
          </p:cNvPr>
          <p:cNvSpPr txBox="1"/>
          <p:nvPr/>
        </p:nvSpPr>
        <p:spPr>
          <a:xfrm>
            <a:off x="661035" y="4802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период 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E9F91-5439-9F2E-AD5C-26DAB38A9E4E}"/>
              </a:ext>
            </a:extLst>
          </p:cNvPr>
          <p:cNvSpPr txBox="1"/>
          <p:nvPr/>
        </p:nvSpPr>
        <p:spPr>
          <a:xfrm>
            <a:off x="3591098" y="4434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6EF17D8-77ED-1E9B-468C-D32A39B75EF7}"/>
              </a:ext>
            </a:extLst>
          </p:cNvPr>
          <p:cNvSpPr/>
          <p:nvPr/>
        </p:nvSpPr>
        <p:spPr>
          <a:xfrm>
            <a:off x="10188659" y="480291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1C3B7FF-6EB9-0454-2C64-812248A22756}"/>
              </a:ext>
            </a:extLst>
          </p:cNvPr>
          <p:cNvSpPr/>
          <p:nvPr/>
        </p:nvSpPr>
        <p:spPr>
          <a:xfrm>
            <a:off x="6733913" y="6214898"/>
            <a:ext cx="2119745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: </a:t>
            </a:r>
            <a:r>
              <a:rPr lang="en-US" dirty="0" err="1"/>
              <a:t>itogo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A880D8B-392A-695D-C9B2-33FAB7209664}"/>
              </a:ext>
            </a:extLst>
          </p:cNvPr>
          <p:cNvSpPr/>
          <p:nvPr/>
        </p:nvSpPr>
        <p:spPr>
          <a:xfrm>
            <a:off x="5783889" y="483630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Загрузить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3E3D135-4803-E115-27F1-7C03211B4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48657"/>
              </p:ext>
            </p:extLst>
          </p:nvPr>
        </p:nvGraphicFramePr>
        <p:xfrm>
          <a:off x="228918" y="1099127"/>
          <a:ext cx="11492979" cy="479583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1854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3283709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3167765763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3096498643"/>
                    </a:ext>
                  </a:extLst>
                </a:gridCol>
              </a:tblGrid>
              <a:tr h="994368">
                <a:tc>
                  <a:txBody>
                    <a:bodyPr/>
                    <a:lstStyle/>
                    <a:p>
                      <a:r>
                        <a:rPr lang="ru-RU" dirty="0"/>
                        <a:t>№ документа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 документа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Подотчетное лицо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173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kassa_rasxod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doc_num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kassa_rasxod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doc_date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Kassa_rasxod.opisanie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kassa_rasxod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 summa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id_podotchet_litso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.name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688154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688154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688154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6F8CB09-792A-3FE1-53C6-663CF8A01166}"/>
              </a:ext>
            </a:extLst>
          </p:cNvPr>
          <p:cNvSpPr/>
          <p:nvPr/>
        </p:nvSpPr>
        <p:spPr>
          <a:xfrm>
            <a:off x="10364154" y="2623006"/>
            <a:ext cx="1282901" cy="221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Изменить / Удалить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71B2C-70E2-F3CD-E626-4850E4AEFAD1}"/>
              </a:ext>
            </a:extLst>
          </p:cNvPr>
          <p:cNvSpPr txBox="1"/>
          <p:nvPr/>
        </p:nvSpPr>
        <p:spPr>
          <a:xfrm>
            <a:off x="2066563" y="176291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Today.FirstDayOfMonth</a:t>
            </a:r>
            <a:endParaRPr lang="ru-RU" sz="10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C28ED6-88D9-47A3-E61C-BC3F12A0A34E}"/>
              </a:ext>
            </a:extLst>
          </p:cNvPr>
          <p:cNvSpPr txBox="1"/>
          <p:nvPr/>
        </p:nvSpPr>
        <p:spPr>
          <a:xfrm>
            <a:off x="4221020" y="17629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Today.LastDayOfMonth</a:t>
            </a:r>
            <a:endParaRPr lang="ru-RU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405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CD4280-C5FC-4301-9B86-33C4C8B2314F}"/>
              </a:ext>
            </a:extLst>
          </p:cNvPr>
          <p:cNvSpPr txBox="1"/>
          <p:nvPr/>
        </p:nvSpPr>
        <p:spPr>
          <a:xfrm>
            <a:off x="129310" y="73891"/>
            <a:ext cx="2081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Касса Расходные </a:t>
            </a:r>
            <a:r>
              <a:rPr lang="en-US" sz="1200" b="1" dirty="0"/>
              <a:t>(</a:t>
            </a:r>
            <a:r>
              <a:rPr lang="ru-RU" sz="1200" b="1" dirty="0"/>
              <a:t>Добавить</a:t>
            </a:r>
            <a:r>
              <a:rPr lang="en-US" sz="1200" b="1" dirty="0"/>
              <a:t>)</a:t>
            </a:r>
            <a:endParaRPr lang="ru-RU" sz="1200" b="1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B71C762-3428-B9AF-C30C-A54609EB498A}"/>
              </a:ext>
            </a:extLst>
          </p:cNvPr>
          <p:cNvSpPr/>
          <p:nvPr/>
        </p:nvSpPr>
        <p:spPr>
          <a:xfrm>
            <a:off x="221673" y="471055"/>
            <a:ext cx="6844145" cy="526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9F8E5-A97F-5AC3-A119-D1B3FE846682}"/>
              </a:ext>
            </a:extLst>
          </p:cNvPr>
          <p:cNvSpPr txBox="1"/>
          <p:nvPr/>
        </p:nvSpPr>
        <p:spPr>
          <a:xfrm>
            <a:off x="356235" y="252557"/>
            <a:ext cx="239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Расходные документы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1D808-A52E-2675-6D4A-1C4C0F636751}"/>
              </a:ext>
            </a:extLst>
          </p:cNvPr>
          <p:cNvSpPr txBox="1"/>
          <p:nvPr/>
        </p:nvSpPr>
        <p:spPr>
          <a:xfrm>
            <a:off x="356235" y="627982"/>
            <a:ext cx="123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№ документа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7FF78-92C2-AAA3-3B02-74FAD89A24E5}"/>
              </a:ext>
            </a:extLst>
          </p:cNvPr>
          <p:cNvSpPr txBox="1"/>
          <p:nvPr/>
        </p:nvSpPr>
        <p:spPr>
          <a:xfrm>
            <a:off x="3624721" y="627983"/>
            <a:ext cx="14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Дата документа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900FB1D-FABF-68E6-E57D-8796A02E91C9}"/>
              </a:ext>
            </a:extLst>
          </p:cNvPr>
          <p:cNvSpPr/>
          <p:nvPr/>
        </p:nvSpPr>
        <p:spPr>
          <a:xfrm>
            <a:off x="5165845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F291442-E333-CD60-AE71-4BEF0226CB55}"/>
              </a:ext>
            </a:extLst>
          </p:cNvPr>
          <p:cNvSpPr/>
          <p:nvPr/>
        </p:nvSpPr>
        <p:spPr>
          <a:xfrm>
            <a:off x="1808507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7FBBFA4-6509-B21C-D787-A994DD91D0C0}"/>
              </a:ext>
            </a:extLst>
          </p:cNvPr>
          <p:cNvSpPr/>
          <p:nvPr/>
        </p:nvSpPr>
        <p:spPr>
          <a:xfrm>
            <a:off x="129310" y="2243062"/>
            <a:ext cx="4468710" cy="8295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092D4-157F-DF6D-C5DE-936E8CA5A0CF}"/>
              </a:ext>
            </a:extLst>
          </p:cNvPr>
          <p:cNvSpPr txBox="1"/>
          <p:nvPr/>
        </p:nvSpPr>
        <p:spPr>
          <a:xfrm>
            <a:off x="382675" y="2058396"/>
            <a:ext cx="19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Подотчетное лицо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C19A7-928D-BB53-607C-280FD5D37F14}"/>
              </a:ext>
            </a:extLst>
          </p:cNvPr>
          <p:cNvSpPr txBox="1"/>
          <p:nvPr/>
        </p:nvSpPr>
        <p:spPr>
          <a:xfrm>
            <a:off x="356621" y="2390020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id_podotchet_litso</a:t>
            </a:r>
            <a:r>
              <a:rPr lang="en-US" sz="1400" dirty="0"/>
              <a:t>.name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id_podotchet_litso</a:t>
            </a:r>
            <a:r>
              <a:rPr lang="en-US" sz="1400" dirty="0" err="1"/>
              <a:t>.rayon</a:t>
            </a:r>
            <a:endParaRPr lang="en-US" sz="14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FCEC424-12B1-B754-C938-D49856BA6225}"/>
              </a:ext>
            </a:extLst>
          </p:cNvPr>
          <p:cNvSpPr/>
          <p:nvPr/>
        </p:nvSpPr>
        <p:spPr>
          <a:xfrm>
            <a:off x="7178081" y="2243063"/>
            <a:ext cx="4468710" cy="5223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B2390-675E-9D5D-493C-021EDBA83C69}"/>
              </a:ext>
            </a:extLst>
          </p:cNvPr>
          <p:cNvSpPr txBox="1"/>
          <p:nvPr/>
        </p:nvSpPr>
        <p:spPr>
          <a:xfrm>
            <a:off x="7568506" y="2082715"/>
            <a:ext cx="8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Сумма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2D6F6B7-621A-741B-AFD4-AA232AEF7B3C}"/>
              </a:ext>
            </a:extLst>
          </p:cNvPr>
          <p:cNvSpPr/>
          <p:nvPr/>
        </p:nvSpPr>
        <p:spPr>
          <a:xfrm>
            <a:off x="7332509" y="2380179"/>
            <a:ext cx="1718218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172AE846-A5B3-EF11-582F-D67501033B86}"/>
              </a:ext>
            </a:extLst>
          </p:cNvPr>
          <p:cNvSpPr/>
          <p:nvPr/>
        </p:nvSpPr>
        <p:spPr>
          <a:xfrm>
            <a:off x="221673" y="1393163"/>
            <a:ext cx="11425118" cy="5783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2A94B72-7227-E04A-71C5-E75B125D90D0}"/>
              </a:ext>
            </a:extLst>
          </p:cNvPr>
          <p:cNvSpPr/>
          <p:nvPr/>
        </p:nvSpPr>
        <p:spPr>
          <a:xfrm>
            <a:off x="0" y="479824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DFF6AE7-56F8-9BB3-18C2-CC0E03201B56}"/>
              </a:ext>
            </a:extLst>
          </p:cNvPr>
          <p:cNvSpPr/>
          <p:nvPr/>
        </p:nvSpPr>
        <p:spPr>
          <a:xfrm>
            <a:off x="356234" y="5165889"/>
            <a:ext cx="11202229" cy="1518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B7E7F-57EF-128D-98F5-B8EC9BAEA686}"/>
              </a:ext>
            </a:extLst>
          </p:cNvPr>
          <p:cNvSpPr txBox="1"/>
          <p:nvPr/>
        </p:nvSpPr>
        <p:spPr>
          <a:xfrm>
            <a:off x="531053" y="496009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Проводки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6083C6-9F77-E2A3-61D2-352031A4411B}"/>
              </a:ext>
            </a:extLst>
          </p:cNvPr>
          <p:cNvSpPr txBox="1"/>
          <p:nvPr/>
        </p:nvSpPr>
        <p:spPr>
          <a:xfrm>
            <a:off x="221673" y="1156541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Описание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6593ED2F-9C21-1663-44F2-FB7F4037B1B6}"/>
              </a:ext>
            </a:extLst>
          </p:cNvPr>
          <p:cNvSpPr/>
          <p:nvPr/>
        </p:nvSpPr>
        <p:spPr>
          <a:xfrm>
            <a:off x="7178081" y="471055"/>
            <a:ext cx="4468710" cy="548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B970F94-B288-976C-EEC5-96CA0FE2AAEB}"/>
              </a:ext>
            </a:extLst>
          </p:cNvPr>
          <p:cNvSpPr/>
          <p:nvPr/>
        </p:nvSpPr>
        <p:spPr>
          <a:xfrm>
            <a:off x="7332509" y="595819"/>
            <a:ext cx="2661236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64C2F7-FB99-0C4F-85C6-7678E4F76FF2}"/>
              </a:ext>
            </a:extLst>
          </p:cNvPr>
          <p:cNvSpPr txBox="1"/>
          <p:nvPr/>
        </p:nvSpPr>
        <p:spPr>
          <a:xfrm>
            <a:off x="7268117" y="25842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Операции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3E906E1-D32B-55CA-76CC-0348B651ACEA}"/>
              </a:ext>
            </a:extLst>
          </p:cNvPr>
          <p:cNvSpPr/>
          <p:nvPr/>
        </p:nvSpPr>
        <p:spPr>
          <a:xfrm>
            <a:off x="10129700" y="598086"/>
            <a:ext cx="3530882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spravochnik_operatsii_own_id.schet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spravochnik_operatsii_own_id.subschet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2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5F5543-2554-5D51-40BE-2B6E84844029}"/>
              </a:ext>
            </a:extLst>
          </p:cNvPr>
          <p:cNvSpPr txBox="1"/>
          <p:nvPr/>
        </p:nvSpPr>
        <p:spPr>
          <a:xfrm>
            <a:off x="129310" y="73891"/>
            <a:ext cx="1392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Касса мониторинг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502109-012A-0AB9-427B-654E082D1B31}"/>
              </a:ext>
            </a:extLst>
          </p:cNvPr>
          <p:cNvSpPr/>
          <p:nvPr/>
        </p:nvSpPr>
        <p:spPr>
          <a:xfrm>
            <a:off x="1995055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F7BD157-1676-A2BD-4EEE-15B59AA04FF7}"/>
              </a:ext>
            </a:extLst>
          </p:cNvPr>
          <p:cNvSpPr/>
          <p:nvPr/>
        </p:nvSpPr>
        <p:spPr>
          <a:xfrm>
            <a:off x="4221020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59D32-B6A9-CDD1-A529-4AE6053C3812}"/>
              </a:ext>
            </a:extLst>
          </p:cNvPr>
          <p:cNvSpPr txBox="1"/>
          <p:nvPr/>
        </p:nvSpPr>
        <p:spPr>
          <a:xfrm>
            <a:off x="661035" y="4802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период 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9990B-622C-0B0F-8AA5-CC4AF6E12B07}"/>
              </a:ext>
            </a:extLst>
          </p:cNvPr>
          <p:cNvSpPr txBox="1"/>
          <p:nvPr/>
        </p:nvSpPr>
        <p:spPr>
          <a:xfrm>
            <a:off x="3591098" y="4434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4676C74-5658-FBE7-4CAC-45310EB28544}"/>
              </a:ext>
            </a:extLst>
          </p:cNvPr>
          <p:cNvSpPr/>
          <p:nvPr/>
        </p:nvSpPr>
        <p:spPr>
          <a:xfrm>
            <a:off x="5783889" y="483630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Загрузить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47E9C-3D84-668F-EB33-E6A68EAAA340}"/>
              </a:ext>
            </a:extLst>
          </p:cNvPr>
          <p:cNvSpPr txBox="1"/>
          <p:nvPr/>
        </p:nvSpPr>
        <p:spPr>
          <a:xfrm>
            <a:off x="3705360" y="1050550"/>
            <a:ext cx="282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Остаток на начало период: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93EF0D1-6FB3-A48C-3E9E-EC9F9C660EC2}"/>
              </a:ext>
            </a:extLst>
          </p:cNvPr>
          <p:cNvSpPr/>
          <p:nvPr/>
        </p:nvSpPr>
        <p:spPr>
          <a:xfrm>
            <a:off x="6530108" y="1050550"/>
            <a:ext cx="2419928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TexBox</a:t>
            </a:r>
            <a:endParaRPr lang="ru-RU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FFCEDADC-3CCB-BCC2-9253-5E0B98C95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00139"/>
              </p:ext>
            </p:extLst>
          </p:nvPr>
        </p:nvGraphicFramePr>
        <p:xfrm>
          <a:off x="228918" y="1484813"/>
          <a:ext cx="11492977" cy="44101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6622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2873245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4193331367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3167765763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3096498643"/>
                    </a:ext>
                  </a:extLst>
                </a:gridCol>
              </a:tblGrid>
              <a:tr h="632812">
                <a:tc>
                  <a:txBody>
                    <a:bodyPr/>
                    <a:lstStyle/>
                    <a:p>
                      <a:r>
                        <a:rPr lang="ru-RU" dirty="0"/>
                        <a:t>№ документа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 документа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Расход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Подотчетное лицо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1597316">
                <a:tc>
                  <a:txBody>
                    <a:bodyPr/>
                    <a:lstStyle/>
                    <a:p>
                      <a:r>
                        <a:rPr lang="en-US" sz="1200" dirty="0" err="1"/>
                        <a:t>doc_num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doc_date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opisanie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prixod_summa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rasxod_summa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id_podotchet_litso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.name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632812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632812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632812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9B1FA99-11D9-4D84-0D91-2E17C719E817}"/>
              </a:ext>
            </a:extLst>
          </p:cNvPr>
          <p:cNvSpPr/>
          <p:nvPr/>
        </p:nvSpPr>
        <p:spPr>
          <a:xfrm>
            <a:off x="5783889" y="6015189"/>
            <a:ext cx="1524000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: </a:t>
            </a:r>
            <a:r>
              <a:rPr lang="en-US" dirty="0" err="1"/>
              <a:t>itogo</a:t>
            </a:r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FE7B978-D29A-0580-7CFB-6B261258BAB4}"/>
              </a:ext>
            </a:extLst>
          </p:cNvPr>
          <p:cNvSpPr/>
          <p:nvPr/>
        </p:nvSpPr>
        <p:spPr>
          <a:xfrm>
            <a:off x="7460290" y="6015189"/>
            <a:ext cx="1524000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: </a:t>
            </a:r>
            <a:r>
              <a:rPr lang="en-US" dirty="0" err="1"/>
              <a:t>itogo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7C2B4-C643-BFF6-006B-04D64A71673C}"/>
              </a:ext>
            </a:extLst>
          </p:cNvPr>
          <p:cNvSpPr txBox="1"/>
          <p:nvPr/>
        </p:nvSpPr>
        <p:spPr>
          <a:xfrm>
            <a:off x="3705360" y="6437684"/>
            <a:ext cx="272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Остаток на конец период: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0E88D39-4B91-D0F1-21C9-EA9F1940F04E}"/>
              </a:ext>
            </a:extLst>
          </p:cNvPr>
          <p:cNvSpPr/>
          <p:nvPr/>
        </p:nvSpPr>
        <p:spPr>
          <a:xfrm>
            <a:off x="6530108" y="6437684"/>
            <a:ext cx="2419928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TexBox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C5124-45BE-BC76-AF6E-319EB4993438}"/>
              </a:ext>
            </a:extLst>
          </p:cNvPr>
          <p:cNvSpPr txBox="1"/>
          <p:nvPr/>
        </p:nvSpPr>
        <p:spPr>
          <a:xfrm>
            <a:off x="470103" y="4163288"/>
            <a:ext cx="9351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Table </a:t>
            </a:r>
            <a:r>
              <a:rPr lang="ru-RU" sz="1200" dirty="0">
                <a:highlight>
                  <a:srgbClr val="FFFF00"/>
                </a:highlight>
              </a:rPr>
              <a:t>ни ичига </a:t>
            </a:r>
            <a:r>
              <a:rPr lang="en-US" sz="1200" dirty="0" err="1">
                <a:highlight>
                  <a:srgbClr val="FFFF00"/>
                </a:highlight>
              </a:rPr>
              <a:t>kassa_prixod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kassa_rasxod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ru-RU" sz="1200" dirty="0">
                <a:highlight>
                  <a:srgbClr val="FFFF00"/>
                </a:highlight>
              </a:rPr>
              <a:t>дан </a:t>
            </a:r>
            <a:r>
              <a:rPr lang="ru-RU" sz="1200" dirty="0" err="1">
                <a:highlight>
                  <a:srgbClr val="FFFF00"/>
                </a:highlight>
              </a:rPr>
              <a:t>маълумотлар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олиб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келинади</a:t>
            </a:r>
            <a:r>
              <a:rPr lang="ru-RU" sz="1200" dirty="0">
                <a:highlight>
                  <a:srgbClr val="FFFF00"/>
                </a:highlight>
              </a:rPr>
              <a:t>. </a:t>
            </a:r>
            <a:r>
              <a:rPr lang="en-US" sz="1200" dirty="0" err="1">
                <a:highlight>
                  <a:srgbClr val="FFFF00"/>
                </a:highlight>
              </a:rPr>
              <a:t>Doc_date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ru-RU" sz="1200" dirty="0">
                <a:highlight>
                  <a:srgbClr val="FFFF00"/>
                </a:highlight>
              </a:rPr>
              <a:t>2та период ни </a:t>
            </a:r>
            <a:r>
              <a:rPr lang="ru-RU" sz="1200" dirty="0" err="1">
                <a:highlight>
                  <a:srgbClr val="FFFF00"/>
                </a:highlight>
              </a:rPr>
              <a:t>орасида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ёткан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хаммасини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олиб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dirty="0" err="1">
                <a:highlight>
                  <a:srgbClr val="FFFF00"/>
                </a:highlight>
              </a:rPr>
              <a:t>келади</a:t>
            </a:r>
            <a:r>
              <a:rPr lang="ru-RU" sz="1200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E991E-8A39-2831-0C57-C682ECC950EB}"/>
              </a:ext>
            </a:extLst>
          </p:cNvPr>
          <p:cNvSpPr txBox="1"/>
          <p:nvPr/>
        </p:nvSpPr>
        <p:spPr>
          <a:xfrm>
            <a:off x="2066563" y="176291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Today.FirstDayOfMonth</a:t>
            </a:r>
            <a:endParaRPr lang="ru-RU" sz="1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2F448-410B-B0C4-BD9C-FC78E09EA05C}"/>
              </a:ext>
            </a:extLst>
          </p:cNvPr>
          <p:cNvSpPr txBox="1"/>
          <p:nvPr/>
        </p:nvSpPr>
        <p:spPr>
          <a:xfrm>
            <a:off x="4221020" y="17629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Today.LastDayOfMonth</a:t>
            </a:r>
            <a:endParaRPr lang="ru-RU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137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A8F6719-1A99-C47D-A0A0-40D8CF457BF5}"/>
              </a:ext>
            </a:extLst>
          </p:cNvPr>
          <p:cNvGrpSpPr/>
          <p:nvPr/>
        </p:nvGrpSpPr>
        <p:grpSpPr>
          <a:xfrm>
            <a:off x="343708" y="577888"/>
            <a:ext cx="11600873" cy="5969997"/>
            <a:chOff x="378690" y="249110"/>
            <a:chExt cx="11600873" cy="246638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021889D-40A3-67B8-DC81-01B09A1F621C}"/>
                </a:ext>
              </a:extLst>
            </p:cNvPr>
            <p:cNvSpPr/>
            <p:nvPr/>
          </p:nvSpPr>
          <p:spPr>
            <a:xfrm>
              <a:off x="378690" y="415636"/>
              <a:ext cx="11600873" cy="229985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BD6514-BF08-E9F1-B6CF-5A3AC078EC2D}"/>
                </a:ext>
              </a:extLst>
            </p:cNvPr>
            <p:cNvSpPr txBox="1"/>
            <p:nvPr/>
          </p:nvSpPr>
          <p:spPr>
            <a:xfrm>
              <a:off x="812800" y="249110"/>
              <a:ext cx="3055274" cy="15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Regions</a:t>
              </a:r>
              <a:endParaRPr lang="ru-RU" dirty="0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14EF54A-7CC4-62E2-9604-635FABE544BE}"/>
              </a:ext>
            </a:extLst>
          </p:cNvPr>
          <p:cNvGrpSpPr/>
          <p:nvPr/>
        </p:nvGrpSpPr>
        <p:grpSpPr>
          <a:xfrm>
            <a:off x="960582" y="1114588"/>
            <a:ext cx="6317672" cy="2207492"/>
            <a:chOff x="563419" y="2872508"/>
            <a:chExt cx="6317672" cy="2207492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D50F8B81-29C4-736B-E022-919584ED452E}"/>
                </a:ext>
              </a:extLst>
            </p:cNvPr>
            <p:cNvGrpSpPr/>
            <p:nvPr/>
          </p:nvGrpSpPr>
          <p:grpSpPr>
            <a:xfrm>
              <a:off x="563419" y="2872508"/>
              <a:ext cx="6317672" cy="2207492"/>
              <a:chOff x="701964" y="3371272"/>
              <a:chExt cx="5052291" cy="1798659"/>
            </a:xfrm>
          </p:grpSpPr>
          <p:sp>
            <p:nvSpPr>
              <p:cNvPr id="6" name="Прямоугольник: скругленные углы 5">
                <a:extLst>
                  <a:ext uri="{FF2B5EF4-FFF2-40B4-BE49-F238E27FC236}">
                    <a16:creationId xmlns:a16="http://schemas.microsoft.com/office/drawing/2014/main" id="{F6C6BFEF-CA3B-28B5-F9A9-A83BC1657746}"/>
                  </a:ext>
                </a:extLst>
              </p:cNvPr>
              <p:cNvSpPr/>
              <p:nvPr/>
            </p:nvSpPr>
            <p:spPr>
              <a:xfrm>
                <a:off x="701964" y="3740604"/>
                <a:ext cx="5052291" cy="142932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29FABA-9A4B-278C-EA33-CD58F78EBA92}"/>
                  </a:ext>
                </a:extLst>
              </p:cNvPr>
              <p:cNvSpPr txBox="1"/>
              <p:nvPr/>
            </p:nvSpPr>
            <p:spPr>
              <a:xfrm>
                <a:off x="701964" y="3371272"/>
                <a:ext cx="3480450" cy="3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Spravochnik_budjet_name</a:t>
                </a:r>
                <a:r>
                  <a:rPr lang="en-US" dirty="0"/>
                  <a:t> (</a:t>
                </a:r>
                <a:r>
                  <a:rPr lang="en-US" dirty="0" err="1"/>
                  <a:t>Mahalliy</a:t>
                </a:r>
                <a:r>
                  <a:rPr lang="en-US" dirty="0"/>
                  <a:t> </a:t>
                </a:r>
                <a:r>
                  <a:rPr lang="en-US" dirty="0" err="1"/>
                  <a:t>budjet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</p:grp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27607906-8221-F316-6C26-11AF300DC559}"/>
                </a:ext>
              </a:extLst>
            </p:cNvPr>
            <p:cNvGrpSpPr/>
            <p:nvPr/>
          </p:nvGrpSpPr>
          <p:grpSpPr>
            <a:xfrm>
              <a:off x="812800" y="3429000"/>
              <a:ext cx="1856509" cy="1515920"/>
              <a:chOff x="701964" y="4746335"/>
              <a:chExt cx="1856509" cy="1515920"/>
            </a:xfrm>
          </p:grpSpPr>
          <p:grpSp>
            <p:nvGrpSpPr>
              <p:cNvPr id="12" name="Группа 11">
                <a:extLst>
                  <a:ext uri="{FF2B5EF4-FFF2-40B4-BE49-F238E27FC236}">
                    <a16:creationId xmlns:a16="http://schemas.microsoft.com/office/drawing/2014/main" id="{766DB126-C82A-93E7-4CE5-6126E0C36A92}"/>
                  </a:ext>
                </a:extLst>
              </p:cNvPr>
              <p:cNvGrpSpPr/>
              <p:nvPr/>
            </p:nvGrpSpPr>
            <p:grpSpPr>
              <a:xfrm>
                <a:off x="701964" y="4746335"/>
                <a:ext cx="1856509" cy="1515920"/>
                <a:chOff x="701964" y="4746335"/>
                <a:chExt cx="1856509" cy="1515920"/>
              </a:xfrm>
            </p:grpSpPr>
            <p:sp>
              <p:nvSpPr>
                <p:cNvPr id="10" name="Прямоугольник 9">
                  <a:extLst>
                    <a:ext uri="{FF2B5EF4-FFF2-40B4-BE49-F238E27FC236}">
                      <a16:creationId xmlns:a16="http://schemas.microsoft.com/office/drawing/2014/main" id="{2E5F6084-6271-88D2-809B-8230C3A70AE7}"/>
                    </a:ext>
                  </a:extLst>
                </p:cNvPr>
                <p:cNvSpPr/>
                <p:nvPr/>
              </p:nvSpPr>
              <p:spPr>
                <a:xfrm>
                  <a:off x="701964" y="5107709"/>
                  <a:ext cx="1856509" cy="11545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806FB34-4327-8E64-7D8F-DA83DA834A03}"/>
                    </a:ext>
                  </a:extLst>
                </p:cNvPr>
                <p:cNvSpPr txBox="1"/>
                <p:nvPr/>
              </p:nvSpPr>
              <p:spPr>
                <a:xfrm>
                  <a:off x="701964" y="4746335"/>
                  <a:ext cx="1828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Main_schet</a:t>
                  </a:r>
                  <a:r>
                    <a:rPr lang="en-US" dirty="0"/>
                    <a:t> (101)</a:t>
                  </a:r>
                  <a:endParaRPr lang="ru-RU" dirty="0"/>
                </a:p>
              </p:txBody>
            </p:sp>
          </p:grpSp>
          <p:sp>
            <p:nvSpPr>
              <p:cNvPr id="13" name="Прямоугольник: скругленные углы 12">
                <a:extLst>
                  <a:ext uri="{FF2B5EF4-FFF2-40B4-BE49-F238E27FC236}">
                    <a16:creationId xmlns:a16="http://schemas.microsoft.com/office/drawing/2014/main" id="{2CFF6CDE-E2E4-5EF1-A89B-F6BA1055997A}"/>
                  </a:ext>
                </a:extLst>
              </p:cNvPr>
              <p:cNvSpPr/>
              <p:nvPr/>
            </p:nvSpPr>
            <p:spPr>
              <a:xfrm>
                <a:off x="807190" y="5179044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Bank_prixod</a:t>
                </a:r>
                <a:endParaRPr lang="ru-RU" sz="1000" dirty="0"/>
              </a:p>
            </p:txBody>
          </p:sp>
          <p:sp>
            <p:nvSpPr>
              <p:cNvPr id="14" name="Прямоугольник: скругленные углы 13">
                <a:extLst>
                  <a:ext uri="{FF2B5EF4-FFF2-40B4-BE49-F238E27FC236}">
                    <a16:creationId xmlns:a16="http://schemas.microsoft.com/office/drawing/2014/main" id="{26D541B7-4511-6AED-BFF6-55997C8897EF}"/>
                  </a:ext>
                </a:extLst>
              </p:cNvPr>
              <p:cNvSpPr/>
              <p:nvPr/>
            </p:nvSpPr>
            <p:spPr>
              <a:xfrm>
                <a:off x="807190" y="5511431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Bank_rasxod</a:t>
                </a:r>
                <a:endParaRPr lang="ru-RU" sz="1000" dirty="0"/>
              </a:p>
            </p:txBody>
          </p:sp>
          <p:sp>
            <p:nvSpPr>
              <p:cNvPr id="15" name="Прямоугольник: скругленные углы 14">
                <a:extLst>
                  <a:ext uri="{FF2B5EF4-FFF2-40B4-BE49-F238E27FC236}">
                    <a16:creationId xmlns:a16="http://schemas.microsoft.com/office/drawing/2014/main" id="{A1875540-EFC4-186B-B60D-23821541A1D2}"/>
                  </a:ext>
                </a:extLst>
              </p:cNvPr>
              <p:cNvSpPr/>
              <p:nvPr/>
            </p:nvSpPr>
            <p:spPr>
              <a:xfrm>
                <a:off x="807190" y="5883441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Bajarilgan_ishlar</a:t>
                </a:r>
                <a:endParaRPr lang="ru-RU" sz="1000" dirty="0"/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8749F57E-CF31-FAA2-7EFE-44B46FDDF60F}"/>
                </a:ext>
              </a:extLst>
            </p:cNvPr>
            <p:cNvGrpSpPr/>
            <p:nvPr/>
          </p:nvGrpSpPr>
          <p:grpSpPr>
            <a:xfrm>
              <a:off x="2890310" y="3436136"/>
              <a:ext cx="1856509" cy="1515920"/>
              <a:chOff x="701964" y="4746335"/>
              <a:chExt cx="1856509" cy="1515920"/>
            </a:xfrm>
          </p:grpSpPr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7ECE8722-BDDF-2C97-84D4-09CEF5542963}"/>
                  </a:ext>
                </a:extLst>
              </p:cNvPr>
              <p:cNvGrpSpPr/>
              <p:nvPr/>
            </p:nvGrpSpPr>
            <p:grpSpPr>
              <a:xfrm>
                <a:off x="701964" y="4746335"/>
                <a:ext cx="1856509" cy="1515920"/>
                <a:chOff x="701964" y="4746335"/>
                <a:chExt cx="1856509" cy="1515920"/>
              </a:xfrm>
            </p:grpSpPr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5B75BFA3-1488-BC34-C665-791D920284C2}"/>
                    </a:ext>
                  </a:extLst>
                </p:cNvPr>
                <p:cNvSpPr/>
                <p:nvPr/>
              </p:nvSpPr>
              <p:spPr>
                <a:xfrm>
                  <a:off x="701964" y="5107709"/>
                  <a:ext cx="1856509" cy="11545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BC1DF55-6C33-5F07-99B0-29FB10849BA0}"/>
                    </a:ext>
                  </a:extLst>
                </p:cNvPr>
                <p:cNvSpPr txBox="1"/>
                <p:nvPr/>
              </p:nvSpPr>
              <p:spPr>
                <a:xfrm>
                  <a:off x="701964" y="4746335"/>
                  <a:ext cx="1828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Main_schet</a:t>
                  </a:r>
                  <a:r>
                    <a:rPr lang="en-US" dirty="0"/>
                    <a:t> (102)</a:t>
                  </a:r>
                  <a:endParaRPr lang="ru-RU" dirty="0"/>
                </a:p>
              </p:txBody>
            </p:sp>
          </p:grpSp>
          <p:sp>
            <p:nvSpPr>
              <p:cNvPr id="19" name="Прямоугольник: скругленные углы 18">
                <a:extLst>
                  <a:ext uri="{FF2B5EF4-FFF2-40B4-BE49-F238E27FC236}">
                    <a16:creationId xmlns:a16="http://schemas.microsoft.com/office/drawing/2014/main" id="{BB487FB9-8E5D-51C8-C42D-F81A316B366F}"/>
                  </a:ext>
                </a:extLst>
              </p:cNvPr>
              <p:cNvSpPr/>
              <p:nvPr/>
            </p:nvSpPr>
            <p:spPr>
              <a:xfrm>
                <a:off x="807190" y="5179044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Bank_prixod</a:t>
                </a:r>
                <a:endParaRPr lang="ru-RU" sz="1000" dirty="0"/>
              </a:p>
            </p:txBody>
          </p:sp>
          <p:sp>
            <p:nvSpPr>
              <p:cNvPr id="20" name="Прямоугольник: скругленные углы 19">
                <a:extLst>
                  <a:ext uri="{FF2B5EF4-FFF2-40B4-BE49-F238E27FC236}">
                    <a16:creationId xmlns:a16="http://schemas.microsoft.com/office/drawing/2014/main" id="{E10B59A8-C14C-4751-C2C3-37906C6BDF00}"/>
                  </a:ext>
                </a:extLst>
              </p:cNvPr>
              <p:cNvSpPr/>
              <p:nvPr/>
            </p:nvSpPr>
            <p:spPr>
              <a:xfrm>
                <a:off x="807190" y="5511431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Bank_rasxod</a:t>
                </a:r>
                <a:endParaRPr lang="ru-RU" sz="1000" dirty="0"/>
              </a:p>
            </p:txBody>
          </p:sp>
          <p:sp>
            <p:nvSpPr>
              <p:cNvPr id="21" name="Прямоугольник: скругленные углы 20">
                <a:extLst>
                  <a:ext uri="{FF2B5EF4-FFF2-40B4-BE49-F238E27FC236}">
                    <a16:creationId xmlns:a16="http://schemas.microsoft.com/office/drawing/2014/main" id="{87DF817E-7F2E-682A-E941-7A2640CA7921}"/>
                  </a:ext>
                </a:extLst>
              </p:cNvPr>
              <p:cNvSpPr/>
              <p:nvPr/>
            </p:nvSpPr>
            <p:spPr>
              <a:xfrm>
                <a:off x="807190" y="5883441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Bajarilgan_ishlar</a:t>
                </a:r>
                <a:endParaRPr lang="ru-RU" sz="1000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9604A50-5CFB-EA76-7BCD-0501AC285404}"/>
                </a:ext>
              </a:extLst>
            </p:cNvPr>
            <p:cNvGrpSpPr/>
            <p:nvPr/>
          </p:nvGrpSpPr>
          <p:grpSpPr>
            <a:xfrm>
              <a:off x="4818724" y="3429000"/>
              <a:ext cx="1856509" cy="1515920"/>
              <a:chOff x="701964" y="4746335"/>
              <a:chExt cx="1856509" cy="1515920"/>
            </a:xfrm>
          </p:grpSpPr>
          <p:grpSp>
            <p:nvGrpSpPr>
              <p:cNvPr id="25" name="Группа 24">
                <a:extLst>
                  <a:ext uri="{FF2B5EF4-FFF2-40B4-BE49-F238E27FC236}">
                    <a16:creationId xmlns:a16="http://schemas.microsoft.com/office/drawing/2014/main" id="{A266D44F-39D6-E226-1BDC-5DAD21B21CF3}"/>
                  </a:ext>
                </a:extLst>
              </p:cNvPr>
              <p:cNvGrpSpPr/>
              <p:nvPr/>
            </p:nvGrpSpPr>
            <p:grpSpPr>
              <a:xfrm>
                <a:off x="701964" y="4746335"/>
                <a:ext cx="1856509" cy="1515920"/>
                <a:chOff x="701964" y="4746335"/>
                <a:chExt cx="1856509" cy="1515920"/>
              </a:xfrm>
            </p:grpSpPr>
            <p:sp>
              <p:nvSpPr>
                <p:cNvPr id="29" name="Прямоугольник 28">
                  <a:extLst>
                    <a:ext uri="{FF2B5EF4-FFF2-40B4-BE49-F238E27FC236}">
                      <a16:creationId xmlns:a16="http://schemas.microsoft.com/office/drawing/2014/main" id="{CB8FB55C-63E1-0F59-BE8B-6E52DC5224B0}"/>
                    </a:ext>
                  </a:extLst>
                </p:cNvPr>
                <p:cNvSpPr/>
                <p:nvPr/>
              </p:nvSpPr>
              <p:spPr>
                <a:xfrm>
                  <a:off x="701964" y="5107709"/>
                  <a:ext cx="1856509" cy="11545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FCFD6A1-7501-0089-91D6-E69B3B3A4F3F}"/>
                    </a:ext>
                  </a:extLst>
                </p:cNvPr>
                <p:cNvSpPr txBox="1"/>
                <p:nvPr/>
              </p:nvSpPr>
              <p:spPr>
                <a:xfrm>
                  <a:off x="701964" y="4746335"/>
                  <a:ext cx="1828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Main_schet</a:t>
                  </a:r>
                  <a:r>
                    <a:rPr lang="en-US" dirty="0"/>
                    <a:t> (103)</a:t>
                  </a:r>
                  <a:endParaRPr lang="ru-RU" dirty="0"/>
                </a:p>
              </p:txBody>
            </p:sp>
          </p:grpSp>
          <p:sp>
            <p:nvSpPr>
              <p:cNvPr id="26" name="Прямоугольник: скругленные углы 25">
                <a:extLst>
                  <a:ext uri="{FF2B5EF4-FFF2-40B4-BE49-F238E27FC236}">
                    <a16:creationId xmlns:a16="http://schemas.microsoft.com/office/drawing/2014/main" id="{E86581AC-DAEB-DE53-2A87-CDF993B330A9}"/>
                  </a:ext>
                </a:extLst>
              </p:cNvPr>
              <p:cNvSpPr/>
              <p:nvPr/>
            </p:nvSpPr>
            <p:spPr>
              <a:xfrm>
                <a:off x="807190" y="5179044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Bank_prixod</a:t>
                </a:r>
                <a:endParaRPr lang="ru-RU" sz="1000" dirty="0"/>
              </a:p>
            </p:txBody>
          </p:sp>
          <p:sp>
            <p:nvSpPr>
              <p:cNvPr id="27" name="Прямоугольник: скругленные углы 26">
                <a:extLst>
                  <a:ext uri="{FF2B5EF4-FFF2-40B4-BE49-F238E27FC236}">
                    <a16:creationId xmlns:a16="http://schemas.microsoft.com/office/drawing/2014/main" id="{B04B6DEA-FFF2-3BC7-7D3F-6F01E624E85D}"/>
                  </a:ext>
                </a:extLst>
              </p:cNvPr>
              <p:cNvSpPr/>
              <p:nvPr/>
            </p:nvSpPr>
            <p:spPr>
              <a:xfrm>
                <a:off x="807190" y="5511431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Bank_rasxod</a:t>
                </a:r>
                <a:endParaRPr lang="ru-RU" sz="1000" dirty="0"/>
              </a:p>
            </p:txBody>
          </p:sp>
          <p:sp>
            <p:nvSpPr>
              <p:cNvPr id="28" name="Прямоугольник: скругленные углы 27">
                <a:extLst>
                  <a:ext uri="{FF2B5EF4-FFF2-40B4-BE49-F238E27FC236}">
                    <a16:creationId xmlns:a16="http://schemas.microsoft.com/office/drawing/2014/main" id="{7A16B3D4-07C3-7CFB-1A15-BDF88E3AE1AA}"/>
                  </a:ext>
                </a:extLst>
              </p:cNvPr>
              <p:cNvSpPr/>
              <p:nvPr/>
            </p:nvSpPr>
            <p:spPr>
              <a:xfrm>
                <a:off x="807190" y="5883441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Bajarilgan_ishlar</a:t>
                </a:r>
                <a:endParaRPr lang="ru-RU" sz="1000" dirty="0"/>
              </a:p>
            </p:txBody>
          </p: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4DFFF2AA-C6E9-50DB-0AC2-7C3916BB5C6C}"/>
              </a:ext>
            </a:extLst>
          </p:cNvPr>
          <p:cNvGrpSpPr/>
          <p:nvPr/>
        </p:nvGrpSpPr>
        <p:grpSpPr>
          <a:xfrm>
            <a:off x="1054085" y="3831235"/>
            <a:ext cx="6317672" cy="2207492"/>
            <a:chOff x="563419" y="2872508"/>
            <a:chExt cx="6317672" cy="2207492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9D9B46FC-F0E7-6833-25EE-9ADB5E35329F}"/>
                </a:ext>
              </a:extLst>
            </p:cNvPr>
            <p:cNvGrpSpPr/>
            <p:nvPr/>
          </p:nvGrpSpPr>
          <p:grpSpPr>
            <a:xfrm>
              <a:off x="563419" y="2872508"/>
              <a:ext cx="6317672" cy="2207492"/>
              <a:chOff x="701964" y="3371272"/>
              <a:chExt cx="5052291" cy="1798659"/>
            </a:xfrm>
          </p:grpSpPr>
          <p:sp>
            <p:nvSpPr>
              <p:cNvPr id="55" name="Прямоугольник: скругленные углы 54">
                <a:extLst>
                  <a:ext uri="{FF2B5EF4-FFF2-40B4-BE49-F238E27FC236}">
                    <a16:creationId xmlns:a16="http://schemas.microsoft.com/office/drawing/2014/main" id="{2FED3812-AC41-1DA6-373E-56F832164116}"/>
                  </a:ext>
                </a:extLst>
              </p:cNvPr>
              <p:cNvSpPr/>
              <p:nvPr/>
            </p:nvSpPr>
            <p:spPr>
              <a:xfrm>
                <a:off x="701964" y="3740604"/>
                <a:ext cx="5052291" cy="142932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5C12AC-98DD-4E35-CB2C-EDC8BA33D862}"/>
                  </a:ext>
                </a:extLst>
              </p:cNvPr>
              <p:cNvSpPr txBox="1"/>
              <p:nvPr/>
            </p:nvSpPr>
            <p:spPr>
              <a:xfrm>
                <a:off x="701964" y="3371272"/>
                <a:ext cx="3311594" cy="3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Spravochnik_budjet_name</a:t>
                </a:r>
                <a:r>
                  <a:rPr lang="en-US" dirty="0"/>
                  <a:t> (</a:t>
                </a:r>
                <a:r>
                  <a:rPr lang="en-US" dirty="0" err="1"/>
                  <a:t>Davlat</a:t>
                </a:r>
                <a:r>
                  <a:rPr lang="en-US" dirty="0"/>
                  <a:t> </a:t>
                </a:r>
                <a:r>
                  <a:rPr lang="en-US" dirty="0" err="1"/>
                  <a:t>budjet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939AB2A8-BF2A-A99D-6070-5959B2220E40}"/>
                </a:ext>
              </a:extLst>
            </p:cNvPr>
            <p:cNvGrpSpPr/>
            <p:nvPr/>
          </p:nvGrpSpPr>
          <p:grpSpPr>
            <a:xfrm>
              <a:off x="812800" y="3429000"/>
              <a:ext cx="1856509" cy="1515920"/>
              <a:chOff x="701964" y="4746335"/>
              <a:chExt cx="1856509" cy="1515920"/>
            </a:xfrm>
          </p:grpSpPr>
          <p:grpSp>
            <p:nvGrpSpPr>
              <p:cNvPr id="49" name="Группа 48">
                <a:extLst>
                  <a:ext uri="{FF2B5EF4-FFF2-40B4-BE49-F238E27FC236}">
                    <a16:creationId xmlns:a16="http://schemas.microsoft.com/office/drawing/2014/main" id="{1384E503-DDB7-DE46-4C69-204F7986D4CC}"/>
                  </a:ext>
                </a:extLst>
              </p:cNvPr>
              <p:cNvGrpSpPr/>
              <p:nvPr/>
            </p:nvGrpSpPr>
            <p:grpSpPr>
              <a:xfrm>
                <a:off x="701964" y="4746335"/>
                <a:ext cx="1856509" cy="1515920"/>
                <a:chOff x="701964" y="4746335"/>
                <a:chExt cx="1856509" cy="1515920"/>
              </a:xfrm>
            </p:grpSpPr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BB35FC6A-4532-E5C3-37F8-418DB1142DC8}"/>
                    </a:ext>
                  </a:extLst>
                </p:cNvPr>
                <p:cNvSpPr/>
                <p:nvPr/>
              </p:nvSpPr>
              <p:spPr>
                <a:xfrm>
                  <a:off x="701964" y="5107709"/>
                  <a:ext cx="1856509" cy="11545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F0B5F3D-AB24-F964-7D4A-5DC98F07240C}"/>
                    </a:ext>
                  </a:extLst>
                </p:cNvPr>
                <p:cNvSpPr txBox="1"/>
                <p:nvPr/>
              </p:nvSpPr>
              <p:spPr>
                <a:xfrm>
                  <a:off x="701964" y="4746335"/>
                  <a:ext cx="1828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Main_schet</a:t>
                  </a:r>
                  <a:r>
                    <a:rPr lang="en-US" dirty="0"/>
                    <a:t> (101)</a:t>
                  </a:r>
                  <a:endParaRPr lang="ru-RU" dirty="0"/>
                </a:p>
              </p:txBody>
            </p:sp>
          </p:grpSp>
          <p:sp>
            <p:nvSpPr>
              <p:cNvPr id="50" name="Прямоугольник: скругленные углы 49">
                <a:extLst>
                  <a:ext uri="{FF2B5EF4-FFF2-40B4-BE49-F238E27FC236}">
                    <a16:creationId xmlns:a16="http://schemas.microsoft.com/office/drawing/2014/main" id="{2AE4D456-9EE2-1F28-0FA3-EEA960B20A6D}"/>
                  </a:ext>
                </a:extLst>
              </p:cNvPr>
              <p:cNvSpPr/>
              <p:nvPr/>
            </p:nvSpPr>
            <p:spPr>
              <a:xfrm>
                <a:off x="807190" y="5179044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Bank_prixod</a:t>
                </a:r>
                <a:endParaRPr lang="ru-RU" sz="1000" dirty="0"/>
              </a:p>
            </p:txBody>
          </p:sp>
          <p:sp>
            <p:nvSpPr>
              <p:cNvPr id="51" name="Прямоугольник: скругленные углы 50">
                <a:extLst>
                  <a:ext uri="{FF2B5EF4-FFF2-40B4-BE49-F238E27FC236}">
                    <a16:creationId xmlns:a16="http://schemas.microsoft.com/office/drawing/2014/main" id="{F5E081A3-7B1C-5358-D108-88F8C7E553FD}"/>
                  </a:ext>
                </a:extLst>
              </p:cNvPr>
              <p:cNvSpPr/>
              <p:nvPr/>
            </p:nvSpPr>
            <p:spPr>
              <a:xfrm>
                <a:off x="807190" y="5511431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Bank_rasxod</a:t>
                </a:r>
                <a:endParaRPr lang="ru-RU" sz="1000" dirty="0"/>
              </a:p>
            </p:txBody>
          </p:sp>
          <p:sp>
            <p:nvSpPr>
              <p:cNvPr id="52" name="Прямоугольник: скругленные углы 51">
                <a:extLst>
                  <a:ext uri="{FF2B5EF4-FFF2-40B4-BE49-F238E27FC236}">
                    <a16:creationId xmlns:a16="http://schemas.microsoft.com/office/drawing/2014/main" id="{A5161AB6-DD3F-9811-947E-24B8560212E7}"/>
                  </a:ext>
                </a:extLst>
              </p:cNvPr>
              <p:cNvSpPr/>
              <p:nvPr/>
            </p:nvSpPr>
            <p:spPr>
              <a:xfrm>
                <a:off x="807190" y="5883441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Bajarilgan_ishlar</a:t>
                </a:r>
                <a:endParaRPr lang="ru-RU" sz="1000" dirty="0"/>
              </a:p>
            </p:txBody>
          </p:sp>
        </p:grp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87E75F1E-3A4C-317C-F2A1-D839B3D1B965}"/>
                </a:ext>
              </a:extLst>
            </p:cNvPr>
            <p:cNvGrpSpPr/>
            <p:nvPr/>
          </p:nvGrpSpPr>
          <p:grpSpPr>
            <a:xfrm>
              <a:off x="2890310" y="3436136"/>
              <a:ext cx="1856509" cy="1515920"/>
              <a:chOff x="701964" y="4746335"/>
              <a:chExt cx="1856509" cy="1515920"/>
            </a:xfrm>
          </p:grpSpPr>
          <p:grpSp>
            <p:nvGrpSpPr>
              <p:cNvPr id="43" name="Группа 42">
                <a:extLst>
                  <a:ext uri="{FF2B5EF4-FFF2-40B4-BE49-F238E27FC236}">
                    <a16:creationId xmlns:a16="http://schemas.microsoft.com/office/drawing/2014/main" id="{4C57FBBE-41EA-B8A3-16BF-DAD001919F10}"/>
                  </a:ext>
                </a:extLst>
              </p:cNvPr>
              <p:cNvGrpSpPr/>
              <p:nvPr/>
            </p:nvGrpSpPr>
            <p:grpSpPr>
              <a:xfrm>
                <a:off x="701964" y="4746335"/>
                <a:ext cx="1856509" cy="1515920"/>
                <a:chOff x="701964" y="4746335"/>
                <a:chExt cx="1856509" cy="1515920"/>
              </a:xfrm>
            </p:grpSpPr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39CB3A13-C1A7-7B05-A9F3-46480D7F3723}"/>
                    </a:ext>
                  </a:extLst>
                </p:cNvPr>
                <p:cNvSpPr/>
                <p:nvPr/>
              </p:nvSpPr>
              <p:spPr>
                <a:xfrm>
                  <a:off x="701964" y="5107709"/>
                  <a:ext cx="1856509" cy="11545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44801E2-DECD-6DA7-43FC-EE1AE38E6E56}"/>
                    </a:ext>
                  </a:extLst>
                </p:cNvPr>
                <p:cNvSpPr txBox="1"/>
                <p:nvPr/>
              </p:nvSpPr>
              <p:spPr>
                <a:xfrm>
                  <a:off x="701964" y="4746335"/>
                  <a:ext cx="1828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Main_schet</a:t>
                  </a:r>
                  <a:r>
                    <a:rPr lang="en-US" dirty="0"/>
                    <a:t> (102)</a:t>
                  </a:r>
                  <a:endParaRPr lang="ru-RU" dirty="0"/>
                </a:p>
              </p:txBody>
            </p:sp>
          </p:grpSp>
          <p:sp>
            <p:nvSpPr>
              <p:cNvPr id="44" name="Прямоугольник: скругленные углы 43">
                <a:extLst>
                  <a:ext uri="{FF2B5EF4-FFF2-40B4-BE49-F238E27FC236}">
                    <a16:creationId xmlns:a16="http://schemas.microsoft.com/office/drawing/2014/main" id="{925BA505-3CD6-22F9-BDA1-E154635D828E}"/>
                  </a:ext>
                </a:extLst>
              </p:cNvPr>
              <p:cNvSpPr/>
              <p:nvPr/>
            </p:nvSpPr>
            <p:spPr>
              <a:xfrm>
                <a:off x="807190" y="5179044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Bank_prixod</a:t>
                </a:r>
                <a:endParaRPr lang="ru-RU" sz="1000" dirty="0"/>
              </a:p>
            </p:txBody>
          </p:sp>
          <p:sp>
            <p:nvSpPr>
              <p:cNvPr id="45" name="Прямоугольник: скругленные углы 44">
                <a:extLst>
                  <a:ext uri="{FF2B5EF4-FFF2-40B4-BE49-F238E27FC236}">
                    <a16:creationId xmlns:a16="http://schemas.microsoft.com/office/drawing/2014/main" id="{28DFAE74-BBF3-2A04-FD15-FB1588EEF049}"/>
                  </a:ext>
                </a:extLst>
              </p:cNvPr>
              <p:cNvSpPr/>
              <p:nvPr/>
            </p:nvSpPr>
            <p:spPr>
              <a:xfrm>
                <a:off x="807190" y="5511431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Bank_rasxod</a:t>
                </a:r>
                <a:endParaRPr lang="ru-RU" sz="1000" dirty="0"/>
              </a:p>
            </p:txBody>
          </p:sp>
          <p:sp>
            <p:nvSpPr>
              <p:cNvPr id="46" name="Прямоугольник: скругленные углы 45">
                <a:extLst>
                  <a:ext uri="{FF2B5EF4-FFF2-40B4-BE49-F238E27FC236}">
                    <a16:creationId xmlns:a16="http://schemas.microsoft.com/office/drawing/2014/main" id="{3A1AA152-452F-EA69-FBD9-660F93101361}"/>
                  </a:ext>
                </a:extLst>
              </p:cNvPr>
              <p:cNvSpPr/>
              <p:nvPr/>
            </p:nvSpPr>
            <p:spPr>
              <a:xfrm>
                <a:off x="807190" y="5883441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Bajarilgan_ishlar</a:t>
                </a:r>
                <a:endParaRPr lang="ru-RU" sz="1000" dirty="0"/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B8647ACE-E34A-AB18-812E-8C33D7998354}"/>
                </a:ext>
              </a:extLst>
            </p:cNvPr>
            <p:cNvGrpSpPr/>
            <p:nvPr/>
          </p:nvGrpSpPr>
          <p:grpSpPr>
            <a:xfrm>
              <a:off x="4818724" y="3429000"/>
              <a:ext cx="1856509" cy="1515920"/>
              <a:chOff x="701964" y="4746335"/>
              <a:chExt cx="1856509" cy="1515920"/>
            </a:xfrm>
          </p:grpSpPr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856C4E4C-A6CB-97FF-E8AB-A4DFD29DACC2}"/>
                  </a:ext>
                </a:extLst>
              </p:cNvPr>
              <p:cNvGrpSpPr/>
              <p:nvPr/>
            </p:nvGrpSpPr>
            <p:grpSpPr>
              <a:xfrm>
                <a:off x="701964" y="4746335"/>
                <a:ext cx="1856509" cy="1515920"/>
                <a:chOff x="701964" y="4746335"/>
                <a:chExt cx="1856509" cy="1515920"/>
              </a:xfrm>
            </p:grpSpPr>
            <p:sp>
              <p:nvSpPr>
                <p:cNvPr id="41" name="Прямоугольник 40">
                  <a:extLst>
                    <a:ext uri="{FF2B5EF4-FFF2-40B4-BE49-F238E27FC236}">
                      <a16:creationId xmlns:a16="http://schemas.microsoft.com/office/drawing/2014/main" id="{7B6B4AA5-BAE5-BFF6-A58E-07990656DBF6}"/>
                    </a:ext>
                  </a:extLst>
                </p:cNvPr>
                <p:cNvSpPr/>
                <p:nvPr/>
              </p:nvSpPr>
              <p:spPr>
                <a:xfrm>
                  <a:off x="701964" y="5107709"/>
                  <a:ext cx="1856509" cy="11545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9D4C65-4135-3345-2119-8872E951198C}"/>
                    </a:ext>
                  </a:extLst>
                </p:cNvPr>
                <p:cNvSpPr txBox="1"/>
                <p:nvPr/>
              </p:nvSpPr>
              <p:spPr>
                <a:xfrm>
                  <a:off x="701964" y="4746335"/>
                  <a:ext cx="1828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Main_schet</a:t>
                  </a:r>
                  <a:r>
                    <a:rPr lang="en-US" dirty="0"/>
                    <a:t> (103)</a:t>
                  </a:r>
                  <a:endParaRPr lang="ru-RU" dirty="0"/>
                </a:p>
              </p:txBody>
            </p:sp>
          </p:grpSp>
          <p:sp>
            <p:nvSpPr>
              <p:cNvPr id="38" name="Прямоугольник: скругленные углы 37">
                <a:extLst>
                  <a:ext uri="{FF2B5EF4-FFF2-40B4-BE49-F238E27FC236}">
                    <a16:creationId xmlns:a16="http://schemas.microsoft.com/office/drawing/2014/main" id="{08DE9E80-FEC4-F2E8-23CB-CFFEAFA819DB}"/>
                  </a:ext>
                </a:extLst>
              </p:cNvPr>
              <p:cNvSpPr/>
              <p:nvPr/>
            </p:nvSpPr>
            <p:spPr>
              <a:xfrm>
                <a:off x="807190" y="5179044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Bank_prixod</a:t>
                </a:r>
                <a:endParaRPr lang="ru-RU" sz="1000" dirty="0"/>
              </a:p>
            </p:txBody>
          </p:sp>
          <p:sp>
            <p:nvSpPr>
              <p:cNvPr id="39" name="Прямоугольник: скругленные углы 38">
                <a:extLst>
                  <a:ext uri="{FF2B5EF4-FFF2-40B4-BE49-F238E27FC236}">
                    <a16:creationId xmlns:a16="http://schemas.microsoft.com/office/drawing/2014/main" id="{A8297BA6-C78D-D300-1275-8E6BB8E3E342}"/>
                  </a:ext>
                </a:extLst>
              </p:cNvPr>
              <p:cNvSpPr/>
              <p:nvPr/>
            </p:nvSpPr>
            <p:spPr>
              <a:xfrm>
                <a:off x="807190" y="5511431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Bank_rasxod</a:t>
                </a:r>
                <a:endParaRPr lang="ru-RU" sz="1000" dirty="0"/>
              </a:p>
            </p:txBody>
          </p:sp>
          <p:sp>
            <p:nvSpPr>
              <p:cNvPr id="40" name="Прямоугольник: скругленные углы 39">
                <a:extLst>
                  <a:ext uri="{FF2B5EF4-FFF2-40B4-BE49-F238E27FC236}">
                    <a16:creationId xmlns:a16="http://schemas.microsoft.com/office/drawing/2014/main" id="{127C160C-083D-9527-38F0-DA1151EF9835}"/>
                  </a:ext>
                </a:extLst>
              </p:cNvPr>
              <p:cNvSpPr/>
              <p:nvPr/>
            </p:nvSpPr>
            <p:spPr>
              <a:xfrm>
                <a:off x="807190" y="5883441"/>
                <a:ext cx="1640445" cy="267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Bajarilgan_ishlar</a:t>
                </a:r>
                <a:endParaRPr lang="ru-RU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33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F7BA2-B03B-FCF8-023A-E7475D90FBE2}"/>
              </a:ext>
            </a:extLst>
          </p:cNvPr>
          <p:cNvSpPr txBox="1"/>
          <p:nvPr/>
        </p:nvSpPr>
        <p:spPr>
          <a:xfrm>
            <a:off x="129310" y="73891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Договоры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3801A92-0521-EB8A-F5A0-E42E697654B0}"/>
              </a:ext>
            </a:extLst>
          </p:cNvPr>
          <p:cNvSpPr/>
          <p:nvPr/>
        </p:nvSpPr>
        <p:spPr>
          <a:xfrm>
            <a:off x="230909" y="498765"/>
            <a:ext cx="11637818" cy="1330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97E30-6B9F-2680-69E2-39817938A4EC}"/>
              </a:ext>
            </a:extLst>
          </p:cNvPr>
          <p:cNvSpPr txBox="1"/>
          <p:nvPr/>
        </p:nvSpPr>
        <p:spPr>
          <a:xfrm>
            <a:off x="558754" y="683430"/>
            <a:ext cx="2691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Spravochnik_organization.name</a:t>
            </a:r>
          </a:p>
          <a:p>
            <a:r>
              <a:rPr lang="en-US" sz="1200" dirty="0" err="1"/>
              <a:t>Spravochnik_organization.bank_klient</a:t>
            </a:r>
            <a:endParaRPr lang="en-US" sz="1200" dirty="0"/>
          </a:p>
          <a:p>
            <a:r>
              <a:rPr lang="en-US" sz="1200" dirty="0" err="1"/>
              <a:t>Spravochnik_organization.mfo</a:t>
            </a:r>
            <a:endParaRPr lang="en-US" sz="1200" dirty="0"/>
          </a:p>
          <a:p>
            <a:r>
              <a:rPr lang="en-US" sz="1200" dirty="0" err="1"/>
              <a:t>Spravochnik_organization.inn</a:t>
            </a:r>
            <a:endParaRPr lang="en-US" sz="1200" dirty="0"/>
          </a:p>
          <a:p>
            <a:r>
              <a:rPr lang="en-US" sz="1200" dirty="0" err="1"/>
              <a:t>Spravochnik_organization.raschet_schet</a:t>
            </a:r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6961-D7BA-901B-FA58-EDE4D7A1D4D6}"/>
              </a:ext>
            </a:extLst>
          </p:cNvPr>
          <p:cNvSpPr txBox="1"/>
          <p:nvPr/>
        </p:nvSpPr>
        <p:spPr>
          <a:xfrm>
            <a:off x="558754" y="314098"/>
            <a:ext cx="148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Организации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C2CFD12-1FAF-6CE7-83E1-C1D11E6E9F5E}"/>
              </a:ext>
            </a:extLst>
          </p:cNvPr>
          <p:cNvSpPr/>
          <p:nvPr/>
        </p:nvSpPr>
        <p:spPr>
          <a:xfrm>
            <a:off x="10030691" y="1385455"/>
            <a:ext cx="1602555" cy="31363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Button</a:t>
            </a:r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8559F6C-BDA2-E423-AFCC-96EA44193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58235"/>
              </p:ext>
            </p:extLst>
          </p:nvPr>
        </p:nvGraphicFramePr>
        <p:xfrm>
          <a:off x="303329" y="2510049"/>
          <a:ext cx="11492977" cy="41358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6622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2873245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4193331367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3167765763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3096498643"/>
                    </a:ext>
                  </a:extLst>
                </a:gridCol>
              </a:tblGrid>
              <a:tr h="632812">
                <a:tc>
                  <a:txBody>
                    <a:bodyPr/>
                    <a:lstStyle/>
                    <a:p>
                      <a:r>
                        <a:rPr lang="ru-RU" dirty="0"/>
                        <a:t>Договор 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Договор дата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Смета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Поставщик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1597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Shartnomalar_organization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doc_num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Shartnomalar_organization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doc_date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Shartnomalar_organization</a:t>
                      </a:r>
                      <a:r>
                        <a:rPr lang="en-US" sz="1200" dirty="0" err="1"/>
                        <a:t>.smeta_id</a:t>
                      </a:r>
                      <a:r>
                        <a:rPr lang="en-US" sz="1200" dirty="0"/>
                        <a:t>.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smeta_number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Shartnomalar_organization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opisanie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Shartnomalar_organization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.summa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Shartnomalar_organization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pudratchi_bool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632812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632812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632812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7DF009C-8135-E99E-AEEC-0E73AB99F938}"/>
              </a:ext>
            </a:extLst>
          </p:cNvPr>
          <p:cNvSpPr/>
          <p:nvPr/>
        </p:nvSpPr>
        <p:spPr>
          <a:xfrm>
            <a:off x="10263070" y="2021643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FB5104E-3CAC-1F45-930A-9DEF79E45391}"/>
              </a:ext>
            </a:extLst>
          </p:cNvPr>
          <p:cNvSpPr/>
          <p:nvPr/>
        </p:nvSpPr>
        <p:spPr>
          <a:xfrm>
            <a:off x="10425181" y="3318103"/>
            <a:ext cx="1282901" cy="221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Изменить / Удалить</a:t>
            </a:r>
          </a:p>
        </p:txBody>
      </p:sp>
    </p:spTree>
    <p:extLst>
      <p:ext uri="{BB962C8B-B14F-4D97-AF65-F5344CB8AC3E}">
        <p14:creationId xmlns:p14="http://schemas.microsoft.com/office/powerpoint/2010/main" val="2722461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99A9D-C081-A487-E2DD-B0F1FD59D22E}"/>
              </a:ext>
            </a:extLst>
          </p:cNvPr>
          <p:cNvSpPr txBox="1"/>
          <p:nvPr/>
        </p:nvSpPr>
        <p:spPr>
          <a:xfrm>
            <a:off x="129310" y="73891"/>
            <a:ext cx="1629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Договоры</a:t>
            </a:r>
            <a:r>
              <a:rPr lang="en-US" sz="1200" b="1" dirty="0"/>
              <a:t> (</a:t>
            </a:r>
            <a:r>
              <a:rPr lang="ru-RU" sz="1200" b="1" dirty="0"/>
              <a:t>Добавить</a:t>
            </a:r>
            <a:r>
              <a:rPr lang="en-US" sz="1200" b="1" dirty="0"/>
              <a:t>)</a:t>
            </a:r>
            <a:endParaRPr lang="ru-RU" sz="1200" b="1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7F9EFB-6478-5ED6-BCAB-039B8E878E2F}"/>
              </a:ext>
            </a:extLst>
          </p:cNvPr>
          <p:cNvSpPr/>
          <p:nvPr/>
        </p:nvSpPr>
        <p:spPr>
          <a:xfrm>
            <a:off x="221673" y="471055"/>
            <a:ext cx="6844145" cy="526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0D4BC-16F3-0492-89C0-7E609D1F03D9}"/>
              </a:ext>
            </a:extLst>
          </p:cNvPr>
          <p:cNvSpPr txBox="1"/>
          <p:nvPr/>
        </p:nvSpPr>
        <p:spPr>
          <a:xfrm>
            <a:off x="356235" y="627982"/>
            <a:ext cx="123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№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AD4C5-5C02-B0AE-1537-D1F64B7CD899}"/>
              </a:ext>
            </a:extLst>
          </p:cNvPr>
          <p:cNvSpPr txBox="1"/>
          <p:nvPr/>
        </p:nvSpPr>
        <p:spPr>
          <a:xfrm>
            <a:off x="3624721" y="627983"/>
            <a:ext cx="14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Дата документа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6B4F469-DE25-13D7-664B-A25AB26A298F}"/>
              </a:ext>
            </a:extLst>
          </p:cNvPr>
          <p:cNvSpPr/>
          <p:nvPr/>
        </p:nvSpPr>
        <p:spPr>
          <a:xfrm>
            <a:off x="5165845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E9EDA6D-7542-123E-B3B6-52AF3AE47202}"/>
              </a:ext>
            </a:extLst>
          </p:cNvPr>
          <p:cNvSpPr/>
          <p:nvPr/>
        </p:nvSpPr>
        <p:spPr>
          <a:xfrm>
            <a:off x="1808507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06CCAC6-AA8B-7CD3-F045-420B2DC67129}"/>
              </a:ext>
            </a:extLst>
          </p:cNvPr>
          <p:cNvSpPr/>
          <p:nvPr/>
        </p:nvSpPr>
        <p:spPr>
          <a:xfrm>
            <a:off x="221673" y="1393163"/>
            <a:ext cx="11425118" cy="5783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DE325-623C-C478-17C4-74BF7F03C5A7}"/>
              </a:ext>
            </a:extLst>
          </p:cNvPr>
          <p:cNvSpPr txBox="1"/>
          <p:nvPr/>
        </p:nvSpPr>
        <p:spPr>
          <a:xfrm>
            <a:off x="221673" y="1202721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Описание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331A07D-38EA-FAA5-30F7-AE34A68AAC01}"/>
              </a:ext>
            </a:extLst>
          </p:cNvPr>
          <p:cNvSpPr/>
          <p:nvPr/>
        </p:nvSpPr>
        <p:spPr>
          <a:xfrm>
            <a:off x="221673" y="2289245"/>
            <a:ext cx="4468710" cy="5223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EAB8F-2D6E-07D8-4D1D-A181BAD3A93F}"/>
              </a:ext>
            </a:extLst>
          </p:cNvPr>
          <p:cNvSpPr txBox="1"/>
          <p:nvPr/>
        </p:nvSpPr>
        <p:spPr>
          <a:xfrm>
            <a:off x="221673" y="2120977"/>
            <a:ext cx="8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Сумма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C32D5D7-77B2-2E28-B500-6A15AA406A40}"/>
              </a:ext>
            </a:extLst>
          </p:cNvPr>
          <p:cNvSpPr/>
          <p:nvPr/>
        </p:nvSpPr>
        <p:spPr>
          <a:xfrm>
            <a:off x="2784636" y="2402661"/>
            <a:ext cx="1718218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B486520-EA14-38CE-DDBA-F2279D8051FD}"/>
              </a:ext>
            </a:extLst>
          </p:cNvPr>
          <p:cNvSpPr/>
          <p:nvPr/>
        </p:nvSpPr>
        <p:spPr>
          <a:xfrm>
            <a:off x="7178081" y="2289246"/>
            <a:ext cx="4468710" cy="5223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9B2F96-C261-6E22-7FAF-62C147C55C11}"/>
              </a:ext>
            </a:extLst>
          </p:cNvPr>
          <p:cNvSpPr txBox="1"/>
          <p:nvPr/>
        </p:nvSpPr>
        <p:spPr>
          <a:xfrm>
            <a:off x="7431446" y="2104579"/>
            <a:ext cx="77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Смета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9AD528-93DA-3066-DF17-96E2AD9582F6}"/>
              </a:ext>
            </a:extLst>
          </p:cNvPr>
          <p:cNvSpPr txBox="1"/>
          <p:nvPr/>
        </p:nvSpPr>
        <p:spPr>
          <a:xfrm>
            <a:off x="7405391" y="2436203"/>
            <a:ext cx="410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smeta</a:t>
            </a:r>
            <a:r>
              <a:rPr lang="en-US" sz="1400" dirty="0"/>
              <a:t>.name                     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smeta</a:t>
            </a:r>
            <a:r>
              <a:rPr lang="en-US" sz="1400" dirty="0" err="1"/>
              <a:t>.smeta_number</a:t>
            </a:r>
            <a:endParaRPr lang="en-US" sz="1400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5D97CE0-8A5C-2780-9522-9F56064653B2}"/>
              </a:ext>
            </a:extLst>
          </p:cNvPr>
          <p:cNvSpPr/>
          <p:nvPr/>
        </p:nvSpPr>
        <p:spPr>
          <a:xfrm>
            <a:off x="248406" y="2980689"/>
            <a:ext cx="4468710" cy="5223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25C4CD1-9FC0-CF01-277E-402CC1E0A828}"/>
              </a:ext>
            </a:extLst>
          </p:cNvPr>
          <p:cNvSpPr/>
          <p:nvPr/>
        </p:nvSpPr>
        <p:spPr>
          <a:xfrm>
            <a:off x="425439" y="3148330"/>
            <a:ext cx="212437" cy="18711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F6A53F-CB45-DC06-02D2-70B81A104A64}"/>
              </a:ext>
            </a:extLst>
          </p:cNvPr>
          <p:cNvSpPr txBox="1"/>
          <p:nvPr/>
        </p:nvSpPr>
        <p:spPr>
          <a:xfrm>
            <a:off x="648247" y="3056220"/>
            <a:ext cx="256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Поставщик / покупатель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392A70B-959F-57CD-3BC7-56474B3DEB10}"/>
              </a:ext>
            </a:extLst>
          </p:cNvPr>
          <p:cNvSpPr/>
          <p:nvPr/>
        </p:nvSpPr>
        <p:spPr>
          <a:xfrm>
            <a:off x="10113555" y="6224188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</a:t>
            </a:r>
          </a:p>
        </p:txBody>
      </p:sp>
    </p:spTree>
    <p:extLst>
      <p:ext uri="{BB962C8B-B14F-4D97-AF65-F5344CB8AC3E}">
        <p14:creationId xmlns:p14="http://schemas.microsoft.com/office/powerpoint/2010/main" val="253447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269083-A0F1-ACB1-1CD5-E85F5FD26B58}"/>
              </a:ext>
            </a:extLst>
          </p:cNvPr>
          <p:cNvSpPr txBox="1"/>
          <p:nvPr/>
        </p:nvSpPr>
        <p:spPr>
          <a:xfrm>
            <a:off x="129310" y="73891"/>
            <a:ext cx="1523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/>
            </a:lvl1pPr>
          </a:lstStyle>
          <a:p>
            <a:r>
              <a:rPr lang="ru-RU" dirty="0"/>
              <a:t>Акт-приём пересдач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69753E4-27DD-D7B3-4C44-CB0B70EFCF46}"/>
              </a:ext>
            </a:extLst>
          </p:cNvPr>
          <p:cNvSpPr/>
          <p:nvPr/>
        </p:nvSpPr>
        <p:spPr>
          <a:xfrm>
            <a:off x="1995055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EB20F6-9D46-61CD-D8AC-48EAA0467FB7}"/>
              </a:ext>
            </a:extLst>
          </p:cNvPr>
          <p:cNvSpPr/>
          <p:nvPr/>
        </p:nvSpPr>
        <p:spPr>
          <a:xfrm>
            <a:off x="4221020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2F0C9-0818-3224-284B-6F8C87976BBB}"/>
              </a:ext>
            </a:extLst>
          </p:cNvPr>
          <p:cNvSpPr txBox="1"/>
          <p:nvPr/>
        </p:nvSpPr>
        <p:spPr>
          <a:xfrm>
            <a:off x="661035" y="4802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период 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44F45-EE98-A773-9B12-C954034B2FD3}"/>
              </a:ext>
            </a:extLst>
          </p:cNvPr>
          <p:cNvSpPr txBox="1"/>
          <p:nvPr/>
        </p:nvSpPr>
        <p:spPr>
          <a:xfrm>
            <a:off x="3591098" y="4434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C3454F5-35D6-D53E-DEB7-84C49CE1819B}"/>
              </a:ext>
            </a:extLst>
          </p:cNvPr>
          <p:cNvSpPr/>
          <p:nvPr/>
        </p:nvSpPr>
        <p:spPr>
          <a:xfrm>
            <a:off x="5783889" y="483630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Загрузить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7202211-492F-A0BF-7F26-58EB604C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03654"/>
              </p:ext>
            </p:extLst>
          </p:nvPr>
        </p:nvGraphicFramePr>
        <p:xfrm>
          <a:off x="129310" y="1209964"/>
          <a:ext cx="11850256" cy="54402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1282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481282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2962564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704107">
                  <a:extLst>
                    <a:ext uri="{9D8B030D-6E8A-4147-A177-3AD203B41FA5}">
                      <a16:colId xmlns:a16="http://schemas.microsoft.com/office/drawing/2014/main" val="4193331367"/>
                    </a:ext>
                  </a:extLst>
                </a:gridCol>
                <a:gridCol w="1258457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  <a:gridCol w="1481282">
                  <a:extLst>
                    <a:ext uri="{9D8B030D-6E8A-4147-A177-3AD203B41FA5}">
                      <a16:colId xmlns:a16="http://schemas.microsoft.com/office/drawing/2014/main" val="3167765763"/>
                    </a:ext>
                  </a:extLst>
                </a:gridCol>
                <a:gridCol w="1481282">
                  <a:extLst>
                    <a:ext uri="{9D8B030D-6E8A-4147-A177-3AD203B41FA5}">
                      <a16:colId xmlns:a16="http://schemas.microsoft.com/office/drawing/2014/main" val="3096498643"/>
                    </a:ext>
                  </a:extLst>
                </a:gridCol>
              </a:tblGrid>
              <a:tr h="841952">
                <a:tc>
                  <a:txBody>
                    <a:bodyPr/>
                    <a:lstStyle/>
                    <a:p>
                      <a:r>
                        <a:rPr lang="ru-RU" dirty="0"/>
                        <a:t>Документ 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Документ дата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Организация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 договоре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Описание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2101088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bajarilgan_ishlar_jur3</a:t>
                      </a: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doc_num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bajarilgan_ishlar_jur3</a:t>
                      </a: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doc_date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id_spravochnik_organization.name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id_spravochnik_organization.raschet_schet</a:t>
                      </a:r>
                      <a:endParaRPr lang="ru-RU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id_spravochnik_organization.inn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id_shartnomalar_organization.doc_num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id_shartnomalar_organization.doc_date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bajarilgan_ishlar_jur3</a:t>
                      </a:r>
                    </a:p>
                    <a:p>
                      <a:r>
                        <a:rPr lang="en-US" sz="1200" dirty="0"/>
                        <a:t>.summa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bajarilgan_ishlar_jur3</a:t>
                      </a: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opisanie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832393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832393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832393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0A8BE92-5DF8-73A1-3640-B39C6A2BA23C}"/>
              </a:ext>
            </a:extLst>
          </p:cNvPr>
          <p:cNvSpPr txBox="1"/>
          <p:nvPr/>
        </p:nvSpPr>
        <p:spPr>
          <a:xfrm>
            <a:off x="2117049" y="7389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01,01,2024</a:t>
            </a:r>
            <a:endParaRPr lang="ru-RU" sz="1000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B8517-B70B-CD98-C2E8-C98326B16BB0}"/>
              </a:ext>
            </a:extLst>
          </p:cNvPr>
          <p:cNvSpPr txBox="1"/>
          <p:nvPr/>
        </p:nvSpPr>
        <p:spPr>
          <a:xfrm>
            <a:off x="4421522" y="84707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Today</a:t>
            </a:r>
            <a:endParaRPr lang="ru-RU" sz="1000" dirty="0">
              <a:highlight>
                <a:srgbClr val="FFFF00"/>
              </a:highligh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DEC3A3C-EF18-0D68-737A-873378FC357B}"/>
              </a:ext>
            </a:extLst>
          </p:cNvPr>
          <p:cNvSpPr/>
          <p:nvPr/>
        </p:nvSpPr>
        <p:spPr>
          <a:xfrm>
            <a:off x="10591436" y="2274394"/>
            <a:ext cx="1282901" cy="221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Изменить / Удалить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D744005-03EA-82D4-5DCB-F3F5C659CB92}"/>
              </a:ext>
            </a:extLst>
          </p:cNvPr>
          <p:cNvSpPr/>
          <p:nvPr/>
        </p:nvSpPr>
        <p:spPr>
          <a:xfrm>
            <a:off x="10483272" y="775855"/>
            <a:ext cx="1496293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04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D6658-4DF6-7197-186A-95C140E6A020}"/>
              </a:ext>
            </a:extLst>
          </p:cNvPr>
          <p:cNvSpPr txBox="1"/>
          <p:nvPr/>
        </p:nvSpPr>
        <p:spPr>
          <a:xfrm>
            <a:off x="129310" y="73891"/>
            <a:ext cx="2322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/>
            </a:lvl1pPr>
          </a:lstStyle>
          <a:p>
            <a:r>
              <a:rPr lang="ru-RU" dirty="0"/>
              <a:t>Акт-приём пересдач</a:t>
            </a:r>
            <a:r>
              <a:rPr lang="en-US" dirty="0"/>
              <a:t> (</a:t>
            </a:r>
            <a:r>
              <a:rPr lang="ru-RU" dirty="0"/>
              <a:t>Добавить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CF3CE1-B9FF-DDAA-3091-768604547DB8}"/>
              </a:ext>
            </a:extLst>
          </p:cNvPr>
          <p:cNvSpPr/>
          <p:nvPr/>
        </p:nvSpPr>
        <p:spPr>
          <a:xfrm>
            <a:off x="221673" y="471055"/>
            <a:ext cx="6844145" cy="526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CF558-F28B-AD60-8DB7-E8F7AB1EAC22}"/>
              </a:ext>
            </a:extLst>
          </p:cNvPr>
          <p:cNvSpPr txBox="1"/>
          <p:nvPr/>
        </p:nvSpPr>
        <p:spPr>
          <a:xfrm>
            <a:off x="356235" y="627982"/>
            <a:ext cx="123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№ документа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B277A-2E6D-0754-8756-E776913F705D}"/>
              </a:ext>
            </a:extLst>
          </p:cNvPr>
          <p:cNvSpPr txBox="1"/>
          <p:nvPr/>
        </p:nvSpPr>
        <p:spPr>
          <a:xfrm>
            <a:off x="3624721" y="627983"/>
            <a:ext cx="14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Дата документа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CE23C7A-3E5E-40C0-0C6F-DC5BE1CAA65E}"/>
              </a:ext>
            </a:extLst>
          </p:cNvPr>
          <p:cNvSpPr/>
          <p:nvPr/>
        </p:nvSpPr>
        <p:spPr>
          <a:xfrm>
            <a:off x="5165845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53DA381-E473-9432-553D-B4708AE68160}"/>
              </a:ext>
            </a:extLst>
          </p:cNvPr>
          <p:cNvSpPr/>
          <p:nvPr/>
        </p:nvSpPr>
        <p:spPr>
          <a:xfrm>
            <a:off x="1808507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51422B9-9842-8EAD-2A99-A91B819BEDC4}"/>
              </a:ext>
            </a:extLst>
          </p:cNvPr>
          <p:cNvSpPr/>
          <p:nvPr/>
        </p:nvSpPr>
        <p:spPr>
          <a:xfrm>
            <a:off x="7178081" y="471055"/>
            <a:ext cx="4468710" cy="548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1303E84-8A2C-8C15-56BF-665B04133B3F}"/>
              </a:ext>
            </a:extLst>
          </p:cNvPr>
          <p:cNvSpPr/>
          <p:nvPr/>
        </p:nvSpPr>
        <p:spPr>
          <a:xfrm>
            <a:off x="7332509" y="595819"/>
            <a:ext cx="2661236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3EB86-86C1-36ED-B4DE-433347A51AE6}"/>
              </a:ext>
            </a:extLst>
          </p:cNvPr>
          <p:cNvSpPr txBox="1"/>
          <p:nvPr/>
        </p:nvSpPr>
        <p:spPr>
          <a:xfrm>
            <a:off x="7268117" y="25842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Операции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CDF349F-7F0B-4C99-D750-92079D53F470}"/>
              </a:ext>
            </a:extLst>
          </p:cNvPr>
          <p:cNvSpPr/>
          <p:nvPr/>
        </p:nvSpPr>
        <p:spPr>
          <a:xfrm>
            <a:off x="10129700" y="598086"/>
            <a:ext cx="3530882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spravochnik_operatsii_own_id.schet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spravochnik_operatsii_own_id.subschet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E0E2620-104E-1E1E-DDE5-6CB9AAACA4D6}"/>
              </a:ext>
            </a:extLst>
          </p:cNvPr>
          <p:cNvSpPr/>
          <p:nvPr/>
        </p:nvSpPr>
        <p:spPr>
          <a:xfrm>
            <a:off x="308364" y="1274619"/>
            <a:ext cx="4516581" cy="1806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FD93BA1-1FB6-5694-CEB6-C5AE21091FF8}"/>
              </a:ext>
            </a:extLst>
          </p:cNvPr>
          <p:cNvSpPr/>
          <p:nvPr/>
        </p:nvSpPr>
        <p:spPr>
          <a:xfrm>
            <a:off x="7178081" y="1274619"/>
            <a:ext cx="4468710" cy="8295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A025F-F1F3-4D44-EDC4-CA8C0C8ECB0F}"/>
              </a:ext>
            </a:extLst>
          </p:cNvPr>
          <p:cNvSpPr txBox="1"/>
          <p:nvPr/>
        </p:nvSpPr>
        <p:spPr>
          <a:xfrm>
            <a:off x="7431446" y="1089953"/>
            <a:ext cx="116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Договоры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C97ED-1068-5178-4C5B-18C9E7EE7BC8}"/>
              </a:ext>
            </a:extLst>
          </p:cNvPr>
          <p:cNvSpPr txBox="1"/>
          <p:nvPr/>
        </p:nvSpPr>
        <p:spPr>
          <a:xfrm>
            <a:off x="7405392" y="1421577"/>
            <a:ext cx="2904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Shartnomalar_organization.doc_num</a:t>
            </a:r>
            <a:endParaRPr lang="en-US" sz="1400" dirty="0"/>
          </a:p>
          <a:p>
            <a:r>
              <a:rPr lang="en-US" sz="1400" dirty="0" err="1"/>
              <a:t>Shartnomalar_organization.doc_date</a:t>
            </a:r>
            <a:endParaRPr lang="ru-RU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7376D-D2CE-790D-8103-DB1F04F52016}"/>
              </a:ext>
            </a:extLst>
          </p:cNvPr>
          <p:cNvSpPr txBox="1"/>
          <p:nvPr/>
        </p:nvSpPr>
        <p:spPr>
          <a:xfrm>
            <a:off x="698065" y="1090733"/>
            <a:ext cx="146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Организация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97DA93-AF6E-7E2B-5F73-D46858FB2F71}"/>
              </a:ext>
            </a:extLst>
          </p:cNvPr>
          <p:cNvSpPr txBox="1"/>
          <p:nvPr/>
        </p:nvSpPr>
        <p:spPr>
          <a:xfrm>
            <a:off x="609600" y="1515218"/>
            <a:ext cx="2691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Spravochnik_organization.name</a:t>
            </a:r>
          </a:p>
          <a:p>
            <a:r>
              <a:rPr lang="en-US" sz="1200" dirty="0" err="1"/>
              <a:t>Spravochnik_organization.bank_klient</a:t>
            </a:r>
            <a:endParaRPr lang="en-US" sz="1200" dirty="0"/>
          </a:p>
          <a:p>
            <a:r>
              <a:rPr lang="en-US" sz="1200" dirty="0" err="1"/>
              <a:t>Spravochnik_organization.mfo</a:t>
            </a:r>
            <a:endParaRPr lang="en-US" sz="1200" dirty="0"/>
          </a:p>
          <a:p>
            <a:r>
              <a:rPr lang="en-US" sz="1200" dirty="0" err="1"/>
              <a:t>Spravochnik_organization.inn</a:t>
            </a:r>
            <a:endParaRPr lang="en-US" sz="1200" dirty="0"/>
          </a:p>
          <a:p>
            <a:r>
              <a:rPr lang="en-US" sz="1200" dirty="0" err="1"/>
              <a:t>Spravochnik_organization.raschet_schet</a:t>
            </a:r>
            <a:endParaRPr lang="ru-RU" sz="12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8536B590-EEF7-BF75-6C3A-9A56E17725D7}"/>
              </a:ext>
            </a:extLst>
          </p:cNvPr>
          <p:cNvSpPr/>
          <p:nvPr/>
        </p:nvSpPr>
        <p:spPr>
          <a:xfrm>
            <a:off x="7178081" y="2251136"/>
            <a:ext cx="4468710" cy="8295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95BA2B-766F-5385-50DB-529EA20BA983}"/>
              </a:ext>
            </a:extLst>
          </p:cNvPr>
          <p:cNvSpPr txBox="1"/>
          <p:nvPr/>
        </p:nvSpPr>
        <p:spPr>
          <a:xfrm>
            <a:off x="7568505" y="2074616"/>
            <a:ext cx="8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Сумма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B55D992-6E1C-1521-11F3-137D682D18BA}"/>
              </a:ext>
            </a:extLst>
          </p:cNvPr>
          <p:cNvSpPr/>
          <p:nvPr/>
        </p:nvSpPr>
        <p:spPr>
          <a:xfrm>
            <a:off x="7568505" y="2559121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8A1DC28-DAF9-F9E8-7F22-80518B51E80E}"/>
              </a:ext>
            </a:extLst>
          </p:cNvPr>
          <p:cNvSpPr/>
          <p:nvPr/>
        </p:nvSpPr>
        <p:spPr>
          <a:xfrm>
            <a:off x="0" y="4474970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09A7308-82BF-D1BC-AB5F-1AEAB37F26F0}"/>
              </a:ext>
            </a:extLst>
          </p:cNvPr>
          <p:cNvSpPr/>
          <p:nvPr/>
        </p:nvSpPr>
        <p:spPr>
          <a:xfrm>
            <a:off x="308364" y="5070881"/>
            <a:ext cx="11338427" cy="1518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2E821-EE1B-96E2-B758-9C9F0A98876F}"/>
              </a:ext>
            </a:extLst>
          </p:cNvPr>
          <p:cNvSpPr txBox="1"/>
          <p:nvPr/>
        </p:nvSpPr>
        <p:spPr>
          <a:xfrm>
            <a:off x="483183" y="486508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Проводки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742F787D-1C75-3205-7A18-2BA7F7FA734E}"/>
              </a:ext>
            </a:extLst>
          </p:cNvPr>
          <p:cNvSpPr/>
          <p:nvPr/>
        </p:nvSpPr>
        <p:spPr>
          <a:xfrm>
            <a:off x="221673" y="3579122"/>
            <a:ext cx="11425118" cy="5783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6CB790-D4E0-9BFA-4697-65E95FF1397E}"/>
              </a:ext>
            </a:extLst>
          </p:cNvPr>
          <p:cNvSpPr txBox="1"/>
          <p:nvPr/>
        </p:nvSpPr>
        <p:spPr>
          <a:xfrm>
            <a:off x="221673" y="338868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938039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DDF4B-9613-0CD9-E603-FFA36C2E554B}"/>
              </a:ext>
            </a:extLst>
          </p:cNvPr>
          <p:cNvSpPr txBox="1"/>
          <p:nvPr/>
        </p:nvSpPr>
        <p:spPr>
          <a:xfrm>
            <a:off x="258619" y="166255"/>
            <a:ext cx="1250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/>
            </a:lvl1pPr>
          </a:lstStyle>
          <a:p>
            <a:r>
              <a:rPr lang="ru-RU" dirty="0"/>
              <a:t>Показать услуги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4807687-D85E-3E59-A5AE-9372E15C0700}"/>
              </a:ext>
            </a:extLst>
          </p:cNvPr>
          <p:cNvSpPr/>
          <p:nvPr/>
        </p:nvSpPr>
        <p:spPr>
          <a:xfrm>
            <a:off x="1995055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72FF428-B9F3-AE8B-DEA5-FE03783861CC}"/>
              </a:ext>
            </a:extLst>
          </p:cNvPr>
          <p:cNvSpPr/>
          <p:nvPr/>
        </p:nvSpPr>
        <p:spPr>
          <a:xfrm>
            <a:off x="4221020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C6437-2FE9-7C43-C2DA-6240DB60D24F}"/>
              </a:ext>
            </a:extLst>
          </p:cNvPr>
          <p:cNvSpPr txBox="1"/>
          <p:nvPr/>
        </p:nvSpPr>
        <p:spPr>
          <a:xfrm>
            <a:off x="661035" y="4802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период 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74D02-4F8D-DBC2-A6D3-8E246E38AC95}"/>
              </a:ext>
            </a:extLst>
          </p:cNvPr>
          <p:cNvSpPr txBox="1"/>
          <p:nvPr/>
        </p:nvSpPr>
        <p:spPr>
          <a:xfrm>
            <a:off x="3591098" y="4434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6BF2B52-E933-70BB-D1DF-1B3F05C10FED}"/>
              </a:ext>
            </a:extLst>
          </p:cNvPr>
          <p:cNvSpPr/>
          <p:nvPr/>
        </p:nvSpPr>
        <p:spPr>
          <a:xfrm>
            <a:off x="5783889" y="483630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Загрузить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835BC-97E5-ADC7-4272-5E4D5BF15846}"/>
              </a:ext>
            </a:extLst>
          </p:cNvPr>
          <p:cNvSpPr txBox="1"/>
          <p:nvPr/>
        </p:nvSpPr>
        <p:spPr>
          <a:xfrm>
            <a:off x="2117049" y="7389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01,01,2024</a:t>
            </a:r>
            <a:endParaRPr lang="ru-RU" sz="1000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401FF-258A-3CFD-A975-F93B1B17BD7D}"/>
              </a:ext>
            </a:extLst>
          </p:cNvPr>
          <p:cNvSpPr txBox="1"/>
          <p:nvPr/>
        </p:nvSpPr>
        <p:spPr>
          <a:xfrm>
            <a:off x="4421522" y="84707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Today</a:t>
            </a:r>
            <a:endParaRPr lang="ru-RU" sz="1000" dirty="0">
              <a:highlight>
                <a:srgbClr val="FFFF00"/>
              </a:highlight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072C3D8-9266-5EAA-56FE-8CE8D725A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42654"/>
              </p:ext>
            </p:extLst>
          </p:nvPr>
        </p:nvGraphicFramePr>
        <p:xfrm>
          <a:off x="129310" y="1209964"/>
          <a:ext cx="11850256" cy="54402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1282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481282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2962564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704107">
                  <a:extLst>
                    <a:ext uri="{9D8B030D-6E8A-4147-A177-3AD203B41FA5}">
                      <a16:colId xmlns:a16="http://schemas.microsoft.com/office/drawing/2014/main" val="4193331367"/>
                    </a:ext>
                  </a:extLst>
                </a:gridCol>
                <a:gridCol w="1258457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  <a:gridCol w="1481282">
                  <a:extLst>
                    <a:ext uri="{9D8B030D-6E8A-4147-A177-3AD203B41FA5}">
                      <a16:colId xmlns:a16="http://schemas.microsoft.com/office/drawing/2014/main" val="3167765763"/>
                    </a:ext>
                  </a:extLst>
                </a:gridCol>
                <a:gridCol w="1481282">
                  <a:extLst>
                    <a:ext uri="{9D8B030D-6E8A-4147-A177-3AD203B41FA5}">
                      <a16:colId xmlns:a16="http://schemas.microsoft.com/office/drawing/2014/main" val="3096498643"/>
                    </a:ext>
                  </a:extLst>
                </a:gridCol>
              </a:tblGrid>
              <a:tr h="841952">
                <a:tc>
                  <a:txBody>
                    <a:bodyPr/>
                    <a:lstStyle/>
                    <a:p>
                      <a:r>
                        <a:rPr lang="ru-RU" dirty="0"/>
                        <a:t>Документ 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Документ дата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Организация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 договоре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Описание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2101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kursatilgan_hizmatlar_jur152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doc_num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kursatilgan_hizmatlar_jur152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doc_date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id_spravochnik_organization.name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id_spravochnik_organization.raschet_schet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id_spravochnik_organization.inn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id_shartnomalar_organization.doc_num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id_shartnomalar_organization.doc_date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kursatilgan_hizmatlar_jur152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.summa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kursatilgan_hizmatlar_jur152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opisanie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832393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832393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832393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EFF2E11-5223-2C07-EE21-1910AF642F5D}"/>
              </a:ext>
            </a:extLst>
          </p:cNvPr>
          <p:cNvSpPr/>
          <p:nvPr/>
        </p:nvSpPr>
        <p:spPr>
          <a:xfrm>
            <a:off x="10483272" y="775855"/>
            <a:ext cx="1496293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FFB7E12-1AC9-B809-B064-93DFA66468A9}"/>
              </a:ext>
            </a:extLst>
          </p:cNvPr>
          <p:cNvSpPr/>
          <p:nvPr/>
        </p:nvSpPr>
        <p:spPr>
          <a:xfrm>
            <a:off x="10591436" y="2274394"/>
            <a:ext cx="1282901" cy="221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Изменить / Удалить</a:t>
            </a:r>
          </a:p>
        </p:txBody>
      </p:sp>
    </p:spTree>
    <p:extLst>
      <p:ext uri="{BB962C8B-B14F-4D97-AF65-F5344CB8AC3E}">
        <p14:creationId xmlns:p14="http://schemas.microsoft.com/office/powerpoint/2010/main" val="332346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210AA-7F33-917E-1D97-D9C2F441F266}"/>
              </a:ext>
            </a:extLst>
          </p:cNvPr>
          <p:cNvSpPr txBox="1"/>
          <p:nvPr/>
        </p:nvSpPr>
        <p:spPr>
          <a:xfrm>
            <a:off x="258619" y="68113"/>
            <a:ext cx="2020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/>
            </a:lvl1pPr>
          </a:lstStyle>
          <a:p>
            <a:r>
              <a:rPr lang="ru-RU" dirty="0"/>
              <a:t>Показать услуги</a:t>
            </a:r>
            <a:r>
              <a:rPr lang="en-US" dirty="0"/>
              <a:t> </a:t>
            </a:r>
            <a:r>
              <a:rPr lang="ru-RU" dirty="0"/>
              <a:t>(Добавить)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36F26C6-AA5C-AD15-5E7D-FE1BA4EFE55D}"/>
              </a:ext>
            </a:extLst>
          </p:cNvPr>
          <p:cNvSpPr/>
          <p:nvPr/>
        </p:nvSpPr>
        <p:spPr>
          <a:xfrm>
            <a:off x="221673" y="471055"/>
            <a:ext cx="6844145" cy="526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13CC5-41B0-ACAA-6DCA-E5A08C021381}"/>
              </a:ext>
            </a:extLst>
          </p:cNvPr>
          <p:cNvSpPr txBox="1"/>
          <p:nvPr/>
        </p:nvSpPr>
        <p:spPr>
          <a:xfrm>
            <a:off x="356235" y="627982"/>
            <a:ext cx="123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№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5F45C-179D-26AE-5249-59C1C88BF2A6}"/>
              </a:ext>
            </a:extLst>
          </p:cNvPr>
          <p:cNvSpPr txBox="1"/>
          <p:nvPr/>
        </p:nvSpPr>
        <p:spPr>
          <a:xfrm>
            <a:off x="3624721" y="627983"/>
            <a:ext cx="14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Дата документа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67D26D1-34AA-7BAB-0B75-595609EF7C24}"/>
              </a:ext>
            </a:extLst>
          </p:cNvPr>
          <p:cNvSpPr/>
          <p:nvPr/>
        </p:nvSpPr>
        <p:spPr>
          <a:xfrm>
            <a:off x="5165845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E75B261-C37A-47AC-9E93-2ACCA9C62839}"/>
              </a:ext>
            </a:extLst>
          </p:cNvPr>
          <p:cNvSpPr/>
          <p:nvPr/>
        </p:nvSpPr>
        <p:spPr>
          <a:xfrm>
            <a:off x="1808507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73CE196-11AF-0352-06DC-71F2CF4EE507}"/>
              </a:ext>
            </a:extLst>
          </p:cNvPr>
          <p:cNvSpPr/>
          <p:nvPr/>
        </p:nvSpPr>
        <p:spPr>
          <a:xfrm>
            <a:off x="7178081" y="471055"/>
            <a:ext cx="4468710" cy="548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7237B0A-3E72-05A3-6B99-7934337DADF9}"/>
              </a:ext>
            </a:extLst>
          </p:cNvPr>
          <p:cNvSpPr/>
          <p:nvPr/>
        </p:nvSpPr>
        <p:spPr>
          <a:xfrm>
            <a:off x="7332509" y="595819"/>
            <a:ext cx="2661236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60C40-63CA-3C41-F89E-51C90B50F38B}"/>
              </a:ext>
            </a:extLst>
          </p:cNvPr>
          <p:cNvSpPr txBox="1"/>
          <p:nvPr/>
        </p:nvSpPr>
        <p:spPr>
          <a:xfrm>
            <a:off x="7268117" y="25842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Операции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4341F31-D7E5-5873-EA35-0CA9607D1056}"/>
              </a:ext>
            </a:extLst>
          </p:cNvPr>
          <p:cNvSpPr/>
          <p:nvPr/>
        </p:nvSpPr>
        <p:spPr>
          <a:xfrm>
            <a:off x="10129700" y="598086"/>
            <a:ext cx="3530882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spravochnik_operatsii_own_id.schet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spravochnik_operatsii_own_id.subschet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1AE8A30-0C7B-2C17-5B4C-33D5C5C0D2F4}"/>
              </a:ext>
            </a:extLst>
          </p:cNvPr>
          <p:cNvSpPr/>
          <p:nvPr/>
        </p:nvSpPr>
        <p:spPr>
          <a:xfrm>
            <a:off x="308364" y="1274619"/>
            <a:ext cx="4516581" cy="1806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3E15C54-1A84-E7C0-6AA3-FE18693E14F7}"/>
              </a:ext>
            </a:extLst>
          </p:cNvPr>
          <p:cNvSpPr/>
          <p:nvPr/>
        </p:nvSpPr>
        <p:spPr>
          <a:xfrm>
            <a:off x="7178081" y="1274619"/>
            <a:ext cx="4468710" cy="8295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7C3BF2-51A7-3939-9652-CA31E404FF1F}"/>
              </a:ext>
            </a:extLst>
          </p:cNvPr>
          <p:cNvSpPr txBox="1"/>
          <p:nvPr/>
        </p:nvSpPr>
        <p:spPr>
          <a:xfrm>
            <a:off x="7431446" y="1089953"/>
            <a:ext cx="116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Договоры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BF75FA-6A1F-A2B5-1A67-F4BF3C65B36F}"/>
              </a:ext>
            </a:extLst>
          </p:cNvPr>
          <p:cNvSpPr txBox="1"/>
          <p:nvPr/>
        </p:nvSpPr>
        <p:spPr>
          <a:xfrm>
            <a:off x="7405392" y="1421577"/>
            <a:ext cx="2904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Shartnomalar_organization.doc_num</a:t>
            </a:r>
            <a:endParaRPr lang="en-US" sz="1400" dirty="0"/>
          </a:p>
          <a:p>
            <a:r>
              <a:rPr lang="en-US" sz="1400" dirty="0" err="1"/>
              <a:t>Shartnomalar_organization.doc_date</a:t>
            </a:r>
            <a:endParaRPr lang="ru-R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91068-ECF6-A752-7F6D-0F53101ABC87}"/>
              </a:ext>
            </a:extLst>
          </p:cNvPr>
          <p:cNvSpPr txBox="1"/>
          <p:nvPr/>
        </p:nvSpPr>
        <p:spPr>
          <a:xfrm>
            <a:off x="698065" y="1090733"/>
            <a:ext cx="146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Организация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3C528-19D3-7BF3-CB1F-D87BFA9E13AB}"/>
              </a:ext>
            </a:extLst>
          </p:cNvPr>
          <p:cNvSpPr txBox="1"/>
          <p:nvPr/>
        </p:nvSpPr>
        <p:spPr>
          <a:xfrm>
            <a:off x="609600" y="1515218"/>
            <a:ext cx="2691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Spravochnik_organization.name</a:t>
            </a:r>
          </a:p>
          <a:p>
            <a:r>
              <a:rPr lang="en-US" sz="1200" dirty="0" err="1"/>
              <a:t>Spravochnik_organization.bank_klient</a:t>
            </a:r>
            <a:endParaRPr lang="en-US" sz="1200" dirty="0"/>
          </a:p>
          <a:p>
            <a:r>
              <a:rPr lang="en-US" sz="1200" dirty="0" err="1"/>
              <a:t>Spravochnik_organization.mfo</a:t>
            </a:r>
            <a:endParaRPr lang="en-US" sz="1200" dirty="0"/>
          </a:p>
          <a:p>
            <a:r>
              <a:rPr lang="en-US" sz="1200" dirty="0" err="1"/>
              <a:t>Spravochnik_organization.inn</a:t>
            </a:r>
            <a:endParaRPr lang="en-US" sz="1200" dirty="0"/>
          </a:p>
          <a:p>
            <a:r>
              <a:rPr lang="en-US" sz="1200" dirty="0" err="1"/>
              <a:t>Spravochnik_organization.raschet_schet</a:t>
            </a:r>
            <a:endParaRPr lang="ru-RU" sz="12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A513E4F-31D2-117D-C1C8-8434DFB62018}"/>
              </a:ext>
            </a:extLst>
          </p:cNvPr>
          <p:cNvSpPr/>
          <p:nvPr/>
        </p:nvSpPr>
        <p:spPr>
          <a:xfrm>
            <a:off x="7178081" y="2251136"/>
            <a:ext cx="4468710" cy="8295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6B414-01A8-9D1C-033B-A885AD49BB5E}"/>
              </a:ext>
            </a:extLst>
          </p:cNvPr>
          <p:cNvSpPr txBox="1"/>
          <p:nvPr/>
        </p:nvSpPr>
        <p:spPr>
          <a:xfrm>
            <a:off x="7568505" y="2074616"/>
            <a:ext cx="8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Сумма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80508FE5-E23A-B023-BBB8-74EDB45F5B28}"/>
              </a:ext>
            </a:extLst>
          </p:cNvPr>
          <p:cNvSpPr/>
          <p:nvPr/>
        </p:nvSpPr>
        <p:spPr>
          <a:xfrm>
            <a:off x="7568505" y="2559121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DBC05489-2CAB-CBA0-CDA4-547C9979AA5E}"/>
              </a:ext>
            </a:extLst>
          </p:cNvPr>
          <p:cNvSpPr/>
          <p:nvPr/>
        </p:nvSpPr>
        <p:spPr>
          <a:xfrm>
            <a:off x="258619" y="3548683"/>
            <a:ext cx="11425118" cy="5783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C91387-6C99-DD61-CEEE-3BFC7EC0B42C}"/>
              </a:ext>
            </a:extLst>
          </p:cNvPr>
          <p:cNvSpPr txBox="1"/>
          <p:nvPr/>
        </p:nvSpPr>
        <p:spPr>
          <a:xfrm>
            <a:off x="258619" y="3358241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Описание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516AC149-EB65-0130-8C97-D5A2E6308AA2}"/>
              </a:ext>
            </a:extLst>
          </p:cNvPr>
          <p:cNvSpPr/>
          <p:nvPr/>
        </p:nvSpPr>
        <p:spPr>
          <a:xfrm>
            <a:off x="308364" y="5070881"/>
            <a:ext cx="11338427" cy="1518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2BF71-848E-4D7D-5C97-4C09CC9B896F}"/>
              </a:ext>
            </a:extLst>
          </p:cNvPr>
          <p:cNvSpPr txBox="1"/>
          <p:nvPr/>
        </p:nvSpPr>
        <p:spPr>
          <a:xfrm>
            <a:off x="483183" y="486508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Проводки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90ED4D7-1225-5EE3-C403-8EC0F7BF85C9}"/>
              </a:ext>
            </a:extLst>
          </p:cNvPr>
          <p:cNvSpPr/>
          <p:nvPr/>
        </p:nvSpPr>
        <p:spPr>
          <a:xfrm>
            <a:off x="0" y="4474970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90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6033F-3313-E1D5-2013-340108A55210}"/>
              </a:ext>
            </a:extLst>
          </p:cNvPr>
          <p:cNvSpPr txBox="1"/>
          <p:nvPr/>
        </p:nvSpPr>
        <p:spPr>
          <a:xfrm>
            <a:off x="258619" y="68113"/>
            <a:ext cx="1396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/>
            </a:lvl1pPr>
          </a:lstStyle>
          <a:p>
            <a:r>
              <a:rPr lang="ru-RU" dirty="0"/>
              <a:t>График договорах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EE9C3F9-7F4D-A42F-48AC-50614AFD60F4}"/>
              </a:ext>
            </a:extLst>
          </p:cNvPr>
          <p:cNvSpPr/>
          <p:nvPr/>
        </p:nvSpPr>
        <p:spPr>
          <a:xfrm>
            <a:off x="230909" y="498765"/>
            <a:ext cx="11637818" cy="1330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F6EEB-91FE-D9BB-A6D9-25C593FAC5B6}"/>
              </a:ext>
            </a:extLst>
          </p:cNvPr>
          <p:cNvSpPr txBox="1"/>
          <p:nvPr/>
        </p:nvSpPr>
        <p:spPr>
          <a:xfrm>
            <a:off x="558754" y="683430"/>
            <a:ext cx="2691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Spravochnik_organization.name</a:t>
            </a:r>
          </a:p>
          <a:p>
            <a:r>
              <a:rPr lang="en-US" sz="1200" dirty="0" err="1"/>
              <a:t>Spravochnik_organization.bank_klient</a:t>
            </a:r>
            <a:endParaRPr lang="en-US" sz="1200" dirty="0"/>
          </a:p>
          <a:p>
            <a:r>
              <a:rPr lang="en-US" sz="1200" dirty="0" err="1"/>
              <a:t>Spravochnik_organization.mfo</a:t>
            </a:r>
            <a:endParaRPr lang="en-US" sz="1200" dirty="0"/>
          </a:p>
          <a:p>
            <a:r>
              <a:rPr lang="en-US" sz="1200" dirty="0" err="1"/>
              <a:t>Spravochnik_organization.inn</a:t>
            </a:r>
            <a:endParaRPr lang="en-US" sz="1200" dirty="0"/>
          </a:p>
          <a:p>
            <a:r>
              <a:rPr lang="en-US" sz="1200" dirty="0" err="1"/>
              <a:t>Spravochnik_organization.raschet_schet</a:t>
            </a:r>
            <a:endParaRPr lang="ru-RU" sz="12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9DA40F4-DCE9-F2FA-F981-7A8EE38416F6}"/>
              </a:ext>
            </a:extLst>
          </p:cNvPr>
          <p:cNvSpPr/>
          <p:nvPr/>
        </p:nvSpPr>
        <p:spPr>
          <a:xfrm>
            <a:off x="10030691" y="1385455"/>
            <a:ext cx="1602555" cy="31363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Button</a:t>
            </a:r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4DFBCEE-32CB-34A2-0089-5B6415282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33399"/>
              </p:ext>
            </p:extLst>
          </p:nvPr>
        </p:nvGraphicFramePr>
        <p:xfrm>
          <a:off x="303329" y="1982454"/>
          <a:ext cx="11492977" cy="46634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6622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2873245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4193331367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3167765763"/>
                    </a:ext>
                  </a:extLst>
                </a:gridCol>
                <a:gridCol w="1436622">
                  <a:extLst>
                    <a:ext uri="{9D8B030D-6E8A-4147-A177-3AD203B41FA5}">
                      <a16:colId xmlns:a16="http://schemas.microsoft.com/office/drawing/2014/main" val="3096498643"/>
                    </a:ext>
                  </a:extLst>
                </a:gridCol>
              </a:tblGrid>
              <a:tr h="721733">
                <a:tc>
                  <a:txBody>
                    <a:bodyPr/>
                    <a:lstStyle/>
                    <a:p>
                      <a:r>
                        <a:rPr lang="ru-RU" dirty="0"/>
                        <a:t>Договор 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Договор дата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Смета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Поставщик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180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Shartnomalar_organization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doc_num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Shartnomalar_organization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doc_date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Shartnomalar_organization</a:t>
                      </a:r>
                      <a:r>
                        <a:rPr lang="en-US" sz="1200" dirty="0" err="1"/>
                        <a:t>.smeta_id</a:t>
                      </a:r>
                      <a:r>
                        <a:rPr lang="en-US" sz="1200" dirty="0"/>
                        <a:t>.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smeta_number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Shartnomalar_organization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opisanie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Shartnomalar_organization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.summa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Shartnomalar_organization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pudratchi_bool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713538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713538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713538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ABCA234-CD00-35FC-AE94-2304CA350855}"/>
              </a:ext>
            </a:extLst>
          </p:cNvPr>
          <p:cNvSpPr/>
          <p:nvPr/>
        </p:nvSpPr>
        <p:spPr>
          <a:xfrm>
            <a:off x="10425181" y="3318103"/>
            <a:ext cx="1282901" cy="221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Изменить / Удалить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9A9BF-3106-42D9-C299-64A46E939D74}"/>
              </a:ext>
            </a:extLst>
          </p:cNvPr>
          <p:cNvSpPr txBox="1"/>
          <p:nvPr/>
        </p:nvSpPr>
        <p:spPr>
          <a:xfrm>
            <a:off x="517791" y="314099"/>
            <a:ext cx="146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Организация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3459D-8CC4-EC4C-B58D-3A60B0EEC57C}"/>
              </a:ext>
            </a:extLst>
          </p:cNvPr>
          <p:cNvSpPr txBox="1"/>
          <p:nvPr/>
        </p:nvSpPr>
        <p:spPr>
          <a:xfrm>
            <a:off x="5680364" y="68113"/>
            <a:ext cx="22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shartnoma_grafik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5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5DEC60B-3913-B8CC-E03C-CED8725A77E1}"/>
              </a:ext>
            </a:extLst>
          </p:cNvPr>
          <p:cNvSpPr/>
          <p:nvPr/>
        </p:nvSpPr>
        <p:spPr>
          <a:xfrm>
            <a:off x="426786" y="581891"/>
            <a:ext cx="11338427" cy="59660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700B0-0E71-EFE8-B370-0E2B176B31D2}"/>
              </a:ext>
            </a:extLst>
          </p:cNvPr>
          <p:cNvSpPr txBox="1"/>
          <p:nvPr/>
        </p:nvSpPr>
        <p:spPr>
          <a:xfrm>
            <a:off x="11338653" y="-5930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Модал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3AD00-0E8D-AD46-5968-386CA150780A}"/>
              </a:ext>
            </a:extLst>
          </p:cNvPr>
          <p:cNvSpPr txBox="1"/>
          <p:nvPr/>
        </p:nvSpPr>
        <p:spPr>
          <a:xfrm>
            <a:off x="258619" y="68113"/>
            <a:ext cx="1396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/>
            </a:lvl1pPr>
          </a:lstStyle>
          <a:p>
            <a:r>
              <a:rPr lang="ru-RU" dirty="0"/>
              <a:t>График договорах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095AA-526A-095C-005F-E811622682F2}"/>
              </a:ext>
            </a:extLst>
          </p:cNvPr>
          <p:cNvSpPr txBox="1"/>
          <p:nvPr/>
        </p:nvSpPr>
        <p:spPr>
          <a:xfrm>
            <a:off x="3752761" y="169836"/>
            <a:ext cx="46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12 </a:t>
            </a:r>
            <a:r>
              <a:rPr lang="ru-RU" dirty="0">
                <a:highlight>
                  <a:srgbClr val="FFFF00"/>
                </a:highlight>
              </a:rPr>
              <a:t>та ой </a:t>
            </a:r>
            <a:r>
              <a:rPr lang="ru-RU" dirty="0" err="1">
                <a:highlight>
                  <a:srgbClr val="FFFF00"/>
                </a:highlight>
              </a:rPr>
              <a:t>учун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TexBox</a:t>
            </a:r>
            <a:r>
              <a:rPr lang="en-US" dirty="0">
                <a:highlight>
                  <a:srgbClr val="FFFF00"/>
                </a:highlight>
              </a:rPr>
              <a:t>. </a:t>
            </a:r>
            <a:r>
              <a:rPr lang="ru-RU" dirty="0" err="1">
                <a:highlight>
                  <a:srgbClr val="FFFF00"/>
                </a:highlight>
              </a:rPr>
              <a:t>Киритиб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Update </a:t>
            </a:r>
            <a:r>
              <a:rPr lang="ru-RU" dirty="0" err="1">
                <a:highlight>
                  <a:srgbClr val="FFFF00"/>
                </a:highlight>
              </a:rPr>
              <a:t>беради</a:t>
            </a:r>
            <a:r>
              <a:rPr lang="ru-RU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183791-9B71-75F7-981B-FFE731CF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6" y="2438736"/>
            <a:ext cx="11338427" cy="19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B52C8E-3033-AEDB-1C47-CB8B1E914D1D}"/>
              </a:ext>
            </a:extLst>
          </p:cNvPr>
          <p:cNvSpPr txBox="1"/>
          <p:nvPr/>
        </p:nvSpPr>
        <p:spPr>
          <a:xfrm>
            <a:off x="166256" y="142004"/>
            <a:ext cx="1267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/>
            </a:lvl1pPr>
          </a:lstStyle>
          <a:p>
            <a:r>
              <a:rPr lang="ru-RU" dirty="0"/>
              <a:t>Об организации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F19FC9A-EAE9-C6B9-1229-E8A38D616B23}"/>
              </a:ext>
            </a:extLst>
          </p:cNvPr>
          <p:cNvSpPr/>
          <p:nvPr/>
        </p:nvSpPr>
        <p:spPr>
          <a:xfrm>
            <a:off x="166256" y="1043710"/>
            <a:ext cx="5070764" cy="1330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58110-F16F-5576-431F-55C1203A98F7}"/>
              </a:ext>
            </a:extLst>
          </p:cNvPr>
          <p:cNvSpPr txBox="1"/>
          <p:nvPr/>
        </p:nvSpPr>
        <p:spPr>
          <a:xfrm>
            <a:off x="494101" y="1228375"/>
            <a:ext cx="2691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Spravochnik_organization.name</a:t>
            </a:r>
          </a:p>
          <a:p>
            <a:r>
              <a:rPr lang="en-US" sz="1200" dirty="0" err="1"/>
              <a:t>Spravochnik_organization.bank_klient</a:t>
            </a:r>
            <a:endParaRPr lang="en-US" sz="1200" dirty="0"/>
          </a:p>
          <a:p>
            <a:r>
              <a:rPr lang="en-US" sz="1200" dirty="0" err="1"/>
              <a:t>Spravochnik_organization.mfo</a:t>
            </a:r>
            <a:endParaRPr lang="en-US" sz="1200" dirty="0"/>
          </a:p>
          <a:p>
            <a:r>
              <a:rPr lang="en-US" sz="1200" dirty="0" err="1"/>
              <a:t>Spravochnik_organization.inn</a:t>
            </a:r>
            <a:endParaRPr lang="en-US" sz="1200" dirty="0"/>
          </a:p>
          <a:p>
            <a:r>
              <a:rPr lang="en-US" sz="1200" dirty="0" err="1"/>
              <a:t>Spravochnik_organization.raschet_schet</a:t>
            </a:r>
            <a:endParaRPr lang="ru-RU" sz="12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31CF8DA-BA2A-2B9F-DC67-EE4C824AC32C}"/>
              </a:ext>
            </a:extLst>
          </p:cNvPr>
          <p:cNvSpPr/>
          <p:nvPr/>
        </p:nvSpPr>
        <p:spPr>
          <a:xfrm>
            <a:off x="3513645" y="1930400"/>
            <a:ext cx="1602555" cy="31363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Button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BCF60-4035-7E44-EB9D-98BA9F5766B9}"/>
              </a:ext>
            </a:extLst>
          </p:cNvPr>
          <p:cNvSpPr txBox="1"/>
          <p:nvPr/>
        </p:nvSpPr>
        <p:spPr>
          <a:xfrm>
            <a:off x="453138" y="859044"/>
            <a:ext cx="146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Организация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413AAEF-38CE-8320-6C3C-A6F74D445B36}"/>
              </a:ext>
            </a:extLst>
          </p:cNvPr>
          <p:cNvSpPr/>
          <p:nvPr/>
        </p:nvSpPr>
        <p:spPr>
          <a:xfrm>
            <a:off x="6319100" y="1043711"/>
            <a:ext cx="5577338" cy="7943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E0575-A7BB-CD18-ACFF-D71E3DD46CE2}"/>
              </a:ext>
            </a:extLst>
          </p:cNvPr>
          <p:cNvSpPr txBox="1"/>
          <p:nvPr/>
        </p:nvSpPr>
        <p:spPr>
          <a:xfrm>
            <a:off x="6546411" y="1190668"/>
            <a:ext cx="2904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Shartnomalar_organization.doc_num</a:t>
            </a:r>
            <a:endParaRPr lang="en-US" sz="1400" dirty="0"/>
          </a:p>
          <a:p>
            <a:r>
              <a:rPr lang="en-US" sz="1400" dirty="0" err="1"/>
              <a:t>Shartnomalar_organization.doc_date</a:t>
            </a:r>
            <a:endParaRPr lang="ru-RU" sz="14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4D68F11-4069-EE72-1F10-11DB4BAC071E}"/>
              </a:ext>
            </a:extLst>
          </p:cNvPr>
          <p:cNvSpPr/>
          <p:nvPr/>
        </p:nvSpPr>
        <p:spPr>
          <a:xfrm>
            <a:off x="10187711" y="1413563"/>
            <a:ext cx="1602555" cy="31363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Button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1B41B-F1BE-18CD-6FC2-49DF51DEDB6F}"/>
              </a:ext>
            </a:extLst>
          </p:cNvPr>
          <p:cNvSpPr txBox="1"/>
          <p:nvPr/>
        </p:nvSpPr>
        <p:spPr>
          <a:xfrm>
            <a:off x="6546411" y="859043"/>
            <a:ext cx="116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Договоры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270D3-5D99-98BE-9C77-A9137D4995DF}"/>
              </a:ext>
            </a:extLst>
          </p:cNvPr>
          <p:cNvSpPr txBox="1"/>
          <p:nvPr/>
        </p:nvSpPr>
        <p:spPr>
          <a:xfrm>
            <a:off x="5116200" y="2447728"/>
            <a:ext cx="1946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Остаток на начало период: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CF4A8AE-D860-0FEB-62EE-0D2F60E5EF8F}"/>
              </a:ext>
            </a:extLst>
          </p:cNvPr>
          <p:cNvSpPr/>
          <p:nvPr/>
        </p:nvSpPr>
        <p:spPr>
          <a:xfrm>
            <a:off x="1995055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67F2EBC-40DD-45FA-D446-70DF3020FDD8}"/>
              </a:ext>
            </a:extLst>
          </p:cNvPr>
          <p:cNvSpPr/>
          <p:nvPr/>
        </p:nvSpPr>
        <p:spPr>
          <a:xfrm>
            <a:off x="4221020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AC461-9EF0-4957-57A5-F6F9BF23A4BB}"/>
              </a:ext>
            </a:extLst>
          </p:cNvPr>
          <p:cNvSpPr txBox="1"/>
          <p:nvPr/>
        </p:nvSpPr>
        <p:spPr>
          <a:xfrm>
            <a:off x="661035" y="4802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период 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9ED465-3FE8-5F66-417F-F3E085C347EE}"/>
              </a:ext>
            </a:extLst>
          </p:cNvPr>
          <p:cNvSpPr txBox="1"/>
          <p:nvPr/>
        </p:nvSpPr>
        <p:spPr>
          <a:xfrm>
            <a:off x="3591098" y="4434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A18308B-6E21-16C6-724B-5007EA4E7FEF}"/>
              </a:ext>
            </a:extLst>
          </p:cNvPr>
          <p:cNvSpPr/>
          <p:nvPr/>
        </p:nvSpPr>
        <p:spPr>
          <a:xfrm>
            <a:off x="5783889" y="483630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Загрузить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9FBEE0-6485-2201-7021-63E704215A92}"/>
              </a:ext>
            </a:extLst>
          </p:cNvPr>
          <p:cNvSpPr txBox="1"/>
          <p:nvPr/>
        </p:nvSpPr>
        <p:spPr>
          <a:xfrm>
            <a:off x="2117049" y="7389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01,01,2024</a:t>
            </a:r>
            <a:endParaRPr lang="ru-RU" sz="10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74A85-299B-34E7-1C42-399D5304E4BD}"/>
              </a:ext>
            </a:extLst>
          </p:cNvPr>
          <p:cNvSpPr txBox="1"/>
          <p:nvPr/>
        </p:nvSpPr>
        <p:spPr>
          <a:xfrm>
            <a:off x="4421522" y="84707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Today</a:t>
            </a:r>
            <a:endParaRPr lang="ru-RU" sz="1000" dirty="0">
              <a:highlight>
                <a:srgbClr val="FFFF00"/>
              </a:highlight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8B99361-5763-6D7E-A9C2-638F3BEF73D4}"/>
              </a:ext>
            </a:extLst>
          </p:cNvPr>
          <p:cNvGrpSpPr/>
          <p:nvPr/>
        </p:nvGrpSpPr>
        <p:grpSpPr>
          <a:xfrm>
            <a:off x="7062502" y="2232465"/>
            <a:ext cx="1229226" cy="436845"/>
            <a:chOff x="7062502" y="2232465"/>
            <a:chExt cx="1229226" cy="436845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8DC32BA8-EF79-9BE9-EABF-AA8051AAE437}"/>
                </a:ext>
              </a:extLst>
            </p:cNvPr>
            <p:cNvSpPr/>
            <p:nvPr/>
          </p:nvSpPr>
          <p:spPr>
            <a:xfrm>
              <a:off x="7062502" y="2481218"/>
              <a:ext cx="1229226" cy="1880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TexBox</a:t>
              </a:r>
              <a:endParaRPr lang="ru-RU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B4FA65-6BE1-142F-8CF3-6E7004F65A98}"/>
                </a:ext>
              </a:extLst>
            </p:cNvPr>
            <p:cNvSpPr txBox="1"/>
            <p:nvPr/>
          </p:nvSpPr>
          <p:spPr>
            <a:xfrm>
              <a:off x="7388510" y="2232465"/>
              <a:ext cx="577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Дебет</a:t>
              </a: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B10E77F-F00E-9F3B-CD2A-FD308A35C463}"/>
              </a:ext>
            </a:extLst>
          </p:cNvPr>
          <p:cNvGrpSpPr/>
          <p:nvPr/>
        </p:nvGrpSpPr>
        <p:grpSpPr>
          <a:xfrm>
            <a:off x="8572647" y="2213594"/>
            <a:ext cx="1229226" cy="452261"/>
            <a:chOff x="8572647" y="2213594"/>
            <a:chExt cx="1229226" cy="452261"/>
          </a:xfrm>
        </p:grpSpPr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5C31BF94-78E2-3B91-DC80-60F7F46BB598}"/>
                </a:ext>
              </a:extLst>
            </p:cNvPr>
            <p:cNvSpPr/>
            <p:nvPr/>
          </p:nvSpPr>
          <p:spPr>
            <a:xfrm>
              <a:off x="8572647" y="2477763"/>
              <a:ext cx="1229226" cy="1880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TexBox</a:t>
              </a:r>
              <a:endParaRPr lang="ru-RU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1B031B-E1DE-5693-56D6-694AAEA74260}"/>
                </a:ext>
              </a:extLst>
            </p:cNvPr>
            <p:cNvSpPr txBox="1"/>
            <p:nvPr/>
          </p:nvSpPr>
          <p:spPr>
            <a:xfrm>
              <a:off x="8861145" y="2213594"/>
              <a:ext cx="652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Кредит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A223473-8094-C375-DA17-076000A7A21A}"/>
              </a:ext>
            </a:extLst>
          </p:cNvPr>
          <p:cNvSpPr txBox="1"/>
          <p:nvPr/>
        </p:nvSpPr>
        <p:spPr>
          <a:xfrm>
            <a:off x="5237020" y="6479401"/>
            <a:ext cx="1878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Остаток на конец период: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AA977A8-8E45-41A7-41F1-C9F8A0F2D27B}"/>
              </a:ext>
            </a:extLst>
          </p:cNvPr>
          <p:cNvSpPr/>
          <p:nvPr/>
        </p:nvSpPr>
        <p:spPr>
          <a:xfrm>
            <a:off x="7183322" y="6512891"/>
            <a:ext cx="1229226" cy="188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TexBox</a:t>
            </a:r>
            <a:endParaRPr lang="ru-RU" sz="1200" dirty="0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A03DB3BA-2761-1F4D-A67E-967A3DA56E3D}"/>
              </a:ext>
            </a:extLst>
          </p:cNvPr>
          <p:cNvSpPr/>
          <p:nvPr/>
        </p:nvSpPr>
        <p:spPr>
          <a:xfrm>
            <a:off x="8693467" y="6509436"/>
            <a:ext cx="1229226" cy="188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TexBox</a:t>
            </a:r>
            <a:endParaRPr lang="ru-RU" sz="12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7B07319A-5B3E-E54C-3C2F-336797AB4AC4}"/>
              </a:ext>
            </a:extLst>
          </p:cNvPr>
          <p:cNvSpPr/>
          <p:nvPr/>
        </p:nvSpPr>
        <p:spPr>
          <a:xfrm>
            <a:off x="7183322" y="6240128"/>
            <a:ext cx="1229226" cy="188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TexBox</a:t>
            </a:r>
            <a:endParaRPr lang="ru-RU" sz="1200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D6554D95-0CFC-E6DB-264C-4BA30FAAB6ED}"/>
              </a:ext>
            </a:extLst>
          </p:cNvPr>
          <p:cNvSpPr/>
          <p:nvPr/>
        </p:nvSpPr>
        <p:spPr>
          <a:xfrm>
            <a:off x="8693467" y="6236673"/>
            <a:ext cx="1229226" cy="188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TexBox</a:t>
            </a:r>
            <a:endParaRPr lang="ru-RU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12CA6-495C-7D1C-E5A3-1F384540E777}"/>
              </a:ext>
            </a:extLst>
          </p:cNvPr>
          <p:cNvSpPr txBox="1"/>
          <p:nvPr/>
        </p:nvSpPr>
        <p:spPr>
          <a:xfrm>
            <a:off x="5237020" y="6202402"/>
            <a:ext cx="5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Всего:</a:t>
            </a:r>
          </a:p>
        </p:txBody>
      </p:sp>
      <p:graphicFrame>
        <p:nvGraphicFramePr>
          <p:cNvPr id="37" name="Таблица 36">
            <a:extLst>
              <a:ext uri="{FF2B5EF4-FFF2-40B4-BE49-F238E27FC236}">
                <a16:creationId xmlns:a16="http://schemas.microsoft.com/office/drawing/2014/main" id="{EABEFE9B-98F3-D829-6069-FF6CE3802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40745"/>
              </p:ext>
            </p:extLst>
          </p:nvPr>
        </p:nvGraphicFramePr>
        <p:xfrm>
          <a:off x="249381" y="2885021"/>
          <a:ext cx="11647057" cy="2976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536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627536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4058670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464783">
                  <a:extLst>
                    <a:ext uri="{9D8B030D-6E8A-4147-A177-3AD203B41FA5}">
                      <a16:colId xmlns:a16="http://schemas.microsoft.com/office/drawing/2014/main" val="4193331367"/>
                    </a:ext>
                  </a:extLst>
                </a:gridCol>
                <a:gridCol w="1556331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  <a:gridCol w="1312201">
                  <a:extLst>
                    <a:ext uri="{9D8B030D-6E8A-4147-A177-3AD203B41FA5}">
                      <a16:colId xmlns:a16="http://schemas.microsoft.com/office/drawing/2014/main" val="3167765763"/>
                    </a:ext>
                  </a:extLst>
                </a:gridCol>
              </a:tblGrid>
              <a:tr h="444562">
                <a:tc>
                  <a:txBody>
                    <a:bodyPr/>
                    <a:lstStyle/>
                    <a:p>
                      <a:r>
                        <a:rPr lang="ru-RU" sz="1500" dirty="0"/>
                        <a:t>Документ 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Документ дата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Разъяснительный текст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Дебет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Кредит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Операции</a:t>
                      </a:r>
                    </a:p>
                    <a:p>
                      <a:pPr algn="ctr"/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11094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[159/2] – [231]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439515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439515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439515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23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F3098E-E862-1FC4-F652-A7E4B4359684}"/>
              </a:ext>
            </a:extLst>
          </p:cNvPr>
          <p:cNvSpPr txBox="1"/>
          <p:nvPr/>
        </p:nvSpPr>
        <p:spPr>
          <a:xfrm>
            <a:off x="166256" y="142004"/>
            <a:ext cx="1267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/>
            </a:lvl1pPr>
          </a:lstStyle>
          <a:p>
            <a:r>
              <a:rPr lang="ru-RU" dirty="0"/>
              <a:t>Об организации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75860-894C-E969-A1CB-B6AD0973026A}"/>
              </a:ext>
            </a:extLst>
          </p:cNvPr>
          <p:cNvSpPr txBox="1"/>
          <p:nvPr/>
        </p:nvSpPr>
        <p:spPr>
          <a:xfrm>
            <a:off x="720436" y="720436"/>
            <a:ext cx="99348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Организация ни </a:t>
            </a:r>
            <a:r>
              <a:rPr lang="ru-RU" dirty="0" err="1"/>
              <a:t>танлаб</a:t>
            </a:r>
            <a:r>
              <a:rPr lang="ru-RU" dirty="0"/>
              <a:t> загрузить босса общий </a:t>
            </a:r>
            <a:r>
              <a:rPr lang="ru-RU" dirty="0" err="1"/>
              <a:t>хамма</a:t>
            </a:r>
            <a:r>
              <a:rPr lang="ru-RU" dirty="0"/>
              <a:t> </a:t>
            </a:r>
            <a:r>
              <a:rPr lang="ru-RU" dirty="0" err="1"/>
              <a:t>договорлари</a:t>
            </a:r>
            <a:r>
              <a:rPr lang="ru-RU" dirty="0"/>
              <a:t> </a:t>
            </a:r>
            <a:r>
              <a:rPr lang="ru-RU" dirty="0" err="1"/>
              <a:t>буйича</a:t>
            </a:r>
            <a:r>
              <a:rPr lang="ru-RU" dirty="0"/>
              <a:t> </a:t>
            </a:r>
            <a:r>
              <a:rPr lang="en-US" dirty="0"/>
              <a:t>query </a:t>
            </a:r>
            <a:r>
              <a:rPr lang="ru-RU" dirty="0"/>
              <a:t>об </a:t>
            </a:r>
            <a:r>
              <a:rPr lang="ru-RU" dirty="0" err="1"/>
              <a:t>келиши</a:t>
            </a:r>
            <a:r>
              <a:rPr lang="ru-RU" dirty="0"/>
              <a:t> </a:t>
            </a:r>
            <a:r>
              <a:rPr lang="ru-RU" dirty="0" err="1"/>
              <a:t>кк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Организация, договор ни хам </a:t>
            </a:r>
            <a:r>
              <a:rPr lang="ru-RU" dirty="0" err="1"/>
              <a:t>танласа</a:t>
            </a:r>
            <a:r>
              <a:rPr lang="ru-RU" dirty="0"/>
              <a:t> </a:t>
            </a:r>
            <a:r>
              <a:rPr lang="ru-RU" dirty="0" err="1"/>
              <a:t>факат</a:t>
            </a:r>
            <a:r>
              <a:rPr lang="ru-RU" dirty="0"/>
              <a:t> </a:t>
            </a:r>
            <a:r>
              <a:rPr lang="ru-RU" dirty="0" err="1"/>
              <a:t>уша</a:t>
            </a:r>
            <a:r>
              <a:rPr lang="ru-RU" dirty="0"/>
              <a:t> </a:t>
            </a:r>
            <a:r>
              <a:rPr lang="ru-RU" dirty="0" err="1"/>
              <a:t>договорни</a:t>
            </a:r>
            <a:r>
              <a:rPr lang="ru-RU" dirty="0"/>
              <a:t> </a:t>
            </a:r>
            <a:r>
              <a:rPr lang="ru-RU" dirty="0" err="1"/>
              <a:t>айланмаларини</a:t>
            </a:r>
            <a:r>
              <a:rPr lang="ru-RU" dirty="0"/>
              <a:t> об </a:t>
            </a:r>
            <a:r>
              <a:rPr lang="ru-RU" dirty="0" err="1"/>
              <a:t>келиши</a:t>
            </a:r>
            <a:r>
              <a:rPr lang="ru-RU" dirty="0"/>
              <a:t> </a:t>
            </a:r>
            <a:r>
              <a:rPr lang="ru-RU" dirty="0" err="1"/>
              <a:t>кк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en-US" dirty="0">
                <a:highlight>
                  <a:srgbClr val="FFFF00"/>
                </a:highlight>
              </a:rPr>
              <a:t>Query </a:t>
            </a:r>
            <a:r>
              <a:rPr lang="ru-RU" dirty="0" err="1">
                <a:highlight>
                  <a:srgbClr val="FFFF00"/>
                </a:highlight>
              </a:rPr>
              <a:t>ларини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тушунтираман</a:t>
            </a:r>
            <a:r>
              <a:rPr lang="ru-RU" dirty="0">
                <a:highlight>
                  <a:srgbClr val="FFFF00"/>
                </a:highlight>
              </a:rPr>
              <a:t>.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Select summa as </a:t>
            </a:r>
            <a:r>
              <a:rPr lang="en-US" dirty="0" err="1">
                <a:highlight>
                  <a:srgbClr val="FFFF00"/>
                </a:highlight>
              </a:rPr>
              <a:t>debet</a:t>
            </a:r>
            <a:r>
              <a:rPr lang="en-US" dirty="0">
                <a:highlight>
                  <a:srgbClr val="FFFF00"/>
                </a:highlight>
              </a:rPr>
              <a:t>, 0 as </a:t>
            </a:r>
            <a:r>
              <a:rPr lang="en-US" dirty="0" err="1">
                <a:highlight>
                  <a:srgbClr val="FFFF00"/>
                </a:highlight>
              </a:rPr>
              <a:t>kredit</a:t>
            </a:r>
            <a:r>
              <a:rPr lang="en-US" dirty="0">
                <a:highlight>
                  <a:srgbClr val="FFFF00"/>
                </a:highlight>
              </a:rPr>
              <a:t>  from </a:t>
            </a:r>
            <a:r>
              <a:rPr lang="en-US" dirty="0" err="1">
                <a:highlight>
                  <a:srgbClr val="FFFF00"/>
                </a:highlight>
              </a:rPr>
              <a:t>bank_rasxod_child</a:t>
            </a:r>
            <a:r>
              <a:rPr lang="en-US" dirty="0">
                <a:highlight>
                  <a:srgbClr val="FFFF00"/>
                </a:highlight>
              </a:rPr>
              <a:t> union all</a:t>
            </a:r>
          </a:p>
          <a:p>
            <a:r>
              <a:rPr lang="en-US" dirty="0">
                <a:highlight>
                  <a:srgbClr val="FFFF00"/>
                </a:highlight>
              </a:rPr>
              <a:t>Select 0 as </a:t>
            </a:r>
            <a:r>
              <a:rPr lang="en-US" dirty="0" err="1">
                <a:highlight>
                  <a:srgbClr val="FFFF00"/>
                </a:highlight>
              </a:rPr>
              <a:t>debet</a:t>
            </a:r>
            <a:r>
              <a:rPr lang="en-US" dirty="0">
                <a:highlight>
                  <a:srgbClr val="FFFF00"/>
                </a:highlight>
              </a:rPr>
              <a:t>, summa as </a:t>
            </a:r>
            <a:r>
              <a:rPr lang="en-US" dirty="0" err="1">
                <a:highlight>
                  <a:srgbClr val="FFFF00"/>
                </a:highlight>
              </a:rPr>
              <a:t>kredit</a:t>
            </a:r>
            <a:r>
              <a:rPr lang="en-US" dirty="0">
                <a:highlight>
                  <a:srgbClr val="FFFF00"/>
                </a:highlight>
              </a:rPr>
              <a:t> from bajarilgan_ishlar_jur3_child union all</a:t>
            </a:r>
          </a:p>
          <a:p>
            <a:r>
              <a:rPr lang="en-US" dirty="0">
                <a:highlight>
                  <a:srgbClr val="FFFF00"/>
                </a:highlight>
              </a:rPr>
              <a:t>Select summa as </a:t>
            </a:r>
            <a:r>
              <a:rPr lang="en-US" dirty="0" err="1">
                <a:highlight>
                  <a:srgbClr val="FFFF00"/>
                </a:highlight>
              </a:rPr>
              <a:t>debet</a:t>
            </a:r>
            <a:r>
              <a:rPr lang="en-US" dirty="0">
                <a:highlight>
                  <a:srgbClr val="FFFF00"/>
                </a:highlight>
              </a:rPr>
              <a:t>, 0 as </a:t>
            </a:r>
            <a:r>
              <a:rPr lang="en-US" dirty="0" err="1">
                <a:highlight>
                  <a:srgbClr val="FFFF00"/>
                </a:highlight>
              </a:rPr>
              <a:t>kredit</a:t>
            </a:r>
            <a:r>
              <a:rPr lang="en-US" dirty="0">
                <a:highlight>
                  <a:srgbClr val="FFFF00"/>
                </a:highlight>
              </a:rPr>
              <a:t> from kursatilgan_hizmatlar_jur152_child union all</a:t>
            </a:r>
          </a:p>
          <a:p>
            <a:r>
              <a:rPr lang="en-US" dirty="0">
                <a:highlight>
                  <a:srgbClr val="FFFF00"/>
                </a:highlight>
              </a:rPr>
              <a:t>Select 0 as </a:t>
            </a:r>
            <a:r>
              <a:rPr lang="en-US" dirty="0" err="1">
                <a:highlight>
                  <a:srgbClr val="FFFF00"/>
                </a:highlight>
              </a:rPr>
              <a:t>debet</a:t>
            </a:r>
            <a:r>
              <a:rPr lang="en-US" dirty="0">
                <a:highlight>
                  <a:srgbClr val="FFFF00"/>
                </a:highlight>
              </a:rPr>
              <a:t>, summa as </a:t>
            </a:r>
            <a:r>
              <a:rPr lang="en-US" dirty="0" err="1">
                <a:highlight>
                  <a:srgbClr val="FFFF00"/>
                </a:highlight>
              </a:rPr>
              <a:t>kredit</a:t>
            </a:r>
            <a:r>
              <a:rPr lang="en-US" dirty="0">
                <a:highlight>
                  <a:srgbClr val="FFFF00"/>
                </a:highlight>
              </a:rPr>
              <a:t> from </a:t>
            </a:r>
            <a:r>
              <a:rPr lang="en-US" dirty="0" err="1">
                <a:highlight>
                  <a:srgbClr val="FFFF00"/>
                </a:highlight>
              </a:rPr>
              <a:t>bank_prixod_child</a:t>
            </a:r>
            <a:r>
              <a:rPr lang="en-US" dirty="0">
                <a:highlight>
                  <a:srgbClr val="FFFF00"/>
                </a:highlight>
              </a:rPr>
              <a:t> </a:t>
            </a:r>
            <a:endParaRPr lang="ru-R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74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04519-2682-B75C-A1F6-D5111EFDF2F6}"/>
              </a:ext>
            </a:extLst>
          </p:cNvPr>
          <p:cNvSpPr txBox="1"/>
          <p:nvPr/>
        </p:nvSpPr>
        <p:spPr>
          <a:xfrm>
            <a:off x="263951" y="181775"/>
            <a:ext cx="8847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SuperAdmin</a:t>
            </a:r>
            <a:r>
              <a:rPr lang="en-US" dirty="0"/>
              <a:t> (</a:t>
            </a:r>
            <a:r>
              <a:rPr lang="en-US" dirty="0" err="1"/>
              <a:t>Programmist</a:t>
            </a:r>
            <a:r>
              <a:rPr lang="en-US" dirty="0"/>
              <a:t>) : 1. Regions, role, </a:t>
            </a:r>
            <a:r>
              <a:rPr lang="en-US" dirty="0" err="1"/>
              <a:t>spravochnik_type_operatsii</a:t>
            </a:r>
            <a:r>
              <a:rPr lang="en-US" dirty="0"/>
              <a:t> </a:t>
            </a:r>
            <a:r>
              <a:rPr lang="en-US" dirty="0" err="1"/>
              <a:t>qushib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</a:p>
          <a:p>
            <a:r>
              <a:rPr lang="en-US" dirty="0"/>
              <a:t>		                2. Region </a:t>
            </a:r>
            <a:r>
              <a:rPr lang="en-US" dirty="0" err="1"/>
              <a:t>uchun</a:t>
            </a:r>
            <a:r>
              <a:rPr lang="en-US" dirty="0"/>
              <a:t> admin </a:t>
            </a:r>
            <a:r>
              <a:rPr lang="en-US" dirty="0" err="1"/>
              <a:t>yaratib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ru-RU" dirty="0"/>
              <a:t>Бу профиль ни логин пароль лари </a:t>
            </a:r>
            <a:r>
              <a:rPr lang="ru-RU" dirty="0" err="1"/>
              <a:t>базада</a:t>
            </a:r>
            <a:r>
              <a:rPr lang="ru-RU" dirty="0"/>
              <a:t> </a:t>
            </a:r>
            <a:r>
              <a:rPr lang="ru-RU" dirty="0" err="1"/>
              <a:t>сакланмийди</a:t>
            </a:r>
            <a:r>
              <a:rPr lang="ru-RU" dirty="0"/>
              <a:t>. </a:t>
            </a:r>
            <a:r>
              <a:rPr lang="ru-RU" dirty="0" err="1"/>
              <a:t>Алохида</a:t>
            </a:r>
            <a:r>
              <a:rPr lang="ru-RU" dirty="0"/>
              <a:t> </a:t>
            </a:r>
            <a:r>
              <a:rPr lang="ru-RU" dirty="0" err="1"/>
              <a:t>ойна</a:t>
            </a:r>
            <a:r>
              <a:rPr lang="ru-RU" dirty="0"/>
              <a:t> </a:t>
            </a:r>
            <a:r>
              <a:rPr lang="ru-RU" dirty="0" err="1"/>
              <a:t>килиб</a:t>
            </a:r>
            <a:r>
              <a:rPr lang="ru-RU" dirty="0"/>
              <a:t> </a:t>
            </a:r>
            <a:r>
              <a:rPr lang="ru-RU" dirty="0" err="1"/>
              <a:t>курвуради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3539B-018E-1C99-1B86-73B9F48C9250}"/>
              </a:ext>
            </a:extLst>
          </p:cNvPr>
          <p:cNvSpPr txBox="1"/>
          <p:nvPr/>
        </p:nvSpPr>
        <p:spPr>
          <a:xfrm>
            <a:off x="263951" y="2131840"/>
            <a:ext cx="120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RegionAdmin</a:t>
            </a:r>
            <a:r>
              <a:rPr lang="en-US" dirty="0"/>
              <a:t> (</a:t>
            </a:r>
            <a:r>
              <a:rPr lang="en-US" dirty="0" err="1"/>
              <a:t>SuperAdmin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yaratilgan</a:t>
            </a:r>
            <a:r>
              <a:rPr lang="en-US" dirty="0"/>
              <a:t> admin) : 1. </a:t>
            </a:r>
            <a:r>
              <a:rPr lang="en-US" dirty="0" err="1"/>
              <a:t>Regioni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user lar </a:t>
            </a:r>
            <a:r>
              <a:rPr lang="en-US" dirty="0" err="1"/>
              <a:t>yaratadi</a:t>
            </a:r>
            <a:r>
              <a:rPr lang="en-US" dirty="0"/>
              <a:t>. Uni role </a:t>
            </a:r>
            <a:r>
              <a:rPr lang="en-US" dirty="0" err="1"/>
              <a:t>larga</a:t>
            </a:r>
            <a:r>
              <a:rPr lang="en-US" dirty="0"/>
              <a:t> </a:t>
            </a:r>
            <a:r>
              <a:rPr lang="en-US" dirty="0" err="1"/>
              <a:t>biriktirib</a:t>
            </a:r>
            <a:r>
              <a:rPr lang="en-US" dirty="0"/>
              <a:t> </a:t>
            </a:r>
            <a:r>
              <a:rPr lang="en-US" dirty="0" err="1"/>
              <a:t>quya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</a:t>
            </a:r>
          </a:p>
          <a:p>
            <a:r>
              <a:rPr lang="en-US" dirty="0"/>
              <a:t>					                2. </a:t>
            </a:r>
            <a:r>
              <a:rPr lang="en-US" dirty="0" err="1"/>
              <a:t>Main_schet</a:t>
            </a:r>
            <a:r>
              <a:rPr lang="en-US" dirty="0"/>
              <a:t> </a:t>
            </a:r>
            <a:r>
              <a:rPr lang="en-US" dirty="0" err="1"/>
              <a:t>larni</a:t>
            </a:r>
            <a:r>
              <a:rPr lang="en-US" dirty="0"/>
              <a:t> </a:t>
            </a:r>
            <a:r>
              <a:rPr lang="en-US" dirty="0" err="1"/>
              <a:t>qusha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7CDF5-3974-05D2-8B16-03C3E51CEB63}"/>
              </a:ext>
            </a:extLst>
          </p:cNvPr>
          <p:cNvSpPr txBox="1"/>
          <p:nvPr/>
        </p:nvSpPr>
        <p:spPr>
          <a:xfrm>
            <a:off x="498764" y="3759200"/>
            <a:ext cx="6603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table </a:t>
            </a:r>
            <a:r>
              <a:rPr lang="en-US" dirty="0" err="1"/>
              <a:t>bulsa</a:t>
            </a:r>
            <a:r>
              <a:rPr lang="en-US" dirty="0"/>
              <a:t> </a:t>
            </a:r>
            <a:r>
              <a:rPr lang="en-US" dirty="0" err="1"/>
              <a:t>kanday</a:t>
            </a:r>
            <a:r>
              <a:rPr lang="en-US" dirty="0"/>
              <a:t> ref </a:t>
            </a:r>
            <a:r>
              <a:rPr lang="en-US" dirty="0" err="1"/>
              <a:t>qilinadi</a:t>
            </a:r>
            <a:r>
              <a:rPr lang="en-US" dirty="0"/>
              <a:t> ?</a:t>
            </a:r>
          </a:p>
          <a:p>
            <a:r>
              <a:rPr lang="en-US" dirty="0"/>
              <a:t>Agar ref </a:t>
            </a:r>
            <a:r>
              <a:rPr lang="en-US" dirty="0" err="1"/>
              <a:t>qilingan</a:t>
            </a:r>
            <a:r>
              <a:rPr lang="en-US" dirty="0"/>
              <a:t> table </a:t>
            </a:r>
            <a:r>
              <a:rPr lang="en-US" dirty="0" err="1"/>
              <a:t>ning</a:t>
            </a:r>
            <a:r>
              <a:rPr lang="en-US" dirty="0"/>
              <a:t> child </a:t>
            </a:r>
            <a:r>
              <a:rPr lang="ru-RU" dirty="0" err="1"/>
              <a:t>булса</a:t>
            </a:r>
            <a:r>
              <a:rPr lang="ru-RU" dirty="0"/>
              <a:t> </a:t>
            </a:r>
            <a:r>
              <a:rPr lang="ru-RU" dirty="0" err="1"/>
              <a:t>унга</a:t>
            </a:r>
            <a:r>
              <a:rPr lang="ru-RU" dirty="0"/>
              <a:t> хам </a:t>
            </a:r>
            <a:r>
              <a:rPr lang="en-US" dirty="0"/>
              <a:t>ref user </a:t>
            </a:r>
            <a:r>
              <a:rPr lang="en-US" dirty="0" err="1"/>
              <a:t>qilinadimi</a:t>
            </a:r>
            <a:r>
              <a:rPr lang="en-US" dirty="0"/>
              <a:t>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917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305F3-7668-D985-169A-CB5EDB03F42C}"/>
              </a:ext>
            </a:extLst>
          </p:cNvPr>
          <p:cNvSpPr txBox="1"/>
          <p:nvPr/>
        </p:nvSpPr>
        <p:spPr>
          <a:xfrm>
            <a:off x="129310" y="73891"/>
            <a:ext cx="1417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/>
            </a:lvl1pPr>
          </a:lstStyle>
          <a:p>
            <a:r>
              <a:rPr lang="ru-RU" dirty="0"/>
              <a:t>Авансовые отчёты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DB7327B-A863-3C1E-AE57-94273E80BE05}"/>
              </a:ext>
            </a:extLst>
          </p:cNvPr>
          <p:cNvSpPr/>
          <p:nvPr/>
        </p:nvSpPr>
        <p:spPr>
          <a:xfrm>
            <a:off x="1995055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AA4B602-CAB6-52BB-9078-0829C1441A96}"/>
              </a:ext>
            </a:extLst>
          </p:cNvPr>
          <p:cNvSpPr/>
          <p:nvPr/>
        </p:nvSpPr>
        <p:spPr>
          <a:xfrm>
            <a:off x="4221020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2927A-45BF-BFE0-93BE-0B58E7FDE86C}"/>
              </a:ext>
            </a:extLst>
          </p:cNvPr>
          <p:cNvSpPr txBox="1"/>
          <p:nvPr/>
        </p:nvSpPr>
        <p:spPr>
          <a:xfrm>
            <a:off x="661035" y="4802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период 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F532B-920B-B9C0-9376-E37D97FE71A8}"/>
              </a:ext>
            </a:extLst>
          </p:cNvPr>
          <p:cNvSpPr txBox="1"/>
          <p:nvPr/>
        </p:nvSpPr>
        <p:spPr>
          <a:xfrm>
            <a:off x="3591098" y="4434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72E121F-616D-2E56-CFB0-64EB708103B6}"/>
              </a:ext>
            </a:extLst>
          </p:cNvPr>
          <p:cNvSpPr/>
          <p:nvPr/>
        </p:nvSpPr>
        <p:spPr>
          <a:xfrm>
            <a:off x="5783889" y="483630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Загрузить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5D4207A-6A02-DAA6-93B4-D4D4FD728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80173"/>
              </p:ext>
            </p:extLst>
          </p:nvPr>
        </p:nvGraphicFramePr>
        <p:xfrm>
          <a:off x="129310" y="1209964"/>
          <a:ext cx="11850254" cy="54402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30072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730072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3460144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469822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  <a:gridCol w="1730072">
                  <a:extLst>
                    <a:ext uri="{9D8B030D-6E8A-4147-A177-3AD203B41FA5}">
                      <a16:colId xmlns:a16="http://schemas.microsoft.com/office/drawing/2014/main" val="3167765763"/>
                    </a:ext>
                  </a:extLst>
                </a:gridCol>
                <a:gridCol w="1730072">
                  <a:extLst>
                    <a:ext uri="{9D8B030D-6E8A-4147-A177-3AD203B41FA5}">
                      <a16:colId xmlns:a16="http://schemas.microsoft.com/office/drawing/2014/main" val="3096498643"/>
                    </a:ext>
                  </a:extLst>
                </a:gridCol>
              </a:tblGrid>
              <a:tr h="841952">
                <a:tc>
                  <a:txBody>
                    <a:bodyPr/>
                    <a:lstStyle/>
                    <a:p>
                      <a:r>
                        <a:rPr lang="ru-RU" dirty="0"/>
                        <a:t>Документ 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Документ дата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Подотчёт лицо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Описание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210108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avans_otchetlar_jur4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doc_num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avans_otchetlar_jur4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doc_date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spravochnik_podotchet_litso_id.name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spravochnik_podotchet_litso_id.rayon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avans_otchetlar_jur4</a:t>
                      </a:r>
                    </a:p>
                    <a:p>
                      <a:r>
                        <a:rPr lang="en-US" sz="1200" dirty="0"/>
                        <a:t>.summa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avans_otchetlar_jur4</a:t>
                      </a:r>
                    </a:p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opisanie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832393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832393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832393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DCB2B4-7A5C-A303-7F29-2A22890DB414}"/>
              </a:ext>
            </a:extLst>
          </p:cNvPr>
          <p:cNvSpPr txBox="1"/>
          <p:nvPr/>
        </p:nvSpPr>
        <p:spPr>
          <a:xfrm>
            <a:off x="2117049" y="7389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01,01,2024</a:t>
            </a:r>
            <a:endParaRPr lang="ru-RU" sz="1000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CEF899-7BD8-7222-DCE0-FA8CB0C7F4CE}"/>
              </a:ext>
            </a:extLst>
          </p:cNvPr>
          <p:cNvSpPr txBox="1"/>
          <p:nvPr/>
        </p:nvSpPr>
        <p:spPr>
          <a:xfrm>
            <a:off x="4421522" y="84707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Today</a:t>
            </a:r>
            <a:endParaRPr lang="ru-RU" sz="1000" dirty="0">
              <a:highlight>
                <a:srgbClr val="FFFF00"/>
              </a:highligh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8844C2F-E19E-6D22-CA9F-A0E1BCE19EDF}"/>
              </a:ext>
            </a:extLst>
          </p:cNvPr>
          <p:cNvSpPr/>
          <p:nvPr/>
        </p:nvSpPr>
        <p:spPr>
          <a:xfrm>
            <a:off x="10483272" y="2283630"/>
            <a:ext cx="1282901" cy="221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Изменить / Удалить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213BEED-C4AB-C3E1-9645-7E20967DD198}"/>
              </a:ext>
            </a:extLst>
          </p:cNvPr>
          <p:cNvSpPr/>
          <p:nvPr/>
        </p:nvSpPr>
        <p:spPr>
          <a:xfrm>
            <a:off x="10252364" y="775855"/>
            <a:ext cx="1717965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347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43013-5BD5-8C49-F36E-77CE16C332FE}"/>
              </a:ext>
            </a:extLst>
          </p:cNvPr>
          <p:cNvSpPr txBox="1"/>
          <p:nvPr/>
        </p:nvSpPr>
        <p:spPr>
          <a:xfrm>
            <a:off x="129310" y="73891"/>
            <a:ext cx="2188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/>
            </a:lvl1pPr>
          </a:lstStyle>
          <a:p>
            <a:r>
              <a:rPr lang="ru-RU" dirty="0"/>
              <a:t>Авансовые отчёты</a:t>
            </a:r>
            <a:r>
              <a:rPr lang="en-US" dirty="0"/>
              <a:t> (</a:t>
            </a:r>
            <a:r>
              <a:rPr lang="ru-RU" dirty="0"/>
              <a:t>Добавить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EF2DA47-CE2C-7CB2-D3E9-0BC900A4D55F}"/>
              </a:ext>
            </a:extLst>
          </p:cNvPr>
          <p:cNvSpPr/>
          <p:nvPr/>
        </p:nvSpPr>
        <p:spPr>
          <a:xfrm>
            <a:off x="221673" y="471055"/>
            <a:ext cx="6844145" cy="526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2CF78-63B1-E4F1-EEF0-C9392D2C7E0D}"/>
              </a:ext>
            </a:extLst>
          </p:cNvPr>
          <p:cNvSpPr txBox="1"/>
          <p:nvPr/>
        </p:nvSpPr>
        <p:spPr>
          <a:xfrm>
            <a:off x="356235" y="627982"/>
            <a:ext cx="123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№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035F6-2340-70AF-12F6-E6DB901D5598}"/>
              </a:ext>
            </a:extLst>
          </p:cNvPr>
          <p:cNvSpPr txBox="1"/>
          <p:nvPr/>
        </p:nvSpPr>
        <p:spPr>
          <a:xfrm>
            <a:off x="3624721" y="627983"/>
            <a:ext cx="14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Дата документа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8EBDA0E-F55F-4D49-B655-CEDFCC1A86C1}"/>
              </a:ext>
            </a:extLst>
          </p:cNvPr>
          <p:cNvSpPr/>
          <p:nvPr/>
        </p:nvSpPr>
        <p:spPr>
          <a:xfrm>
            <a:off x="5165845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314A23D-1A34-D4D4-69D1-5118E33AB238}"/>
              </a:ext>
            </a:extLst>
          </p:cNvPr>
          <p:cNvSpPr/>
          <p:nvPr/>
        </p:nvSpPr>
        <p:spPr>
          <a:xfrm>
            <a:off x="1808507" y="586509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CB6311B-D8DF-FA47-911B-EDAD1108A1E0}"/>
              </a:ext>
            </a:extLst>
          </p:cNvPr>
          <p:cNvSpPr/>
          <p:nvPr/>
        </p:nvSpPr>
        <p:spPr>
          <a:xfrm>
            <a:off x="7178081" y="471055"/>
            <a:ext cx="4468710" cy="548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C2A066E-2BFD-D265-2A43-6F241EDDD8B0}"/>
              </a:ext>
            </a:extLst>
          </p:cNvPr>
          <p:cNvSpPr/>
          <p:nvPr/>
        </p:nvSpPr>
        <p:spPr>
          <a:xfrm>
            <a:off x="7332509" y="595819"/>
            <a:ext cx="2661236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DC20E-4577-05CA-E4AA-E3780550C8D5}"/>
              </a:ext>
            </a:extLst>
          </p:cNvPr>
          <p:cNvSpPr txBox="1"/>
          <p:nvPr/>
        </p:nvSpPr>
        <p:spPr>
          <a:xfrm>
            <a:off x="7268117" y="25842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Операции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52128A1-F82E-8D7E-1576-FB85829A976E}"/>
              </a:ext>
            </a:extLst>
          </p:cNvPr>
          <p:cNvSpPr/>
          <p:nvPr/>
        </p:nvSpPr>
        <p:spPr>
          <a:xfrm>
            <a:off x="10129700" y="598086"/>
            <a:ext cx="3530882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spravochnik_operatsii_own_id.schet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spravochnik_operatsii_own_id.subschet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108E145-A739-D392-B015-93FF3E3D9BAA}"/>
              </a:ext>
            </a:extLst>
          </p:cNvPr>
          <p:cNvSpPr/>
          <p:nvPr/>
        </p:nvSpPr>
        <p:spPr>
          <a:xfrm>
            <a:off x="221673" y="1245057"/>
            <a:ext cx="4468710" cy="8295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3E3B6-66B2-5956-75FC-9E8F53E323CC}"/>
              </a:ext>
            </a:extLst>
          </p:cNvPr>
          <p:cNvSpPr txBox="1"/>
          <p:nvPr/>
        </p:nvSpPr>
        <p:spPr>
          <a:xfrm>
            <a:off x="448984" y="1072470"/>
            <a:ext cx="19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Подотчетное лицо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55A3E5-5F77-14C7-43B0-F4A6C6088433}"/>
              </a:ext>
            </a:extLst>
          </p:cNvPr>
          <p:cNvSpPr txBox="1"/>
          <p:nvPr/>
        </p:nvSpPr>
        <p:spPr>
          <a:xfrm>
            <a:off x="448984" y="1392015"/>
            <a:ext cx="399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spravochnik_podotchet_litso</a:t>
            </a:r>
            <a:r>
              <a:rPr lang="en-US" sz="1400" dirty="0"/>
              <a:t>.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1400" dirty="0"/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spravochnik_podotchet_litso</a:t>
            </a:r>
            <a:r>
              <a:rPr lang="en-US" sz="1400" dirty="0" err="1"/>
              <a:t>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rayon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C709847-7832-E477-F081-9DB5E603C8FE}"/>
              </a:ext>
            </a:extLst>
          </p:cNvPr>
          <p:cNvSpPr/>
          <p:nvPr/>
        </p:nvSpPr>
        <p:spPr>
          <a:xfrm>
            <a:off x="7178081" y="1248990"/>
            <a:ext cx="4468710" cy="8295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EB149-0933-4084-66A3-6339A1E8EFD2}"/>
              </a:ext>
            </a:extLst>
          </p:cNvPr>
          <p:cNvSpPr txBox="1"/>
          <p:nvPr/>
        </p:nvSpPr>
        <p:spPr>
          <a:xfrm>
            <a:off x="7568505" y="1072470"/>
            <a:ext cx="8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Сумма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4D959037-6971-BD06-4765-FDCD1B47DC1B}"/>
              </a:ext>
            </a:extLst>
          </p:cNvPr>
          <p:cNvSpPr/>
          <p:nvPr/>
        </p:nvSpPr>
        <p:spPr>
          <a:xfrm>
            <a:off x="7568505" y="1556975"/>
            <a:ext cx="1348509" cy="2955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343B9B06-8552-54A3-C0DA-C23439507CDD}"/>
              </a:ext>
            </a:extLst>
          </p:cNvPr>
          <p:cNvSpPr/>
          <p:nvPr/>
        </p:nvSpPr>
        <p:spPr>
          <a:xfrm>
            <a:off x="221673" y="2527266"/>
            <a:ext cx="11425118" cy="5783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C9100-EAFF-AC07-F192-33ABCF5AE775}"/>
              </a:ext>
            </a:extLst>
          </p:cNvPr>
          <p:cNvSpPr txBox="1"/>
          <p:nvPr/>
        </p:nvSpPr>
        <p:spPr>
          <a:xfrm>
            <a:off x="221673" y="233682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Описание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380CB78-56A9-F57A-5B7F-C4F214A29D66}"/>
              </a:ext>
            </a:extLst>
          </p:cNvPr>
          <p:cNvSpPr/>
          <p:nvPr/>
        </p:nvSpPr>
        <p:spPr>
          <a:xfrm>
            <a:off x="308364" y="5070881"/>
            <a:ext cx="11338427" cy="1518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C2297A-4B87-7F0D-E1C1-8BA3B2413D6D}"/>
              </a:ext>
            </a:extLst>
          </p:cNvPr>
          <p:cNvSpPr txBox="1"/>
          <p:nvPr/>
        </p:nvSpPr>
        <p:spPr>
          <a:xfrm>
            <a:off x="483183" y="486508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Проводки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BC5F4D6-4C5B-B420-802A-348945583D91}"/>
              </a:ext>
            </a:extLst>
          </p:cNvPr>
          <p:cNvSpPr/>
          <p:nvPr/>
        </p:nvSpPr>
        <p:spPr>
          <a:xfrm>
            <a:off x="0" y="3598045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77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9386C6-050F-E5B6-C3C3-B72164402F43}"/>
              </a:ext>
            </a:extLst>
          </p:cNvPr>
          <p:cNvSpPr txBox="1"/>
          <p:nvPr/>
        </p:nvSpPr>
        <p:spPr>
          <a:xfrm>
            <a:off x="129310" y="73891"/>
            <a:ext cx="156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/>
            </a:lvl1pPr>
          </a:lstStyle>
          <a:p>
            <a:r>
              <a:rPr lang="ru-RU" dirty="0"/>
              <a:t>О подотчетном лице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AC498F2-91E0-C506-D2C0-15A866EB575E}"/>
              </a:ext>
            </a:extLst>
          </p:cNvPr>
          <p:cNvSpPr/>
          <p:nvPr/>
        </p:nvSpPr>
        <p:spPr>
          <a:xfrm>
            <a:off x="129310" y="1089738"/>
            <a:ext cx="6816435" cy="812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89F1D77-9C67-268F-C346-E471693D6100}"/>
              </a:ext>
            </a:extLst>
          </p:cNvPr>
          <p:cNvSpPr/>
          <p:nvPr/>
        </p:nvSpPr>
        <p:spPr>
          <a:xfrm>
            <a:off x="5079255" y="1441118"/>
            <a:ext cx="1602555" cy="31363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Button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FE197-5284-5B0E-2809-F755EAEA8B3E}"/>
              </a:ext>
            </a:extLst>
          </p:cNvPr>
          <p:cNvSpPr txBox="1"/>
          <p:nvPr/>
        </p:nvSpPr>
        <p:spPr>
          <a:xfrm>
            <a:off x="5116200" y="2447728"/>
            <a:ext cx="1946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Остаток на начало период: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AA56732-C91D-C466-57A9-38F12E7094F0}"/>
              </a:ext>
            </a:extLst>
          </p:cNvPr>
          <p:cNvSpPr/>
          <p:nvPr/>
        </p:nvSpPr>
        <p:spPr>
          <a:xfrm>
            <a:off x="1995055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3DDE5C9-6E3E-9E9A-9028-C546070BBEAB}"/>
              </a:ext>
            </a:extLst>
          </p:cNvPr>
          <p:cNvSpPr/>
          <p:nvPr/>
        </p:nvSpPr>
        <p:spPr>
          <a:xfrm>
            <a:off x="4221020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FD14D4-F44E-FA1E-BEA0-33A7789B4DA0}"/>
              </a:ext>
            </a:extLst>
          </p:cNvPr>
          <p:cNvSpPr txBox="1"/>
          <p:nvPr/>
        </p:nvSpPr>
        <p:spPr>
          <a:xfrm>
            <a:off x="661035" y="4802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период 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216E38-5DBD-AE7E-466A-ECFC060FACDA}"/>
              </a:ext>
            </a:extLst>
          </p:cNvPr>
          <p:cNvSpPr txBox="1"/>
          <p:nvPr/>
        </p:nvSpPr>
        <p:spPr>
          <a:xfrm>
            <a:off x="3591098" y="4434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B21B033D-B591-4C10-19A7-6CEFB372BFE4}"/>
              </a:ext>
            </a:extLst>
          </p:cNvPr>
          <p:cNvSpPr/>
          <p:nvPr/>
        </p:nvSpPr>
        <p:spPr>
          <a:xfrm>
            <a:off x="5783889" y="483630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Загрузить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208EDE-7508-4F1C-0EA4-1073CF84C3E7}"/>
              </a:ext>
            </a:extLst>
          </p:cNvPr>
          <p:cNvSpPr txBox="1"/>
          <p:nvPr/>
        </p:nvSpPr>
        <p:spPr>
          <a:xfrm>
            <a:off x="2117049" y="7389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01,01,2024</a:t>
            </a:r>
            <a:endParaRPr lang="ru-RU" sz="10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CB76E-F327-1694-328E-386EE714751A}"/>
              </a:ext>
            </a:extLst>
          </p:cNvPr>
          <p:cNvSpPr txBox="1"/>
          <p:nvPr/>
        </p:nvSpPr>
        <p:spPr>
          <a:xfrm>
            <a:off x="4421522" y="84707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Today</a:t>
            </a:r>
            <a:endParaRPr lang="ru-RU" sz="1000" dirty="0">
              <a:highlight>
                <a:srgbClr val="FFFF00"/>
              </a:highlight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B1D5512-1AA4-964E-D79D-7A3BB137BD6B}"/>
              </a:ext>
            </a:extLst>
          </p:cNvPr>
          <p:cNvGrpSpPr/>
          <p:nvPr/>
        </p:nvGrpSpPr>
        <p:grpSpPr>
          <a:xfrm>
            <a:off x="7062502" y="2232465"/>
            <a:ext cx="1229226" cy="436845"/>
            <a:chOff x="7062502" y="2232465"/>
            <a:chExt cx="1229226" cy="436845"/>
          </a:xfrm>
        </p:grpSpPr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F58D3FD-15FE-8A69-040E-7380AB5C125F}"/>
                </a:ext>
              </a:extLst>
            </p:cNvPr>
            <p:cNvSpPr/>
            <p:nvPr/>
          </p:nvSpPr>
          <p:spPr>
            <a:xfrm>
              <a:off x="7062502" y="2481218"/>
              <a:ext cx="1229226" cy="1880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TexBox</a:t>
              </a:r>
              <a:endParaRPr lang="ru-RU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1A3DEA-F47E-54A8-AD4D-820BA7299B89}"/>
                </a:ext>
              </a:extLst>
            </p:cNvPr>
            <p:cNvSpPr txBox="1"/>
            <p:nvPr/>
          </p:nvSpPr>
          <p:spPr>
            <a:xfrm>
              <a:off x="7388510" y="2232465"/>
              <a:ext cx="577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Дебет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19D470D9-5D0C-3992-CA80-66435D9133E2}"/>
              </a:ext>
            </a:extLst>
          </p:cNvPr>
          <p:cNvGrpSpPr/>
          <p:nvPr/>
        </p:nvGrpSpPr>
        <p:grpSpPr>
          <a:xfrm>
            <a:off x="8572647" y="2213594"/>
            <a:ext cx="1229226" cy="452261"/>
            <a:chOff x="8572647" y="2213594"/>
            <a:chExt cx="1229226" cy="452261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E299CD57-394B-F8D7-B709-FD28E6925657}"/>
                </a:ext>
              </a:extLst>
            </p:cNvPr>
            <p:cNvSpPr/>
            <p:nvPr/>
          </p:nvSpPr>
          <p:spPr>
            <a:xfrm>
              <a:off x="8572647" y="2477763"/>
              <a:ext cx="1229226" cy="1880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TexBox</a:t>
              </a:r>
              <a:endParaRPr lang="ru-RU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4C32FC-0512-44FB-7B94-9CA3CD2F5F74}"/>
                </a:ext>
              </a:extLst>
            </p:cNvPr>
            <p:cNvSpPr txBox="1"/>
            <p:nvPr/>
          </p:nvSpPr>
          <p:spPr>
            <a:xfrm>
              <a:off x="8861145" y="2213594"/>
              <a:ext cx="652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Кредит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3A65DF-012C-490B-D158-EDD287D6C67A}"/>
              </a:ext>
            </a:extLst>
          </p:cNvPr>
          <p:cNvSpPr txBox="1"/>
          <p:nvPr/>
        </p:nvSpPr>
        <p:spPr>
          <a:xfrm>
            <a:off x="5237020" y="6479401"/>
            <a:ext cx="1878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Остаток на конец период: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49D6C8E-CC90-367B-BFBC-C807C5DD101E}"/>
              </a:ext>
            </a:extLst>
          </p:cNvPr>
          <p:cNvSpPr/>
          <p:nvPr/>
        </p:nvSpPr>
        <p:spPr>
          <a:xfrm>
            <a:off x="7183322" y="6512891"/>
            <a:ext cx="1229226" cy="188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TexBox</a:t>
            </a:r>
            <a:endParaRPr lang="ru-RU" sz="1200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422EDB7D-283A-449E-54AA-D93DC1635428}"/>
              </a:ext>
            </a:extLst>
          </p:cNvPr>
          <p:cNvSpPr/>
          <p:nvPr/>
        </p:nvSpPr>
        <p:spPr>
          <a:xfrm>
            <a:off x="8693467" y="6509436"/>
            <a:ext cx="1229226" cy="188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TexBox</a:t>
            </a:r>
            <a:endParaRPr lang="ru-RU" sz="12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97D72F86-B10B-0A5F-9E12-90D055899FA5}"/>
              </a:ext>
            </a:extLst>
          </p:cNvPr>
          <p:cNvSpPr/>
          <p:nvPr/>
        </p:nvSpPr>
        <p:spPr>
          <a:xfrm>
            <a:off x="7183322" y="6240128"/>
            <a:ext cx="1229226" cy="188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TexBox</a:t>
            </a:r>
            <a:endParaRPr lang="ru-RU" sz="1200" dirty="0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7E165B66-7559-4C7B-24E4-980227A1B71F}"/>
              </a:ext>
            </a:extLst>
          </p:cNvPr>
          <p:cNvSpPr/>
          <p:nvPr/>
        </p:nvSpPr>
        <p:spPr>
          <a:xfrm>
            <a:off x="8693467" y="6236673"/>
            <a:ext cx="1229226" cy="188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TexBox</a:t>
            </a:r>
            <a:endParaRPr lang="ru-RU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64D9BB-B3C1-9E24-B14F-2886C27B97C0}"/>
              </a:ext>
            </a:extLst>
          </p:cNvPr>
          <p:cNvSpPr txBox="1"/>
          <p:nvPr/>
        </p:nvSpPr>
        <p:spPr>
          <a:xfrm>
            <a:off x="5237020" y="6202402"/>
            <a:ext cx="5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Всего:</a:t>
            </a:r>
          </a:p>
        </p:txBody>
      </p:sp>
      <p:graphicFrame>
        <p:nvGraphicFramePr>
          <p:cNvPr id="34" name="Таблица 33">
            <a:extLst>
              <a:ext uri="{FF2B5EF4-FFF2-40B4-BE49-F238E27FC236}">
                <a16:creationId xmlns:a16="http://schemas.microsoft.com/office/drawing/2014/main" id="{D2CC081E-DDD0-DF14-3771-16C77C1E0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31731"/>
              </p:ext>
            </p:extLst>
          </p:nvPr>
        </p:nvGraphicFramePr>
        <p:xfrm>
          <a:off x="249381" y="2885021"/>
          <a:ext cx="11647057" cy="2976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536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627536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4058670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464783">
                  <a:extLst>
                    <a:ext uri="{9D8B030D-6E8A-4147-A177-3AD203B41FA5}">
                      <a16:colId xmlns:a16="http://schemas.microsoft.com/office/drawing/2014/main" val="4193331367"/>
                    </a:ext>
                  </a:extLst>
                </a:gridCol>
                <a:gridCol w="1556331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  <a:gridCol w="1312201">
                  <a:extLst>
                    <a:ext uri="{9D8B030D-6E8A-4147-A177-3AD203B41FA5}">
                      <a16:colId xmlns:a16="http://schemas.microsoft.com/office/drawing/2014/main" val="3167765763"/>
                    </a:ext>
                  </a:extLst>
                </a:gridCol>
              </a:tblGrid>
              <a:tr h="444562">
                <a:tc>
                  <a:txBody>
                    <a:bodyPr/>
                    <a:lstStyle/>
                    <a:p>
                      <a:r>
                        <a:rPr lang="ru-RU" sz="1500" dirty="0"/>
                        <a:t>Документ 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Документ дата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Разъяснительный текст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Дебет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Кредит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Операции</a:t>
                      </a:r>
                    </a:p>
                    <a:p>
                      <a:pPr algn="ctr"/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11094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[159/2] – [231]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439515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439515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439515"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3F9CD2E-6AE0-1C26-FAEA-21EE37B16163}"/>
              </a:ext>
            </a:extLst>
          </p:cNvPr>
          <p:cNvSpPr txBox="1"/>
          <p:nvPr/>
        </p:nvSpPr>
        <p:spPr>
          <a:xfrm>
            <a:off x="370158" y="915138"/>
            <a:ext cx="19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Подотчетное лицо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B82208-D651-935E-12E9-3E1302C25DC2}"/>
              </a:ext>
            </a:extLst>
          </p:cNvPr>
          <p:cNvSpPr txBox="1"/>
          <p:nvPr/>
        </p:nvSpPr>
        <p:spPr>
          <a:xfrm>
            <a:off x="385257" y="1303957"/>
            <a:ext cx="399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spravochnik_podotchet_litso</a:t>
            </a:r>
            <a:r>
              <a:rPr lang="en-US" sz="1400" dirty="0"/>
              <a:t>.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1400" dirty="0"/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spravochnik_podotchet_litso</a:t>
            </a:r>
            <a:r>
              <a:rPr lang="en-US" sz="1400" dirty="0" err="1"/>
              <a:t>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rayon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65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939A6-F002-6DE7-5F00-E2605D9D7C0C}"/>
              </a:ext>
            </a:extLst>
          </p:cNvPr>
          <p:cNvSpPr txBox="1"/>
          <p:nvPr/>
        </p:nvSpPr>
        <p:spPr>
          <a:xfrm>
            <a:off x="720436" y="720436"/>
            <a:ext cx="8145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Query </a:t>
            </a:r>
            <a:r>
              <a:rPr lang="ru-RU" dirty="0" err="1">
                <a:highlight>
                  <a:srgbClr val="FFFF00"/>
                </a:highlight>
              </a:rPr>
              <a:t>ларини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тушунтираман</a:t>
            </a:r>
            <a:r>
              <a:rPr lang="ru-RU" dirty="0">
                <a:highlight>
                  <a:srgbClr val="FFFF00"/>
                </a:highlight>
              </a:rPr>
              <a:t>.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Select summa as </a:t>
            </a:r>
            <a:r>
              <a:rPr lang="en-US" dirty="0" err="1">
                <a:highlight>
                  <a:srgbClr val="FFFF00"/>
                </a:highlight>
              </a:rPr>
              <a:t>debet</a:t>
            </a:r>
            <a:r>
              <a:rPr lang="en-US" dirty="0">
                <a:highlight>
                  <a:srgbClr val="FFFF00"/>
                </a:highlight>
              </a:rPr>
              <a:t>, 0 as </a:t>
            </a:r>
            <a:r>
              <a:rPr lang="en-US" dirty="0" err="1">
                <a:highlight>
                  <a:srgbClr val="FFFF00"/>
                </a:highlight>
              </a:rPr>
              <a:t>kredit</a:t>
            </a:r>
            <a:r>
              <a:rPr lang="en-US" dirty="0">
                <a:highlight>
                  <a:srgbClr val="FFFF00"/>
                </a:highlight>
              </a:rPr>
              <a:t>  from </a:t>
            </a:r>
            <a:r>
              <a:rPr lang="en-US" dirty="0" err="1">
                <a:highlight>
                  <a:srgbClr val="FFFF00"/>
                </a:highlight>
              </a:rPr>
              <a:t>kassa_prixod_rasxod_child</a:t>
            </a:r>
            <a:r>
              <a:rPr lang="en-US" dirty="0">
                <a:highlight>
                  <a:srgbClr val="FFFF00"/>
                </a:highlight>
              </a:rPr>
              <a:t> union all</a:t>
            </a:r>
          </a:p>
          <a:p>
            <a:r>
              <a:rPr lang="en-US" dirty="0">
                <a:highlight>
                  <a:srgbClr val="FFFF00"/>
                </a:highlight>
              </a:rPr>
              <a:t>Select 0 as </a:t>
            </a:r>
            <a:r>
              <a:rPr lang="en-US" dirty="0" err="1">
                <a:highlight>
                  <a:srgbClr val="FFFF00"/>
                </a:highlight>
              </a:rPr>
              <a:t>debet</a:t>
            </a:r>
            <a:r>
              <a:rPr lang="en-US" dirty="0">
                <a:highlight>
                  <a:srgbClr val="FFFF00"/>
                </a:highlight>
              </a:rPr>
              <a:t>, summa as </a:t>
            </a:r>
            <a:r>
              <a:rPr lang="en-US" dirty="0" err="1">
                <a:highlight>
                  <a:srgbClr val="FFFF00"/>
                </a:highlight>
              </a:rPr>
              <a:t>kredit</a:t>
            </a:r>
            <a:r>
              <a:rPr lang="en-US" dirty="0">
                <a:highlight>
                  <a:srgbClr val="FFFF00"/>
                </a:highlight>
              </a:rPr>
              <a:t> from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avans_otchetlar_jur4_child</a:t>
            </a:r>
            <a:r>
              <a:rPr lang="en-US" dirty="0">
                <a:highlight>
                  <a:srgbClr val="FFFF00"/>
                </a:highlight>
              </a:rPr>
              <a:t> union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CA961-AAE7-2D52-F922-D2F8ED57D278}"/>
              </a:ext>
            </a:extLst>
          </p:cNvPr>
          <p:cNvSpPr txBox="1"/>
          <p:nvPr/>
        </p:nvSpPr>
        <p:spPr>
          <a:xfrm>
            <a:off x="129310" y="73891"/>
            <a:ext cx="156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/>
            </a:lvl1pPr>
          </a:lstStyle>
          <a:p>
            <a:r>
              <a:rPr lang="ru-RU" dirty="0"/>
              <a:t>О подотчетном лице</a:t>
            </a:r>
          </a:p>
        </p:txBody>
      </p:sp>
    </p:spTree>
    <p:extLst>
      <p:ext uri="{BB962C8B-B14F-4D97-AF65-F5344CB8AC3E}">
        <p14:creationId xmlns:p14="http://schemas.microsoft.com/office/powerpoint/2010/main" val="3565473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984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5ED993-61BA-83E5-A279-B7326C8B0D53}"/>
              </a:ext>
            </a:extLst>
          </p:cNvPr>
          <p:cNvSpPr txBox="1"/>
          <p:nvPr/>
        </p:nvSpPr>
        <p:spPr>
          <a:xfrm>
            <a:off x="290943" y="2235200"/>
            <a:ext cx="430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Подотчетное лицо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 подотчетном лице </a:t>
            </a:r>
            <a:r>
              <a:rPr lang="en-US" dirty="0"/>
              <a:t>(</a:t>
            </a:r>
            <a:r>
              <a:rPr lang="ru-RU" dirty="0"/>
              <a:t>Жур 4</a:t>
            </a:r>
            <a:r>
              <a:rPr lang="en-US" dirty="0"/>
              <a:t>)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Авансовые отчёты (</a:t>
            </a:r>
            <a:r>
              <a:rPr lang="en-US" dirty="0"/>
              <a:t>CRUD</a:t>
            </a:r>
            <a:r>
              <a:rPr lang="ru-RU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A79F0-D859-0870-DCFE-13ACFFD5A16C}"/>
              </a:ext>
            </a:extLst>
          </p:cNvPr>
          <p:cNvSpPr txBox="1"/>
          <p:nvPr/>
        </p:nvSpPr>
        <p:spPr>
          <a:xfrm>
            <a:off x="6096002" y="387929"/>
            <a:ext cx="325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Child Table </a:t>
            </a:r>
            <a:r>
              <a:rPr lang="ru-RU" dirty="0">
                <a:highlight>
                  <a:srgbClr val="FFFF00"/>
                </a:highlight>
              </a:rPr>
              <a:t>бор </a:t>
            </a:r>
            <a:r>
              <a:rPr lang="ru-RU" dirty="0" err="1">
                <a:highlight>
                  <a:srgbClr val="FFFF00"/>
                </a:highlight>
              </a:rPr>
              <a:t>Фронтлар</a:t>
            </a:r>
            <a:r>
              <a:rPr lang="ru-RU" dirty="0">
                <a:highlight>
                  <a:srgbClr val="FFFF00"/>
                </a:highlight>
              </a:rPr>
              <a:t> : </a:t>
            </a:r>
            <a:r>
              <a:rPr lang="en-US" dirty="0">
                <a:highlight>
                  <a:srgbClr val="FFFF00"/>
                </a:highlight>
              </a:rPr>
              <a:t>Page</a:t>
            </a:r>
          </a:p>
          <a:p>
            <a:r>
              <a:rPr lang="en-US" dirty="0">
                <a:highlight>
                  <a:srgbClr val="FFFF00"/>
                </a:highlight>
              </a:rPr>
              <a:t>Child </a:t>
            </a:r>
            <a:r>
              <a:rPr lang="ru-RU" dirty="0">
                <a:highlight>
                  <a:srgbClr val="FFFF00"/>
                </a:highlight>
              </a:rPr>
              <a:t>сиз </a:t>
            </a:r>
            <a:r>
              <a:rPr lang="ru-RU" dirty="0" err="1">
                <a:highlight>
                  <a:srgbClr val="FFFF00"/>
                </a:highlight>
              </a:rPr>
              <a:t>Фронтлар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: Modal</a:t>
            </a:r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E3FDA-4D04-3733-EE10-7EE73ADBA470}"/>
              </a:ext>
            </a:extLst>
          </p:cNvPr>
          <p:cNvSpPr txBox="1"/>
          <p:nvPr/>
        </p:nvSpPr>
        <p:spPr>
          <a:xfrm>
            <a:off x="290945" y="272473"/>
            <a:ext cx="3897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Организации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Об организации</a:t>
            </a:r>
            <a:r>
              <a:rPr lang="en-US" dirty="0"/>
              <a:t> (</a:t>
            </a:r>
            <a:r>
              <a:rPr lang="ru-RU" dirty="0"/>
              <a:t>Жур 3</a:t>
            </a:r>
            <a:r>
              <a:rPr lang="en-US" dirty="0"/>
              <a:t>)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Договоры (</a:t>
            </a:r>
            <a:r>
              <a:rPr lang="en-US" dirty="0"/>
              <a:t>CRUD</a:t>
            </a:r>
            <a:r>
              <a:rPr lang="ru-R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Акт-приём пересдач</a:t>
            </a:r>
            <a:r>
              <a:rPr lang="en-US" dirty="0"/>
              <a:t> (CRUD)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Показать услуги </a:t>
            </a:r>
            <a:r>
              <a:rPr lang="en-US" dirty="0"/>
              <a:t>(CRUD Jur152)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График договорах (</a:t>
            </a:r>
            <a:r>
              <a:rPr lang="en-US" dirty="0"/>
              <a:t>Update</a:t>
            </a:r>
            <a:r>
              <a:rPr lang="ru-R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C15AF1-84B6-B304-4374-2B47779360A1}"/>
              </a:ext>
            </a:extLst>
          </p:cNvPr>
          <p:cNvSpPr txBox="1"/>
          <p:nvPr/>
        </p:nvSpPr>
        <p:spPr>
          <a:xfrm>
            <a:off x="5312392" y="1181619"/>
            <a:ext cx="6588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</a:t>
            </a:r>
            <a:r>
              <a:rPr lang="ru-RU" sz="1000" dirty="0"/>
              <a:t>Договор </a:t>
            </a:r>
            <a:r>
              <a:rPr lang="ru-RU" sz="1000" dirty="0" err="1"/>
              <a:t>кушилганда</a:t>
            </a:r>
            <a:r>
              <a:rPr lang="ru-RU" sz="1000" dirty="0"/>
              <a:t>, автоматом </a:t>
            </a:r>
            <a:r>
              <a:rPr lang="en-US" sz="1000" dirty="0" err="1"/>
              <a:t>shartnoma_grafik</a:t>
            </a:r>
            <a:r>
              <a:rPr lang="en-US" sz="1000" dirty="0"/>
              <a:t> </a:t>
            </a:r>
            <a:r>
              <a:rPr lang="ru-RU" sz="1000" dirty="0"/>
              <a:t>га </a:t>
            </a:r>
            <a:r>
              <a:rPr lang="en-US" sz="1000" dirty="0"/>
              <a:t>create </a:t>
            </a:r>
            <a:r>
              <a:rPr lang="ru-RU" sz="1000" dirty="0" err="1"/>
              <a:t>буволиши</a:t>
            </a:r>
            <a:r>
              <a:rPr lang="ru-RU" sz="1000" dirty="0"/>
              <a:t> </a:t>
            </a:r>
            <a:r>
              <a:rPr lang="ru-RU" sz="1000" dirty="0" err="1"/>
              <a:t>кк</a:t>
            </a:r>
            <a:r>
              <a:rPr lang="ru-RU" sz="1000" dirty="0"/>
              <a:t>. График договора да </a:t>
            </a:r>
            <a:r>
              <a:rPr lang="ru-RU" sz="1000" dirty="0" err="1"/>
              <a:t>факат</a:t>
            </a:r>
            <a:r>
              <a:rPr lang="ru-RU" sz="1000" dirty="0"/>
              <a:t> </a:t>
            </a:r>
            <a:r>
              <a:rPr lang="en-US" sz="1000" dirty="0"/>
              <a:t>update </a:t>
            </a:r>
            <a:r>
              <a:rPr lang="ru-RU" sz="1000" dirty="0" err="1"/>
              <a:t>килади</a:t>
            </a:r>
            <a:r>
              <a:rPr lang="ru-RU" sz="1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D5150-E63B-CFA8-28F7-CDC9F4987B6F}"/>
              </a:ext>
            </a:extLst>
          </p:cNvPr>
          <p:cNvSpPr txBox="1"/>
          <p:nvPr/>
        </p:nvSpPr>
        <p:spPr>
          <a:xfrm>
            <a:off x="290943" y="3429000"/>
            <a:ext cx="11811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 </a:t>
            </a:r>
            <a:r>
              <a:rPr lang="ru-RU" dirty="0" err="1"/>
              <a:t>панел</a:t>
            </a:r>
            <a:r>
              <a:rPr lang="en-US" dirty="0"/>
              <a:t> (</a:t>
            </a:r>
            <a:r>
              <a:rPr lang="ru-RU" dirty="0"/>
              <a:t>Бу </a:t>
            </a:r>
            <a:r>
              <a:rPr lang="ru-RU" dirty="0" err="1"/>
              <a:t>факат</a:t>
            </a:r>
            <a:r>
              <a:rPr lang="ru-RU" dirty="0"/>
              <a:t> программист </a:t>
            </a:r>
            <a:r>
              <a:rPr lang="ru-RU" dirty="0" err="1"/>
              <a:t>ёки</a:t>
            </a:r>
            <a:r>
              <a:rPr lang="ru-RU" dirty="0"/>
              <a:t> </a:t>
            </a:r>
            <a:r>
              <a:rPr lang="en-US" dirty="0" err="1"/>
              <a:t>SuperAdmin</a:t>
            </a:r>
            <a:r>
              <a:rPr lang="en-US" dirty="0"/>
              <a:t> </a:t>
            </a:r>
            <a:r>
              <a:rPr lang="ru-RU" dirty="0" err="1"/>
              <a:t>учун</a:t>
            </a:r>
            <a:r>
              <a:rPr lang="en-US" dirty="0"/>
              <a:t>)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Регионы (</a:t>
            </a:r>
            <a:r>
              <a:rPr lang="en-US" dirty="0"/>
              <a:t>CRUD</a:t>
            </a:r>
            <a:r>
              <a:rPr lang="ru-R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Пользователь (</a:t>
            </a:r>
            <a:r>
              <a:rPr lang="en-US" dirty="0"/>
              <a:t>CRUD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en-US" i="1" dirty="0" err="1"/>
              <a:t>SuperAdmin</a:t>
            </a:r>
            <a:r>
              <a:rPr lang="en-US" i="1" dirty="0"/>
              <a:t> region </a:t>
            </a:r>
            <a:r>
              <a:rPr lang="ru-RU" i="1" dirty="0" err="1"/>
              <a:t>учун</a:t>
            </a:r>
            <a:r>
              <a:rPr lang="ru-RU" i="1" dirty="0"/>
              <a:t> Админ </a:t>
            </a:r>
            <a:r>
              <a:rPr lang="ru-RU" i="1" dirty="0" err="1"/>
              <a:t>яратиб</a:t>
            </a:r>
            <a:r>
              <a:rPr lang="ru-RU" i="1" dirty="0"/>
              <a:t> </a:t>
            </a:r>
            <a:r>
              <a:rPr lang="ru-RU" i="1" dirty="0" err="1"/>
              <a:t>беради</a:t>
            </a:r>
            <a:r>
              <a:rPr lang="ru-RU" i="1" dirty="0"/>
              <a:t>. Регион </a:t>
            </a:r>
            <a:r>
              <a:rPr lang="ru-RU" i="1" dirty="0" err="1"/>
              <a:t>админи</a:t>
            </a:r>
            <a:r>
              <a:rPr lang="ru-RU" i="1" dirty="0"/>
              <a:t> </a:t>
            </a:r>
            <a:r>
              <a:rPr lang="ru-RU" i="1" dirty="0" err="1"/>
              <a:t>узининг</a:t>
            </a:r>
            <a:r>
              <a:rPr lang="ru-RU" i="1" dirty="0"/>
              <a:t> </a:t>
            </a:r>
            <a:r>
              <a:rPr lang="en-US" i="1" dirty="0"/>
              <a:t>user </a:t>
            </a:r>
            <a:r>
              <a:rPr lang="ru-RU" i="1" dirty="0" err="1"/>
              <a:t>ларини</a:t>
            </a:r>
            <a:r>
              <a:rPr lang="ru-RU" i="1" dirty="0"/>
              <a:t> </a:t>
            </a:r>
            <a:r>
              <a:rPr lang="ru-RU" dirty="0" err="1"/>
              <a:t>бошкариши</a:t>
            </a:r>
            <a:r>
              <a:rPr lang="ru-RU" dirty="0"/>
              <a:t> </a:t>
            </a:r>
            <a:r>
              <a:rPr lang="ru-RU" dirty="0" err="1"/>
              <a:t>мумкин</a:t>
            </a:r>
            <a:r>
              <a:rPr lang="ru-RU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Роли </a:t>
            </a:r>
            <a:r>
              <a:rPr lang="en-US" dirty="0"/>
              <a:t>(CRUD)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Бюджеты </a:t>
            </a:r>
            <a:r>
              <a:rPr lang="en-US" dirty="0"/>
              <a:t>(CRUD)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Смета </a:t>
            </a:r>
            <a:r>
              <a:rPr lang="en-US" dirty="0"/>
              <a:t>(CRUD)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Операции (Проводки)</a:t>
            </a:r>
            <a:r>
              <a:rPr lang="en-US" dirty="0"/>
              <a:t> CRUD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Звании</a:t>
            </a:r>
            <a:r>
              <a:rPr lang="en-US" dirty="0"/>
              <a:t> (CRUD)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667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5C119-C80B-5B19-2F53-C16BDEF1DFBF}"/>
              </a:ext>
            </a:extLst>
          </p:cNvPr>
          <p:cNvSpPr txBox="1"/>
          <p:nvPr/>
        </p:nvSpPr>
        <p:spPr>
          <a:xfrm>
            <a:off x="143163" y="106219"/>
            <a:ext cx="52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Справочник (</a:t>
            </a:r>
            <a:r>
              <a:rPr lang="ru-RU" dirty="0" err="1"/>
              <a:t>Регионларда</a:t>
            </a:r>
            <a:r>
              <a:rPr lang="ru-RU" dirty="0"/>
              <a:t> </a:t>
            </a:r>
            <a:r>
              <a:rPr lang="ru-RU" dirty="0" err="1"/>
              <a:t>булади</a:t>
            </a:r>
            <a:r>
              <a:rPr lang="ru-R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Смета график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210D13-E32A-C06F-6E71-6F63EE9E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3429000"/>
            <a:ext cx="11277600" cy="28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86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09CF28-5575-6985-C7A5-D24FF63427BC}"/>
              </a:ext>
            </a:extLst>
          </p:cNvPr>
          <p:cNvSpPr txBox="1"/>
          <p:nvPr/>
        </p:nvSpPr>
        <p:spPr>
          <a:xfrm>
            <a:off x="249381" y="240145"/>
            <a:ext cx="116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Договоры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A128E80-DC9E-19E1-2FE2-4B526473F246}"/>
              </a:ext>
            </a:extLst>
          </p:cNvPr>
          <p:cNvSpPr/>
          <p:nvPr/>
        </p:nvSpPr>
        <p:spPr>
          <a:xfrm>
            <a:off x="378691" y="868218"/>
            <a:ext cx="11185236" cy="113607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F8708E0-A92F-0C89-974B-A0AC0DAA5770}"/>
              </a:ext>
            </a:extLst>
          </p:cNvPr>
          <p:cNvSpPr/>
          <p:nvPr/>
        </p:nvSpPr>
        <p:spPr>
          <a:xfrm>
            <a:off x="8599055" y="470933"/>
            <a:ext cx="2964872" cy="277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Выберать</a:t>
            </a:r>
            <a:r>
              <a:rPr lang="ru-RU" dirty="0"/>
              <a:t> организации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2730B-CB6A-693A-0148-65A47B9ADB53}"/>
              </a:ext>
            </a:extLst>
          </p:cNvPr>
          <p:cNvSpPr txBox="1"/>
          <p:nvPr/>
        </p:nvSpPr>
        <p:spPr>
          <a:xfrm>
            <a:off x="488036" y="932873"/>
            <a:ext cx="200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</a:t>
            </a:r>
            <a:r>
              <a:rPr lang="en-US" dirty="0"/>
              <a:t> </a:t>
            </a:r>
            <a:r>
              <a:rPr lang="ru-RU" dirty="0"/>
              <a:t>организации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5D215-B84B-760F-AAAC-DE8F0720E2D4}"/>
              </a:ext>
            </a:extLst>
          </p:cNvPr>
          <p:cNvSpPr txBox="1"/>
          <p:nvPr/>
        </p:nvSpPr>
        <p:spPr>
          <a:xfrm>
            <a:off x="488036" y="1491611"/>
            <a:ext cx="200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</a:t>
            </a:r>
            <a:r>
              <a:rPr lang="en-US" dirty="0"/>
              <a:t> </a:t>
            </a:r>
            <a:r>
              <a:rPr lang="ru-RU" dirty="0"/>
              <a:t>организации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E012C-7C15-218C-7B8A-646AD2A84F89}"/>
              </a:ext>
            </a:extLst>
          </p:cNvPr>
          <p:cNvSpPr txBox="1"/>
          <p:nvPr/>
        </p:nvSpPr>
        <p:spPr>
          <a:xfrm>
            <a:off x="2700145" y="932873"/>
            <a:ext cx="200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</a:t>
            </a:r>
            <a:r>
              <a:rPr lang="en-US" dirty="0"/>
              <a:t> </a:t>
            </a:r>
            <a:r>
              <a:rPr lang="ru-RU" dirty="0"/>
              <a:t>организации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70D97-51C6-0186-7948-757AA93F354B}"/>
              </a:ext>
            </a:extLst>
          </p:cNvPr>
          <p:cNvSpPr txBox="1"/>
          <p:nvPr/>
        </p:nvSpPr>
        <p:spPr>
          <a:xfrm>
            <a:off x="2706135" y="1468522"/>
            <a:ext cx="200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Текст</a:t>
            </a:r>
            <a:r>
              <a:rPr lang="en-US" dirty="0"/>
              <a:t> </a:t>
            </a:r>
            <a:r>
              <a:rPr lang="ru-RU" dirty="0"/>
              <a:t>организации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6AE3F790-2BAB-80FE-7B84-CDB5FC077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52934"/>
              </p:ext>
            </p:extLst>
          </p:nvPr>
        </p:nvGraphicFramePr>
        <p:xfrm>
          <a:off x="378691" y="2438157"/>
          <a:ext cx="11185236" cy="417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309">
                  <a:extLst>
                    <a:ext uri="{9D8B030D-6E8A-4147-A177-3AD203B41FA5}">
                      <a16:colId xmlns:a16="http://schemas.microsoft.com/office/drawing/2014/main" val="610640238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2432939743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3580394518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752184686"/>
                    </a:ext>
                  </a:extLst>
                </a:gridCol>
              </a:tblGrid>
              <a:tr h="6966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68172"/>
                  </a:ext>
                </a:extLst>
              </a:tr>
              <a:tr h="6966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99453"/>
                  </a:ext>
                </a:extLst>
              </a:tr>
              <a:tr h="6966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3595"/>
                  </a:ext>
                </a:extLst>
              </a:tr>
              <a:tr h="6966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29817"/>
                  </a:ext>
                </a:extLst>
              </a:tr>
              <a:tr h="6966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95238"/>
                  </a:ext>
                </a:extLst>
              </a:tr>
              <a:tr h="6966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0499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C554E6F-5A2C-F2D9-72DC-24B341F3A95D}"/>
              </a:ext>
            </a:extLst>
          </p:cNvPr>
          <p:cNvSpPr txBox="1"/>
          <p:nvPr/>
        </p:nvSpPr>
        <p:spPr>
          <a:xfrm>
            <a:off x="1893454" y="50710"/>
            <a:ext cx="500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200" dirty="0"/>
              <a:t>Организация </a:t>
            </a:r>
            <a:r>
              <a:rPr lang="ru-RU" sz="1200" dirty="0" err="1"/>
              <a:t>танланади</a:t>
            </a:r>
            <a:r>
              <a:rPr lang="ru-RU" sz="1200" dirty="0"/>
              <a:t>.</a:t>
            </a:r>
          </a:p>
          <a:p>
            <a:pPr marL="228600" indent="-228600">
              <a:buAutoNum type="arabicPeriod"/>
            </a:pPr>
            <a:r>
              <a:rPr lang="ru-RU" sz="1200" dirty="0" err="1"/>
              <a:t>Танланган</a:t>
            </a:r>
            <a:r>
              <a:rPr lang="ru-RU" sz="1200" dirty="0"/>
              <a:t> </a:t>
            </a:r>
            <a:r>
              <a:rPr lang="ru-RU" sz="1200" dirty="0" err="1"/>
              <a:t>организациянинг</a:t>
            </a:r>
            <a:r>
              <a:rPr lang="ru-RU" sz="1200" dirty="0"/>
              <a:t> </a:t>
            </a:r>
            <a:r>
              <a:rPr lang="ru-RU" sz="1200" dirty="0" err="1"/>
              <a:t>договорлари</a:t>
            </a:r>
            <a:r>
              <a:rPr lang="ru-RU" sz="1200" dirty="0"/>
              <a:t> </a:t>
            </a:r>
            <a:r>
              <a:rPr lang="ru-RU" sz="1200" dirty="0" err="1"/>
              <a:t>пастдаги</a:t>
            </a:r>
            <a:r>
              <a:rPr lang="ru-RU" sz="1200" dirty="0"/>
              <a:t> </a:t>
            </a:r>
            <a:r>
              <a:rPr lang="ru-RU" sz="1200" dirty="0" err="1"/>
              <a:t>листга</a:t>
            </a:r>
            <a:r>
              <a:rPr lang="ru-RU" sz="1200" dirty="0"/>
              <a:t> </a:t>
            </a:r>
            <a:r>
              <a:rPr lang="en-US" sz="1200" dirty="0"/>
              <a:t>GET </a:t>
            </a:r>
            <a:r>
              <a:rPr lang="ru-RU" sz="1200" dirty="0" err="1"/>
              <a:t>булади</a:t>
            </a:r>
            <a:r>
              <a:rPr lang="ru-RU" sz="1200" dirty="0"/>
              <a:t>.</a:t>
            </a:r>
          </a:p>
          <a:p>
            <a:pPr marL="228600" indent="-228600">
              <a:buAutoNum type="arabicPeriod"/>
            </a:pPr>
            <a:r>
              <a:rPr lang="ru-RU" sz="1200" dirty="0" err="1"/>
              <a:t>Пастдаги</a:t>
            </a:r>
            <a:r>
              <a:rPr lang="ru-RU" sz="1200" dirty="0"/>
              <a:t> листни </a:t>
            </a:r>
            <a:r>
              <a:rPr lang="en-US" sz="1200" dirty="0"/>
              <a:t>add/edit/delete </a:t>
            </a:r>
            <a:r>
              <a:rPr lang="ru-RU" sz="1200" dirty="0" err="1"/>
              <a:t>килиш</a:t>
            </a:r>
            <a:r>
              <a:rPr lang="ru-RU" sz="1200" dirty="0"/>
              <a:t> </a:t>
            </a:r>
            <a:r>
              <a:rPr lang="ru-RU" sz="1200" dirty="0" err="1"/>
              <a:t>мумкин</a:t>
            </a:r>
            <a:r>
              <a:rPr lang="ru-RU" sz="1200" dirty="0"/>
              <a:t> </a:t>
            </a:r>
            <a:r>
              <a:rPr lang="ru-RU" sz="1200" dirty="0" err="1"/>
              <a:t>булади</a:t>
            </a:r>
            <a:r>
              <a:rPr lang="ru-RU" sz="1200" dirty="0"/>
              <a:t>.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6E472B5-4F34-B864-2466-327069A55CDA}"/>
              </a:ext>
            </a:extLst>
          </p:cNvPr>
          <p:cNvSpPr/>
          <p:nvPr/>
        </p:nvSpPr>
        <p:spPr>
          <a:xfrm>
            <a:off x="10030691" y="2073442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BF12BA3-4192-EEB1-C975-5DB0C0374FB5}"/>
              </a:ext>
            </a:extLst>
          </p:cNvPr>
          <p:cNvSpPr/>
          <p:nvPr/>
        </p:nvSpPr>
        <p:spPr>
          <a:xfrm>
            <a:off x="9144000" y="4073115"/>
            <a:ext cx="2327564" cy="20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Изменить / Удалить</a:t>
            </a:r>
          </a:p>
        </p:txBody>
      </p:sp>
    </p:spTree>
    <p:extLst>
      <p:ext uri="{BB962C8B-B14F-4D97-AF65-F5344CB8AC3E}">
        <p14:creationId xmlns:p14="http://schemas.microsoft.com/office/powerpoint/2010/main" val="13746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480495-E267-84E1-0402-D8C29EA9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7" y="233939"/>
            <a:ext cx="11463021" cy="53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0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5A9493-00DC-8ECF-8931-C7D6495A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852489"/>
            <a:ext cx="110871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8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8F0429-1049-34D2-2B73-E656ACE7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0050"/>
            <a:ext cx="115824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0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0C1491-BC42-F808-1BB6-0306B0259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395289"/>
            <a:ext cx="115728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4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E242B81-049C-49D8-9718-E49AE2291212}"/>
              </a:ext>
            </a:extLst>
          </p:cNvPr>
          <p:cNvSpPr/>
          <p:nvPr/>
        </p:nvSpPr>
        <p:spPr>
          <a:xfrm>
            <a:off x="1588655" y="2770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12B959B-E773-C264-125E-61A5D498F4EE}"/>
              </a:ext>
            </a:extLst>
          </p:cNvPr>
          <p:cNvSpPr/>
          <p:nvPr/>
        </p:nvSpPr>
        <p:spPr>
          <a:xfrm>
            <a:off x="3814620" y="2770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5E980-44A3-7F59-717E-C069A09E09B7}"/>
              </a:ext>
            </a:extLst>
          </p:cNvPr>
          <p:cNvSpPr txBox="1"/>
          <p:nvPr/>
        </p:nvSpPr>
        <p:spPr>
          <a:xfrm>
            <a:off x="254635" y="2770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период 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0E3B1-7396-92FF-EDCE-522F60AE2C47}"/>
              </a:ext>
            </a:extLst>
          </p:cNvPr>
          <p:cNvSpPr txBox="1"/>
          <p:nvPr/>
        </p:nvSpPr>
        <p:spPr>
          <a:xfrm>
            <a:off x="3184698" y="2402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203C46E-8D72-A3F7-C2B4-B91CD35A51BB}"/>
              </a:ext>
            </a:extLst>
          </p:cNvPr>
          <p:cNvSpPr/>
          <p:nvPr/>
        </p:nvSpPr>
        <p:spPr>
          <a:xfrm>
            <a:off x="254635" y="1274618"/>
            <a:ext cx="11475547" cy="4710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BB62A0-8233-B8BA-D20E-DEE8BE52509B}"/>
              </a:ext>
            </a:extLst>
          </p:cNvPr>
          <p:cNvSpPr txBox="1"/>
          <p:nvPr/>
        </p:nvSpPr>
        <p:spPr>
          <a:xfrm>
            <a:off x="254635" y="775854"/>
            <a:ext cx="347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Остаток на начало кассового дня: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D4EC2DD-75FD-0DB7-053E-A9352B72A3D8}"/>
              </a:ext>
            </a:extLst>
          </p:cNvPr>
          <p:cNvSpPr/>
          <p:nvPr/>
        </p:nvSpPr>
        <p:spPr>
          <a:xfrm>
            <a:off x="3814617" y="766556"/>
            <a:ext cx="2419928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8233495-A833-7706-B621-9D528EC6BFB8}"/>
              </a:ext>
            </a:extLst>
          </p:cNvPr>
          <p:cNvSpPr/>
          <p:nvPr/>
        </p:nvSpPr>
        <p:spPr>
          <a:xfrm>
            <a:off x="9564254" y="6049880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838BF1D-BE3E-5036-B4FD-BC49CBBDBD50}"/>
              </a:ext>
            </a:extLst>
          </p:cNvPr>
          <p:cNvSpPr/>
          <p:nvPr/>
        </p:nvSpPr>
        <p:spPr>
          <a:xfrm>
            <a:off x="8054111" y="6049880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225EB-D69C-AB91-5CB1-4E58B6DAE75F}"/>
              </a:ext>
            </a:extLst>
          </p:cNvPr>
          <p:cNvSpPr txBox="1"/>
          <p:nvPr/>
        </p:nvSpPr>
        <p:spPr>
          <a:xfrm>
            <a:off x="1755544" y="6479309"/>
            <a:ext cx="307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Остаток концу кассового дня: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BF6B37D-96CA-B254-AD28-047573D06199}"/>
              </a:ext>
            </a:extLst>
          </p:cNvPr>
          <p:cNvSpPr/>
          <p:nvPr/>
        </p:nvSpPr>
        <p:spPr>
          <a:xfrm>
            <a:off x="5315526" y="6470011"/>
            <a:ext cx="2419928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B344B08-E17B-4827-6BFC-64101B660737}"/>
              </a:ext>
            </a:extLst>
          </p:cNvPr>
          <p:cNvSpPr/>
          <p:nvPr/>
        </p:nvSpPr>
        <p:spPr>
          <a:xfrm>
            <a:off x="6520873" y="240209"/>
            <a:ext cx="1533236" cy="821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44F989D-7B1B-FF6E-C78D-9696F0AA9022}"/>
              </a:ext>
            </a:extLst>
          </p:cNvPr>
          <p:cNvSpPr/>
          <p:nvPr/>
        </p:nvSpPr>
        <p:spPr>
          <a:xfrm>
            <a:off x="6650182" y="313975"/>
            <a:ext cx="350982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5C37E8E-9A4E-EC04-47D1-8ABC1FD6BD5D}"/>
              </a:ext>
            </a:extLst>
          </p:cNvPr>
          <p:cNvSpPr/>
          <p:nvPr/>
        </p:nvSpPr>
        <p:spPr>
          <a:xfrm>
            <a:off x="6650182" y="683307"/>
            <a:ext cx="350982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00BDA3B8-6DE6-D3D6-7C68-B69C00A6C82D}"/>
              </a:ext>
            </a:extLst>
          </p:cNvPr>
          <p:cNvSpPr/>
          <p:nvPr/>
        </p:nvSpPr>
        <p:spPr>
          <a:xfrm>
            <a:off x="7112001" y="304678"/>
            <a:ext cx="350982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692B88A-E9E8-9B0E-EBB2-64A33BB31BE4}"/>
              </a:ext>
            </a:extLst>
          </p:cNvPr>
          <p:cNvSpPr/>
          <p:nvPr/>
        </p:nvSpPr>
        <p:spPr>
          <a:xfrm>
            <a:off x="7112001" y="683428"/>
            <a:ext cx="350982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F70E1B-509E-A121-B1AC-13B1C5ED7767}"/>
              </a:ext>
            </a:extLst>
          </p:cNvPr>
          <p:cNvSpPr/>
          <p:nvPr/>
        </p:nvSpPr>
        <p:spPr>
          <a:xfrm>
            <a:off x="7564584" y="313609"/>
            <a:ext cx="350982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75E03CF4-387F-E9AD-C075-54A785487892}"/>
              </a:ext>
            </a:extLst>
          </p:cNvPr>
          <p:cNvSpPr/>
          <p:nvPr/>
        </p:nvSpPr>
        <p:spPr>
          <a:xfrm>
            <a:off x="7564584" y="682330"/>
            <a:ext cx="350982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1E792D6-4B6E-95FA-2EDF-6B0D6EA2A827}"/>
              </a:ext>
            </a:extLst>
          </p:cNvPr>
          <p:cNvSpPr/>
          <p:nvPr/>
        </p:nvSpPr>
        <p:spPr>
          <a:xfrm>
            <a:off x="10196946" y="914338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A736F5C-3C2F-5848-D175-B783F6C46E32}"/>
              </a:ext>
            </a:extLst>
          </p:cNvPr>
          <p:cNvSpPr/>
          <p:nvPr/>
        </p:nvSpPr>
        <p:spPr>
          <a:xfrm>
            <a:off x="9227127" y="2659951"/>
            <a:ext cx="2327564" cy="20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Изменить / Удалить</a:t>
            </a: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6683CDBE-4B5E-5CBA-6E6C-B324EFB0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26488"/>
              </p:ext>
            </p:extLst>
          </p:nvPr>
        </p:nvGraphicFramePr>
        <p:xfrm>
          <a:off x="450590" y="1470878"/>
          <a:ext cx="11177994" cy="447278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62999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862999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1862999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862999">
                  <a:extLst>
                    <a:ext uri="{9D8B030D-6E8A-4147-A177-3AD203B41FA5}">
                      <a16:colId xmlns:a16="http://schemas.microsoft.com/office/drawing/2014/main" val="326490611"/>
                    </a:ext>
                  </a:extLst>
                </a:gridCol>
                <a:gridCol w="1862999">
                  <a:extLst>
                    <a:ext uri="{9D8B030D-6E8A-4147-A177-3AD203B41FA5}">
                      <a16:colId xmlns:a16="http://schemas.microsoft.com/office/drawing/2014/main" val="4193331367"/>
                    </a:ext>
                  </a:extLst>
                </a:gridCol>
                <a:gridCol w="1862999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</a:tblGrid>
              <a:tr h="89455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89455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89455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89455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89455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B5105B-C872-221D-D69B-7B2969799473}"/>
              </a:ext>
            </a:extLst>
          </p:cNvPr>
          <p:cNvSpPr txBox="1"/>
          <p:nvPr/>
        </p:nvSpPr>
        <p:spPr>
          <a:xfrm>
            <a:off x="129310" y="73891"/>
            <a:ext cx="1295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Банк приходные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F005BDE-3268-E52B-1FB6-6AC3756F82BB}"/>
              </a:ext>
            </a:extLst>
          </p:cNvPr>
          <p:cNvSpPr/>
          <p:nvPr/>
        </p:nvSpPr>
        <p:spPr>
          <a:xfrm>
            <a:off x="1995055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D4DF915-40C5-5D3F-5B1C-8B72EADBC158}"/>
              </a:ext>
            </a:extLst>
          </p:cNvPr>
          <p:cNvSpPr/>
          <p:nvPr/>
        </p:nvSpPr>
        <p:spPr>
          <a:xfrm>
            <a:off x="4221020" y="480291"/>
            <a:ext cx="1348509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49A2E-C81C-4130-0017-7B3CA8E498C6}"/>
              </a:ext>
            </a:extLst>
          </p:cNvPr>
          <p:cNvSpPr txBox="1"/>
          <p:nvPr/>
        </p:nvSpPr>
        <p:spPr>
          <a:xfrm>
            <a:off x="661035" y="4802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период 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6E422-038C-4B47-8B01-3D26E750A9FC}"/>
              </a:ext>
            </a:extLst>
          </p:cNvPr>
          <p:cNvSpPr txBox="1"/>
          <p:nvPr/>
        </p:nvSpPr>
        <p:spPr>
          <a:xfrm>
            <a:off x="3591098" y="4434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62CDA09-7C50-83F8-6BEB-66EA2E253290}"/>
              </a:ext>
            </a:extLst>
          </p:cNvPr>
          <p:cNvSpPr/>
          <p:nvPr/>
        </p:nvSpPr>
        <p:spPr>
          <a:xfrm>
            <a:off x="10373345" y="480291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15C9FE8-89AC-08F1-6452-7F1716A53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11435"/>
              </p:ext>
            </p:extLst>
          </p:nvPr>
        </p:nvGraphicFramePr>
        <p:xfrm>
          <a:off x="441355" y="905256"/>
          <a:ext cx="11492979" cy="54272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41854">
                  <a:extLst>
                    <a:ext uri="{9D8B030D-6E8A-4147-A177-3AD203B41FA5}">
                      <a16:colId xmlns:a16="http://schemas.microsoft.com/office/drawing/2014/main" val="1171444059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3231207922"/>
                    </a:ext>
                  </a:extLst>
                </a:gridCol>
                <a:gridCol w="3283709">
                  <a:extLst>
                    <a:ext uri="{9D8B030D-6E8A-4147-A177-3AD203B41FA5}">
                      <a16:colId xmlns:a16="http://schemas.microsoft.com/office/drawing/2014/main" val="684479411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4193331367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2918739033"/>
                    </a:ext>
                  </a:extLst>
                </a:gridCol>
                <a:gridCol w="1641854">
                  <a:extLst>
                    <a:ext uri="{9D8B030D-6E8A-4147-A177-3AD203B41FA5}">
                      <a16:colId xmlns:a16="http://schemas.microsoft.com/office/drawing/2014/main" val="3167765763"/>
                    </a:ext>
                  </a:extLst>
                </a:gridCol>
              </a:tblGrid>
              <a:tr h="831869">
                <a:tc>
                  <a:txBody>
                    <a:bodyPr/>
                    <a:lstStyle/>
                    <a:p>
                      <a:r>
                        <a:rPr lang="ru-RU" dirty="0"/>
                        <a:t>№ документа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 документа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 плательщике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8429"/>
                  </a:ext>
                </a:extLst>
              </a:tr>
              <a:tr h="2099768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Bank_prixod.doc_num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Bank_prixod.doc_date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Bank_prixod.id_spravochnik_organization.name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Bank_prixod.id_spravochnik_organization.raschet_schet</a:t>
                      </a:r>
                      <a:endParaRPr lang="ru-RU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Bank_prixod.id_spravochnik_organization.inn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Bank_prixod.id_shartnomalar_organization.doc_num</a:t>
                      </a:r>
                      <a:r>
                        <a:rPr lang="en-US" sz="1200" dirty="0"/>
                        <a:t>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Bank_prixod.id_shartnomalar_organization.doc_date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Bank_prixod.summa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Bank_prixod.opisanie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11880"/>
                  </a:ext>
                </a:extLst>
              </a:tr>
              <a:tr h="831869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21070"/>
                  </a:ext>
                </a:extLst>
              </a:tr>
              <a:tr h="831869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6245"/>
                  </a:ext>
                </a:extLst>
              </a:tr>
              <a:tr h="831869"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1575"/>
                  </a:ext>
                </a:extLst>
              </a:tr>
            </a:tbl>
          </a:graphicData>
        </a:graphic>
      </p:graphicFrame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DB925246-1ED2-96A2-B298-4F02B74748E7}"/>
              </a:ext>
            </a:extLst>
          </p:cNvPr>
          <p:cNvSpPr/>
          <p:nvPr/>
        </p:nvSpPr>
        <p:spPr>
          <a:xfrm>
            <a:off x="6927876" y="6426205"/>
            <a:ext cx="2119745" cy="295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: </a:t>
            </a:r>
            <a:r>
              <a:rPr lang="en-US" dirty="0" err="1"/>
              <a:t>itogo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6A439-3CCA-448A-83AA-6439FB12B58D}"/>
              </a:ext>
            </a:extLst>
          </p:cNvPr>
          <p:cNvSpPr txBox="1"/>
          <p:nvPr/>
        </p:nvSpPr>
        <p:spPr>
          <a:xfrm>
            <a:off x="544945" y="6435488"/>
            <a:ext cx="3743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</a:rPr>
              <a:t>Date_start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va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date_finish</a:t>
            </a:r>
            <a:r>
              <a:rPr lang="en-US" sz="1200" dirty="0">
                <a:highlight>
                  <a:srgbClr val="FFFF00"/>
                </a:highlight>
              </a:rPr>
              <a:t> </a:t>
            </a:r>
            <a:r>
              <a:rPr lang="en-US" sz="1200" dirty="0" err="1">
                <a:highlight>
                  <a:srgbClr val="FFFF00"/>
                </a:highlight>
              </a:rPr>
              <a:t>oraligidagi</a:t>
            </a:r>
            <a:r>
              <a:rPr lang="en-US" sz="1200" dirty="0">
                <a:highlight>
                  <a:srgbClr val="FFFF00"/>
                </a:highlight>
              </a:rPr>
              <a:t> summa lar </a:t>
            </a:r>
            <a:r>
              <a:rPr lang="en-US" sz="1200" dirty="0" err="1">
                <a:highlight>
                  <a:srgbClr val="FFFF00"/>
                </a:highlight>
              </a:rPr>
              <a:t>yegindisi</a:t>
            </a:r>
            <a:endParaRPr lang="ru-RU" sz="1200" dirty="0">
              <a:highlight>
                <a:srgbClr val="FFFF00"/>
              </a:highlight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C45FB7D-3934-D692-687F-FA780DBD4156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4288921" y="6573989"/>
            <a:ext cx="2638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D31DB2E-D458-E6F0-3531-4A6A73380F3E}"/>
              </a:ext>
            </a:extLst>
          </p:cNvPr>
          <p:cNvCxnSpPr>
            <a:stCxn id="12" idx="0"/>
            <a:endCxn id="7" idx="2"/>
          </p:cNvCxnSpPr>
          <p:nvPr/>
        </p:nvCxnSpPr>
        <p:spPr>
          <a:xfrm flipH="1" flipV="1">
            <a:off x="1328045" y="849623"/>
            <a:ext cx="1088887" cy="558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5558A3C-CD7A-9E80-AF56-330F6D343C9C}"/>
              </a:ext>
            </a:extLst>
          </p:cNvPr>
          <p:cNvSpPr/>
          <p:nvPr/>
        </p:nvSpPr>
        <p:spPr>
          <a:xfrm>
            <a:off x="10345681" y="2225842"/>
            <a:ext cx="1533236" cy="184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Изменить / Удалить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17733-A255-FC71-238D-9C1E5E30AD93}"/>
              </a:ext>
            </a:extLst>
          </p:cNvPr>
          <p:cNvSpPr txBox="1"/>
          <p:nvPr/>
        </p:nvSpPr>
        <p:spPr>
          <a:xfrm>
            <a:off x="5783889" y="99288"/>
            <a:ext cx="587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Select sum(summa) from </a:t>
            </a:r>
            <a:r>
              <a:rPr lang="en-US" sz="1200" dirty="0" err="1">
                <a:highlight>
                  <a:srgbClr val="FFFF00"/>
                </a:highlight>
              </a:rPr>
              <a:t>bank_prixod</a:t>
            </a:r>
            <a:r>
              <a:rPr lang="en-US" sz="1200" dirty="0">
                <a:highlight>
                  <a:srgbClr val="FFFF00"/>
                </a:highlight>
              </a:rPr>
              <a:t> where </a:t>
            </a:r>
            <a:r>
              <a:rPr lang="en-US" sz="1200" dirty="0" err="1">
                <a:highlight>
                  <a:srgbClr val="FFFF00"/>
                </a:highlight>
              </a:rPr>
              <a:t>doc_date</a:t>
            </a:r>
            <a:r>
              <a:rPr lang="en-US" sz="1200" dirty="0">
                <a:highlight>
                  <a:srgbClr val="FFFF00"/>
                </a:highlight>
              </a:rPr>
              <a:t> between </a:t>
            </a:r>
            <a:r>
              <a:rPr lang="en-US" sz="1200" dirty="0" err="1">
                <a:highlight>
                  <a:srgbClr val="FFFF00"/>
                </a:highlight>
              </a:rPr>
              <a:t>date_start</a:t>
            </a:r>
            <a:r>
              <a:rPr lang="en-US" sz="1200" dirty="0">
                <a:highlight>
                  <a:srgbClr val="FFFF00"/>
                </a:highlight>
              </a:rPr>
              <a:t> and </a:t>
            </a:r>
            <a:r>
              <a:rPr lang="en-US" sz="1200" dirty="0" err="1">
                <a:highlight>
                  <a:srgbClr val="FFFF00"/>
                </a:highlight>
              </a:rPr>
              <a:t>date_finish</a:t>
            </a:r>
            <a:endParaRPr lang="ru-RU" sz="1200" dirty="0">
              <a:highlight>
                <a:srgbClr val="FFFF00"/>
              </a:highlight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BC394C0-DFB8-925A-5C4A-2DC568375395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 flipH="1">
            <a:off x="7987747" y="376285"/>
            <a:ext cx="733996" cy="604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F8904AC-0620-CD91-F22B-99BB19AD1473}"/>
              </a:ext>
            </a:extLst>
          </p:cNvPr>
          <p:cNvSpPr/>
          <p:nvPr/>
        </p:nvSpPr>
        <p:spPr>
          <a:xfrm>
            <a:off x="5783889" y="483630"/>
            <a:ext cx="1533236" cy="2955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Загрузить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FB713-2D70-1798-E308-9736F729084E}"/>
              </a:ext>
            </a:extLst>
          </p:cNvPr>
          <p:cNvSpPr txBox="1"/>
          <p:nvPr/>
        </p:nvSpPr>
        <p:spPr>
          <a:xfrm>
            <a:off x="2066563" y="176291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Today.FirstDayOfMonth</a:t>
            </a:r>
            <a:endParaRPr lang="ru-RU" sz="1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27EBF-8890-1C05-F7AE-75E073BB78DC}"/>
              </a:ext>
            </a:extLst>
          </p:cNvPr>
          <p:cNvSpPr txBox="1"/>
          <p:nvPr/>
        </p:nvSpPr>
        <p:spPr>
          <a:xfrm>
            <a:off x="4221020" y="17629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Today.LastDayOfMonth</a:t>
            </a:r>
            <a:endParaRPr lang="ru-RU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4445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3210</TotalTime>
  <Words>3044</Words>
  <Application>Microsoft Office PowerPoint</Application>
  <PresentationFormat>Широкоэкранный</PresentationFormat>
  <Paragraphs>686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(Основной текст)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Askarov Jamshid</dc:creator>
  <cp:lastModifiedBy>Askarov Jamshid</cp:lastModifiedBy>
  <cp:revision>474</cp:revision>
  <dcterms:created xsi:type="dcterms:W3CDTF">2024-09-13T04:08:25Z</dcterms:created>
  <dcterms:modified xsi:type="dcterms:W3CDTF">2024-09-28T10:53:27Z</dcterms:modified>
</cp:coreProperties>
</file>