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83D3-B308-4231-8E6A-BD92A291521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17AF-43C9-429B-90FA-F555B685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F9DD9-F15F-4ED0-8703-BC948C7FC98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359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F9DD9-F15F-4ED0-8703-BC948C7FC98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42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979D-B802-493A-A274-CCFCA55ED98F}" type="datetimeFigureOut">
              <a:rPr lang="en-US" smtClean="0"/>
              <a:pPr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evron 174"/>
          <p:cNvSpPr/>
          <p:nvPr/>
        </p:nvSpPr>
        <p:spPr>
          <a:xfrm>
            <a:off x="1905001" y="110996"/>
            <a:ext cx="7696199" cy="27000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rot="16200000">
            <a:off x="3162301" y="-647701"/>
            <a:ext cx="5410201" cy="807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kern="0" spc="3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rot="16200000">
            <a:off x="2962880" y="-770921"/>
            <a:ext cx="5410200" cy="801884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kern="0" spc="3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82480" y="6276780"/>
            <a:ext cx="10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8560" y="6322339"/>
            <a:ext cx="8780844" cy="4311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7584847" y="6334026"/>
            <a:ext cx="913073" cy="3382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cxnSp>
        <p:nvCxnSpPr>
          <p:cNvPr id="87" name="Straight Arrow Connector 86"/>
          <p:cNvCxnSpPr>
            <a:endCxn id="92" idx="1"/>
          </p:cNvCxnSpPr>
          <p:nvPr/>
        </p:nvCxnSpPr>
        <p:spPr>
          <a:xfrm>
            <a:off x="5334000" y="6507872"/>
            <a:ext cx="975688" cy="11991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09689" y="6381363"/>
            <a:ext cx="139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Service Use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37530" y="6312286"/>
            <a:ext cx="164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Big Data Information Flow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85619" y="6320136"/>
            <a:ext cx="18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Software Tools and Algorithms Transfer</a:t>
            </a:r>
          </a:p>
        </p:txBody>
      </p:sp>
      <p:sp>
        <p:nvSpPr>
          <p:cNvPr id="109" name="Rounded Rectangle 108"/>
          <p:cNvSpPr/>
          <p:nvPr/>
        </p:nvSpPr>
        <p:spPr>
          <a:xfrm flipH="1">
            <a:off x="2925681" y="1347352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49963" y="1295402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</a:rPr>
              <a:t>4.4 Big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Data Application Provider</a:t>
            </a:r>
          </a:p>
        </p:txBody>
      </p:sp>
      <p:sp>
        <p:nvSpPr>
          <p:cNvPr id="111" name="Rounded Rectangle 110"/>
          <p:cNvSpPr/>
          <p:nvPr/>
        </p:nvSpPr>
        <p:spPr>
          <a:xfrm flipH="1">
            <a:off x="6400799" y="1922775"/>
            <a:ext cx="1033677" cy="576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574466" y="2221515"/>
            <a:ext cx="883734" cy="285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14" name="Rounded Rectangle 113"/>
          <p:cNvSpPr/>
          <p:nvPr/>
        </p:nvSpPr>
        <p:spPr>
          <a:xfrm flipH="1">
            <a:off x="5327542" y="1603177"/>
            <a:ext cx="920858" cy="9143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3047999" y="2209801"/>
            <a:ext cx="1047976" cy="297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40" name="Rounded Rectangle 139"/>
          <p:cNvSpPr/>
          <p:nvPr/>
        </p:nvSpPr>
        <p:spPr>
          <a:xfrm flipH="1">
            <a:off x="2925680" y="762000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36778" y="771093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ysClr val="windowText" lastClr="000000"/>
                </a:solidFill>
              </a:rPr>
              <a:t>4.1 System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Orchestrator</a:t>
            </a:r>
          </a:p>
        </p:txBody>
      </p:sp>
      <p:cxnSp>
        <p:nvCxnSpPr>
          <p:cNvPr id="142" name="Straight Arrow Connector 141"/>
          <p:cNvCxnSpPr>
            <a:stCxn id="140" idx="2"/>
          </p:cNvCxnSpPr>
          <p:nvPr/>
        </p:nvCxnSpPr>
        <p:spPr>
          <a:xfrm>
            <a:off x="5730038" y="113339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6200000">
            <a:off x="8173091" y="3942711"/>
            <a:ext cx="25851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spc="300" dirty="0"/>
              <a:t>Security &amp; Privacy</a:t>
            </a: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8477891" y="3948335"/>
            <a:ext cx="25851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kern="0" spc="300" dirty="0"/>
              <a:t>Management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H="1">
            <a:off x="8534400" y="1973108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2447040" y="1973868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Up Arrow 157"/>
          <p:cNvSpPr/>
          <p:nvPr/>
        </p:nvSpPr>
        <p:spPr>
          <a:xfrm rot="5400000">
            <a:off x="2562655" y="2069617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kern="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0" name="Down Arrow 159"/>
          <p:cNvSpPr/>
          <p:nvPr/>
        </p:nvSpPr>
        <p:spPr>
          <a:xfrm rot="5400000">
            <a:off x="2565299" y="2324288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64" name="Up Arrow 163"/>
          <p:cNvSpPr/>
          <p:nvPr/>
        </p:nvSpPr>
        <p:spPr>
          <a:xfrm rot="5400000">
            <a:off x="8667004" y="2066294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kern="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5" name="Down Arrow 164"/>
          <p:cNvSpPr/>
          <p:nvPr/>
        </p:nvSpPr>
        <p:spPr>
          <a:xfrm rot="5400000">
            <a:off x="8669648" y="2320965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73" name="Chevron 172"/>
          <p:cNvSpPr/>
          <p:nvPr/>
        </p:nvSpPr>
        <p:spPr>
          <a:xfrm rot="16200000">
            <a:off x="7802053" y="3128300"/>
            <a:ext cx="5003652" cy="27104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447039" y="76199"/>
            <a:ext cx="6374862" cy="378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r>
              <a:rPr lang="en-US" b="1" kern="0" spc="300" dirty="0"/>
              <a:t>VALUE</a:t>
            </a:r>
            <a:r>
              <a:rPr lang="en-US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CHAIN</a:t>
            </a: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8304014" y="3145111"/>
            <a:ext cx="39648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</a:p>
        </p:txBody>
      </p:sp>
      <p:sp>
        <p:nvSpPr>
          <p:cNvPr id="62" name="Rounded Rectangle 61"/>
          <p:cNvSpPr/>
          <p:nvPr/>
        </p:nvSpPr>
        <p:spPr>
          <a:xfrm flipH="1">
            <a:off x="3047999" y="1564017"/>
            <a:ext cx="5410200" cy="2678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6418638" y="1905001"/>
            <a:ext cx="2039561" cy="238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>
            <a:off x="3041545" y="1905000"/>
            <a:ext cx="2140055" cy="2364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8469593" y="1687793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rot="16200000">
            <a:off x="8393393" y="1748286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 rot="16200000">
            <a:off x="8317190" y="1800236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schemeClr val="tx1"/>
                </a:solidFill>
              </a:rPr>
              <a:t>4.3 Data </a:t>
            </a:r>
            <a:r>
              <a:rPr lang="en-US" sz="1400" b="1" kern="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70" name="Rounded Rectangle 69"/>
          <p:cNvSpPr/>
          <p:nvPr/>
        </p:nvSpPr>
        <p:spPr>
          <a:xfrm rot="16200000">
            <a:off x="1378135" y="1692259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1301935" y="1759136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 rot="16200000">
            <a:off x="1225735" y="1835336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schemeClr val="tx1"/>
                </a:solidFill>
              </a:rPr>
              <a:t>4.2 Data Provider</a:t>
            </a:r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78493" y="2839093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984994" y="2945665"/>
            <a:ext cx="5836907" cy="2921737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85" name="Left-Right Arrow 84"/>
          <p:cNvSpPr/>
          <p:nvPr/>
        </p:nvSpPr>
        <p:spPr>
          <a:xfrm>
            <a:off x="2573176" y="6350818"/>
            <a:ext cx="975690" cy="353691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spc="5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895600" y="3058055"/>
            <a:ext cx="5608718" cy="280934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51514" y="3076327"/>
            <a:ext cx="5751834" cy="2689324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3432788" y="4870943"/>
            <a:ext cx="4632477" cy="6988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 flipH="1">
            <a:off x="3441937" y="3380440"/>
            <a:ext cx="4641000" cy="737173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 flipH="1">
            <a:off x="3441937" y="4164488"/>
            <a:ext cx="4623328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 flipH="1">
            <a:off x="3532045" y="5105400"/>
            <a:ext cx="2543513" cy="177332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Virtual Resources</a:t>
            </a:r>
          </a:p>
        </p:txBody>
      </p:sp>
      <p:sp>
        <p:nvSpPr>
          <p:cNvPr id="103" name="Rounded Rectangle 102"/>
          <p:cNvSpPr/>
          <p:nvPr/>
        </p:nvSpPr>
        <p:spPr>
          <a:xfrm rot="16200000" flipH="1">
            <a:off x="6847899" y="4351348"/>
            <a:ext cx="432191" cy="187401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flipH="1">
            <a:off x="3532046" y="5312205"/>
            <a:ext cx="4419601" cy="192245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chemeClr val="tx1"/>
                </a:solidFill>
              </a:rPr>
              <a:t>Physical Resources</a:t>
            </a:r>
          </a:p>
        </p:txBody>
      </p:sp>
      <p:sp>
        <p:nvSpPr>
          <p:cNvPr id="124" name="Rounded Rectangle 123"/>
          <p:cNvSpPr/>
          <p:nvPr/>
        </p:nvSpPr>
        <p:spPr>
          <a:xfrm rot="16200000" flipH="1">
            <a:off x="3498282" y="4379035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 flipH="1">
            <a:off x="3532047" y="4346377"/>
            <a:ext cx="4018214" cy="216096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Indexed Storage</a:t>
            </a:r>
            <a:endParaRPr 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 rot="16200000" flipH="1">
            <a:off x="7587186" y="4364756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 flipH="1">
            <a:off x="3989247" y="4588177"/>
            <a:ext cx="3962399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kern="0" dirty="0">
                <a:solidFill>
                  <a:schemeClr val="tx1"/>
                </a:solidFill>
              </a:rPr>
              <a:t>File Systems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966700" y="3045024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</a:rPr>
              <a:t>4.5 Big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Data Framework Provider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32047" y="3333729"/>
            <a:ext cx="455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4.5.1 Processing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Computing and Analytic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7782" y="412953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4.5.2 Platforms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Data Organization and Distribution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17609" y="4838067"/>
            <a:ext cx="456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4.5.3 Infrastructures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Networking, Computing, Storage</a:t>
            </a:r>
          </a:p>
        </p:txBody>
      </p:sp>
      <p:cxnSp>
        <p:nvCxnSpPr>
          <p:cNvPr id="154" name="Straight Arrow Connector 153"/>
          <p:cNvCxnSpPr>
            <a:stCxn id="109" idx="2"/>
          </p:cNvCxnSpPr>
          <p:nvPr/>
        </p:nvCxnSpPr>
        <p:spPr>
          <a:xfrm>
            <a:off x="5730039" y="2629665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Left-Right Arrow 162"/>
          <p:cNvSpPr/>
          <p:nvPr/>
        </p:nvSpPr>
        <p:spPr>
          <a:xfrm rot="16200000">
            <a:off x="5764822" y="2716821"/>
            <a:ext cx="419531" cy="242826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kern="0" spc="5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7" name="Down Arrow 166"/>
          <p:cNvSpPr/>
          <p:nvPr/>
        </p:nvSpPr>
        <p:spPr>
          <a:xfrm>
            <a:off x="6155012" y="2625000"/>
            <a:ext cx="245788" cy="4513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17" name="Rounded Rectangle 116"/>
          <p:cNvSpPr/>
          <p:nvPr/>
        </p:nvSpPr>
        <p:spPr>
          <a:xfrm flipH="1">
            <a:off x="4241918" y="1922775"/>
            <a:ext cx="939677" cy="5947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Preparation/ Curation</a:t>
            </a:r>
          </a:p>
        </p:txBody>
      </p:sp>
      <p:sp>
        <p:nvSpPr>
          <p:cNvPr id="81" name="Rounded Rectangle 80"/>
          <p:cNvSpPr/>
          <p:nvPr/>
        </p:nvSpPr>
        <p:spPr>
          <a:xfrm flipH="1">
            <a:off x="2984994" y="3431719"/>
            <a:ext cx="344746" cy="20727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kern="0" smtClean="0">
                <a:solidFill>
                  <a:schemeClr val="tx1"/>
                </a:solidFill>
              </a:rPr>
              <a:t>4.5.4 </a:t>
            </a:r>
            <a:r>
              <a:rPr lang="en-US" sz="1200" b="1" kern="0" dirty="0" smtClean="0">
                <a:solidFill>
                  <a:schemeClr val="tx1"/>
                </a:solidFill>
              </a:rPr>
              <a:t>Messaging</a:t>
            </a:r>
            <a:r>
              <a:rPr lang="en-US" sz="1200" b="1" kern="0" dirty="0">
                <a:solidFill>
                  <a:schemeClr val="tx1"/>
                </a:solidFill>
              </a:rPr>
              <a:t>/ Communications</a:t>
            </a:r>
          </a:p>
        </p:txBody>
      </p:sp>
      <p:sp>
        <p:nvSpPr>
          <p:cNvPr id="71" name="Rounded Rectangle 70"/>
          <p:cNvSpPr/>
          <p:nvPr/>
        </p:nvSpPr>
        <p:spPr>
          <a:xfrm flipH="1">
            <a:off x="8169948" y="3400991"/>
            <a:ext cx="385798" cy="21688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kern="0" dirty="0" smtClean="0">
                <a:solidFill>
                  <a:schemeClr val="tx1"/>
                </a:solidFill>
              </a:rPr>
              <a:t>4.5.5 Resource </a:t>
            </a:r>
            <a:r>
              <a:rPr lang="en-US" sz="1200" b="1" kern="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3" name="Rounded Rectangle 82"/>
          <p:cNvSpPr/>
          <p:nvPr/>
        </p:nvSpPr>
        <p:spPr>
          <a:xfrm flipH="1">
            <a:off x="3532046" y="3581400"/>
            <a:ext cx="4419599" cy="429037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FF00">
                  <a:lumMod val="40000"/>
                  <a:lumOff val="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rgbClr val="E3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Batch</a:t>
            </a:r>
            <a:endParaRPr 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496" y="3642029"/>
            <a:ext cx="94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</a:rPr>
              <a:t>Streaming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1453" y="3648228"/>
            <a:ext cx="98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25903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evron 174"/>
          <p:cNvSpPr/>
          <p:nvPr/>
        </p:nvSpPr>
        <p:spPr>
          <a:xfrm>
            <a:off x="1905001" y="110996"/>
            <a:ext cx="7696199" cy="27000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rot="16200000">
            <a:off x="3162301" y="-647701"/>
            <a:ext cx="5410201" cy="807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kern="0" spc="3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rot="16200000">
            <a:off x="2962880" y="-770921"/>
            <a:ext cx="5410200" cy="801884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kern="0" spc="3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82480" y="6276780"/>
            <a:ext cx="10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8560" y="6322339"/>
            <a:ext cx="8780844" cy="4311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7584847" y="6334026"/>
            <a:ext cx="913073" cy="3382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cxnSp>
        <p:nvCxnSpPr>
          <p:cNvPr id="87" name="Straight Arrow Connector 86"/>
          <p:cNvCxnSpPr>
            <a:endCxn id="92" idx="1"/>
          </p:cNvCxnSpPr>
          <p:nvPr/>
        </p:nvCxnSpPr>
        <p:spPr>
          <a:xfrm>
            <a:off x="5334000" y="6507872"/>
            <a:ext cx="975688" cy="11991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09689" y="6381363"/>
            <a:ext cx="139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Service Use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37530" y="6312286"/>
            <a:ext cx="164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Big Data Information Flow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85619" y="6320136"/>
            <a:ext cx="18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Software Tools and Algorithms Transfer</a:t>
            </a:r>
          </a:p>
        </p:txBody>
      </p:sp>
      <p:sp>
        <p:nvSpPr>
          <p:cNvPr id="109" name="Rounded Rectangle 108"/>
          <p:cNvSpPr/>
          <p:nvPr/>
        </p:nvSpPr>
        <p:spPr>
          <a:xfrm flipH="1">
            <a:off x="2925681" y="1347352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49963" y="1295402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</a:rPr>
              <a:t>Big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Data Application Provider</a:t>
            </a:r>
          </a:p>
        </p:txBody>
      </p:sp>
      <p:sp>
        <p:nvSpPr>
          <p:cNvPr id="111" name="Rounded Rectangle 110"/>
          <p:cNvSpPr/>
          <p:nvPr/>
        </p:nvSpPr>
        <p:spPr>
          <a:xfrm flipH="1">
            <a:off x="6400799" y="1922775"/>
            <a:ext cx="1033677" cy="576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574466" y="2221515"/>
            <a:ext cx="883734" cy="285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14" name="Rounded Rectangle 113"/>
          <p:cNvSpPr/>
          <p:nvPr/>
        </p:nvSpPr>
        <p:spPr>
          <a:xfrm flipH="1">
            <a:off x="5327542" y="1603177"/>
            <a:ext cx="920858" cy="9143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3047999" y="2209801"/>
            <a:ext cx="1047976" cy="297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40" name="Rounded Rectangle 139"/>
          <p:cNvSpPr/>
          <p:nvPr/>
        </p:nvSpPr>
        <p:spPr>
          <a:xfrm flipH="1">
            <a:off x="2925680" y="762000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36778" y="771093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ysClr val="windowText" lastClr="000000"/>
                </a:solidFill>
              </a:rPr>
              <a:t>System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Orchestrator</a:t>
            </a:r>
          </a:p>
        </p:txBody>
      </p:sp>
      <p:cxnSp>
        <p:nvCxnSpPr>
          <p:cNvPr id="142" name="Straight Arrow Connector 141"/>
          <p:cNvCxnSpPr>
            <a:stCxn id="140" idx="2"/>
          </p:cNvCxnSpPr>
          <p:nvPr/>
        </p:nvCxnSpPr>
        <p:spPr>
          <a:xfrm>
            <a:off x="5730038" y="113339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6200000">
            <a:off x="7807827" y="3603737"/>
            <a:ext cx="326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spc="300" dirty="0"/>
              <a:t>Security &amp; Privacy</a:t>
            </a: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8477891" y="3948335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spc="300" dirty="0"/>
              <a:t>Management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H="1">
            <a:off x="8534400" y="1973108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2447040" y="1973868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Up Arrow 157"/>
          <p:cNvSpPr/>
          <p:nvPr/>
        </p:nvSpPr>
        <p:spPr>
          <a:xfrm rot="5400000">
            <a:off x="2562655" y="2069617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kern="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0" name="Down Arrow 159"/>
          <p:cNvSpPr/>
          <p:nvPr/>
        </p:nvSpPr>
        <p:spPr>
          <a:xfrm rot="5400000">
            <a:off x="2565299" y="2324288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64" name="Up Arrow 163"/>
          <p:cNvSpPr/>
          <p:nvPr/>
        </p:nvSpPr>
        <p:spPr>
          <a:xfrm rot="5400000">
            <a:off x="8667004" y="2066294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kern="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5" name="Down Arrow 164"/>
          <p:cNvSpPr/>
          <p:nvPr/>
        </p:nvSpPr>
        <p:spPr>
          <a:xfrm rot="5400000">
            <a:off x="8669648" y="2320965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73" name="Chevron 172"/>
          <p:cNvSpPr/>
          <p:nvPr/>
        </p:nvSpPr>
        <p:spPr>
          <a:xfrm rot="16200000">
            <a:off x="7802053" y="3128300"/>
            <a:ext cx="5003652" cy="27104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743200" y="67462"/>
            <a:ext cx="617219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8411498" y="3046542"/>
            <a:ext cx="376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</a:p>
        </p:txBody>
      </p:sp>
      <p:sp>
        <p:nvSpPr>
          <p:cNvPr id="62" name="Rounded Rectangle 61"/>
          <p:cNvSpPr/>
          <p:nvPr/>
        </p:nvSpPr>
        <p:spPr>
          <a:xfrm flipH="1">
            <a:off x="3047999" y="1564017"/>
            <a:ext cx="5410200" cy="2678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6418638" y="1905001"/>
            <a:ext cx="2039561" cy="238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>
            <a:off x="3041545" y="1905000"/>
            <a:ext cx="2140055" cy="2364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8469593" y="1687793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rot="16200000">
            <a:off x="8393393" y="1748286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 rot="16200000">
            <a:off x="8317190" y="1800236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schemeClr val="tx1"/>
                </a:solidFill>
              </a:rPr>
              <a:t>Data </a:t>
            </a:r>
            <a:r>
              <a:rPr lang="en-US" sz="1400" b="1" kern="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70" name="Rounded Rectangle 69"/>
          <p:cNvSpPr/>
          <p:nvPr/>
        </p:nvSpPr>
        <p:spPr>
          <a:xfrm rot="16200000">
            <a:off x="1378135" y="1692259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1301935" y="1759136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 rot="16200000">
            <a:off x="1225735" y="1835336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schemeClr val="tx1"/>
                </a:solidFill>
              </a:rPr>
              <a:t>Data Provider</a:t>
            </a:r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78493" y="2839093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984994" y="2945665"/>
            <a:ext cx="5836907" cy="2921737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85" name="Left-Right Arrow 84"/>
          <p:cNvSpPr/>
          <p:nvPr/>
        </p:nvSpPr>
        <p:spPr>
          <a:xfrm>
            <a:off x="2573176" y="6350818"/>
            <a:ext cx="975690" cy="353691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spc="5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895600" y="3058055"/>
            <a:ext cx="5608718" cy="280934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51514" y="3076327"/>
            <a:ext cx="5751834" cy="2689324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3432788" y="4870943"/>
            <a:ext cx="4632477" cy="6988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 flipH="1">
            <a:off x="3441937" y="3380440"/>
            <a:ext cx="4641000" cy="737173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 flipH="1">
            <a:off x="3441937" y="4164488"/>
            <a:ext cx="4623328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 flipH="1">
            <a:off x="3532045" y="5105400"/>
            <a:ext cx="2543513" cy="177332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Virtual Resources</a:t>
            </a:r>
          </a:p>
        </p:txBody>
      </p:sp>
      <p:sp>
        <p:nvSpPr>
          <p:cNvPr id="103" name="Rounded Rectangle 102"/>
          <p:cNvSpPr/>
          <p:nvPr/>
        </p:nvSpPr>
        <p:spPr>
          <a:xfrm rot="16200000" flipH="1">
            <a:off x="6847899" y="4351348"/>
            <a:ext cx="432191" cy="187401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flipH="1">
            <a:off x="3532046" y="5312205"/>
            <a:ext cx="4419601" cy="192245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chemeClr val="tx1"/>
                </a:solidFill>
              </a:rPr>
              <a:t>Physical Resources</a:t>
            </a:r>
          </a:p>
        </p:txBody>
      </p:sp>
      <p:sp>
        <p:nvSpPr>
          <p:cNvPr id="124" name="Rounded Rectangle 123"/>
          <p:cNvSpPr/>
          <p:nvPr/>
        </p:nvSpPr>
        <p:spPr>
          <a:xfrm rot="16200000" flipH="1">
            <a:off x="3498282" y="4379035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 flipH="1">
            <a:off x="3532047" y="4346377"/>
            <a:ext cx="4018214" cy="216096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Indexed Storage</a:t>
            </a:r>
            <a:endParaRPr 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 rot="16200000" flipH="1">
            <a:off x="7587186" y="4364756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 flipH="1">
            <a:off x="3989247" y="4588177"/>
            <a:ext cx="3962399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kern="0" dirty="0">
                <a:solidFill>
                  <a:schemeClr val="tx1"/>
                </a:solidFill>
              </a:rPr>
              <a:t>File Systems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966700" y="3045024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</a:rPr>
              <a:t>Big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Data Framework Provider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32047" y="3333729"/>
            <a:ext cx="455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Processing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Computing and Analytic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7782" y="412953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Platforms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Data Organization and Distribution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17609" y="4838067"/>
            <a:ext cx="456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Infrastructures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Networking, Computing, Storage</a:t>
            </a:r>
          </a:p>
        </p:txBody>
      </p:sp>
      <p:cxnSp>
        <p:nvCxnSpPr>
          <p:cNvPr id="154" name="Straight Arrow Connector 153"/>
          <p:cNvCxnSpPr>
            <a:stCxn id="109" idx="2"/>
          </p:cNvCxnSpPr>
          <p:nvPr/>
        </p:nvCxnSpPr>
        <p:spPr>
          <a:xfrm>
            <a:off x="5730039" y="2629665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Left-Right Arrow 162"/>
          <p:cNvSpPr/>
          <p:nvPr/>
        </p:nvSpPr>
        <p:spPr>
          <a:xfrm rot="16200000">
            <a:off x="5764822" y="2716821"/>
            <a:ext cx="419531" cy="242826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kern="0" spc="5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7" name="Down Arrow 166"/>
          <p:cNvSpPr/>
          <p:nvPr/>
        </p:nvSpPr>
        <p:spPr>
          <a:xfrm>
            <a:off x="6155012" y="2625000"/>
            <a:ext cx="245788" cy="4513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17" name="Rounded Rectangle 116"/>
          <p:cNvSpPr/>
          <p:nvPr/>
        </p:nvSpPr>
        <p:spPr>
          <a:xfrm flipH="1">
            <a:off x="4241918" y="1922775"/>
            <a:ext cx="939677" cy="5947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Preparation/ Curation</a:t>
            </a:r>
          </a:p>
        </p:txBody>
      </p:sp>
      <p:sp>
        <p:nvSpPr>
          <p:cNvPr id="81" name="Rounded Rectangle 80"/>
          <p:cNvSpPr/>
          <p:nvPr/>
        </p:nvSpPr>
        <p:spPr>
          <a:xfrm flipH="1">
            <a:off x="2984994" y="3431719"/>
            <a:ext cx="344746" cy="20727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kern="0" dirty="0" smtClean="0">
                <a:solidFill>
                  <a:schemeClr val="tx1"/>
                </a:solidFill>
              </a:rPr>
              <a:t>Messaging</a:t>
            </a:r>
            <a:r>
              <a:rPr lang="en-US" sz="1200" b="1" kern="0" dirty="0">
                <a:solidFill>
                  <a:schemeClr val="tx1"/>
                </a:solidFill>
              </a:rPr>
              <a:t>/ Communications</a:t>
            </a:r>
          </a:p>
        </p:txBody>
      </p:sp>
      <p:sp>
        <p:nvSpPr>
          <p:cNvPr id="71" name="Rounded Rectangle 70"/>
          <p:cNvSpPr/>
          <p:nvPr/>
        </p:nvSpPr>
        <p:spPr>
          <a:xfrm flipH="1">
            <a:off x="8169948" y="3400991"/>
            <a:ext cx="385798" cy="21688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kern="0" dirty="0" smtClean="0">
                <a:solidFill>
                  <a:schemeClr val="tx1"/>
                </a:solidFill>
              </a:rPr>
              <a:t>Resource </a:t>
            </a:r>
            <a:r>
              <a:rPr lang="en-US" sz="1200" b="1" kern="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3" name="Rounded Rectangle 82"/>
          <p:cNvSpPr/>
          <p:nvPr/>
        </p:nvSpPr>
        <p:spPr>
          <a:xfrm flipH="1">
            <a:off x="3532046" y="3581400"/>
            <a:ext cx="4419599" cy="429037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FF00">
                  <a:lumMod val="40000"/>
                  <a:lumOff val="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rgbClr val="E3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Batch</a:t>
            </a:r>
            <a:endParaRPr 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496" y="3642029"/>
            <a:ext cx="94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</a:rPr>
              <a:t>Streaming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1453" y="3648228"/>
            <a:ext cx="98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1835751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188</Words>
  <Application>Microsoft Macintosh PowerPoint</Application>
  <PresentationFormat>Widescreen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Boyd</dc:creator>
  <cp:lastModifiedBy>Gregor von Laszewski</cp:lastModifiedBy>
  <cp:revision>49</cp:revision>
  <dcterms:created xsi:type="dcterms:W3CDTF">2015-04-09T10:23:47Z</dcterms:created>
  <dcterms:modified xsi:type="dcterms:W3CDTF">2017-05-28T22:17:51Z</dcterms:modified>
</cp:coreProperties>
</file>