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4995" autoAdjust="0"/>
    <p:restoredTop sz="94660"/>
  </p:normalViewPr>
  <p:slideViewPr>
    <p:cSldViewPr snapToGrid="0">
      <p:cViewPr>
        <p:scale>
          <a:sx n="66" d="100"/>
          <a:sy n="66" d="100"/>
        </p:scale>
        <p:origin x="-1284" y="-2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7BCE58-CE8A-41A9-AE24-4AFBD398B674}" type="datetimeFigureOut">
              <a:rPr lang="en-US" smtClean="0"/>
              <a:pPr/>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02F833-6F5D-4062-916D-BBF152C6442B}" type="slidenum">
              <a:rPr lang="en-US" smtClean="0"/>
              <a:pPr/>
              <a:t>‹#›</a:t>
            </a:fld>
            <a:endParaRPr lang="en-US" dirty="0"/>
          </a:p>
        </p:txBody>
      </p:sp>
    </p:spTree>
    <p:extLst>
      <p:ext uri="{BB962C8B-B14F-4D97-AF65-F5344CB8AC3E}">
        <p14:creationId xmlns="" xmlns:p14="http://schemas.microsoft.com/office/powerpoint/2010/main" val="237427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BCE58-CE8A-41A9-AE24-4AFBD398B674}" type="datetimeFigureOut">
              <a:rPr lang="en-US" smtClean="0"/>
              <a:pPr/>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02F833-6F5D-4062-916D-BBF152C6442B}" type="slidenum">
              <a:rPr lang="en-US" smtClean="0"/>
              <a:pPr/>
              <a:t>‹#›</a:t>
            </a:fld>
            <a:endParaRPr lang="en-US" dirty="0"/>
          </a:p>
        </p:txBody>
      </p:sp>
    </p:spTree>
    <p:extLst>
      <p:ext uri="{BB962C8B-B14F-4D97-AF65-F5344CB8AC3E}">
        <p14:creationId xmlns="" xmlns:p14="http://schemas.microsoft.com/office/powerpoint/2010/main" val="32565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BCE58-CE8A-41A9-AE24-4AFBD398B674}" type="datetimeFigureOut">
              <a:rPr lang="en-US" smtClean="0"/>
              <a:pPr/>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02F833-6F5D-4062-916D-BBF152C6442B}" type="slidenum">
              <a:rPr lang="en-US" smtClean="0"/>
              <a:pPr/>
              <a:t>‹#›</a:t>
            </a:fld>
            <a:endParaRPr lang="en-US" dirty="0"/>
          </a:p>
        </p:txBody>
      </p:sp>
    </p:spTree>
    <p:extLst>
      <p:ext uri="{BB962C8B-B14F-4D97-AF65-F5344CB8AC3E}">
        <p14:creationId xmlns="" xmlns:p14="http://schemas.microsoft.com/office/powerpoint/2010/main" val="419203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BCE58-CE8A-41A9-AE24-4AFBD398B674}" type="datetimeFigureOut">
              <a:rPr lang="en-US" smtClean="0"/>
              <a:pPr/>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02F833-6F5D-4062-916D-BBF152C6442B}" type="slidenum">
              <a:rPr lang="en-US" smtClean="0"/>
              <a:pPr/>
              <a:t>‹#›</a:t>
            </a:fld>
            <a:endParaRPr lang="en-US" dirty="0"/>
          </a:p>
        </p:txBody>
      </p:sp>
    </p:spTree>
    <p:extLst>
      <p:ext uri="{BB962C8B-B14F-4D97-AF65-F5344CB8AC3E}">
        <p14:creationId xmlns="" xmlns:p14="http://schemas.microsoft.com/office/powerpoint/2010/main" val="264629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BCE58-CE8A-41A9-AE24-4AFBD398B674}" type="datetimeFigureOut">
              <a:rPr lang="en-US" smtClean="0"/>
              <a:pPr/>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02F833-6F5D-4062-916D-BBF152C6442B}" type="slidenum">
              <a:rPr lang="en-US" smtClean="0"/>
              <a:pPr/>
              <a:t>‹#›</a:t>
            </a:fld>
            <a:endParaRPr lang="en-US" dirty="0"/>
          </a:p>
        </p:txBody>
      </p:sp>
    </p:spTree>
    <p:extLst>
      <p:ext uri="{BB962C8B-B14F-4D97-AF65-F5344CB8AC3E}">
        <p14:creationId xmlns="" xmlns:p14="http://schemas.microsoft.com/office/powerpoint/2010/main" val="174781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7BCE58-CE8A-41A9-AE24-4AFBD398B674}" type="datetimeFigureOut">
              <a:rPr lang="en-US" smtClean="0"/>
              <a:pPr/>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02F833-6F5D-4062-916D-BBF152C6442B}" type="slidenum">
              <a:rPr lang="en-US" smtClean="0"/>
              <a:pPr/>
              <a:t>‹#›</a:t>
            </a:fld>
            <a:endParaRPr lang="en-US" dirty="0"/>
          </a:p>
        </p:txBody>
      </p:sp>
    </p:spTree>
    <p:extLst>
      <p:ext uri="{BB962C8B-B14F-4D97-AF65-F5344CB8AC3E}">
        <p14:creationId xmlns="" xmlns:p14="http://schemas.microsoft.com/office/powerpoint/2010/main" val="381829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7BCE58-CE8A-41A9-AE24-4AFBD398B674}" type="datetimeFigureOut">
              <a:rPr lang="en-US" smtClean="0"/>
              <a:pPr/>
              <a:t>12/2/2017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302F833-6F5D-4062-916D-BBF152C6442B}" type="slidenum">
              <a:rPr lang="en-US" smtClean="0"/>
              <a:pPr/>
              <a:t>‹#›</a:t>
            </a:fld>
            <a:endParaRPr lang="en-US" dirty="0"/>
          </a:p>
        </p:txBody>
      </p:sp>
    </p:spTree>
    <p:extLst>
      <p:ext uri="{BB962C8B-B14F-4D97-AF65-F5344CB8AC3E}">
        <p14:creationId xmlns="" xmlns:p14="http://schemas.microsoft.com/office/powerpoint/2010/main" val="324849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7BCE58-CE8A-41A9-AE24-4AFBD398B674}" type="datetimeFigureOut">
              <a:rPr lang="en-US" smtClean="0"/>
              <a:pPr/>
              <a:t>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302F833-6F5D-4062-916D-BBF152C6442B}" type="slidenum">
              <a:rPr lang="en-US" smtClean="0"/>
              <a:pPr/>
              <a:t>‹#›</a:t>
            </a:fld>
            <a:endParaRPr lang="en-US" dirty="0"/>
          </a:p>
        </p:txBody>
      </p:sp>
    </p:spTree>
    <p:extLst>
      <p:ext uri="{BB962C8B-B14F-4D97-AF65-F5344CB8AC3E}">
        <p14:creationId xmlns="" xmlns:p14="http://schemas.microsoft.com/office/powerpoint/2010/main" val="365577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BCE58-CE8A-41A9-AE24-4AFBD398B674}" type="datetimeFigureOut">
              <a:rPr lang="en-US" smtClean="0"/>
              <a:pPr/>
              <a:t>12/2/2017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302F833-6F5D-4062-916D-BBF152C6442B}" type="slidenum">
              <a:rPr lang="en-US" smtClean="0"/>
              <a:pPr/>
              <a:t>‹#›</a:t>
            </a:fld>
            <a:endParaRPr lang="en-US" dirty="0"/>
          </a:p>
        </p:txBody>
      </p:sp>
    </p:spTree>
    <p:extLst>
      <p:ext uri="{BB962C8B-B14F-4D97-AF65-F5344CB8AC3E}">
        <p14:creationId xmlns="" xmlns:p14="http://schemas.microsoft.com/office/powerpoint/2010/main" val="207507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BCE58-CE8A-41A9-AE24-4AFBD398B674}" type="datetimeFigureOut">
              <a:rPr lang="en-US" smtClean="0"/>
              <a:pPr/>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02F833-6F5D-4062-916D-BBF152C6442B}" type="slidenum">
              <a:rPr lang="en-US" smtClean="0"/>
              <a:pPr/>
              <a:t>‹#›</a:t>
            </a:fld>
            <a:endParaRPr lang="en-US" dirty="0"/>
          </a:p>
        </p:txBody>
      </p:sp>
    </p:spTree>
    <p:extLst>
      <p:ext uri="{BB962C8B-B14F-4D97-AF65-F5344CB8AC3E}">
        <p14:creationId xmlns="" xmlns:p14="http://schemas.microsoft.com/office/powerpoint/2010/main" val="234774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BCE58-CE8A-41A9-AE24-4AFBD398B674}" type="datetimeFigureOut">
              <a:rPr lang="en-US" smtClean="0"/>
              <a:pPr/>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02F833-6F5D-4062-916D-BBF152C6442B}" type="slidenum">
              <a:rPr lang="en-US" smtClean="0"/>
              <a:pPr/>
              <a:t>‹#›</a:t>
            </a:fld>
            <a:endParaRPr lang="en-US" dirty="0"/>
          </a:p>
        </p:txBody>
      </p:sp>
    </p:spTree>
    <p:extLst>
      <p:ext uri="{BB962C8B-B14F-4D97-AF65-F5344CB8AC3E}">
        <p14:creationId xmlns="" xmlns:p14="http://schemas.microsoft.com/office/powerpoint/2010/main" val="853942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BCE58-CE8A-41A9-AE24-4AFBD398B674}" type="datetimeFigureOut">
              <a:rPr lang="en-US" smtClean="0"/>
              <a:pPr/>
              <a:t>12/2/2017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2F833-6F5D-4062-916D-BBF152C6442B}" type="slidenum">
              <a:rPr lang="en-US" smtClean="0"/>
              <a:pPr/>
              <a:t>‹#›</a:t>
            </a:fld>
            <a:endParaRPr lang="en-US" dirty="0"/>
          </a:p>
        </p:txBody>
      </p:sp>
    </p:spTree>
    <p:extLst>
      <p:ext uri="{BB962C8B-B14F-4D97-AF65-F5344CB8AC3E}">
        <p14:creationId xmlns="" xmlns:p14="http://schemas.microsoft.com/office/powerpoint/2010/main" val="2379577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1874069" y="502468"/>
            <a:ext cx="9052" cy="60522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83121" y="502468"/>
            <a:ext cx="660450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883121" y="6554709"/>
            <a:ext cx="66045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468003" y="502467"/>
            <a:ext cx="1" cy="60522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892173" y="502468"/>
            <a:ext cx="6613555" cy="60522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874068" y="502468"/>
            <a:ext cx="6613556" cy="60522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2172" y="502467"/>
            <a:ext cx="3306778" cy="3026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5180846" y="502467"/>
            <a:ext cx="3279622" cy="3026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1892172" y="3528586"/>
            <a:ext cx="3297726" cy="30261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198950" y="3528586"/>
            <a:ext cx="3306778" cy="3026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453890" y="993810"/>
            <a:ext cx="1461135" cy="1846659"/>
          </a:xfrm>
          <a:prstGeom prst="rect">
            <a:avLst/>
          </a:prstGeom>
          <a:noFill/>
        </p:spPr>
        <p:txBody>
          <a:bodyPr wrap="square" rtlCol="0">
            <a:spAutoFit/>
          </a:bodyPr>
          <a:lstStyle/>
          <a:p>
            <a:pPr algn="ctr"/>
            <a:r>
              <a:rPr lang="en-IN" dirty="0"/>
              <a:t> </a:t>
            </a:r>
            <a:r>
              <a:rPr lang="en-IN" dirty="0" smtClean="0"/>
              <a:t>     </a:t>
            </a:r>
            <a:r>
              <a:rPr lang="en-IN" sz="1200" dirty="0" smtClean="0"/>
              <a:t>               1</a:t>
            </a:r>
          </a:p>
          <a:p>
            <a:pPr algn="ctr"/>
            <a:r>
              <a:rPr lang="en-IN" sz="1200" dirty="0" smtClean="0"/>
              <a:t>                   Nature</a:t>
            </a:r>
          </a:p>
          <a:p>
            <a:pPr algn="ctr"/>
            <a:r>
              <a:rPr lang="en-IN" sz="1200" dirty="0" smtClean="0"/>
              <a:t>Birth, complexion, physical body qualities, fame characteristics, conduct </a:t>
            </a:r>
          </a:p>
          <a:p>
            <a:pPr algn="ctr"/>
            <a:r>
              <a:rPr lang="en-IN" sz="1200" dirty="0"/>
              <a:t> </a:t>
            </a:r>
            <a:r>
              <a:rPr lang="en-IN" sz="1200" dirty="0" smtClean="0"/>
              <a:t>                      Sun </a:t>
            </a:r>
          </a:p>
          <a:p>
            <a:pPr algn="ctr"/>
            <a:r>
              <a:rPr lang="en-IN" sz="1200" dirty="0" smtClean="0"/>
              <a:t>                 Tanu </a:t>
            </a:r>
            <a:r>
              <a:rPr lang="en-IN" sz="1200" dirty="0" err="1" smtClean="0"/>
              <a:t>Bhay</a:t>
            </a:r>
            <a:endParaRPr lang="en-US" sz="1200" dirty="0"/>
          </a:p>
        </p:txBody>
      </p:sp>
      <p:sp>
        <p:nvSpPr>
          <p:cNvPr id="43" name="TextBox 42"/>
          <p:cNvSpPr txBox="1"/>
          <p:nvPr/>
        </p:nvSpPr>
        <p:spPr>
          <a:xfrm>
            <a:off x="2621196" y="552364"/>
            <a:ext cx="1804527" cy="1169551"/>
          </a:xfrm>
          <a:prstGeom prst="rect">
            <a:avLst/>
          </a:prstGeom>
          <a:noFill/>
        </p:spPr>
        <p:txBody>
          <a:bodyPr wrap="square" rtlCol="0">
            <a:spAutoFit/>
          </a:bodyPr>
          <a:lstStyle/>
          <a:p>
            <a:r>
              <a:rPr lang="en-IN" sz="1000" dirty="0" smtClean="0"/>
              <a:t>                        2</a:t>
            </a:r>
          </a:p>
          <a:p>
            <a:r>
              <a:rPr lang="en-IN" sz="1000" dirty="0" smtClean="0"/>
              <a:t>Wealth, Eyes, face family                                                                     </a:t>
            </a:r>
          </a:p>
          <a:p>
            <a:r>
              <a:rPr lang="en-IN" sz="1000" dirty="0"/>
              <a:t> </a:t>
            </a:r>
            <a:r>
              <a:rPr lang="en-IN" sz="1000" dirty="0" smtClean="0"/>
              <a:t>      speech, food, journey</a:t>
            </a:r>
          </a:p>
          <a:p>
            <a:r>
              <a:rPr lang="en-IN" sz="1000" dirty="0"/>
              <a:t> </a:t>
            </a:r>
            <a:r>
              <a:rPr lang="en-IN" sz="1000" dirty="0" smtClean="0"/>
              <a:t>           early education</a:t>
            </a:r>
          </a:p>
          <a:p>
            <a:r>
              <a:rPr lang="en-IN" sz="1000" dirty="0"/>
              <a:t> </a:t>
            </a:r>
            <a:r>
              <a:rPr lang="en-IN" sz="1000" dirty="0" smtClean="0"/>
              <a:t>                 nose, nail</a:t>
            </a:r>
          </a:p>
          <a:p>
            <a:r>
              <a:rPr lang="en-IN" sz="1000" dirty="0"/>
              <a:t> </a:t>
            </a:r>
            <a:r>
              <a:rPr lang="en-IN" sz="1000" dirty="0" smtClean="0"/>
              <a:t>                       </a:t>
            </a:r>
            <a:r>
              <a:rPr lang="en-IN" sz="1000" dirty="0" err="1" smtClean="0"/>
              <a:t>Jup</a:t>
            </a:r>
            <a:endParaRPr lang="en-IN" sz="1000" dirty="0" smtClean="0"/>
          </a:p>
          <a:p>
            <a:r>
              <a:rPr lang="en-IN" sz="1000" dirty="0"/>
              <a:t> </a:t>
            </a:r>
            <a:r>
              <a:rPr lang="en-IN" sz="1000" dirty="0" smtClean="0"/>
              <a:t>                 </a:t>
            </a:r>
            <a:r>
              <a:rPr lang="en-IN" sz="1000" dirty="0" err="1" smtClean="0"/>
              <a:t>Dhan</a:t>
            </a:r>
            <a:r>
              <a:rPr lang="en-IN" sz="1000" dirty="0" smtClean="0"/>
              <a:t> </a:t>
            </a:r>
            <a:r>
              <a:rPr lang="en-IN" sz="1000" dirty="0" err="1" smtClean="0"/>
              <a:t>Bhay</a:t>
            </a:r>
            <a:endParaRPr lang="en-IN" sz="1000" dirty="0" smtClean="0"/>
          </a:p>
        </p:txBody>
      </p:sp>
      <p:sp>
        <p:nvSpPr>
          <p:cNvPr id="45" name="TextBox 44"/>
          <p:cNvSpPr txBox="1"/>
          <p:nvPr/>
        </p:nvSpPr>
        <p:spPr>
          <a:xfrm>
            <a:off x="2857727" y="2479416"/>
            <a:ext cx="1622833" cy="1323439"/>
          </a:xfrm>
          <a:prstGeom prst="rect">
            <a:avLst/>
          </a:prstGeom>
          <a:noFill/>
        </p:spPr>
        <p:txBody>
          <a:bodyPr wrap="square" rtlCol="0">
            <a:spAutoFit/>
          </a:bodyPr>
          <a:lstStyle/>
          <a:p>
            <a:r>
              <a:rPr lang="en-IN" sz="1000" dirty="0" smtClean="0"/>
              <a:t>                 4</a:t>
            </a:r>
          </a:p>
          <a:p>
            <a:r>
              <a:rPr lang="en-IN" sz="1000" dirty="0" smtClean="0"/>
              <a:t>          Education </a:t>
            </a:r>
          </a:p>
          <a:p>
            <a:r>
              <a:rPr lang="en-IN" sz="1000" dirty="0" smtClean="0"/>
              <a:t>mother, land property,</a:t>
            </a:r>
          </a:p>
          <a:p>
            <a:r>
              <a:rPr lang="en-IN" sz="1000" dirty="0" smtClean="0"/>
              <a:t> conveyance, happiness, </a:t>
            </a:r>
          </a:p>
          <a:p>
            <a:r>
              <a:rPr lang="en-IN" sz="1000" dirty="0" smtClean="0"/>
              <a:t>Pleasures  Heart, mind</a:t>
            </a:r>
          </a:p>
          <a:p>
            <a:r>
              <a:rPr lang="en-IN" sz="1000" dirty="0" smtClean="0"/>
              <a:t>           Moon </a:t>
            </a:r>
          </a:p>
          <a:p>
            <a:r>
              <a:rPr lang="en-IN" sz="1000" dirty="0" smtClean="0"/>
              <a:t>           Venus</a:t>
            </a:r>
          </a:p>
          <a:p>
            <a:r>
              <a:rPr lang="en-IN" sz="1000" dirty="0" smtClean="0"/>
              <a:t>        </a:t>
            </a:r>
            <a:r>
              <a:rPr lang="en-IN" sz="1000" dirty="0" err="1" smtClean="0"/>
              <a:t>Sukh</a:t>
            </a:r>
            <a:r>
              <a:rPr lang="en-IN" sz="1000" dirty="0" smtClean="0"/>
              <a:t> </a:t>
            </a:r>
            <a:r>
              <a:rPr lang="en-IN" sz="1000" dirty="0" err="1" smtClean="0"/>
              <a:t>Bhay</a:t>
            </a:r>
            <a:endParaRPr lang="en-IN" sz="1000" dirty="0" smtClean="0"/>
          </a:p>
        </p:txBody>
      </p:sp>
      <p:sp>
        <p:nvSpPr>
          <p:cNvPr id="46" name="TextBox 45"/>
          <p:cNvSpPr txBox="1"/>
          <p:nvPr/>
        </p:nvSpPr>
        <p:spPr>
          <a:xfrm>
            <a:off x="1287780" y="826636"/>
            <a:ext cx="1790398" cy="1338828"/>
          </a:xfrm>
          <a:prstGeom prst="rect">
            <a:avLst/>
          </a:prstGeom>
          <a:noFill/>
        </p:spPr>
        <p:txBody>
          <a:bodyPr wrap="square" rtlCol="0">
            <a:spAutoFit/>
          </a:bodyPr>
          <a:lstStyle/>
          <a:p>
            <a:r>
              <a:rPr lang="en-IN" sz="900" dirty="0" smtClean="0"/>
              <a:t>                            3</a:t>
            </a:r>
          </a:p>
          <a:p>
            <a:r>
              <a:rPr lang="en-IN" sz="900" dirty="0" smtClean="0"/>
              <a:t>                          Younger   </a:t>
            </a:r>
          </a:p>
          <a:p>
            <a:r>
              <a:rPr lang="en-IN" sz="900" dirty="0" smtClean="0"/>
              <a:t>                      siblings valour,    </a:t>
            </a:r>
          </a:p>
          <a:p>
            <a:r>
              <a:rPr lang="en-IN" sz="900" dirty="0"/>
              <a:t> </a:t>
            </a:r>
            <a:r>
              <a:rPr lang="en-IN" sz="900" dirty="0" smtClean="0"/>
              <a:t>                     patience courage, </a:t>
            </a:r>
          </a:p>
          <a:p>
            <a:r>
              <a:rPr lang="en-IN" sz="900" dirty="0"/>
              <a:t> </a:t>
            </a:r>
            <a:r>
              <a:rPr lang="en-IN" sz="900" dirty="0" smtClean="0"/>
              <a:t>                     bone Neck, ear </a:t>
            </a:r>
          </a:p>
          <a:p>
            <a:r>
              <a:rPr lang="en-IN" sz="900" dirty="0"/>
              <a:t> </a:t>
            </a:r>
            <a:r>
              <a:rPr lang="en-IN" sz="900" dirty="0" smtClean="0"/>
              <a:t>                     anger, Self interest </a:t>
            </a:r>
          </a:p>
          <a:p>
            <a:r>
              <a:rPr lang="en-IN" sz="900" dirty="0"/>
              <a:t> </a:t>
            </a:r>
            <a:r>
              <a:rPr lang="en-IN" sz="900" dirty="0" smtClean="0"/>
              <a:t>                     servants</a:t>
            </a:r>
          </a:p>
          <a:p>
            <a:r>
              <a:rPr lang="en-IN" sz="900" dirty="0" smtClean="0"/>
              <a:t>                                      Mars </a:t>
            </a:r>
          </a:p>
          <a:p>
            <a:r>
              <a:rPr lang="en-IN" sz="900" dirty="0"/>
              <a:t> </a:t>
            </a:r>
            <a:r>
              <a:rPr lang="en-IN" sz="900" dirty="0" smtClean="0"/>
              <a:t>                               </a:t>
            </a:r>
            <a:r>
              <a:rPr lang="en-IN" sz="900" dirty="0" err="1" smtClean="0"/>
              <a:t>sahaj</a:t>
            </a:r>
            <a:r>
              <a:rPr lang="en-IN" sz="900" dirty="0" smtClean="0"/>
              <a:t> </a:t>
            </a:r>
            <a:r>
              <a:rPr lang="en-IN" sz="900" dirty="0" err="1" smtClean="0"/>
              <a:t>bhay</a:t>
            </a:r>
            <a:r>
              <a:rPr lang="en-IN" sz="900" dirty="0" smtClean="0"/>
              <a:t>     </a:t>
            </a:r>
            <a:endParaRPr lang="en-US" sz="900" dirty="0"/>
          </a:p>
        </p:txBody>
      </p:sp>
      <p:sp>
        <p:nvSpPr>
          <p:cNvPr id="47" name="TextBox 46"/>
          <p:cNvSpPr txBox="1"/>
          <p:nvPr/>
        </p:nvSpPr>
        <p:spPr>
          <a:xfrm>
            <a:off x="1840040" y="3852755"/>
            <a:ext cx="2640520" cy="1631216"/>
          </a:xfrm>
          <a:prstGeom prst="rect">
            <a:avLst/>
          </a:prstGeom>
          <a:noFill/>
        </p:spPr>
        <p:txBody>
          <a:bodyPr wrap="square" rtlCol="0">
            <a:spAutoFit/>
          </a:bodyPr>
          <a:lstStyle/>
          <a:p>
            <a:r>
              <a:rPr lang="en-IN" sz="1000" dirty="0" smtClean="0"/>
              <a:t>   5</a:t>
            </a:r>
          </a:p>
          <a:p>
            <a:r>
              <a:rPr lang="en-IN" sz="1000" dirty="0" smtClean="0"/>
              <a:t>Bhakti</a:t>
            </a:r>
          </a:p>
          <a:p>
            <a:r>
              <a:rPr lang="en-IN" sz="1000" dirty="0" smtClean="0"/>
              <a:t> Inclinations</a:t>
            </a:r>
          </a:p>
          <a:p>
            <a:r>
              <a:rPr lang="en-IN" sz="1000" dirty="0" smtClean="0"/>
              <a:t> son, education </a:t>
            </a:r>
          </a:p>
          <a:p>
            <a:r>
              <a:rPr lang="en-IN" sz="1000" dirty="0" smtClean="0"/>
              <a:t>scriptures Heart, </a:t>
            </a:r>
          </a:p>
          <a:p>
            <a:r>
              <a:rPr lang="en-IN" sz="1000" dirty="0" smtClean="0"/>
              <a:t>Wisdom Belly intestine</a:t>
            </a:r>
          </a:p>
          <a:p>
            <a:r>
              <a:rPr lang="en-IN" sz="1000" dirty="0" smtClean="0"/>
              <a:t> </a:t>
            </a:r>
            <a:r>
              <a:rPr lang="en-IN" sz="1000" dirty="0" err="1" smtClean="0"/>
              <a:t>purva</a:t>
            </a:r>
            <a:r>
              <a:rPr lang="en-IN" sz="1000" dirty="0" smtClean="0"/>
              <a:t> </a:t>
            </a:r>
            <a:r>
              <a:rPr lang="en-IN" sz="1000" dirty="0" err="1" smtClean="0"/>
              <a:t>Janam</a:t>
            </a:r>
            <a:r>
              <a:rPr lang="en-IN" sz="1000" dirty="0" smtClean="0"/>
              <a:t> </a:t>
            </a:r>
            <a:r>
              <a:rPr lang="en-IN" sz="1000" dirty="0" err="1" smtClean="0"/>
              <a:t>Punya</a:t>
            </a:r>
            <a:endParaRPr lang="en-IN" sz="1000" dirty="0" smtClean="0"/>
          </a:p>
          <a:p>
            <a:r>
              <a:rPr lang="en-IN" sz="1000" dirty="0" smtClean="0"/>
              <a:t>       </a:t>
            </a:r>
            <a:r>
              <a:rPr lang="en-IN" sz="1000" dirty="0" err="1" smtClean="0"/>
              <a:t>Jup</a:t>
            </a:r>
            <a:endParaRPr lang="en-IN" sz="1000" dirty="0" smtClean="0"/>
          </a:p>
          <a:p>
            <a:endParaRPr lang="en-IN" sz="1000" dirty="0" smtClean="0"/>
          </a:p>
          <a:p>
            <a:r>
              <a:rPr lang="en-IN" sz="1000" dirty="0" smtClean="0"/>
              <a:t>Putra </a:t>
            </a:r>
            <a:r>
              <a:rPr lang="en-IN" sz="1000" dirty="0" err="1" smtClean="0"/>
              <a:t>Bhay</a:t>
            </a:r>
            <a:endParaRPr lang="en-US" sz="1000" dirty="0"/>
          </a:p>
        </p:txBody>
      </p:sp>
      <p:sp>
        <p:nvSpPr>
          <p:cNvPr id="49" name="TextBox 48"/>
          <p:cNvSpPr txBox="1"/>
          <p:nvPr/>
        </p:nvSpPr>
        <p:spPr>
          <a:xfrm>
            <a:off x="2499360" y="5165977"/>
            <a:ext cx="1988735" cy="1384995"/>
          </a:xfrm>
          <a:prstGeom prst="rect">
            <a:avLst/>
          </a:prstGeom>
          <a:noFill/>
        </p:spPr>
        <p:txBody>
          <a:bodyPr wrap="square" rtlCol="0">
            <a:spAutoFit/>
          </a:bodyPr>
          <a:lstStyle/>
          <a:p>
            <a:r>
              <a:rPr lang="en-IN" sz="1050" dirty="0" smtClean="0"/>
              <a:t>                             6</a:t>
            </a:r>
          </a:p>
          <a:p>
            <a:r>
              <a:rPr lang="en-IN" sz="1050" dirty="0" smtClean="0"/>
              <a:t>                     Enemies </a:t>
            </a:r>
          </a:p>
          <a:p>
            <a:r>
              <a:rPr lang="en-IN" sz="1050" dirty="0"/>
              <a:t> </a:t>
            </a:r>
            <a:r>
              <a:rPr lang="en-IN" sz="1050" dirty="0" smtClean="0"/>
              <a:t>              losses litigation, </a:t>
            </a:r>
          </a:p>
          <a:p>
            <a:r>
              <a:rPr lang="en-IN" sz="1050" dirty="0"/>
              <a:t> </a:t>
            </a:r>
            <a:r>
              <a:rPr lang="en-IN" sz="1050" dirty="0" smtClean="0"/>
              <a:t>          debt disease, thief </a:t>
            </a:r>
          </a:p>
          <a:p>
            <a:r>
              <a:rPr lang="en-IN" sz="1050" dirty="0"/>
              <a:t> </a:t>
            </a:r>
            <a:r>
              <a:rPr lang="en-IN" sz="1050" dirty="0" smtClean="0"/>
              <a:t> wounds, anxiety taste, naval, </a:t>
            </a:r>
          </a:p>
          <a:p>
            <a:r>
              <a:rPr lang="en-IN" sz="1050" dirty="0" smtClean="0"/>
              <a:t>stomach </a:t>
            </a:r>
          </a:p>
          <a:p>
            <a:r>
              <a:rPr lang="en-IN" sz="1050" dirty="0" smtClean="0"/>
              <a:t>                     Sat Mars </a:t>
            </a:r>
          </a:p>
          <a:p>
            <a:r>
              <a:rPr lang="en-IN" sz="1050" dirty="0" smtClean="0"/>
              <a:t>                 </a:t>
            </a:r>
            <a:r>
              <a:rPr lang="en-IN" sz="1050" dirty="0" err="1" smtClean="0"/>
              <a:t>Shatru</a:t>
            </a:r>
            <a:r>
              <a:rPr lang="en-IN" sz="1050" dirty="0" smtClean="0"/>
              <a:t> </a:t>
            </a:r>
            <a:r>
              <a:rPr lang="en-IN" sz="1050" dirty="0" err="1" smtClean="0"/>
              <a:t>Bhay</a:t>
            </a:r>
            <a:r>
              <a:rPr lang="en-IN" sz="1050" dirty="0" smtClean="0"/>
              <a:t> </a:t>
            </a:r>
            <a:endParaRPr lang="en-US" sz="1050" dirty="0"/>
          </a:p>
        </p:txBody>
      </p:sp>
      <p:sp>
        <p:nvSpPr>
          <p:cNvPr id="50" name="TextBox 49"/>
          <p:cNvSpPr txBox="1"/>
          <p:nvPr/>
        </p:nvSpPr>
        <p:spPr>
          <a:xfrm>
            <a:off x="4274820" y="4054315"/>
            <a:ext cx="2049780" cy="1384995"/>
          </a:xfrm>
          <a:prstGeom prst="rect">
            <a:avLst/>
          </a:prstGeom>
          <a:noFill/>
        </p:spPr>
        <p:txBody>
          <a:bodyPr wrap="square" rtlCol="0">
            <a:spAutoFit/>
          </a:bodyPr>
          <a:lstStyle/>
          <a:p>
            <a:r>
              <a:rPr lang="en-IN" sz="1050" dirty="0" smtClean="0"/>
              <a:t>                         7</a:t>
            </a:r>
          </a:p>
          <a:p>
            <a:r>
              <a:rPr lang="en-IN" sz="1050" dirty="0" smtClean="0"/>
              <a:t>          Spouse Marriage</a:t>
            </a:r>
          </a:p>
          <a:p>
            <a:r>
              <a:rPr lang="en-IN" sz="1050" dirty="0"/>
              <a:t> </a:t>
            </a:r>
            <a:r>
              <a:rPr lang="en-IN" sz="1050" dirty="0" smtClean="0"/>
              <a:t>    Ambassador Foreign</a:t>
            </a:r>
          </a:p>
          <a:p>
            <a:r>
              <a:rPr lang="en-IN" sz="1050" dirty="0" smtClean="0"/>
              <a:t> Settlement Memory, knowledge</a:t>
            </a:r>
          </a:p>
          <a:p>
            <a:r>
              <a:rPr lang="en-IN" sz="1050" dirty="0" smtClean="0"/>
              <a:t> Positional  achievements</a:t>
            </a:r>
          </a:p>
          <a:p>
            <a:r>
              <a:rPr lang="en-IN" sz="1050" dirty="0" smtClean="0"/>
              <a:t> commerce, milk partner, journey.</a:t>
            </a:r>
          </a:p>
          <a:p>
            <a:r>
              <a:rPr lang="en-IN" sz="1050" dirty="0" smtClean="0"/>
              <a:t>                     Venus</a:t>
            </a:r>
          </a:p>
          <a:p>
            <a:r>
              <a:rPr lang="en-IN" sz="1050" dirty="0" smtClean="0"/>
              <a:t>                  Jaya </a:t>
            </a:r>
            <a:r>
              <a:rPr lang="en-IN" sz="1050" dirty="0" err="1" smtClean="0"/>
              <a:t>Bhay</a:t>
            </a:r>
            <a:endParaRPr lang="en-US" sz="1050" dirty="0"/>
          </a:p>
        </p:txBody>
      </p:sp>
      <p:sp>
        <p:nvSpPr>
          <p:cNvPr id="51" name="TextBox 50"/>
          <p:cNvSpPr txBox="1"/>
          <p:nvPr/>
        </p:nvSpPr>
        <p:spPr>
          <a:xfrm>
            <a:off x="6061574" y="5128027"/>
            <a:ext cx="1947762" cy="1631216"/>
          </a:xfrm>
          <a:prstGeom prst="rect">
            <a:avLst/>
          </a:prstGeom>
          <a:noFill/>
        </p:spPr>
        <p:txBody>
          <a:bodyPr wrap="square" rtlCol="0">
            <a:spAutoFit/>
          </a:bodyPr>
          <a:lstStyle/>
          <a:p>
            <a:r>
              <a:rPr lang="en-IN" sz="1000" dirty="0" smtClean="0"/>
              <a:t>                        8</a:t>
            </a:r>
          </a:p>
          <a:p>
            <a:r>
              <a:rPr lang="en-IN" sz="1000" dirty="0" smtClean="0"/>
              <a:t>              Longevity </a:t>
            </a:r>
          </a:p>
          <a:p>
            <a:r>
              <a:rPr lang="en-IN" sz="1000" dirty="0"/>
              <a:t> </a:t>
            </a:r>
            <a:r>
              <a:rPr lang="en-IN" sz="1000" dirty="0" smtClean="0"/>
              <a:t>        Death, sudden</a:t>
            </a:r>
          </a:p>
          <a:p>
            <a:r>
              <a:rPr lang="en-IN" sz="1000" dirty="0" smtClean="0"/>
              <a:t> Financial gain, long illness</a:t>
            </a:r>
          </a:p>
          <a:p>
            <a:r>
              <a:rPr lang="en-IN" sz="1000" dirty="0" smtClean="0"/>
              <a:t> cause of death congeal life reproductive organ Ancestral property</a:t>
            </a:r>
          </a:p>
          <a:p>
            <a:r>
              <a:rPr lang="en-IN" sz="1000" dirty="0" smtClean="0"/>
              <a:t>                     Sat </a:t>
            </a:r>
          </a:p>
          <a:p>
            <a:r>
              <a:rPr lang="en-IN" sz="1000" dirty="0" smtClean="0"/>
              <a:t>           </a:t>
            </a:r>
            <a:r>
              <a:rPr lang="en-IN" sz="1000" dirty="0" err="1" smtClean="0"/>
              <a:t>nidham</a:t>
            </a:r>
            <a:r>
              <a:rPr lang="en-IN" sz="1000" dirty="0" smtClean="0"/>
              <a:t> </a:t>
            </a:r>
            <a:r>
              <a:rPr lang="en-IN" sz="1000" dirty="0" err="1" smtClean="0"/>
              <a:t>bhav</a:t>
            </a:r>
            <a:r>
              <a:rPr lang="en-IN" sz="1000" dirty="0" smtClean="0"/>
              <a:t> </a:t>
            </a:r>
            <a:r>
              <a:rPr lang="en-IN" sz="1000" dirty="0" err="1" smtClean="0"/>
              <a:t>ayu</a:t>
            </a:r>
            <a:r>
              <a:rPr lang="en-IN" sz="1000" dirty="0" smtClean="0"/>
              <a:t> </a:t>
            </a:r>
            <a:r>
              <a:rPr lang="en-IN" sz="1000" dirty="0" err="1" smtClean="0"/>
              <a:t>Bhav</a:t>
            </a:r>
            <a:endParaRPr lang="en-US" sz="1000" dirty="0" smtClean="0"/>
          </a:p>
          <a:p>
            <a:endParaRPr lang="en-US" sz="1000" dirty="0"/>
          </a:p>
        </p:txBody>
      </p:sp>
      <p:sp>
        <p:nvSpPr>
          <p:cNvPr id="52" name="TextBox 51"/>
          <p:cNvSpPr txBox="1"/>
          <p:nvPr/>
        </p:nvSpPr>
        <p:spPr>
          <a:xfrm>
            <a:off x="7035455" y="3786245"/>
            <a:ext cx="1827904" cy="2246769"/>
          </a:xfrm>
          <a:prstGeom prst="rect">
            <a:avLst/>
          </a:prstGeom>
          <a:noFill/>
        </p:spPr>
        <p:txBody>
          <a:bodyPr wrap="square" rtlCol="0">
            <a:spAutoFit/>
          </a:bodyPr>
          <a:lstStyle/>
          <a:p>
            <a:r>
              <a:rPr lang="en-IN" sz="1000" dirty="0" smtClean="0"/>
              <a:t>                                           9</a:t>
            </a:r>
          </a:p>
          <a:p>
            <a:r>
              <a:rPr lang="en-IN" sz="1000" dirty="0" smtClean="0"/>
              <a:t>                                  Father</a:t>
            </a:r>
          </a:p>
          <a:p>
            <a:r>
              <a:rPr lang="en-IN" sz="1000" dirty="0"/>
              <a:t> </a:t>
            </a:r>
            <a:r>
              <a:rPr lang="en-IN" sz="1000" dirty="0" smtClean="0"/>
              <a:t>                           Spiritual </a:t>
            </a:r>
          </a:p>
          <a:p>
            <a:r>
              <a:rPr lang="en-IN" sz="1000" dirty="0"/>
              <a:t> </a:t>
            </a:r>
            <a:r>
              <a:rPr lang="en-IN" sz="1000" dirty="0" smtClean="0"/>
              <a:t>                    tendencies </a:t>
            </a:r>
          </a:p>
          <a:p>
            <a:r>
              <a:rPr lang="en-IN" sz="1000" dirty="0"/>
              <a:t> </a:t>
            </a:r>
            <a:r>
              <a:rPr lang="en-IN" sz="1000" dirty="0" smtClean="0"/>
              <a:t>              religious </a:t>
            </a:r>
          </a:p>
          <a:p>
            <a:r>
              <a:rPr lang="en-IN" sz="1000" dirty="0" smtClean="0"/>
              <a:t>     ceremonies devotion     learning pilgrimage.</a:t>
            </a:r>
          </a:p>
          <a:p>
            <a:r>
              <a:rPr lang="en-IN" sz="1000" dirty="0" smtClean="0"/>
              <a:t> Association with legal &amp; religious personalities</a:t>
            </a:r>
          </a:p>
          <a:p>
            <a:r>
              <a:rPr lang="en-IN" sz="1000" dirty="0"/>
              <a:t> </a:t>
            </a:r>
            <a:r>
              <a:rPr lang="en-IN" sz="1000" dirty="0" smtClean="0"/>
              <a:t>    fate luck, leadership </a:t>
            </a:r>
          </a:p>
          <a:p>
            <a:r>
              <a:rPr lang="en-IN" sz="1000" dirty="0"/>
              <a:t> </a:t>
            </a:r>
            <a:r>
              <a:rPr lang="en-IN" sz="1000" dirty="0" smtClean="0"/>
              <a:t>          groins long journey </a:t>
            </a:r>
          </a:p>
          <a:p>
            <a:r>
              <a:rPr lang="en-IN" sz="1000" dirty="0" smtClean="0"/>
              <a:t>                   </a:t>
            </a:r>
            <a:r>
              <a:rPr lang="en-IN" sz="1000" dirty="0" err="1" smtClean="0"/>
              <a:t>Jup</a:t>
            </a:r>
            <a:r>
              <a:rPr lang="en-IN" sz="1000" dirty="0" smtClean="0"/>
              <a:t> sun</a:t>
            </a:r>
          </a:p>
          <a:p>
            <a:r>
              <a:rPr lang="en-IN" sz="1000" dirty="0"/>
              <a:t> </a:t>
            </a:r>
            <a:r>
              <a:rPr lang="en-IN" sz="1000" dirty="0" smtClean="0"/>
              <a:t>                      </a:t>
            </a:r>
            <a:r>
              <a:rPr lang="en-IN" sz="1000" dirty="0" err="1" smtClean="0"/>
              <a:t>bhagya</a:t>
            </a:r>
            <a:endParaRPr lang="en-IN" sz="1000" dirty="0" smtClean="0"/>
          </a:p>
          <a:p>
            <a:r>
              <a:rPr lang="en-IN" sz="1000" dirty="0"/>
              <a:t> </a:t>
            </a:r>
            <a:r>
              <a:rPr lang="en-IN" sz="1000" dirty="0" smtClean="0"/>
              <a:t>                              </a:t>
            </a:r>
            <a:r>
              <a:rPr lang="en-IN" sz="1000" dirty="0" err="1" smtClean="0"/>
              <a:t>bhao</a:t>
            </a:r>
            <a:endParaRPr lang="en-US" sz="1000" dirty="0"/>
          </a:p>
        </p:txBody>
      </p:sp>
      <p:sp>
        <p:nvSpPr>
          <p:cNvPr id="53" name="TextBox 52"/>
          <p:cNvSpPr txBox="1"/>
          <p:nvPr/>
        </p:nvSpPr>
        <p:spPr>
          <a:xfrm>
            <a:off x="5602746" y="2525888"/>
            <a:ext cx="3063693" cy="1477328"/>
          </a:xfrm>
          <a:prstGeom prst="rect">
            <a:avLst/>
          </a:prstGeom>
          <a:noFill/>
        </p:spPr>
        <p:txBody>
          <a:bodyPr wrap="square" rtlCol="0">
            <a:spAutoFit/>
          </a:bodyPr>
          <a:lstStyle/>
          <a:p>
            <a:r>
              <a:rPr lang="en-IN" sz="1000" dirty="0" smtClean="0"/>
              <a:t>	            10</a:t>
            </a:r>
          </a:p>
          <a:p>
            <a:r>
              <a:rPr lang="en-IN" sz="1000" dirty="0" smtClean="0"/>
              <a:t>                                    Reputation </a:t>
            </a:r>
          </a:p>
          <a:p>
            <a:r>
              <a:rPr lang="en-IN" sz="1000" dirty="0"/>
              <a:t> </a:t>
            </a:r>
            <a:r>
              <a:rPr lang="en-IN" sz="1000" dirty="0" smtClean="0"/>
              <a:t>                              respect.</a:t>
            </a:r>
          </a:p>
          <a:p>
            <a:r>
              <a:rPr lang="en-IN" sz="1000" dirty="0"/>
              <a:t> </a:t>
            </a:r>
            <a:r>
              <a:rPr lang="en-IN" sz="1000" dirty="0" smtClean="0"/>
              <a:t>                       Agricultural properties</a:t>
            </a:r>
          </a:p>
          <a:p>
            <a:r>
              <a:rPr lang="en-IN" sz="1000" dirty="0"/>
              <a:t> </a:t>
            </a:r>
            <a:r>
              <a:rPr lang="en-IN" sz="1000" dirty="0" smtClean="0"/>
              <a:t>                 Merit political success </a:t>
            </a:r>
          </a:p>
          <a:p>
            <a:r>
              <a:rPr lang="en-IN" sz="1000" dirty="0"/>
              <a:t> </a:t>
            </a:r>
            <a:r>
              <a:rPr lang="en-IN" sz="1000" dirty="0" smtClean="0"/>
              <a:t>              professions, position prestigious </a:t>
            </a:r>
            <a:br>
              <a:rPr lang="en-IN" sz="1000" dirty="0" smtClean="0"/>
            </a:br>
            <a:r>
              <a:rPr lang="en-IN" sz="1000" dirty="0" smtClean="0"/>
              <a:t>      deeds, dignity, honours. Achievements </a:t>
            </a:r>
          </a:p>
          <a:p>
            <a:r>
              <a:rPr lang="en-IN" sz="1000" dirty="0" smtClean="0"/>
              <a:t>Remuneration , environment and knees</a:t>
            </a:r>
          </a:p>
          <a:p>
            <a:r>
              <a:rPr lang="en-IN" sz="1000" dirty="0" err="1" smtClean="0"/>
              <a:t>Jup</a:t>
            </a:r>
            <a:r>
              <a:rPr lang="en-IN" sz="1000" dirty="0" smtClean="0"/>
              <a:t> Sun </a:t>
            </a:r>
            <a:r>
              <a:rPr lang="en-IN" sz="1000" dirty="0" err="1" smtClean="0"/>
              <a:t>Merc</a:t>
            </a:r>
            <a:r>
              <a:rPr lang="en-IN" sz="1000" dirty="0" smtClean="0"/>
              <a:t> Sat Karma </a:t>
            </a:r>
            <a:r>
              <a:rPr lang="en-IN" sz="1000" dirty="0" err="1" smtClean="0"/>
              <a:t>Bhav</a:t>
            </a:r>
            <a:endParaRPr lang="en-US" sz="1000" dirty="0"/>
          </a:p>
        </p:txBody>
      </p:sp>
      <p:sp>
        <p:nvSpPr>
          <p:cNvPr id="54" name="TextBox 53"/>
          <p:cNvSpPr txBox="1"/>
          <p:nvPr/>
        </p:nvSpPr>
        <p:spPr>
          <a:xfrm>
            <a:off x="6774329" y="1072213"/>
            <a:ext cx="2687901" cy="1169551"/>
          </a:xfrm>
          <a:prstGeom prst="rect">
            <a:avLst/>
          </a:prstGeom>
          <a:noFill/>
        </p:spPr>
        <p:txBody>
          <a:bodyPr wrap="square" rtlCol="0">
            <a:spAutoFit/>
          </a:bodyPr>
          <a:lstStyle/>
          <a:p>
            <a:r>
              <a:rPr lang="en-IN" sz="1000" dirty="0" smtClean="0"/>
              <a:t>	             11</a:t>
            </a:r>
          </a:p>
          <a:p>
            <a:r>
              <a:rPr lang="en-IN" sz="1000" dirty="0" smtClean="0"/>
              <a:t>	Gains Titles </a:t>
            </a:r>
          </a:p>
          <a:p>
            <a:r>
              <a:rPr lang="en-IN" sz="1000" dirty="0"/>
              <a:t> </a:t>
            </a:r>
            <a:r>
              <a:rPr lang="en-IN" sz="1000" dirty="0" smtClean="0"/>
              <a:t>                         Honours </a:t>
            </a:r>
          </a:p>
          <a:p>
            <a:r>
              <a:rPr lang="en-IN" sz="1000" dirty="0" smtClean="0"/>
              <a:t>                   Achievements Elder</a:t>
            </a:r>
          </a:p>
          <a:p>
            <a:r>
              <a:rPr lang="en-IN" sz="1000" dirty="0" smtClean="0"/>
              <a:t>            Siblings Success in life</a:t>
            </a:r>
          </a:p>
          <a:p>
            <a:r>
              <a:rPr lang="en-IN" sz="1000" dirty="0" smtClean="0"/>
              <a:t>       Ears, Friends and relatives </a:t>
            </a:r>
          </a:p>
          <a:p>
            <a:r>
              <a:rPr lang="en-IN" sz="1000" dirty="0" smtClean="0"/>
              <a:t>                    </a:t>
            </a:r>
            <a:r>
              <a:rPr lang="en-IN" sz="1000" dirty="0" err="1" smtClean="0"/>
              <a:t>Jup</a:t>
            </a:r>
            <a:r>
              <a:rPr lang="en-IN" sz="1000" dirty="0" smtClean="0"/>
              <a:t> </a:t>
            </a:r>
            <a:r>
              <a:rPr lang="en-IN" sz="1000" dirty="0" err="1" smtClean="0"/>
              <a:t>Aaya</a:t>
            </a:r>
            <a:r>
              <a:rPr lang="en-IN" sz="1000" dirty="0" smtClean="0"/>
              <a:t> </a:t>
            </a:r>
            <a:r>
              <a:rPr lang="en-IN" sz="1000" dirty="0" err="1" smtClean="0"/>
              <a:t>Bhav</a:t>
            </a:r>
            <a:endParaRPr lang="en-US" sz="1000" dirty="0"/>
          </a:p>
        </p:txBody>
      </p:sp>
      <p:sp>
        <p:nvSpPr>
          <p:cNvPr id="55" name="TextBox 54"/>
          <p:cNvSpPr txBox="1"/>
          <p:nvPr/>
        </p:nvSpPr>
        <p:spPr>
          <a:xfrm>
            <a:off x="5696524" y="483655"/>
            <a:ext cx="2494976" cy="1169551"/>
          </a:xfrm>
          <a:prstGeom prst="rect">
            <a:avLst/>
          </a:prstGeom>
          <a:noFill/>
        </p:spPr>
        <p:txBody>
          <a:bodyPr wrap="square" rtlCol="0">
            <a:spAutoFit/>
          </a:bodyPr>
          <a:lstStyle/>
          <a:p>
            <a:r>
              <a:rPr lang="en-IN" sz="1000" dirty="0" smtClean="0"/>
              <a:t>                    12</a:t>
            </a:r>
          </a:p>
          <a:p>
            <a:r>
              <a:rPr lang="en-IN" sz="1000" dirty="0" smtClean="0"/>
              <a:t>Expenditure, loss, feat, waste, foreign Journey jail, Imprisonment Inevitable      </a:t>
            </a:r>
          </a:p>
          <a:p>
            <a:r>
              <a:rPr lang="en-IN" sz="1000" dirty="0" smtClean="0"/>
              <a:t>        Events Bed Pleasure government         </a:t>
            </a:r>
          </a:p>
          <a:p>
            <a:r>
              <a:rPr lang="en-IN" sz="1000" dirty="0" smtClean="0"/>
              <a:t>	Punishment</a:t>
            </a:r>
          </a:p>
          <a:p>
            <a:r>
              <a:rPr lang="en-IN" sz="1000" dirty="0" smtClean="0"/>
              <a:t> 	Sat</a:t>
            </a:r>
          </a:p>
          <a:p>
            <a:r>
              <a:rPr lang="en-IN" sz="1000" dirty="0" smtClean="0"/>
              <a:t>                              </a:t>
            </a:r>
            <a:r>
              <a:rPr lang="en-IN" sz="1000" dirty="0" err="1" smtClean="0"/>
              <a:t>Vyaya</a:t>
            </a:r>
            <a:r>
              <a:rPr lang="en-IN" sz="1000" dirty="0" smtClean="0"/>
              <a:t> </a:t>
            </a:r>
            <a:r>
              <a:rPr lang="en-IN" sz="1000" dirty="0" err="1" smtClean="0"/>
              <a:t>Bhav</a:t>
            </a:r>
            <a:endParaRPr lang="en-US" sz="1000" dirty="0"/>
          </a:p>
        </p:txBody>
      </p:sp>
    </p:spTree>
    <p:extLst>
      <p:ext uri="{BB962C8B-B14F-4D97-AF65-F5344CB8AC3E}">
        <p14:creationId xmlns="" xmlns:p14="http://schemas.microsoft.com/office/powerpoint/2010/main" val="4007833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730829" cy="650875"/>
          </a:xfrm>
        </p:spPr>
        <p:txBody>
          <a:bodyPr>
            <a:normAutofit fontScale="90000"/>
          </a:bodyPr>
          <a:lstStyle/>
          <a:p>
            <a:r>
              <a:rPr lang="en-IN" dirty="0" smtClean="0"/>
              <a:t>LOGO</a:t>
            </a:r>
            <a:endParaRPr lang="en-IN" dirty="0"/>
          </a:p>
        </p:txBody>
      </p:sp>
      <p:graphicFrame>
        <p:nvGraphicFramePr>
          <p:cNvPr id="5" name="Table 4"/>
          <p:cNvGraphicFramePr>
            <a:graphicFrameLocks noGrp="1"/>
          </p:cNvGraphicFramePr>
          <p:nvPr/>
        </p:nvGraphicFramePr>
        <p:xfrm>
          <a:off x="928901" y="1164174"/>
          <a:ext cx="10247098" cy="4612510"/>
        </p:xfrm>
        <a:graphic>
          <a:graphicData uri="http://schemas.openxmlformats.org/drawingml/2006/table">
            <a:tbl>
              <a:tblPr/>
              <a:tblGrid>
                <a:gridCol w="3343961"/>
                <a:gridCol w="1740071"/>
                <a:gridCol w="2269658"/>
                <a:gridCol w="1529066"/>
                <a:gridCol w="1364342"/>
              </a:tblGrid>
              <a:tr h="1522616">
                <a:tc>
                  <a:txBody>
                    <a:bodyPr/>
                    <a:lstStyle/>
                    <a:p>
                      <a:pPr algn="ctr" rtl="0" fontAlgn="t"/>
                      <a:r>
                        <a:rPr lang="en-IN" sz="2400" b="0" i="0" u="none" strike="noStrike" dirty="0">
                          <a:solidFill>
                            <a:srgbClr val="000000"/>
                          </a:solidFill>
                          <a:latin typeface="Cambria"/>
                        </a:rPr>
                        <a:t>Horoscope</a:t>
                      </a:r>
                    </a:p>
                  </a:txBody>
                  <a:tcPr marL="8106" marR="8106" marT="8106"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t"/>
                      <a:r>
                        <a:rPr lang="en-IN" sz="2400" b="0" i="0" u="none" strike="noStrike">
                          <a:solidFill>
                            <a:srgbClr val="000000"/>
                          </a:solidFill>
                          <a:latin typeface="Cambria"/>
                        </a:rPr>
                        <a:t>Service</a:t>
                      </a:r>
                    </a:p>
                  </a:txBody>
                  <a:tcPr marL="8106" marR="8106" marT="8106"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t"/>
                      <a:r>
                        <a:rPr lang="en-IN" sz="2400" b="0" i="0" u="none" strike="noStrike">
                          <a:solidFill>
                            <a:srgbClr val="000000"/>
                          </a:solidFill>
                          <a:latin typeface="Cambria"/>
                        </a:rPr>
                        <a:t> Astro shop</a:t>
                      </a:r>
                    </a:p>
                  </a:txBody>
                  <a:tcPr marL="8106" marR="8106" marT="8106"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t"/>
                      <a:r>
                        <a:rPr lang="en-IN" sz="2400" b="0" i="0" u="none" strike="noStrike" dirty="0" smtClean="0">
                          <a:solidFill>
                            <a:srgbClr val="000000"/>
                          </a:solidFill>
                          <a:latin typeface="Cambria"/>
                        </a:rPr>
                        <a:t>Ask astrologer</a:t>
                      </a:r>
                      <a:endParaRPr lang="en-IN" sz="2400" b="0" i="0" u="none" strike="noStrike" dirty="0">
                        <a:solidFill>
                          <a:srgbClr val="000000"/>
                        </a:solidFill>
                        <a:latin typeface="Cambria"/>
                      </a:endParaRPr>
                    </a:p>
                  </a:txBody>
                  <a:tcPr marL="8106" marR="8106" marT="8106"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t"/>
                      <a:r>
                        <a:rPr lang="en-IN" sz="2400" b="0" i="0" u="none" strike="noStrike" dirty="0">
                          <a:solidFill>
                            <a:srgbClr val="000000"/>
                          </a:solidFill>
                          <a:latin typeface="Cambria"/>
                        </a:rPr>
                        <a:t>About </a:t>
                      </a:r>
                      <a:endParaRPr lang="en-IN" sz="2400" b="0" i="0" u="none" strike="noStrike" dirty="0" smtClean="0">
                        <a:solidFill>
                          <a:srgbClr val="000000"/>
                        </a:solidFill>
                        <a:latin typeface="Cambria"/>
                      </a:endParaRPr>
                    </a:p>
                    <a:p>
                      <a:pPr algn="ctr" rtl="0" fontAlgn="t"/>
                      <a:r>
                        <a:rPr lang="en-IN" sz="2400" b="0" i="0" u="none" strike="noStrike" dirty="0" smtClean="0">
                          <a:solidFill>
                            <a:srgbClr val="000000"/>
                          </a:solidFill>
                          <a:latin typeface="Cambria"/>
                        </a:rPr>
                        <a:t>Us</a:t>
                      </a:r>
                      <a:endParaRPr lang="en-IN" sz="2400" b="0" i="0" u="none" strike="noStrike" dirty="0">
                        <a:solidFill>
                          <a:srgbClr val="000000"/>
                        </a:solidFill>
                        <a:latin typeface="Cambria"/>
                      </a:endParaRPr>
                    </a:p>
                  </a:txBody>
                  <a:tcPr marL="8106" marR="8106" marT="8106"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89028">
                <a:tc>
                  <a:txBody>
                    <a:bodyPr/>
                    <a:lstStyle/>
                    <a:p>
                      <a:pPr algn="ctr" rtl="0" fontAlgn="b"/>
                      <a:r>
                        <a:rPr lang="en-IN" sz="1800" b="0" i="0" u="none" strike="noStrike" dirty="0">
                          <a:solidFill>
                            <a:srgbClr val="000000"/>
                          </a:solidFill>
                          <a:latin typeface="Cambria"/>
                        </a:rPr>
                        <a:t>Daily Horoscope</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Career</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a:solidFill>
                            <a:srgbClr val="000000"/>
                          </a:solidFill>
                          <a:latin typeface="Cambria"/>
                        </a:rPr>
                        <a:t>Horoscope</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endParaRPr lang="en-IN" sz="1800" b="0" i="0" u="none" strike="noStrike" dirty="0">
                        <a:solidFill>
                          <a:srgbClr val="000000"/>
                        </a:solidFill>
                        <a:latin typeface="Cambria"/>
                      </a:endParaRP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 </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89028">
                <a:tc>
                  <a:txBody>
                    <a:bodyPr/>
                    <a:lstStyle/>
                    <a:p>
                      <a:pPr algn="ctr" rtl="0" fontAlgn="b"/>
                      <a:r>
                        <a:rPr lang="en-IN" sz="1800" b="0" i="0" u="none" strike="noStrike" dirty="0">
                          <a:solidFill>
                            <a:srgbClr val="000000"/>
                          </a:solidFill>
                          <a:latin typeface="Cambria"/>
                        </a:rPr>
                        <a:t>Weekly Horoscope</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Marriage</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Gems</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endParaRPr lang="en-IN" sz="1800" b="0" i="0" u="none" strike="noStrike" dirty="0">
                        <a:solidFill>
                          <a:srgbClr val="000000"/>
                        </a:solidFill>
                        <a:latin typeface="Cambria"/>
                      </a:endParaRP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 </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766891">
                <a:tc>
                  <a:txBody>
                    <a:bodyPr/>
                    <a:lstStyle/>
                    <a:p>
                      <a:pPr algn="ctr" rtl="0" fontAlgn="b"/>
                      <a:r>
                        <a:rPr lang="en-IN" sz="1800" b="0" i="0" u="none" strike="noStrike">
                          <a:solidFill>
                            <a:srgbClr val="000000"/>
                          </a:solidFill>
                          <a:latin typeface="Cambria"/>
                        </a:rPr>
                        <a:t>Monthly Horoscope</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Children</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err="1">
                          <a:solidFill>
                            <a:srgbClr val="000000"/>
                          </a:solidFill>
                          <a:latin typeface="Cambria"/>
                        </a:rPr>
                        <a:t>Rudraksh</a:t>
                      </a:r>
                      <a:endParaRPr lang="en-IN" sz="1800" b="0" i="0" u="none" strike="noStrike" dirty="0">
                        <a:solidFill>
                          <a:srgbClr val="000000"/>
                        </a:solidFill>
                        <a:latin typeface="Cambria"/>
                      </a:endParaRP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endParaRPr lang="en-IN" sz="1800" b="0" i="0" u="none" strike="noStrike" dirty="0">
                        <a:solidFill>
                          <a:srgbClr val="000000"/>
                        </a:solidFill>
                        <a:latin typeface="Cambria"/>
                      </a:endParaRP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 </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89028">
                <a:tc>
                  <a:txBody>
                    <a:bodyPr/>
                    <a:lstStyle/>
                    <a:p>
                      <a:pPr algn="ctr" rtl="0" fontAlgn="b"/>
                      <a:r>
                        <a:rPr lang="en-IN" sz="1800" b="0" i="0" u="none" strike="noStrike">
                          <a:solidFill>
                            <a:srgbClr val="000000"/>
                          </a:solidFill>
                          <a:latin typeface="Cambria"/>
                        </a:rPr>
                        <a:t>Yearly Horoscope</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Health</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 </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endParaRPr lang="en-IN" sz="1800" b="0" i="0" u="none" strike="noStrike" dirty="0">
                        <a:solidFill>
                          <a:srgbClr val="000000"/>
                        </a:solidFill>
                        <a:latin typeface="Cambria"/>
                      </a:endParaRP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 </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766891">
                <a:tc>
                  <a:txBody>
                    <a:bodyPr/>
                    <a:lstStyle/>
                    <a:p>
                      <a:pPr algn="ctr" rtl="0" fontAlgn="b"/>
                      <a:r>
                        <a:rPr lang="en-IN" sz="1800" b="0" i="0" u="none" strike="noStrike" dirty="0">
                          <a:solidFill>
                            <a:srgbClr val="000000"/>
                          </a:solidFill>
                          <a:latin typeface="Cambria"/>
                        </a:rPr>
                        <a:t>Tomorrow </a:t>
                      </a:r>
                      <a:r>
                        <a:rPr lang="en-IN" sz="1800" b="0" i="0" u="none" strike="noStrike" dirty="0" smtClean="0">
                          <a:solidFill>
                            <a:srgbClr val="000000"/>
                          </a:solidFill>
                          <a:latin typeface="Cambria"/>
                        </a:rPr>
                        <a:t>‘s Horoscope</a:t>
                      </a:r>
                      <a:endParaRPr lang="en-IN" sz="1800" b="0" i="0" u="none" strike="noStrike" dirty="0">
                        <a:solidFill>
                          <a:srgbClr val="000000"/>
                        </a:solidFill>
                        <a:latin typeface="Cambria"/>
                      </a:endParaRP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Business</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 </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endParaRPr lang="en-IN" sz="1800" b="0" i="0" u="none" strike="noStrike" dirty="0">
                        <a:solidFill>
                          <a:srgbClr val="000000"/>
                        </a:solidFill>
                        <a:latin typeface="Cambria"/>
                      </a:endParaRP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 </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89028">
                <a:tc>
                  <a:txBody>
                    <a:bodyPr/>
                    <a:lstStyle/>
                    <a:p>
                      <a:pPr algn="ctr" rtl="0" fontAlgn="b"/>
                      <a:r>
                        <a:rPr lang="en-IN" sz="1800" b="0" i="0" u="none" strike="noStrike">
                          <a:solidFill>
                            <a:srgbClr val="000000"/>
                          </a:solidFill>
                          <a:latin typeface="Cambria"/>
                        </a:rPr>
                        <a:t> </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Wealth</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a:solidFill>
                            <a:srgbClr val="000000"/>
                          </a:solidFill>
                          <a:latin typeface="Cambria"/>
                        </a:rPr>
                        <a:t> </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endParaRPr lang="en-IN" sz="1800" b="0" i="0" u="none" strike="noStrike" dirty="0">
                        <a:solidFill>
                          <a:srgbClr val="000000"/>
                        </a:solidFill>
                        <a:latin typeface="Cambria"/>
                      </a:endParaRP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b"/>
                      <a:r>
                        <a:rPr lang="en-IN" sz="1800" b="0" i="0" u="none" strike="noStrike" dirty="0">
                          <a:solidFill>
                            <a:srgbClr val="000000"/>
                          </a:solidFill>
                          <a:latin typeface="Cambria"/>
                        </a:rPr>
                        <a:t> </a:t>
                      </a:r>
                    </a:p>
                  </a:txBody>
                  <a:tcPr marL="8106" marR="8106" marT="810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Us</a:t>
            </a:r>
            <a:endParaRPr lang="en-IN" dirty="0"/>
          </a:p>
        </p:txBody>
      </p:sp>
      <p:sp>
        <p:nvSpPr>
          <p:cNvPr id="3" name="Content Placeholder 2"/>
          <p:cNvSpPr>
            <a:spLocks noGrp="1"/>
          </p:cNvSpPr>
          <p:nvPr>
            <p:ph idx="1"/>
          </p:nvPr>
        </p:nvSpPr>
        <p:spPr/>
        <p:txBody>
          <a:bodyPr>
            <a:normAutofit fontScale="92500" lnSpcReduction="10000"/>
          </a:bodyPr>
          <a:lstStyle/>
          <a:p>
            <a:endParaRPr lang="en-IN" sz="3200" dirty="0" smtClean="0"/>
          </a:p>
          <a:p>
            <a:r>
              <a:rPr lang="en-IN" sz="3200" dirty="0" smtClean="0"/>
              <a:t>The website is managed by a group of professionally qualified astrologers, who practice the scientific approach in decoding the horoscopes.</a:t>
            </a:r>
          </a:p>
          <a:p>
            <a:r>
              <a:rPr lang="en-IN" sz="3200" dirty="0" smtClean="0"/>
              <a:t>Each horoscope is discussed amongst us with all relevant divisional charts, </a:t>
            </a:r>
            <a:r>
              <a:rPr lang="en-IN" sz="3200" dirty="0" err="1" smtClean="0"/>
              <a:t>Ashtakavarga</a:t>
            </a:r>
            <a:r>
              <a:rPr lang="en-IN" sz="3200" dirty="0" smtClean="0"/>
              <a:t>, </a:t>
            </a:r>
            <a:r>
              <a:rPr lang="en-IN" sz="3200" dirty="0" err="1" smtClean="0"/>
              <a:t>Dasa</a:t>
            </a:r>
            <a:r>
              <a:rPr lang="en-IN" sz="3200" dirty="0" smtClean="0"/>
              <a:t> n Transit &amp; all principles applied  that are relevant to the subject of the question. </a:t>
            </a:r>
          </a:p>
          <a:p>
            <a:r>
              <a:rPr lang="en-IN" sz="3200" dirty="0" smtClean="0"/>
              <a:t>The website aims at providing guidance based on   principle of Vedic astrology and not instil fear and exploit  people for financial gains.</a:t>
            </a:r>
            <a:endParaRPr lang="en-IN"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ASK Astrologer</a:t>
            </a:r>
            <a:endParaRPr lang="en-IN" dirty="0"/>
          </a:p>
        </p:txBody>
      </p:sp>
      <p:sp>
        <p:nvSpPr>
          <p:cNvPr id="3" name="Content Placeholder 2"/>
          <p:cNvSpPr>
            <a:spLocks noGrp="1"/>
          </p:cNvSpPr>
          <p:nvPr>
            <p:ph idx="1"/>
          </p:nvPr>
        </p:nvSpPr>
        <p:spPr/>
        <p:txBody>
          <a:bodyPr/>
          <a:lstStyle/>
          <a:p>
            <a:r>
              <a:rPr lang="en-IN" dirty="0" smtClean="0"/>
              <a:t>Please share following details for free prediction</a:t>
            </a:r>
          </a:p>
          <a:p>
            <a:pPr lvl="2"/>
            <a:r>
              <a:rPr lang="en-IN" dirty="0" smtClean="0"/>
              <a:t>Name</a:t>
            </a:r>
          </a:p>
          <a:p>
            <a:pPr lvl="2"/>
            <a:r>
              <a:rPr lang="en-IN" dirty="0" smtClean="0"/>
              <a:t>Date of Birth</a:t>
            </a:r>
          </a:p>
          <a:p>
            <a:pPr lvl="2"/>
            <a:r>
              <a:rPr lang="en-IN" dirty="0" smtClean="0"/>
              <a:t>Time of Birth</a:t>
            </a:r>
          </a:p>
          <a:p>
            <a:pPr lvl="2"/>
            <a:r>
              <a:rPr lang="en-IN" dirty="0" smtClean="0"/>
              <a:t>Place of Birth</a:t>
            </a:r>
          </a:p>
          <a:p>
            <a:pPr lvl="2"/>
            <a:r>
              <a:rPr lang="en-IN" dirty="0" smtClean="0"/>
              <a:t>Email Id</a:t>
            </a:r>
          </a:p>
          <a:p>
            <a:pPr lvl="2"/>
            <a:r>
              <a:rPr lang="en-IN" dirty="0" smtClean="0"/>
              <a:t>Phone No.</a:t>
            </a:r>
          </a:p>
          <a:p>
            <a:pPr lvl="2"/>
            <a:endParaRPr lang="en-I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545"/>
            <a:ext cx="10515600" cy="914401"/>
          </a:xfrm>
        </p:spPr>
        <p:txBody>
          <a:bodyPr>
            <a:normAutofit fontScale="90000"/>
          </a:bodyPr>
          <a:lstStyle/>
          <a:p>
            <a:r>
              <a:rPr lang="en-IN" dirty="0" smtClean="0"/>
              <a:t/>
            </a:r>
            <a:br>
              <a:rPr lang="en-IN" dirty="0" smtClean="0"/>
            </a:br>
            <a:r>
              <a:rPr lang="en-IN" dirty="0" smtClean="0"/>
              <a:t>Characteristics of different ascendants (Moon) </a:t>
            </a:r>
            <a:br>
              <a:rPr lang="en-IN" dirty="0" smtClean="0"/>
            </a:br>
            <a:endParaRPr lang="en-IN" dirty="0"/>
          </a:p>
        </p:txBody>
      </p:sp>
      <p:sp>
        <p:nvSpPr>
          <p:cNvPr id="3" name="Content Placeholder 2"/>
          <p:cNvSpPr>
            <a:spLocks noGrp="1"/>
          </p:cNvSpPr>
          <p:nvPr>
            <p:ph idx="1"/>
          </p:nvPr>
        </p:nvSpPr>
        <p:spPr>
          <a:xfrm>
            <a:off x="838200" y="1371600"/>
            <a:ext cx="10515600" cy="4805363"/>
          </a:xfrm>
        </p:spPr>
        <p:txBody>
          <a:bodyPr>
            <a:normAutofit fontScale="62500" lnSpcReduction="20000"/>
          </a:bodyPr>
          <a:lstStyle/>
          <a:p>
            <a:r>
              <a:rPr lang="en-IN" dirty="0" smtClean="0"/>
              <a:t>ARIES</a:t>
            </a:r>
          </a:p>
          <a:p>
            <a:r>
              <a:rPr lang="en-IN" dirty="0" smtClean="0"/>
              <a:t>Movable, fiery ,odd sign, male sign, east direction, pristoday sign, Rajogun, Nakshtra are ketu, Venus, Sun Lord is Mars.</a:t>
            </a:r>
          </a:p>
          <a:p>
            <a:r>
              <a:rPr lang="en-IN" dirty="0" smtClean="0"/>
              <a:t>Middle stature, lean and Muscular body they are neither stout nor thin. Rough complexion, long neck, bushy eyebrows, sharp sight, they are active and ambitions sometimes aggressive, courageous, frank, impulsive, good and developed bones, have self confidence capable of making changes.</a:t>
            </a:r>
          </a:p>
          <a:p>
            <a:r>
              <a:rPr lang="en-IN" dirty="0" smtClean="0"/>
              <a:t> </a:t>
            </a:r>
          </a:p>
          <a:p>
            <a:r>
              <a:rPr lang="en-IN" dirty="0" smtClean="0"/>
              <a:t>TAURUS</a:t>
            </a:r>
          </a:p>
          <a:p>
            <a:r>
              <a:rPr lang="en-IN" dirty="0" smtClean="0"/>
              <a:t>Fixed, earth, even, female, Pristoday Sign, South direction,</a:t>
            </a:r>
          </a:p>
          <a:p>
            <a:r>
              <a:rPr lang="en-IN" dirty="0" smtClean="0"/>
              <a:t>Nakshtra are SUN, MOON, MARS</a:t>
            </a:r>
          </a:p>
          <a:p>
            <a:r>
              <a:rPr lang="en-IN" dirty="0" smtClean="0"/>
              <a:t>Lord is Venus</a:t>
            </a:r>
          </a:p>
          <a:p>
            <a:r>
              <a:rPr lang="en-IN" dirty="0" smtClean="0"/>
              <a:t>Middle stature, clumpy body, long and strong forehead, prominent Nose, check and stout neck, Dark hair, Dark complexion, solid build, Big shoulders, well developed muscles, great endurance and patience, slow and steady, strong will.</a:t>
            </a:r>
          </a:p>
          <a:p>
            <a:r>
              <a:rPr lang="en-IN" dirty="0" smtClean="0"/>
              <a:t>If female, then attractive, shining, good author, publisher or journalist. Nature will be sacrificing and forgiving. Enjoy opposite sex, business minded, nervous complaints, passionate in nature, they have to exercise, self control, versatile scholar, proficiency in various branches of knowledge, mathematician, metaphysician, doctor or talented poet, philosopher.</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5572"/>
            <a:ext cx="10515600" cy="5533697"/>
          </a:xfrm>
        </p:spPr>
        <p:txBody>
          <a:bodyPr>
            <a:normAutofit fontScale="70000" lnSpcReduction="20000"/>
          </a:bodyPr>
          <a:lstStyle/>
          <a:p>
            <a:r>
              <a:rPr lang="en-IN" b="1" dirty="0" smtClean="0"/>
              <a:t>Gemini</a:t>
            </a:r>
          </a:p>
          <a:p>
            <a:r>
              <a:rPr lang="en-IN" dirty="0" smtClean="0"/>
              <a:t>Airy dual, odd, male sign, west direction lord is mercury, Nakshtra Mars, Rahu, Jupiter, above average height, well formed body, long slander hands, sharp nose, clear speech, fast walking, active and quick sight, cunning, wavering mind, black eyes, curly hair, enjoys association of women (opposite sex), thick neck many friends.</a:t>
            </a:r>
          </a:p>
          <a:p>
            <a:r>
              <a:rPr lang="en-IN" dirty="0" smtClean="0"/>
              <a:t>Mathematician, mechanic, jack of all trades with no specialization, need self  control liable to fraud  and deception.</a:t>
            </a:r>
          </a:p>
          <a:p>
            <a:endParaRPr lang="en-IN" dirty="0" smtClean="0"/>
          </a:p>
          <a:p>
            <a:r>
              <a:rPr lang="en-IN" b="1" dirty="0" smtClean="0"/>
              <a:t>Cancer</a:t>
            </a:r>
          </a:p>
          <a:p>
            <a:r>
              <a:rPr lang="en-IN" dirty="0" smtClean="0"/>
              <a:t>Movable, Waiting, Even Sign, Female, North direction </a:t>
            </a:r>
          </a:p>
          <a:p>
            <a:r>
              <a:rPr lang="en-IN" dirty="0" smtClean="0"/>
              <a:t>Nakshatra – Jupiter, Saturn &amp; Mercury </a:t>
            </a:r>
          </a:p>
          <a:p>
            <a:r>
              <a:rPr lang="en-IN" dirty="0" smtClean="0"/>
              <a:t>Lord – Moon</a:t>
            </a:r>
          </a:p>
          <a:p>
            <a:r>
              <a:rPr lang="en-IN" dirty="0" smtClean="0"/>
              <a:t> </a:t>
            </a:r>
          </a:p>
          <a:p>
            <a:r>
              <a:rPr lang="en-IN" dirty="0" smtClean="0"/>
              <a:t>Short stature thick neck, friendly nature, thick waist, fair complexion, frail constitution, fast walk, upper portion of the body is generally large.</a:t>
            </a:r>
          </a:p>
          <a:p>
            <a:r>
              <a:rPr lang="en-IN" dirty="0" smtClean="0"/>
              <a:t>Recuperative power, become stronger at later stage, very few son, attached to family extremely sensitive, interested in service to society , reputed due to good speech, have serving nature and wisdom. Sometimes unhappy marred life.</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7559"/>
            <a:ext cx="10515600" cy="5609404"/>
          </a:xfrm>
        </p:spPr>
        <p:txBody>
          <a:bodyPr>
            <a:normAutofit fontScale="62500" lnSpcReduction="20000"/>
          </a:bodyPr>
          <a:lstStyle/>
          <a:p>
            <a:r>
              <a:rPr lang="en-IN" b="1" dirty="0" smtClean="0"/>
              <a:t>LEO</a:t>
            </a:r>
            <a:endParaRPr lang="en-IN" dirty="0" smtClean="0"/>
          </a:p>
          <a:p>
            <a:r>
              <a:rPr lang="en-IN" dirty="0" smtClean="0"/>
              <a:t>Fixed, Odd Sign, Male, fiery, Shirsoday Eastern direction Nakshtra - Ketu ,Venus, Sun</a:t>
            </a:r>
          </a:p>
          <a:p>
            <a:r>
              <a:rPr lang="en-IN" dirty="0" smtClean="0"/>
              <a:t>Full developed bones &amp; broad shoulders, big round or Oval head commanding appearance speak sparingly, luxuriant hair, Slander Waist, Rosy &amp; Reddish Complexion, impressive and royal appearance, strong bold large chin, majestic gait.</a:t>
            </a:r>
          </a:p>
          <a:p>
            <a:r>
              <a:rPr lang="en-IN" dirty="0" smtClean="0"/>
              <a:t>Noble, magnanimous, general, brilliant, boasting nature, kind if no affliction.</a:t>
            </a:r>
          </a:p>
          <a:p>
            <a:r>
              <a:rPr lang="en-IN" dirty="0" smtClean="0"/>
              <a:t>Position and profession most suited to them is leader of political party, minister ship, govt. service, jewellery dealership (business related to gold precious metal) etc.</a:t>
            </a:r>
          </a:p>
          <a:p>
            <a:r>
              <a:rPr lang="en-IN" dirty="0" smtClean="0"/>
              <a:t>Sometimes arrogant, powerful, obedient to mother fond of roaming about in forest /hills He is a thinker</a:t>
            </a:r>
          </a:p>
          <a:p>
            <a:endParaRPr lang="en-IN" dirty="0" smtClean="0"/>
          </a:p>
          <a:p>
            <a:r>
              <a:rPr lang="en-IN" b="1" dirty="0" smtClean="0"/>
              <a:t>VIRGO</a:t>
            </a:r>
          </a:p>
          <a:p>
            <a:r>
              <a:rPr lang="en-IN" dirty="0" smtClean="0"/>
              <a:t>Earth, Dual, Even Sign, Female sign.</a:t>
            </a:r>
          </a:p>
          <a:p>
            <a:r>
              <a:rPr lang="en-IN" dirty="0" smtClean="0"/>
              <a:t>Lord – Mercury</a:t>
            </a:r>
          </a:p>
          <a:p>
            <a:r>
              <a:rPr lang="en-IN" dirty="0" smtClean="0"/>
              <a:t>Nakshatra – Sun, Moon, Mars</a:t>
            </a:r>
          </a:p>
          <a:p>
            <a:r>
              <a:rPr lang="en-IN" dirty="0" smtClean="0"/>
              <a:t>Salender Body, middle height, dark hair and eyes, eye brows are also dark quick walk, sweet speaker, young appearance and drop shoulder speaks kindly, well versed in classics or shastra’s . Interested in physical &amp;Chemical science.  Few son’s , modest, thoughtful cautious, undecided , sometimes precise. Appears to be confident though sometimes nervous, philosopher and writer. They can suffer from nervous breakdown and paralysis if sign is afflicted.</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0262"/>
            <a:ext cx="10515600" cy="5656701"/>
          </a:xfrm>
        </p:spPr>
        <p:txBody>
          <a:bodyPr>
            <a:normAutofit fontScale="70000" lnSpcReduction="20000"/>
          </a:bodyPr>
          <a:lstStyle/>
          <a:p>
            <a:r>
              <a:rPr lang="en-IN" b="1" dirty="0" smtClean="0"/>
              <a:t>LIBRA</a:t>
            </a:r>
            <a:endParaRPr lang="en-IN" dirty="0" smtClean="0"/>
          </a:p>
          <a:p>
            <a:r>
              <a:rPr lang="en-IN" dirty="0" smtClean="0"/>
              <a:t>Movable, Airy, odd, Male</a:t>
            </a:r>
          </a:p>
          <a:p>
            <a:r>
              <a:rPr lang="en-IN" dirty="0" smtClean="0"/>
              <a:t>LORD- Venus </a:t>
            </a:r>
          </a:p>
          <a:p>
            <a:r>
              <a:rPr lang="en-IN" dirty="0" smtClean="0"/>
              <a:t>Nakshatra’s – Mars, Rahu, &amp; Jupiter</a:t>
            </a:r>
          </a:p>
          <a:p>
            <a:r>
              <a:rPr lang="en-IN" dirty="0" smtClean="0"/>
              <a:t>Tall, Usually long face, curly hair, lean body, uneven limb, fine skin and beaming eyes, fruitful disposition baldness during middle age, lean and fit body, fair complexion.</a:t>
            </a:r>
          </a:p>
          <a:p>
            <a:r>
              <a:rPr lang="en-IN" dirty="0" smtClean="0"/>
              <a:t>Respects God and Brahmins, active, have few children, found of wondering, firm in conviction, keen observer sharp reasoning, unmoved by mean motive, more idealistic than realistic , not bothered about what others are saying , not amenable to reason, tension in their domestic life.</a:t>
            </a:r>
          </a:p>
          <a:p>
            <a:pPr>
              <a:buNone/>
            </a:pPr>
            <a:r>
              <a:rPr lang="en-IN" dirty="0" smtClean="0"/>
              <a:t/>
            </a:r>
            <a:br>
              <a:rPr lang="en-IN" dirty="0" smtClean="0"/>
            </a:br>
            <a:r>
              <a:rPr lang="en-IN" b="1" dirty="0" smtClean="0"/>
              <a:t>Scorpio</a:t>
            </a:r>
            <a:endParaRPr lang="en-IN" dirty="0" smtClean="0"/>
          </a:p>
          <a:p>
            <a:r>
              <a:rPr lang="en-IN" dirty="0" smtClean="0"/>
              <a:t>Fixed, Watery, Even, Female </a:t>
            </a:r>
          </a:p>
          <a:p>
            <a:r>
              <a:rPr lang="en-IN" dirty="0" smtClean="0"/>
              <a:t>Lord – Mars </a:t>
            </a:r>
          </a:p>
          <a:p>
            <a:r>
              <a:rPr lang="en-IN" dirty="0" smtClean="0"/>
              <a:t>Nakshatra – Jupiter, Saturn and Mercury </a:t>
            </a:r>
          </a:p>
          <a:p>
            <a:r>
              <a:rPr lang="en-IN" dirty="0" smtClean="0"/>
              <a:t>Medium-tall and well proportion body, flashy and broad limbs fear less eyes, broad face, short nose, round belly, long fingers, robust health.</a:t>
            </a:r>
          </a:p>
          <a:p>
            <a:r>
              <a:rPr lang="en-IN" dirty="0" smtClean="0"/>
              <a:t>The person will be honoured by the king , general disposition , fickle minded , inclined to sensual things, (in female may have masculine tendencies) if interested, proficiency in music and dance, commanding appearance, crush obstacles in the way , fight up to the end.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0262"/>
            <a:ext cx="10515600" cy="5656701"/>
          </a:xfrm>
        </p:spPr>
        <p:txBody>
          <a:bodyPr>
            <a:normAutofit fontScale="55000" lnSpcReduction="20000"/>
          </a:bodyPr>
          <a:lstStyle/>
          <a:p>
            <a:r>
              <a:rPr lang="en-IN" b="1" dirty="0" smtClean="0"/>
              <a:t>Sagittarius	</a:t>
            </a:r>
            <a:endParaRPr lang="en-IN" dirty="0" smtClean="0"/>
          </a:p>
          <a:p>
            <a:r>
              <a:rPr lang="en-IN" dirty="0" smtClean="0"/>
              <a:t>Dual sign, fiery, odd, male sign.</a:t>
            </a:r>
          </a:p>
          <a:p>
            <a:r>
              <a:rPr lang="en-IN" dirty="0" smtClean="0"/>
              <a:t>Lord – Jupiter</a:t>
            </a:r>
          </a:p>
          <a:p>
            <a:r>
              <a:rPr lang="en-IN" dirty="0" smtClean="0"/>
              <a:t>Nakshatra – Ketu, Venus, Sun</a:t>
            </a:r>
          </a:p>
          <a:p>
            <a:r>
              <a:rPr lang="en-IN" dirty="0" smtClean="0"/>
              <a:t>Long face and neck, big nose &amp; ears ,handsome figure, prominent and large , fore head , tall , loud voice, clear eyes. Light brown hairs ,reddish complexion , fat thigh and belly.</a:t>
            </a:r>
          </a:p>
          <a:p>
            <a:r>
              <a:rPr lang="en-IN" dirty="0" smtClean="0"/>
              <a:t>Good speech and sacrificing nature, short stature ,courageous and can overcome his enemies. Can won by persuasion and kindness. inclined towards corpulence and phlegmatic in nature, freedom to catch cold/cough they are some time conventional and some time business like.</a:t>
            </a:r>
          </a:p>
          <a:p>
            <a:r>
              <a:rPr lang="en-IN" dirty="0" smtClean="0"/>
              <a:t>Inclined towards philosophy  and science, honest and God fearing,  Humble and from hypocrisy, can control their food and drinking habits.</a:t>
            </a:r>
          </a:p>
          <a:p>
            <a:r>
              <a:rPr lang="en-IN" dirty="0" smtClean="0"/>
              <a:t>May suffer lung disease,  rheumatic pain they exercise power with firmness, without yielding to corruptive influences.</a:t>
            </a:r>
          </a:p>
          <a:p>
            <a:r>
              <a:rPr lang="en-IN" b="1" dirty="0" smtClean="0"/>
              <a:t>Capricorn</a:t>
            </a:r>
            <a:endParaRPr lang="en-IN" dirty="0" smtClean="0"/>
          </a:p>
          <a:p>
            <a:r>
              <a:rPr lang="en-IN" dirty="0" smtClean="0"/>
              <a:t>Earth , Movable, even , female </a:t>
            </a:r>
          </a:p>
          <a:p>
            <a:r>
              <a:rPr lang="en-IN" dirty="0" smtClean="0"/>
              <a:t>Lord – Saturn</a:t>
            </a:r>
          </a:p>
          <a:p>
            <a:r>
              <a:rPr lang="en-IN" dirty="0" smtClean="0"/>
              <a:t>Nakshatra – Sun, Moon, Mars</a:t>
            </a:r>
          </a:p>
          <a:p>
            <a:r>
              <a:rPr lang="en-IN" dirty="0" smtClean="0"/>
              <a:t>Weak and slow, plumpy and sometimes muscular but slander body bright and elevated nose, coerce hairs, tall, reddish brown colour, large teeth.</a:t>
            </a:r>
          </a:p>
          <a:p>
            <a:r>
              <a:rPr lang="en-IN" dirty="0" smtClean="0"/>
              <a:t>They are religious, hypocrite, like travelling, can adjust easily, may suffer from wind disease, if sign is not afflicted they are honest sincere and reliable. If afflicted, selfish, dishonest , miser, greedy and may become criminal. If there is good influence on sign, they will be hard working, if bad influence, lazy and pessimist. They are interested in science and education.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8276"/>
            <a:ext cx="10515600" cy="5388687"/>
          </a:xfrm>
        </p:spPr>
        <p:txBody>
          <a:bodyPr>
            <a:noAutofit/>
          </a:bodyPr>
          <a:lstStyle/>
          <a:p>
            <a:r>
              <a:rPr lang="en-IN" sz="1200" b="1" dirty="0" smtClean="0"/>
              <a:t>Aquarius </a:t>
            </a:r>
            <a:endParaRPr lang="en-IN" sz="1200" dirty="0" smtClean="0"/>
          </a:p>
          <a:p>
            <a:r>
              <a:rPr lang="en-IN" sz="1200" dirty="0" smtClean="0"/>
              <a:t>Airy, fixed, odd, Male</a:t>
            </a:r>
          </a:p>
          <a:p>
            <a:r>
              <a:rPr lang="en-IN" sz="1200" dirty="0" smtClean="0"/>
              <a:t>Lord-Saturn</a:t>
            </a:r>
          </a:p>
          <a:p>
            <a:r>
              <a:rPr lang="en-IN" sz="1200" dirty="0" smtClean="0"/>
              <a:t>Nakshtra- Mars, Rahu, Jupiter</a:t>
            </a:r>
          </a:p>
          <a:p>
            <a:r>
              <a:rPr lang="en-IN" sz="1200" dirty="0" smtClean="0"/>
              <a:t> </a:t>
            </a:r>
          </a:p>
          <a:p>
            <a:r>
              <a:rPr lang="en-IN" sz="1200" dirty="0" smtClean="0"/>
              <a:t>Tall, strong, fair complexion, middle stature (medium) little above average. Well built, strong, sharps, nose, can walk longer, kind, lean, fairly handsome and attractive person.</a:t>
            </a:r>
          </a:p>
          <a:p>
            <a:r>
              <a:rPr lang="en-IN" sz="1200" dirty="0" smtClean="0"/>
              <a:t>May commit sinful act- secretly,  fluctuating financial condition, greedy, cause hurt to others. Intelligent, friendly good writers intuitive and devoted to family.</a:t>
            </a:r>
          </a:p>
          <a:p>
            <a:r>
              <a:rPr lang="en-IN" sz="1200" dirty="0" smtClean="0"/>
              <a:t>May suffer chronic pain or trouble, hence they must take precaution against such diseases.</a:t>
            </a:r>
          </a:p>
          <a:p>
            <a:endParaRPr lang="en-IN" sz="1200" b="1" dirty="0" smtClean="0"/>
          </a:p>
          <a:p>
            <a:r>
              <a:rPr lang="en-IN" sz="1200" b="1" dirty="0" smtClean="0"/>
              <a:t>Pisces</a:t>
            </a:r>
            <a:endParaRPr lang="en-IN" sz="1200" dirty="0" smtClean="0"/>
          </a:p>
          <a:p>
            <a:r>
              <a:rPr lang="en-IN" sz="1200" dirty="0" smtClean="0"/>
              <a:t>  Watery, female, even, dual </a:t>
            </a:r>
          </a:p>
          <a:p>
            <a:r>
              <a:rPr lang="en-IN" sz="1200" dirty="0" smtClean="0"/>
              <a:t>Lord- Jupiter</a:t>
            </a:r>
          </a:p>
          <a:p>
            <a:r>
              <a:rPr lang="en-IN" sz="1200" dirty="0" smtClean="0"/>
              <a:t>Nakstra- Jupiter, Saturn, Mercury</a:t>
            </a:r>
          </a:p>
          <a:p>
            <a:r>
              <a:rPr lang="en-IN" sz="1200" dirty="0" smtClean="0"/>
              <a:t>Short in statue, plumpy with short hands and feet , they are philosophical, broad belly, silky and light hair beautiful body and fair complexion.</a:t>
            </a:r>
          </a:p>
          <a:p>
            <a:r>
              <a:rPr lang="en-IN" sz="1200" dirty="0" smtClean="0"/>
              <a:t>Learned satisfied fame from the sea produce lack of self confidence, full of imagination honest, humane, helpful charitable and generally happy married life. </a:t>
            </a:r>
          </a:p>
          <a:p>
            <a:r>
              <a:rPr lang="en-IN" sz="1200" dirty="0" smtClean="0"/>
              <a:t>Above effects are on the basis of natural characteristics of signs. Effects are likely to be modified in different birth charts according to the influence of various planets and their positions. </a:t>
            </a:r>
          </a:p>
          <a:p>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Related image"/>
          <p:cNvPicPr>
            <a:picLocks noChangeAspect="1" noChangeArrowheads="1"/>
          </p:cNvPicPr>
          <p:nvPr/>
        </p:nvPicPr>
        <p:blipFill>
          <a:blip r:embed="rId2"/>
          <a:srcRect/>
          <a:stretch>
            <a:fillRect/>
          </a:stretch>
        </p:blipFill>
        <p:spPr bwMode="auto">
          <a:xfrm>
            <a:off x="8522171" y="1553029"/>
            <a:ext cx="3477684" cy="3937235"/>
          </a:xfrm>
          <a:prstGeom prst="rect">
            <a:avLst/>
          </a:prstGeom>
          <a:noFill/>
        </p:spPr>
      </p:pic>
      <p:pic>
        <p:nvPicPr>
          <p:cNvPr id="19460" name="Picture 4" descr="Related image"/>
          <p:cNvPicPr>
            <a:picLocks noChangeAspect="1" noChangeArrowheads="1"/>
          </p:cNvPicPr>
          <p:nvPr/>
        </p:nvPicPr>
        <p:blipFill>
          <a:blip r:embed="rId3"/>
          <a:srcRect/>
          <a:stretch>
            <a:fillRect/>
          </a:stretch>
        </p:blipFill>
        <p:spPr bwMode="auto">
          <a:xfrm>
            <a:off x="4297955" y="1602569"/>
            <a:ext cx="4149356" cy="3811259"/>
          </a:xfrm>
          <a:prstGeom prst="rect">
            <a:avLst/>
          </a:prstGeom>
          <a:noFill/>
        </p:spPr>
      </p:pic>
      <p:pic>
        <p:nvPicPr>
          <p:cNvPr id="19462" name="Picture 6" descr="Related image"/>
          <p:cNvPicPr>
            <a:picLocks noChangeAspect="1" noChangeArrowheads="1"/>
          </p:cNvPicPr>
          <p:nvPr/>
        </p:nvPicPr>
        <p:blipFill>
          <a:blip r:embed="rId4"/>
          <a:srcRect/>
          <a:stretch>
            <a:fillRect/>
          </a:stretch>
        </p:blipFill>
        <p:spPr bwMode="auto">
          <a:xfrm>
            <a:off x="53978" y="1625602"/>
            <a:ext cx="4191752" cy="3701142"/>
          </a:xfrm>
          <a:prstGeom prst="rect">
            <a:avLst/>
          </a:prstGeom>
          <a:noFill/>
        </p:spPr>
      </p:pic>
      <p:sp>
        <p:nvSpPr>
          <p:cNvPr id="9" name="Title 1"/>
          <p:cNvSpPr>
            <a:spLocks noGrp="1"/>
          </p:cNvSpPr>
          <p:nvPr>
            <p:ph type="title"/>
          </p:nvPr>
        </p:nvSpPr>
        <p:spPr>
          <a:xfrm>
            <a:off x="667657" y="365126"/>
            <a:ext cx="10686143" cy="883104"/>
          </a:xfrm>
        </p:spPr>
        <p:txBody>
          <a:bodyPr/>
          <a:lstStyle/>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Image result for planets signs"/>
          <p:cNvPicPr>
            <a:picLocks noChangeAspect="1" noChangeArrowheads="1"/>
          </p:cNvPicPr>
          <p:nvPr/>
        </p:nvPicPr>
        <p:blipFill>
          <a:blip r:embed="rId2"/>
          <a:srcRect/>
          <a:stretch>
            <a:fillRect/>
          </a:stretch>
        </p:blipFill>
        <p:spPr bwMode="auto">
          <a:xfrm>
            <a:off x="1560805" y="1001486"/>
            <a:ext cx="7728337" cy="481594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958</Words>
  <Application>Microsoft Office PowerPoint</Application>
  <PresentationFormat>Custom</PresentationFormat>
  <Paragraphs>215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 Characteristics of different ascendants (Moon)  </vt:lpstr>
      <vt:lpstr>Slide 3</vt:lpstr>
      <vt:lpstr>Slide 4</vt:lpstr>
      <vt:lpstr>Slide 5</vt:lpstr>
      <vt:lpstr>Slide 6</vt:lpstr>
      <vt:lpstr>Slide 7</vt:lpstr>
      <vt:lpstr>Slide 8</vt:lpstr>
      <vt:lpstr>Slide 9</vt:lpstr>
      <vt:lpstr>LOGO</vt:lpstr>
      <vt:lpstr>About Us</vt:lpstr>
      <vt:lpstr>ASK Astrologer</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Mathur</dc:creator>
  <cp:lastModifiedBy>Admin</cp:lastModifiedBy>
  <cp:revision>64</cp:revision>
  <dcterms:created xsi:type="dcterms:W3CDTF">2017-09-09T09:02:19Z</dcterms:created>
  <dcterms:modified xsi:type="dcterms:W3CDTF">2017-12-02T11:41:53Z</dcterms:modified>
</cp:coreProperties>
</file>