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9" r:id="rId4"/>
    <p:sldId id="267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5143500" type="screen16x9"/>
  <p:notesSz cx="6858000" cy="9144000"/>
  <p:embeddedFontLst>
    <p:embeddedFont>
      <p:font typeface="IBM Plex Serif" charset="0"/>
      <p:regular r:id="rId19"/>
      <p:bold r:id="rId20"/>
      <p:italic r:id="rId21"/>
      <p:boldItalic r:id="rId22"/>
    </p:embeddedFont>
    <p:embeddedFont>
      <p:font typeface="IBM Plex Sans Light" charset="0"/>
      <p:regular r:id="rId23"/>
      <p:bold r:id="rId24"/>
      <p:italic r:id="rId25"/>
      <p:boldItalic r:id="rId26"/>
    </p:embeddedFont>
    <p:embeddedFont>
      <p:font typeface="IBM Plex Sans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96ACDD6-1EBA-4184-A752-CCB234A826A2}">
  <a:tblStyle styleId="{796ACDD6-1EBA-4184-A752-CCB234A82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4098548" y="0"/>
            <a:ext cx="2486310" cy="5143500"/>
            <a:chOff x="1511923" y="0"/>
            <a:chExt cx="2486310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260498" y="691947"/>
            <a:ext cx="5098312" cy="24021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</a:t>
            </a:r>
            <a:br>
              <a:rPr lang="en" dirty="0"/>
            </a:br>
            <a:r>
              <a:rPr lang="en" dirty="0"/>
              <a:t>The Software Problem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00D658-4D6C-4E75-86CD-57DA290D0010}"/>
              </a:ext>
            </a:extLst>
          </p:cNvPr>
          <p:cNvSpPr txBox="1"/>
          <p:nvPr/>
        </p:nvSpPr>
        <p:spPr>
          <a:xfrm>
            <a:off x="935665" y="4455042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Prof. Pooja Patil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KIT’s College of Engineering, Kolhapur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53" y="1722200"/>
            <a:ext cx="5706799" cy="209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Process(RUP)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1739" y="1773879"/>
            <a:ext cx="6797913" cy="204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Timeboxing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1543049"/>
            <a:ext cx="6344807" cy="276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000" dirty="0" smtClean="0"/>
              <a:t>            Working </a:t>
            </a:r>
            <a:r>
              <a:rPr lang="en-GB" sz="1000" dirty="0" smtClean="0"/>
              <a:t>software is the key measure of progress in a project</a:t>
            </a:r>
            <a:r>
              <a:rPr lang="en-GB" sz="1000" dirty="0" smtClean="0"/>
              <a:t>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sz="1000" dirty="0" smtClean="0"/>
              <a:t>             For </a:t>
            </a:r>
            <a:r>
              <a:rPr lang="en-GB" sz="1000" dirty="0" smtClean="0"/>
              <a:t>progress in a project, therefore, software should be developed and delivered</a:t>
            </a:r>
          </a:p>
          <a:p>
            <a:pPr>
              <a:buNone/>
            </a:pPr>
            <a:r>
              <a:rPr lang="en-US" sz="1000" dirty="0" smtClean="0"/>
              <a:t>             rapidly </a:t>
            </a:r>
            <a:r>
              <a:rPr lang="en-US" sz="1000" dirty="0" smtClean="0"/>
              <a:t>in small increments</a:t>
            </a:r>
            <a:r>
              <a:rPr lang="en-US" sz="1000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GB" sz="1000" dirty="0" smtClean="0"/>
              <a:t>             Even </a:t>
            </a:r>
            <a:r>
              <a:rPr lang="en-GB" sz="1000" dirty="0" smtClean="0"/>
              <a:t>late changes in the requirements should be entertained (small-increment</a:t>
            </a:r>
          </a:p>
          <a:p>
            <a:pPr>
              <a:buNone/>
            </a:pPr>
            <a:r>
              <a:rPr lang="en-GB" sz="1000" dirty="0" smtClean="0"/>
              <a:t> </a:t>
            </a:r>
            <a:r>
              <a:rPr lang="en-GB" sz="1000" dirty="0" smtClean="0"/>
              <a:t>            model </a:t>
            </a:r>
            <a:r>
              <a:rPr lang="en-GB" sz="1000" dirty="0" smtClean="0"/>
              <a:t>of development helps in accommodating them</a:t>
            </a:r>
            <a:r>
              <a:rPr lang="en-GB" sz="1000" dirty="0" smtClean="0"/>
              <a:t>).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sz="1000" dirty="0" smtClean="0"/>
              <a:t>              Face-to-face </a:t>
            </a:r>
            <a:r>
              <a:rPr lang="en-GB" sz="1000" dirty="0" smtClean="0"/>
              <a:t>communication is preferred over documentation</a:t>
            </a:r>
            <a:r>
              <a:rPr lang="en-GB" sz="1000" dirty="0" smtClean="0"/>
              <a:t>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sz="1000" dirty="0" smtClean="0"/>
              <a:t>              Continuous </a:t>
            </a:r>
            <a:r>
              <a:rPr lang="en-GB" sz="1000" dirty="0" smtClean="0"/>
              <a:t>feedback and involvement of customer is necessary for developing</a:t>
            </a:r>
          </a:p>
          <a:p>
            <a:pPr>
              <a:buNone/>
            </a:pPr>
            <a:r>
              <a:rPr lang="en-US" sz="1000" dirty="0" smtClean="0"/>
              <a:t> </a:t>
            </a:r>
            <a:r>
              <a:rPr lang="en-US" sz="1000" dirty="0" smtClean="0"/>
              <a:t>             good-quality </a:t>
            </a:r>
            <a:r>
              <a:rPr lang="en-US" sz="1000" dirty="0" smtClean="0"/>
              <a:t>software</a:t>
            </a:r>
            <a:r>
              <a:rPr lang="en-US" sz="1000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GB" sz="1000" dirty="0" smtClean="0"/>
              <a:t>              Simple </a:t>
            </a:r>
            <a:r>
              <a:rPr lang="en-GB" sz="1000" dirty="0" smtClean="0"/>
              <a:t>design which evolves and improves with time is a better approach</a:t>
            </a:r>
          </a:p>
          <a:p>
            <a:pPr>
              <a:buNone/>
            </a:pPr>
            <a:r>
              <a:rPr lang="en-GB" sz="1000" dirty="0" smtClean="0"/>
              <a:t>              than </a:t>
            </a:r>
            <a:r>
              <a:rPr lang="en-GB" sz="1000" dirty="0" smtClean="0"/>
              <a:t>doing an elaborate design up front for handling all possible scenarios</a:t>
            </a:r>
            <a:r>
              <a:rPr lang="en-GB" sz="1000" dirty="0" smtClean="0"/>
              <a:t>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sz="1000" dirty="0" smtClean="0"/>
              <a:t>             The </a:t>
            </a:r>
            <a:r>
              <a:rPr lang="en-GB" sz="1000" dirty="0" smtClean="0"/>
              <a:t>delivery dates are decided by empowered teams of talented </a:t>
            </a:r>
            <a:r>
              <a:rPr lang="en-GB" sz="1000" dirty="0" smtClean="0"/>
              <a:t>individuals</a:t>
            </a:r>
          </a:p>
          <a:p>
            <a:pPr>
              <a:buNone/>
            </a:pPr>
            <a:r>
              <a:rPr lang="en-GB" sz="1000" dirty="0" smtClean="0"/>
              <a:t> </a:t>
            </a:r>
            <a:r>
              <a:rPr lang="en-GB" sz="1000" dirty="0" smtClean="0"/>
              <a:t>             </a:t>
            </a:r>
            <a:r>
              <a:rPr lang="en-US" sz="1000" dirty="0" smtClean="0"/>
              <a:t>(and </a:t>
            </a:r>
            <a:r>
              <a:rPr lang="en-US" sz="1000" dirty="0" smtClean="0"/>
              <a:t>are not dictated).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376" y="1837819"/>
            <a:ext cx="6679896" cy="154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Management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138" y="1566661"/>
            <a:ext cx="6121567" cy="27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Processes: Process &amp;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2863" y="1797185"/>
            <a:ext cx="4389626" cy="24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ctrTitle" idx="4294967295"/>
          </p:nvPr>
        </p:nvSpPr>
        <p:spPr>
          <a:xfrm>
            <a:off x="4887710" y="212670"/>
            <a:ext cx="3988800" cy="801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Agenda</a:t>
            </a:r>
            <a:endParaRPr sz="6000" dirty="0"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4294967295"/>
          </p:nvPr>
        </p:nvSpPr>
        <p:spPr>
          <a:xfrm>
            <a:off x="4887710" y="1329855"/>
            <a:ext cx="4165801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1.1 Software Problems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1.2 Cost, schedule &amp; Quality, Scale and change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1.3 Software Development process Modules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1.4 Project Management Process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1.5 Software Processes: Process &amp; Project </a:t>
            </a:r>
            <a:endParaRPr sz="2000" dirty="0"/>
          </a:p>
        </p:txBody>
      </p:sp>
      <p:sp>
        <p:nvSpPr>
          <p:cNvPr id="223" name="Google Shape;223;p18"/>
          <p:cNvSpPr/>
          <p:nvPr/>
        </p:nvSpPr>
        <p:spPr>
          <a:xfrm>
            <a:off x="1773238" y="1507311"/>
            <a:ext cx="209707" cy="2002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dist="38100" dir="5400000" algn="bl" rotWithShape="0">
              <a:schemeClr val="accent6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1970123" y="1707671"/>
            <a:ext cx="1366885" cy="1367255"/>
            <a:chOff x="6654650" y="3665275"/>
            <a:chExt cx="409100" cy="409125"/>
          </a:xfrm>
        </p:grpSpPr>
        <p:sp>
          <p:nvSpPr>
            <p:cNvPr id="225" name="Google Shape;22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 rot="1056946">
            <a:off x="652772" y="2782964"/>
            <a:ext cx="903058" cy="903222"/>
            <a:chOff x="570875" y="4322250"/>
            <a:chExt cx="443300" cy="443325"/>
          </a:xfrm>
        </p:grpSpPr>
        <p:sp>
          <p:nvSpPr>
            <p:cNvPr id="228" name="Google Shape;22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38100" dir="5400000" algn="bl" rotWithShape="0">
                <a:schemeClr val="accent6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8"/>
          <p:cNvSpPr/>
          <p:nvPr/>
        </p:nvSpPr>
        <p:spPr>
          <a:xfrm rot="2466681">
            <a:off x="754394" y="1972684"/>
            <a:ext cx="443305" cy="42328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dist="38100" dir="5400000" algn="bl" rotWithShape="0">
              <a:schemeClr val="accent6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rot="-1609413">
            <a:off x="1402695" y="2239009"/>
            <a:ext cx="318993" cy="3045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dist="38100" dir="5400000" algn="bl" rotWithShape="0">
              <a:schemeClr val="accent6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rot="2926282">
            <a:off x="3336969" y="2480318"/>
            <a:ext cx="238914" cy="2281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dist="38100" dir="5400000" algn="bl" rotWithShape="0">
              <a:schemeClr val="accent6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rot="-1609859">
            <a:off x="2342810" y="952123"/>
            <a:ext cx="215236" cy="2055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dist="38100" dir="5400000" algn="bl" rotWithShape="0">
              <a:schemeClr val="accent6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337682" y="1933796"/>
            <a:ext cx="6443331" cy="1275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 </a:t>
            </a:r>
            <a:r>
              <a:rPr lang="en-US" sz="4800" dirty="0"/>
              <a:t>Software Problems</a:t>
            </a:r>
            <a:r>
              <a:rPr lang="en-US" sz="4400" dirty="0"/>
              <a:t/>
            </a:r>
            <a:br>
              <a:rPr lang="en-US" sz="4400" dirty="0"/>
            </a:br>
            <a:endParaRPr dirty="0"/>
          </a:p>
        </p:txBody>
      </p:sp>
      <p:sp>
        <p:nvSpPr>
          <p:cNvPr id="216" name="Google Shape;216;p1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1.1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lt1"/>
                </a:solidFill>
                <a:latin typeface="IBM Plex Serif"/>
                <a:ea typeface="IBM Plex Sans Light"/>
                <a:cs typeface="IBM Plex Sans Light"/>
                <a:sym typeface="IBM Plex Serif"/>
              </a:rPr>
              <a:t>&amp;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lt1"/>
                </a:solidFill>
                <a:latin typeface="IBM Plex Serif"/>
                <a:ea typeface="IBM Plex Sans Light"/>
                <a:cs typeface="IBM Plex Sans Light"/>
                <a:sym typeface="IBM Plex Serif"/>
              </a:rPr>
              <a:t>1.2</a:t>
            </a:r>
            <a:endParaRPr sz="54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" name="Google Shape;439;p35">
            <a:extLst>
              <a:ext uri="{FF2B5EF4-FFF2-40B4-BE49-F238E27FC236}">
                <a16:creationId xmlns:a16="http://schemas.microsoft.com/office/drawing/2014/main" xmlns="" id="{ADE4A809-8C08-479C-AA57-413F71D3F77F}"/>
              </a:ext>
            </a:extLst>
          </p:cNvPr>
          <p:cNvSpPr txBox="1">
            <a:spLocks/>
          </p:cNvSpPr>
          <p:nvPr/>
        </p:nvSpPr>
        <p:spPr>
          <a:xfrm>
            <a:off x="2609589" y="2599481"/>
            <a:ext cx="6171424" cy="61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BM Plex Sans Light"/>
              <a:buNone/>
            </a:pPr>
            <a:r>
              <a:rPr lang="en-US" sz="2000" dirty="0">
                <a:solidFill>
                  <a:schemeClr val="lt1"/>
                </a:solidFill>
              </a:rPr>
              <a:t>Cost, Schedule, Quality, Scale &amp; 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3 Main Forces</a:t>
            </a:r>
            <a:endParaRPr dirty="0"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cxnSp>
        <p:nvCxnSpPr>
          <p:cNvPr id="286" name="Google Shape;286;p25"/>
          <p:cNvCxnSpPr/>
          <p:nvPr/>
        </p:nvCxnSpPr>
        <p:spPr>
          <a:xfrm>
            <a:off x="5246200" y="3794100"/>
            <a:ext cx="10881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25"/>
          <p:cNvSpPr txBox="1"/>
          <p:nvPr/>
        </p:nvSpPr>
        <p:spPr>
          <a:xfrm>
            <a:off x="6411873" y="3392988"/>
            <a:ext cx="2252100" cy="79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211948" y="369369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6185153" y="3637648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6411873" y="2362075"/>
            <a:ext cx="2252100" cy="79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Schedule</a:t>
            </a: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 rot="10800000">
            <a:off x="4759948" y="277163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25"/>
          <p:cNvSpPr/>
          <p:nvPr/>
        </p:nvSpPr>
        <p:spPr>
          <a:xfrm>
            <a:off x="6211948" y="2666335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185153" y="2609043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cxnSp>
        <p:nvCxnSpPr>
          <p:cNvPr id="294" name="Google Shape;294;p25"/>
          <p:cNvCxnSpPr/>
          <p:nvPr/>
        </p:nvCxnSpPr>
        <p:spPr>
          <a:xfrm>
            <a:off x="4045175" y="1652900"/>
            <a:ext cx="22893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5"/>
          <p:cNvSpPr txBox="1"/>
          <p:nvPr/>
        </p:nvSpPr>
        <p:spPr>
          <a:xfrm>
            <a:off x="6414222" y="1246518"/>
            <a:ext cx="2252100" cy="79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Cost</a:t>
            </a: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6211948" y="1552956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6185153" y="1496440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grpSp>
        <p:nvGrpSpPr>
          <p:cNvPr id="298" name="Google Shape;298;p25"/>
          <p:cNvGrpSpPr/>
          <p:nvPr/>
        </p:nvGrpSpPr>
        <p:grpSpPr>
          <a:xfrm>
            <a:off x="2281194" y="1592900"/>
            <a:ext cx="3514811" cy="3252003"/>
            <a:chOff x="2991269" y="1153325"/>
            <a:chExt cx="3514811" cy="3252003"/>
          </a:xfrm>
        </p:grpSpPr>
        <p:sp>
          <p:nvSpPr>
            <p:cNvPr id="299" name="Google Shape;299;p25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0" name="Google Shape;300;p25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1" name="Google Shape;301;p2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2" name="Google Shape;302;p25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2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5" name="Google Shape;305;p25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6" name="Google Shape;306;p2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Quality Attributes</a:t>
            </a:r>
            <a:endParaRPr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4474A4-7339-4071-9072-93FAA600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52" y="1716161"/>
            <a:ext cx="7103170" cy="1860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2976900" y="1633940"/>
            <a:ext cx="4848663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👉 </a:t>
            </a:r>
            <a:r>
              <a:rPr lang="en-US" b="1" dirty="0"/>
              <a:t>Scale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👉 </a:t>
            </a:r>
            <a:r>
              <a:rPr lang="en-IN" b="1" dirty="0"/>
              <a:t>Change</a:t>
            </a:r>
            <a:endParaRPr b="1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Software Problems</a:t>
            </a:r>
            <a:endParaRPr dirty="0"/>
          </a:p>
        </p:txBody>
      </p:sp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5562" y="1745847"/>
            <a:ext cx="6547400" cy="1379973"/>
          </a:xfrm>
        </p:spPr>
        <p:txBody>
          <a:bodyPr/>
          <a:lstStyle/>
          <a:p>
            <a:r>
              <a:rPr lang="en-IN" dirty="0" smtClean="0"/>
              <a:t>Software Development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0" y="4718050"/>
            <a:ext cx="369888" cy="25241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9" name="Google Shape;216;p1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chemeClr val="lt1"/>
                </a:solidFill>
                <a:latin typeface="IBM Plex Serif"/>
                <a:ea typeface="IBM Plex Sans Light"/>
                <a:cs typeface="IBM Plex Sans Light"/>
                <a:sym typeface="IBM Plex Serif"/>
              </a:rPr>
              <a:t>1.3</a:t>
            </a:r>
            <a:endParaRPr sz="54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76900" y="336647"/>
            <a:ext cx="5464200" cy="396300"/>
          </a:xfrm>
        </p:spPr>
        <p:txBody>
          <a:bodyPr/>
          <a:lstStyle/>
          <a:p>
            <a:r>
              <a:rPr lang="en-IN" dirty="0" smtClean="0"/>
              <a:t>Waterfall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454" y="900461"/>
            <a:ext cx="3127239" cy="406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774" y="1574260"/>
            <a:ext cx="5214532" cy="231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242</Words>
  <Application>Microsoft Office PowerPoint</Application>
  <PresentationFormat>On-screen Show (16:9)</PresentationFormat>
  <Paragraphs>69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IBM Plex Serif</vt:lpstr>
      <vt:lpstr>IBM Plex Sans Light</vt:lpstr>
      <vt:lpstr>IBM Plex Sans</vt:lpstr>
      <vt:lpstr>Exeter template</vt:lpstr>
      <vt:lpstr>Unit 1  The Software Problem</vt:lpstr>
      <vt:lpstr>Agenda</vt:lpstr>
      <vt:lpstr>     Software Problems </vt:lpstr>
      <vt:lpstr> 3 Main Forces</vt:lpstr>
      <vt:lpstr>Software Quality Attributes</vt:lpstr>
      <vt:lpstr>Other Software Problems</vt:lpstr>
      <vt:lpstr>Software Development Process Models</vt:lpstr>
      <vt:lpstr>Waterfall Model</vt:lpstr>
      <vt:lpstr>Prototyping</vt:lpstr>
      <vt:lpstr>Iterative Development</vt:lpstr>
      <vt:lpstr>Rational Unified Process(RUP)</vt:lpstr>
      <vt:lpstr>Timeboxing Model</vt:lpstr>
      <vt:lpstr>Agile Processes</vt:lpstr>
      <vt:lpstr>Extreme Programming</vt:lpstr>
      <vt:lpstr>Project Management Process</vt:lpstr>
      <vt:lpstr>Software Processes: Process &amp; Project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</dc:creator>
  <cp:lastModifiedBy>Windows User</cp:lastModifiedBy>
  <cp:revision>21</cp:revision>
  <dcterms:modified xsi:type="dcterms:W3CDTF">2021-01-22T10:29:39Z</dcterms:modified>
</cp:coreProperties>
</file>