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4" r:id="rId10"/>
    <p:sldId id="265" r:id="rId11"/>
    <p:sldId id="277" r:id="rId12"/>
    <p:sldId id="266" r:id="rId13"/>
    <p:sldId id="267" r:id="rId14"/>
    <p:sldId id="268" r:id="rId15"/>
    <p:sldId id="276" r:id="rId16"/>
    <p:sldId id="278" r:id="rId17"/>
    <p:sldId id="279" r:id="rId18"/>
    <p:sldId id="280" r:id="rId19"/>
    <p:sldId id="281" r:id="rId20"/>
    <p:sldId id="284" r:id="rId21"/>
    <p:sldId id="269" r:id="rId22"/>
    <p:sldId id="270" r:id="rId23"/>
    <p:sldId id="271" r:id="rId24"/>
    <p:sldId id="282" r:id="rId25"/>
    <p:sldId id="285" r:id="rId26"/>
    <p:sldId id="286" r:id="rId27"/>
    <p:sldId id="287" r:id="rId28"/>
    <p:sldId id="288" r:id="rId29"/>
    <p:sldId id="289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47800" y="2514600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43" y="1506981"/>
            <a:ext cx="1138555" cy="3387090"/>
          </a:xfrm>
          <a:custGeom>
            <a:avLst/>
            <a:gdLst/>
            <a:ahLst/>
            <a:cxnLst/>
            <a:rect l="l" t="t" r="r" b="b"/>
            <a:pathLst>
              <a:path w="1138555" h="3387090">
                <a:moveTo>
                  <a:pt x="0" y="0"/>
                </a:moveTo>
                <a:lnTo>
                  <a:pt x="0" y="3386835"/>
                </a:lnTo>
                <a:lnTo>
                  <a:pt x="45531" y="3367552"/>
                </a:lnTo>
                <a:lnTo>
                  <a:pt x="90343" y="3347137"/>
                </a:lnTo>
                <a:lnTo>
                  <a:pt x="134420" y="3325611"/>
                </a:lnTo>
                <a:lnTo>
                  <a:pt x="177750" y="3302997"/>
                </a:lnTo>
                <a:lnTo>
                  <a:pt x="220317" y="3279313"/>
                </a:lnTo>
                <a:lnTo>
                  <a:pt x="262109" y="3254581"/>
                </a:lnTo>
                <a:lnTo>
                  <a:pt x="303110" y="3228821"/>
                </a:lnTo>
                <a:lnTo>
                  <a:pt x="343308" y="3202055"/>
                </a:lnTo>
                <a:lnTo>
                  <a:pt x="382689" y="3174303"/>
                </a:lnTo>
                <a:lnTo>
                  <a:pt x="421237" y="3145585"/>
                </a:lnTo>
                <a:lnTo>
                  <a:pt x="458940" y="3115923"/>
                </a:lnTo>
                <a:lnTo>
                  <a:pt x="495784" y="3085337"/>
                </a:lnTo>
                <a:lnTo>
                  <a:pt x="531754" y="3053848"/>
                </a:lnTo>
                <a:lnTo>
                  <a:pt x="566837" y="3021477"/>
                </a:lnTo>
                <a:lnTo>
                  <a:pt x="601018" y="2988244"/>
                </a:lnTo>
                <a:lnTo>
                  <a:pt x="634284" y="2954170"/>
                </a:lnTo>
                <a:lnTo>
                  <a:pt x="666621" y="2919276"/>
                </a:lnTo>
                <a:lnTo>
                  <a:pt x="698015" y="2883582"/>
                </a:lnTo>
                <a:lnTo>
                  <a:pt x="728452" y="2847110"/>
                </a:lnTo>
                <a:lnTo>
                  <a:pt x="757918" y="2809880"/>
                </a:lnTo>
                <a:lnTo>
                  <a:pt x="786399" y="2771912"/>
                </a:lnTo>
                <a:lnTo>
                  <a:pt x="813881" y="2733229"/>
                </a:lnTo>
                <a:lnTo>
                  <a:pt x="840351" y="2693849"/>
                </a:lnTo>
                <a:lnTo>
                  <a:pt x="865794" y="2653794"/>
                </a:lnTo>
                <a:lnTo>
                  <a:pt x="890196" y="2613085"/>
                </a:lnTo>
                <a:lnTo>
                  <a:pt x="913543" y="2571742"/>
                </a:lnTo>
                <a:lnTo>
                  <a:pt x="935823" y="2529787"/>
                </a:lnTo>
                <a:lnTo>
                  <a:pt x="957019" y="2487239"/>
                </a:lnTo>
                <a:lnTo>
                  <a:pt x="977120" y="2444120"/>
                </a:lnTo>
                <a:lnTo>
                  <a:pt x="996110" y="2400450"/>
                </a:lnTo>
                <a:lnTo>
                  <a:pt x="1013976" y="2356250"/>
                </a:lnTo>
                <a:lnTo>
                  <a:pt x="1030704" y="2311541"/>
                </a:lnTo>
                <a:lnTo>
                  <a:pt x="1046280" y="2266344"/>
                </a:lnTo>
                <a:lnTo>
                  <a:pt x="1060689" y="2220679"/>
                </a:lnTo>
                <a:lnTo>
                  <a:pt x="1073919" y="2174566"/>
                </a:lnTo>
                <a:lnTo>
                  <a:pt x="1085955" y="2128028"/>
                </a:lnTo>
                <a:lnTo>
                  <a:pt x="1096783" y="2081084"/>
                </a:lnTo>
                <a:lnTo>
                  <a:pt x="1106390" y="2033755"/>
                </a:lnTo>
                <a:lnTo>
                  <a:pt x="1114760" y="1986062"/>
                </a:lnTo>
                <a:lnTo>
                  <a:pt x="1121882" y="1938025"/>
                </a:lnTo>
                <a:lnTo>
                  <a:pt x="1127739" y="1889666"/>
                </a:lnTo>
                <a:lnTo>
                  <a:pt x="1132320" y="1841005"/>
                </a:lnTo>
                <a:lnTo>
                  <a:pt x="1135608" y="1792063"/>
                </a:lnTo>
                <a:lnTo>
                  <a:pt x="1137592" y="1742860"/>
                </a:lnTo>
                <a:lnTo>
                  <a:pt x="1138256" y="1693417"/>
                </a:lnTo>
                <a:lnTo>
                  <a:pt x="1137592" y="1643975"/>
                </a:lnTo>
                <a:lnTo>
                  <a:pt x="1135608" y="1594772"/>
                </a:lnTo>
                <a:lnTo>
                  <a:pt x="1132320" y="1545830"/>
                </a:lnTo>
                <a:lnTo>
                  <a:pt x="1127739" y="1497169"/>
                </a:lnTo>
                <a:lnTo>
                  <a:pt x="1121882" y="1448810"/>
                </a:lnTo>
                <a:lnTo>
                  <a:pt x="1114760" y="1400773"/>
                </a:lnTo>
                <a:lnTo>
                  <a:pt x="1106390" y="1353080"/>
                </a:lnTo>
                <a:lnTo>
                  <a:pt x="1096783" y="1305751"/>
                </a:lnTo>
                <a:lnTo>
                  <a:pt x="1085955" y="1258807"/>
                </a:lnTo>
                <a:lnTo>
                  <a:pt x="1073919" y="1212269"/>
                </a:lnTo>
                <a:lnTo>
                  <a:pt x="1060689" y="1166156"/>
                </a:lnTo>
                <a:lnTo>
                  <a:pt x="1046280" y="1120491"/>
                </a:lnTo>
                <a:lnTo>
                  <a:pt x="1030704" y="1075294"/>
                </a:lnTo>
                <a:lnTo>
                  <a:pt x="1013976" y="1030585"/>
                </a:lnTo>
                <a:lnTo>
                  <a:pt x="996110" y="986385"/>
                </a:lnTo>
                <a:lnTo>
                  <a:pt x="977120" y="942715"/>
                </a:lnTo>
                <a:lnTo>
                  <a:pt x="957019" y="899596"/>
                </a:lnTo>
                <a:lnTo>
                  <a:pt x="935823" y="857048"/>
                </a:lnTo>
                <a:lnTo>
                  <a:pt x="913543" y="815093"/>
                </a:lnTo>
                <a:lnTo>
                  <a:pt x="890196" y="773750"/>
                </a:lnTo>
                <a:lnTo>
                  <a:pt x="865794" y="733041"/>
                </a:lnTo>
                <a:lnTo>
                  <a:pt x="840351" y="692986"/>
                </a:lnTo>
                <a:lnTo>
                  <a:pt x="813881" y="653606"/>
                </a:lnTo>
                <a:lnTo>
                  <a:pt x="786399" y="614923"/>
                </a:lnTo>
                <a:lnTo>
                  <a:pt x="757918" y="576955"/>
                </a:lnTo>
                <a:lnTo>
                  <a:pt x="728452" y="539725"/>
                </a:lnTo>
                <a:lnTo>
                  <a:pt x="698015" y="503253"/>
                </a:lnTo>
                <a:lnTo>
                  <a:pt x="666621" y="467559"/>
                </a:lnTo>
                <a:lnTo>
                  <a:pt x="634284" y="432665"/>
                </a:lnTo>
                <a:lnTo>
                  <a:pt x="601018" y="398591"/>
                </a:lnTo>
                <a:lnTo>
                  <a:pt x="566837" y="365358"/>
                </a:lnTo>
                <a:lnTo>
                  <a:pt x="531754" y="332987"/>
                </a:lnTo>
                <a:lnTo>
                  <a:pt x="495784" y="301498"/>
                </a:lnTo>
                <a:lnTo>
                  <a:pt x="458940" y="270912"/>
                </a:lnTo>
                <a:lnTo>
                  <a:pt x="421237" y="241250"/>
                </a:lnTo>
                <a:lnTo>
                  <a:pt x="382689" y="212532"/>
                </a:lnTo>
                <a:lnTo>
                  <a:pt x="343308" y="184780"/>
                </a:lnTo>
                <a:lnTo>
                  <a:pt x="303110" y="158014"/>
                </a:lnTo>
                <a:lnTo>
                  <a:pt x="262109" y="132254"/>
                </a:lnTo>
                <a:lnTo>
                  <a:pt x="220317" y="107522"/>
                </a:lnTo>
                <a:lnTo>
                  <a:pt x="177750" y="83838"/>
                </a:lnTo>
                <a:lnTo>
                  <a:pt x="134420" y="61224"/>
                </a:lnTo>
                <a:lnTo>
                  <a:pt x="90343" y="39698"/>
                </a:lnTo>
                <a:lnTo>
                  <a:pt x="45531" y="19283"/>
                </a:lnTo>
                <a:lnTo>
                  <a:pt x="0" y="0"/>
                </a:lnTo>
                <a:close/>
              </a:path>
            </a:pathLst>
          </a:custGeom>
          <a:solidFill>
            <a:srgbClr val="99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02951"/>
            <a:ext cx="815340" cy="3242310"/>
          </a:xfrm>
          <a:custGeom>
            <a:avLst/>
            <a:gdLst/>
            <a:ahLst/>
            <a:cxnLst/>
            <a:rect l="l" t="t" r="r" b="b"/>
            <a:pathLst>
              <a:path w="815340" h="3242310">
                <a:moveTo>
                  <a:pt x="0" y="0"/>
                </a:moveTo>
                <a:lnTo>
                  <a:pt x="0" y="3242169"/>
                </a:lnTo>
                <a:lnTo>
                  <a:pt x="33898" y="3216516"/>
                </a:lnTo>
                <a:lnTo>
                  <a:pt x="72333" y="3185934"/>
                </a:lnTo>
                <a:lnTo>
                  <a:pt x="109916" y="3154512"/>
                </a:lnTo>
                <a:lnTo>
                  <a:pt x="146635" y="3122268"/>
                </a:lnTo>
                <a:lnTo>
                  <a:pt x="182484" y="3089222"/>
                </a:lnTo>
                <a:lnTo>
                  <a:pt x="217451" y="3055392"/>
                </a:lnTo>
                <a:lnTo>
                  <a:pt x="251528" y="3020796"/>
                </a:lnTo>
                <a:lnTo>
                  <a:pt x="284704" y="2985454"/>
                </a:lnTo>
                <a:lnTo>
                  <a:pt x="316972" y="2949383"/>
                </a:lnTo>
                <a:lnTo>
                  <a:pt x="348320" y="2912603"/>
                </a:lnTo>
                <a:lnTo>
                  <a:pt x="378741" y="2875133"/>
                </a:lnTo>
                <a:lnTo>
                  <a:pt x="408223" y="2836990"/>
                </a:lnTo>
                <a:lnTo>
                  <a:pt x="436759" y="2798193"/>
                </a:lnTo>
                <a:lnTo>
                  <a:pt x="464338" y="2758762"/>
                </a:lnTo>
                <a:lnTo>
                  <a:pt x="490951" y="2718714"/>
                </a:lnTo>
                <a:lnTo>
                  <a:pt x="516588" y="2678069"/>
                </a:lnTo>
                <a:lnTo>
                  <a:pt x="541241" y="2636844"/>
                </a:lnTo>
                <a:lnTo>
                  <a:pt x="564899" y="2595059"/>
                </a:lnTo>
                <a:lnTo>
                  <a:pt x="587554" y="2552733"/>
                </a:lnTo>
                <a:lnTo>
                  <a:pt x="609195" y="2509884"/>
                </a:lnTo>
                <a:lnTo>
                  <a:pt x="629814" y="2466530"/>
                </a:lnTo>
                <a:lnTo>
                  <a:pt x="649401" y="2422690"/>
                </a:lnTo>
                <a:lnTo>
                  <a:pt x="667947" y="2378383"/>
                </a:lnTo>
                <a:lnTo>
                  <a:pt x="685441" y="2333627"/>
                </a:lnTo>
                <a:lnTo>
                  <a:pt x="701876" y="2288442"/>
                </a:lnTo>
                <a:lnTo>
                  <a:pt x="717240" y="2242846"/>
                </a:lnTo>
                <a:lnTo>
                  <a:pt x="731526" y="2196856"/>
                </a:lnTo>
                <a:lnTo>
                  <a:pt x="744722" y="2150493"/>
                </a:lnTo>
                <a:lnTo>
                  <a:pt x="756821" y="2103775"/>
                </a:lnTo>
                <a:lnTo>
                  <a:pt x="767812" y="2056720"/>
                </a:lnTo>
                <a:lnTo>
                  <a:pt x="777686" y="2009346"/>
                </a:lnTo>
                <a:lnTo>
                  <a:pt x="786434" y="1961674"/>
                </a:lnTo>
                <a:lnTo>
                  <a:pt x="794046" y="1913720"/>
                </a:lnTo>
                <a:lnTo>
                  <a:pt x="800513" y="1865505"/>
                </a:lnTo>
                <a:lnTo>
                  <a:pt x="805826" y="1817046"/>
                </a:lnTo>
                <a:lnTo>
                  <a:pt x="809974" y="1768362"/>
                </a:lnTo>
                <a:lnTo>
                  <a:pt x="812948" y="1719472"/>
                </a:lnTo>
                <a:lnTo>
                  <a:pt x="814740" y="1670394"/>
                </a:lnTo>
                <a:lnTo>
                  <a:pt x="815340" y="1621148"/>
                </a:lnTo>
                <a:lnTo>
                  <a:pt x="814740" y="1571892"/>
                </a:lnTo>
                <a:lnTo>
                  <a:pt x="812948" y="1522805"/>
                </a:lnTo>
                <a:lnTo>
                  <a:pt x="809974" y="1473906"/>
                </a:lnTo>
                <a:lnTo>
                  <a:pt x="805826" y="1425214"/>
                </a:lnTo>
                <a:lnTo>
                  <a:pt x="800513" y="1376748"/>
                </a:lnTo>
                <a:lnTo>
                  <a:pt x="794046" y="1328525"/>
                </a:lnTo>
                <a:lnTo>
                  <a:pt x="786434" y="1280565"/>
                </a:lnTo>
                <a:lnTo>
                  <a:pt x="777686" y="1232886"/>
                </a:lnTo>
                <a:lnTo>
                  <a:pt x="767812" y="1185506"/>
                </a:lnTo>
                <a:lnTo>
                  <a:pt x="756821" y="1138446"/>
                </a:lnTo>
                <a:lnTo>
                  <a:pt x="744722" y="1091722"/>
                </a:lnTo>
                <a:lnTo>
                  <a:pt x="731526" y="1045354"/>
                </a:lnTo>
                <a:lnTo>
                  <a:pt x="717240" y="999360"/>
                </a:lnTo>
                <a:lnTo>
                  <a:pt x="701876" y="953760"/>
                </a:lnTo>
                <a:lnTo>
                  <a:pt x="685441" y="908570"/>
                </a:lnTo>
                <a:lnTo>
                  <a:pt x="667947" y="863811"/>
                </a:lnTo>
                <a:lnTo>
                  <a:pt x="649401" y="819501"/>
                </a:lnTo>
                <a:lnTo>
                  <a:pt x="629814" y="775659"/>
                </a:lnTo>
                <a:lnTo>
                  <a:pt x="609195" y="732302"/>
                </a:lnTo>
                <a:lnTo>
                  <a:pt x="587554" y="689450"/>
                </a:lnTo>
                <a:lnTo>
                  <a:pt x="564899" y="647121"/>
                </a:lnTo>
                <a:lnTo>
                  <a:pt x="541241" y="605335"/>
                </a:lnTo>
                <a:lnTo>
                  <a:pt x="516588" y="564108"/>
                </a:lnTo>
                <a:lnTo>
                  <a:pt x="490951" y="523462"/>
                </a:lnTo>
                <a:lnTo>
                  <a:pt x="464338" y="483413"/>
                </a:lnTo>
                <a:lnTo>
                  <a:pt x="436759" y="443980"/>
                </a:lnTo>
                <a:lnTo>
                  <a:pt x="408223" y="405182"/>
                </a:lnTo>
                <a:lnTo>
                  <a:pt x="378741" y="367039"/>
                </a:lnTo>
                <a:lnTo>
                  <a:pt x="348320" y="329567"/>
                </a:lnTo>
                <a:lnTo>
                  <a:pt x="316972" y="292787"/>
                </a:lnTo>
                <a:lnTo>
                  <a:pt x="284704" y="256716"/>
                </a:lnTo>
                <a:lnTo>
                  <a:pt x="251528" y="221373"/>
                </a:lnTo>
                <a:lnTo>
                  <a:pt x="217451" y="186777"/>
                </a:lnTo>
                <a:lnTo>
                  <a:pt x="182484" y="152947"/>
                </a:lnTo>
                <a:lnTo>
                  <a:pt x="146635" y="119900"/>
                </a:lnTo>
                <a:lnTo>
                  <a:pt x="109916" y="87657"/>
                </a:lnTo>
                <a:lnTo>
                  <a:pt x="72333" y="56235"/>
                </a:lnTo>
                <a:lnTo>
                  <a:pt x="33898" y="25652"/>
                </a:lnTo>
                <a:lnTo>
                  <a:pt x="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7722" y="1156157"/>
            <a:ext cx="544855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68951"/>
            <a:ext cx="876300" cy="2558415"/>
          </a:xfrm>
          <a:custGeom>
            <a:avLst/>
            <a:gdLst/>
            <a:ahLst/>
            <a:cxnLst/>
            <a:rect l="l" t="t" r="r" b="b"/>
            <a:pathLst>
              <a:path w="876300" h="2558415">
                <a:moveTo>
                  <a:pt x="0" y="0"/>
                </a:moveTo>
                <a:lnTo>
                  <a:pt x="0" y="2557897"/>
                </a:lnTo>
                <a:lnTo>
                  <a:pt x="43345" y="2534251"/>
                </a:lnTo>
                <a:lnTo>
                  <a:pt x="90298" y="2507053"/>
                </a:lnTo>
                <a:lnTo>
                  <a:pt x="136061" y="2478933"/>
                </a:lnTo>
                <a:lnTo>
                  <a:pt x="180619" y="2449916"/>
                </a:lnTo>
                <a:lnTo>
                  <a:pt x="223955" y="2420025"/>
                </a:lnTo>
                <a:lnTo>
                  <a:pt x="266052" y="2389283"/>
                </a:lnTo>
                <a:lnTo>
                  <a:pt x="306895" y="2357714"/>
                </a:lnTo>
                <a:lnTo>
                  <a:pt x="346468" y="2325342"/>
                </a:lnTo>
                <a:lnTo>
                  <a:pt x="384753" y="2292191"/>
                </a:lnTo>
                <a:lnTo>
                  <a:pt x="421736" y="2258283"/>
                </a:lnTo>
                <a:lnTo>
                  <a:pt x="457399" y="2223643"/>
                </a:lnTo>
                <a:lnTo>
                  <a:pt x="491727" y="2188293"/>
                </a:lnTo>
                <a:lnTo>
                  <a:pt x="524703" y="2152259"/>
                </a:lnTo>
                <a:lnTo>
                  <a:pt x="556311" y="2115562"/>
                </a:lnTo>
                <a:lnTo>
                  <a:pt x="586536" y="2078227"/>
                </a:lnTo>
                <a:lnTo>
                  <a:pt x="615360" y="2040277"/>
                </a:lnTo>
                <a:lnTo>
                  <a:pt x="642768" y="2001737"/>
                </a:lnTo>
                <a:lnTo>
                  <a:pt x="668743" y="1962629"/>
                </a:lnTo>
                <a:lnTo>
                  <a:pt x="693270" y="1922976"/>
                </a:lnTo>
                <a:lnTo>
                  <a:pt x="716331" y="1882804"/>
                </a:lnTo>
                <a:lnTo>
                  <a:pt x="737911" y="1842134"/>
                </a:lnTo>
                <a:lnTo>
                  <a:pt x="757994" y="1800992"/>
                </a:lnTo>
                <a:lnTo>
                  <a:pt x="776564" y="1759399"/>
                </a:lnTo>
                <a:lnTo>
                  <a:pt x="793603" y="1717381"/>
                </a:lnTo>
                <a:lnTo>
                  <a:pt x="809097" y="1674960"/>
                </a:lnTo>
                <a:lnTo>
                  <a:pt x="823028" y="1632160"/>
                </a:lnTo>
                <a:lnTo>
                  <a:pt x="835382" y="1589005"/>
                </a:lnTo>
                <a:lnTo>
                  <a:pt x="846140" y="1545518"/>
                </a:lnTo>
                <a:lnTo>
                  <a:pt x="855288" y="1501723"/>
                </a:lnTo>
                <a:lnTo>
                  <a:pt x="862809" y="1457643"/>
                </a:lnTo>
                <a:lnTo>
                  <a:pt x="868687" y="1413302"/>
                </a:lnTo>
                <a:lnTo>
                  <a:pt x="872905" y="1368723"/>
                </a:lnTo>
                <a:lnTo>
                  <a:pt x="875448" y="1323931"/>
                </a:lnTo>
                <a:lnTo>
                  <a:pt x="876300" y="1278948"/>
                </a:lnTo>
                <a:lnTo>
                  <a:pt x="875448" y="1233955"/>
                </a:lnTo>
                <a:lnTo>
                  <a:pt x="872905" y="1189153"/>
                </a:lnTo>
                <a:lnTo>
                  <a:pt x="868687" y="1144566"/>
                </a:lnTo>
                <a:lnTo>
                  <a:pt x="862809" y="1100219"/>
                </a:lnTo>
                <a:lnTo>
                  <a:pt x="855288" y="1056133"/>
                </a:lnTo>
                <a:lnTo>
                  <a:pt x="846140" y="1012333"/>
                </a:lnTo>
                <a:lnTo>
                  <a:pt x="835382" y="968842"/>
                </a:lnTo>
                <a:lnTo>
                  <a:pt x="823028" y="925684"/>
                </a:lnTo>
                <a:lnTo>
                  <a:pt x="809097" y="882882"/>
                </a:lnTo>
                <a:lnTo>
                  <a:pt x="793603" y="840459"/>
                </a:lnTo>
                <a:lnTo>
                  <a:pt x="776564" y="798440"/>
                </a:lnTo>
                <a:lnTo>
                  <a:pt x="757994" y="756848"/>
                </a:lnTo>
                <a:lnTo>
                  <a:pt x="737911" y="715706"/>
                </a:lnTo>
                <a:lnTo>
                  <a:pt x="716331" y="675038"/>
                </a:lnTo>
                <a:lnTo>
                  <a:pt x="693270" y="634867"/>
                </a:lnTo>
                <a:lnTo>
                  <a:pt x="668743" y="595217"/>
                </a:lnTo>
                <a:lnTo>
                  <a:pt x="642768" y="556112"/>
                </a:lnTo>
                <a:lnTo>
                  <a:pt x="615360" y="517574"/>
                </a:lnTo>
                <a:lnTo>
                  <a:pt x="586536" y="479628"/>
                </a:lnTo>
                <a:lnTo>
                  <a:pt x="556311" y="442296"/>
                </a:lnTo>
                <a:lnTo>
                  <a:pt x="524703" y="405603"/>
                </a:lnTo>
                <a:lnTo>
                  <a:pt x="491727" y="369572"/>
                </a:lnTo>
                <a:lnTo>
                  <a:pt x="457399" y="334227"/>
                </a:lnTo>
                <a:lnTo>
                  <a:pt x="421736" y="299590"/>
                </a:lnTo>
                <a:lnTo>
                  <a:pt x="384753" y="265686"/>
                </a:lnTo>
                <a:lnTo>
                  <a:pt x="346468" y="232538"/>
                </a:lnTo>
                <a:lnTo>
                  <a:pt x="306895" y="200169"/>
                </a:lnTo>
                <a:lnTo>
                  <a:pt x="266052" y="168604"/>
                </a:lnTo>
                <a:lnTo>
                  <a:pt x="223955" y="137865"/>
                </a:lnTo>
                <a:lnTo>
                  <a:pt x="180619" y="107976"/>
                </a:lnTo>
                <a:lnTo>
                  <a:pt x="136061" y="78960"/>
                </a:lnTo>
                <a:lnTo>
                  <a:pt x="90298" y="50842"/>
                </a:lnTo>
                <a:lnTo>
                  <a:pt x="43345" y="23645"/>
                </a:lnTo>
                <a:lnTo>
                  <a:pt x="0" y="0"/>
                </a:lnTo>
                <a:close/>
              </a:path>
            </a:pathLst>
          </a:custGeom>
          <a:solidFill>
            <a:srgbClr val="99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78965"/>
            <a:ext cx="669290" cy="2597150"/>
          </a:xfrm>
          <a:custGeom>
            <a:avLst/>
            <a:gdLst/>
            <a:ahLst/>
            <a:cxnLst/>
            <a:rect l="l" t="t" r="r" b="b"/>
            <a:pathLst>
              <a:path w="669290" h="2597150">
                <a:moveTo>
                  <a:pt x="0" y="0"/>
                </a:moveTo>
                <a:lnTo>
                  <a:pt x="0" y="2596748"/>
                </a:lnTo>
                <a:lnTo>
                  <a:pt x="35923" y="2570821"/>
                </a:lnTo>
                <a:lnTo>
                  <a:pt x="75097" y="2540598"/>
                </a:lnTo>
                <a:lnTo>
                  <a:pt x="113179" y="2509235"/>
                </a:lnTo>
                <a:lnTo>
                  <a:pt x="150155" y="2476762"/>
                </a:lnTo>
                <a:lnTo>
                  <a:pt x="186005" y="2443214"/>
                </a:lnTo>
                <a:lnTo>
                  <a:pt x="220715" y="2408620"/>
                </a:lnTo>
                <a:lnTo>
                  <a:pt x="254268" y="2373015"/>
                </a:lnTo>
                <a:lnTo>
                  <a:pt x="286646" y="2336429"/>
                </a:lnTo>
                <a:lnTo>
                  <a:pt x="317833" y="2298895"/>
                </a:lnTo>
                <a:lnTo>
                  <a:pt x="347813" y="2260445"/>
                </a:lnTo>
                <a:lnTo>
                  <a:pt x="376569" y="2221112"/>
                </a:lnTo>
                <a:lnTo>
                  <a:pt x="404084" y="2180927"/>
                </a:lnTo>
                <a:lnTo>
                  <a:pt x="430342" y="2139922"/>
                </a:lnTo>
                <a:lnTo>
                  <a:pt x="455326" y="2098131"/>
                </a:lnTo>
                <a:lnTo>
                  <a:pt x="479020" y="2055584"/>
                </a:lnTo>
                <a:lnTo>
                  <a:pt x="501406" y="2012314"/>
                </a:lnTo>
                <a:lnTo>
                  <a:pt x="522469" y="1968353"/>
                </a:lnTo>
                <a:lnTo>
                  <a:pt x="542191" y="1923734"/>
                </a:lnTo>
                <a:lnTo>
                  <a:pt x="560556" y="1878488"/>
                </a:lnTo>
                <a:lnTo>
                  <a:pt x="577547" y="1832648"/>
                </a:lnTo>
                <a:lnTo>
                  <a:pt x="593148" y="1786246"/>
                </a:lnTo>
                <a:lnTo>
                  <a:pt x="607342" y="1739313"/>
                </a:lnTo>
                <a:lnTo>
                  <a:pt x="620113" y="1691883"/>
                </a:lnTo>
                <a:lnTo>
                  <a:pt x="631443" y="1643987"/>
                </a:lnTo>
                <a:lnTo>
                  <a:pt x="641317" y="1595657"/>
                </a:lnTo>
                <a:lnTo>
                  <a:pt x="649717" y="1546926"/>
                </a:lnTo>
                <a:lnTo>
                  <a:pt x="656628" y="1497826"/>
                </a:lnTo>
                <a:lnTo>
                  <a:pt x="662031" y="1448388"/>
                </a:lnTo>
                <a:lnTo>
                  <a:pt x="665911" y="1398645"/>
                </a:lnTo>
                <a:lnTo>
                  <a:pt x="668252" y="1348630"/>
                </a:lnTo>
                <a:lnTo>
                  <a:pt x="669036" y="1298374"/>
                </a:lnTo>
                <a:lnTo>
                  <a:pt x="668252" y="1248106"/>
                </a:lnTo>
                <a:lnTo>
                  <a:pt x="665911" y="1198081"/>
                </a:lnTo>
                <a:lnTo>
                  <a:pt x="662031" y="1148330"/>
                </a:lnTo>
                <a:lnTo>
                  <a:pt x="656628" y="1098885"/>
                </a:lnTo>
                <a:lnTo>
                  <a:pt x="649717" y="1049779"/>
                </a:lnTo>
                <a:lnTo>
                  <a:pt x="641317" y="1001043"/>
                </a:lnTo>
                <a:lnTo>
                  <a:pt x="631443" y="952709"/>
                </a:lnTo>
                <a:lnTo>
                  <a:pt x="620113" y="904811"/>
                </a:lnTo>
                <a:lnTo>
                  <a:pt x="607342" y="857379"/>
                </a:lnTo>
                <a:lnTo>
                  <a:pt x="593148" y="810446"/>
                </a:lnTo>
                <a:lnTo>
                  <a:pt x="577547" y="764043"/>
                </a:lnTo>
                <a:lnTo>
                  <a:pt x="560556" y="718204"/>
                </a:lnTo>
                <a:lnTo>
                  <a:pt x="542191" y="672960"/>
                </a:lnTo>
                <a:lnTo>
                  <a:pt x="522469" y="628343"/>
                </a:lnTo>
                <a:lnTo>
                  <a:pt x="501406" y="584385"/>
                </a:lnTo>
                <a:lnTo>
                  <a:pt x="479020" y="541118"/>
                </a:lnTo>
                <a:lnTo>
                  <a:pt x="455326" y="498574"/>
                </a:lnTo>
                <a:lnTo>
                  <a:pt x="430342" y="456786"/>
                </a:lnTo>
                <a:lnTo>
                  <a:pt x="404084" y="415786"/>
                </a:lnTo>
                <a:lnTo>
                  <a:pt x="376569" y="375605"/>
                </a:lnTo>
                <a:lnTo>
                  <a:pt x="347813" y="336276"/>
                </a:lnTo>
                <a:lnTo>
                  <a:pt x="317833" y="297830"/>
                </a:lnTo>
                <a:lnTo>
                  <a:pt x="286646" y="260300"/>
                </a:lnTo>
                <a:lnTo>
                  <a:pt x="254268" y="223718"/>
                </a:lnTo>
                <a:lnTo>
                  <a:pt x="220715" y="188116"/>
                </a:lnTo>
                <a:lnTo>
                  <a:pt x="186005" y="153526"/>
                </a:lnTo>
                <a:lnTo>
                  <a:pt x="150155" y="119980"/>
                </a:lnTo>
                <a:lnTo>
                  <a:pt x="113179" y="87510"/>
                </a:lnTo>
                <a:lnTo>
                  <a:pt x="75097" y="56148"/>
                </a:lnTo>
                <a:lnTo>
                  <a:pt x="35923" y="25927"/>
                </a:lnTo>
                <a:lnTo>
                  <a:pt x="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1600" y="152400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9069" y="825753"/>
            <a:ext cx="396430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6369" y="1859026"/>
            <a:ext cx="6717030" cy="2654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2188" y="6463481"/>
            <a:ext cx="2717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ofwiki.org/wiki/Definition:Conjunction" TargetMode="External"/><Relationship Id="rId2" Type="http://schemas.openxmlformats.org/officeDocument/2006/relationships/hyperlink" Target="https://proofwiki.org/wiki/Definition:Logical_No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ofwiki.org/wiki/Definition:Conditional" TargetMode="External"/><Relationship Id="rId4" Type="http://schemas.openxmlformats.org/officeDocument/2006/relationships/hyperlink" Target="https://proofwiki.org/wiki/Definition:Disjunction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les_Sanders_Peirce" TargetMode="External"/><Relationship Id="rId2" Type="http://schemas.openxmlformats.org/officeDocument/2006/relationships/hyperlink" Target="https://en.wikipedia.org/wiki/Peirce_arrow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Discrete</a:t>
            </a:r>
            <a:r>
              <a:rPr spc="5" dirty="0"/>
              <a:t> </a:t>
            </a:r>
            <a:r>
              <a:rPr spc="-5" dirty="0"/>
              <a:t>Mathematics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32660" y="2173223"/>
            <a:ext cx="5617845" cy="2219325"/>
            <a:chOff x="2232660" y="2173223"/>
            <a:chExt cx="5617845" cy="2219325"/>
          </a:xfrm>
        </p:grpSpPr>
        <p:sp>
          <p:nvSpPr>
            <p:cNvPr id="4" name="object 4"/>
            <p:cNvSpPr/>
            <p:nvPr/>
          </p:nvSpPr>
          <p:spPr>
            <a:xfrm>
              <a:off x="2232660" y="2173223"/>
              <a:ext cx="5617464" cy="134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7788" y="3051047"/>
              <a:ext cx="2593848" cy="1341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96133" y="2203259"/>
            <a:ext cx="4636770" cy="2591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7320" marR="5080" indent="-1405255">
              <a:lnSpc>
                <a:spcPct val="120000"/>
              </a:lnSpc>
              <a:spcBef>
                <a:spcPts val="105"/>
              </a:spcBef>
            </a:pPr>
            <a:endParaRPr lang="en-IN" sz="4800" b="1" dirty="0">
              <a:solidFill>
                <a:srgbClr val="006666"/>
              </a:solidFill>
              <a:latin typeface="Verdana"/>
              <a:cs typeface="Verdana"/>
            </a:endParaRPr>
          </a:p>
          <a:p>
            <a:pPr marL="1417320" marR="5080" indent="-1405255">
              <a:lnSpc>
                <a:spcPct val="120000"/>
              </a:lnSpc>
              <a:spcBef>
                <a:spcPts val="105"/>
              </a:spcBef>
            </a:pPr>
            <a:r>
              <a:rPr sz="4800" b="1">
                <a:solidFill>
                  <a:srgbClr val="006666"/>
                </a:solidFill>
                <a:latin typeface="Verdana"/>
                <a:cs typeface="Verdana"/>
              </a:rPr>
              <a:t>Ma</a:t>
            </a:r>
            <a:r>
              <a:rPr sz="4800" b="1" spc="-15">
                <a:solidFill>
                  <a:srgbClr val="006666"/>
                </a:solidFill>
                <a:latin typeface="Verdana"/>
                <a:cs typeface="Verdana"/>
              </a:rPr>
              <a:t>t</a:t>
            </a:r>
            <a:r>
              <a:rPr sz="4800" b="1" spc="-5">
                <a:solidFill>
                  <a:srgbClr val="006666"/>
                </a:solidFill>
                <a:latin typeface="Verdana"/>
                <a:cs typeface="Verdana"/>
              </a:rPr>
              <a:t>hematic</a:t>
            </a:r>
            <a:r>
              <a:rPr sz="4800" b="1" spc="-25">
                <a:solidFill>
                  <a:srgbClr val="006666"/>
                </a:solidFill>
                <a:latin typeface="Verdana"/>
                <a:cs typeface="Verdana"/>
              </a:rPr>
              <a:t>a</a:t>
            </a:r>
            <a:r>
              <a:rPr sz="4800" b="1">
                <a:solidFill>
                  <a:srgbClr val="006666"/>
                </a:solidFill>
                <a:latin typeface="Verdana"/>
                <a:cs typeface="Verdana"/>
              </a:rPr>
              <a:t>l  </a:t>
            </a:r>
            <a:r>
              <a:rPr sz="4800" b="1" spc="-5" dirty="0">
                <a:solidFill>
                  <a:srgbClr val="006666"/>
                </a:solidFill>
                <a:latin typeface="Verdana"/>
                <a:cs typeface="Verdana"/>
              </a:rPr>
              <a:t>Logic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1386815"/>
            <a:ext cx="8045450" cy="2475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-5" dirty="0">
                <a:latin typeface="Verdana"/>
                <a:cs typeface="Verdana"/>
              </a:rPr>
              <a:t>Biimplication</a:t>
            </a:r>
            <a:endParaRPr sz="2000">
              <a:latin typeface="Verdana"/>
              <a:cs typeface="Verdana"/>
            </a:endParaRPr>
          </a:p>
          <a:p>
            <a:pPr marL="413384" indent="-287020">
              <a:lnSpc>
                <a:spcPct val="100000"/>
              </a:lnSpc>
              <a:spcBef>
                <a:spcPts val="72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413384" algn="l"/>
                <a:tab pos="414020" algn="l"/>
              </a:tabLst>
            </a:pPr>
            <a:r>
              <a:rPr sz="2000" spc="-5" dirty="0">
                <a:latin typeface="Verdana"/>
                <a:cs typeface="Verdana"/>
              </a:rPr>
              <a:t>Let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i="1" dirty="0">
                <a:latin typeface="Verdana"/>
                <a:cs typeface="Verdana"/>
              </a:rPr>
              <a:t>Q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statements. </a:t>
            </a:r>
            <a:r>
              <a:rPr sz="2000" spc="-5" dirty="0">
                <a:latin typeface="Verdana"/>
                <a:cs typeface="Verdana"/>
              </a:rPr>
              <a:t>The statement </a:t>
            </a:r>
            <a:r>
              <a:rPr sz="2000" spc="5" dirty="0">
                <a:latin typeface="Verdana"/>
                <a:cs typeface="Verdana"/>
              </a:rPr>
              <a:t>“</a:t>
            </a:r>
            <a:r>
              <a:rPr sz="2000" i="1" spc="5" dirty="0">
                <a:latin typeface="Verdana"/>
                <a:cs typeface="Verdana"/>
              </a:rPr>
              <a:t>P </a:t>
            </a:r>
            <a:r>
              <a:rPr sz="2000" spc="-5" dirty="0">
                <a:latin typeface="Verdana"/>
                <a:cs typeface="Verdana"/>
              </a:rPr>
              <a:t>if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only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if</a:t>
            </a:r>
            <a:endParaRPr sz="2000">
              <a:latin typeface="Verdana"/>
              <a:cs typeface="Verdana"/>
            </a:endParaRPr>
          </a:p>
          <a:p>
            <a:pPr marL="413384">
              <a:lnSpc>
                <a:spcPct val="100000"/>
              </a:lnSpc>
              <a:spcBef>
                <a:spcPts val="240"/>
              </a:spcBef>
            </a:pPr>
            <a:r>
              <a:rPr sz="2000" i="1" spc="-5" dirty="0">
                <a:latin typeface="Verdana"/>
                <a:cs typeface="Verdana"/>
              </a:rPr>
              <a:t>Q</a:t>
            </a:r>
            <a:r>
              <a:rPr sz="2000" spc="-5" dirty="0">
                <a:latin typeface="Verdana"/>
                <a:cs typeface="Verdana"/>
              </a:rPr>
              <a:t>”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called the </a:t>
            </a:r>
            <a:r>
              <a:rPr sz="2000" b="1" dirty="0">
                <a:latin typeface="Verdana"/>
                <a:cs typeface="Verdana"/>
              </a:rPr>
              <a:t>biimplication or biconditional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Q</a:t>
            </a:r>
            <a:endParaRPr sz="2000">
              <a:latin typeface="Verdana"/>
              <a:cs typeface="Verdana"/>
            </a:endParaRPr>
          </a:p>
          <a:p>
            <a:pPr marL="413384" indent="-287020">
              <a:lnSpc>
                <a:spcPct val="100000"/>
              </a:lnSpc>
              <a:spcBef>
                <a:spcPts val="79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413384" algn="l"/>
                <a:tab pos="414020" algn="l"/>
              </a:tabLst>
            </a:pPr>
            <a:r>
              <a:rPr sz="2000" spc="-5" dirty="0">
                <a:latin typeface="Verdana"/>
                <a:cs typeface="Verdana"/>
              </a:rPr>
              <a:t>The biconditional “</a:t>
            </a:r>
            <a:r>
              <a:rPr sz="2000" i="1" spc="-5" dirty="0">
                <a:latin typeface="Verdana"/>
                <a:cs typeface="Verdana"/>
              </a:rPr>
              <a:t>P </a:t>
            </a:r>
            <a:r>
              <a:rPr sz="2000" spc="-5" dirty="0">
                <a:latin typeface="Verdana"/>
                <a:cs typeface="Verdana"/>
              </a:rPr>
              <a:t>if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only if </a:t>
            </a:r>
            <a:r>
              <a:rPr sz="2000" i="1" spc="-5" dirty="0">
                <a:latin typeface="Verdana"/>
                <a:cs typeface="Verdana"/>
              </a:rPr>
              <a:t>Q</a:t>
            </a:r>
            <a:r>
              <a:rPr sz="2000" spc="-5" dirty="0">
                <a:latin typeface="Verdana"/>
                <a:cs typeface="Verdana"/>
              </a:rPr>
              <a:t>” is written </a:t>
            </a:r>
            <a:r>
              <a:rPr sz="2300" i="1" dirty="0">
                <a:latin typeface="Verdana"/>
                <a:cs typeface="Verdana"/>
              </a:rPr>
              <a:t>P </a:t>
            </a:r>
            <a:r>
              <a:rPr sz="2300" dirty="0">
                <a:latin typeface="Symbol"/>
                <a:cs typeface="Symbol"/>
              </a:rPr>
              <a:t></a:t>
            </a:r>
            <a:r>
              <a:rPr sz="2300" spc="204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Verdana"/>
                <a:cs typeface="Verdana"/>
              </a:rPr>
              <a:t>Q</a:t>
            </a:r>
            <a:endParaRPr sz="2300">
              <a:latin typeface="Verdana"/>
              <a:cs typeface="Verdana"/>
            </a:endParaRPr>
          </a:p>
          <a:p>
            <a:pPr marL="413384" indent="-287020">
              <a:lnSpc>
                <a:spcPct val="100000"/>
              </a:lnSpc>
              <a:spcBef>
                <a:spcPts val="75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413384" algn="l"/>
                <a:tab pos="414020" algn="l"/>
              </a:tabLst>
            </a:pPr>
            <a:r>
              <a:rPr sz="2000" dirty="0">
                <a:latin typeface="Verdana"/>
                <a:cs typeface="Verdana"/>
              </a:rPr>
              <a:t>“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spc="-5" dirty="0">
                <a:latin typeface="Verdana"/>
                <a:cs typeface="Verdana"/>
              </a:rPr>
              <a:t>if </a:t>
            </a:r>
            <a:r>
              <a:rPr sz="2000" dirty="0">
                <a:latin typeface="Verdana"/>
                <a:cs typeface="Verdana"/>
              </a:rPr>
              <a:t>and only </a:t>
            </a:r>
            <a:r>
              <a:rPr sz="2000" spc="-5" dirty="0">
                <a:latin typeface="Verdana"/>
                <a:cs typeface="Verdana"/>
              </a:rPr>
              <a:t>if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Q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413384" indent="-287020">
              <a:lnSpc>
                <a:spcPct val="100000"/>
              </a:lnSpc>
              <a:spcBef>
                <a:spcPts val="81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413384" algn="l"/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Truth Table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Biconditional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050" y="4108450"/>
          <a:ext cx="43434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388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</a:t>
                      </a:r>
                      <a:r>
                        <a:rPr sz="1800" b="1" spc="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1295400" y="1524000"/>
            <a:ext cx="7391400" cy="27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2940" algn="ctr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Arial"/>
                <a:cs typeface="Arial"/>
              </a:rPr>
              <a:t>Precedence of Logical</a:t>
            </a:r>
            <a:r>
              <a:rPr sz="2800" u="heavy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  <a:p>
            <a:pPr marL="354965" marR="129539" indent="-342900">
              <a:lnSpc>
                <a:spcPct val="100000"/>
              </a:lnSpc>
              <a:spcBef>
                <a:spcPts val="187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pc="-5" dirty="0">
                <a:latin typeface="Arial"/>
                <a:cs typeface="Arial"/>
              </a:rPr>
              <a:t>We </a:t>
            </a:r>
            <a:r>
              <a:rPr dirty="0">
                <a:latin typeface="Arial"/>
                <a:cs typeface="Arial"/>
              </a:rPr>
              <a:t>can use parentheses </a:t>
            </a:r>
            <a:r>
              <a:rPr spc="-5" dirty="0">
                <a:latin typeface="Arial"/>
                <a:cs typeface="Arial"/>
              </a:rPr>
              <a:t>to specify the </a:t>
            </a:r>
            <a:r>
              <a:rPr dirty="0">
                <a:latin typeface="Arial"/>
                <a:cs typeface="Arial"/>
              </a:rPr>
              <a:t>order </a:t>
            </a:r>
            <a:r>
              <a:rPr spc="-5" dirty="0">
                <a:latin typeface="Arial"/>
                <a:cs typeface="Arial"/>
              </a:rPr>
              <a:t>in which </a:t>
            </a:r>
            <a:r>
              <a:rPr dirty="0">
                <a:latin typeface="Arial"/>
                <a:cs typeface="Arial"/>
              </a:rPr>
              <a:t>logical </a:t>
            </a:r>
            <a:r>
              <a:rPr spc="-5" dirty="0">
                <a:latin typeface="Arial"/>
                <a:cs typeface="Arial"/>
              </a:rPr>
              <a:t>operators  in </a:t>
            </a:r>
            <a:r>
              <a:rPr dirty="0">
                <a:latin typeface="Arial"/>
                <a:cs typeface="Arial"/>
              </a:rPr>
              <a:t>a compound </a:t>
            </a:r>
            <a:r>
              <a:rPr spc="-5" dirty="0">
                <a:latin typeface="Arial"/>
                <a:cs typeface="Arial"/>
              </a:rPr>
              <a:t>proposition </a:t>
            </a:r>
            <a:r>
              <a:rPr dirty="0">
                <a:latin typeface="Arial"/>
                <a:cs typeface="Arial"/>
              </a:rPr>
              <a:t>are to be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applied.</a:t>
            </a:r>
            <a:endParaRPr>
              <a:latin typeface="Arial"/>
              <a:cs typeface="Arial"/>
            </a:endParaRPr>
          </a:p>
          <a:p>
            <a:pPr marL="354965" marR="125095" indent="-342900">
              <a:lnSpc>
                <a:spcPct val="100000"/>
              </a:lnSpc>
              <a:spcBef>
                <a:spcPts val="50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pc="-5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reduce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number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parentheses,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precedence order </a:t>
            </a:r>
            <a:r>
              <a:rPr spc="-5" dirty="0">
                <a:latin typeface="Arial"/>
                <a:cs typeface="Arial"/>
              </a:rPr>
              <a:t>is defined  for logical</a:t>
            </a:r>
            <a:r>
              <a:rPr dirty="0">
                <a:latin typeface="Arial"/>
                <a:cs typeface="Arial"/>
              </a:rPr>
              <a:t> operators.</a:t>
            </a:r>
            <a:endParaRPr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0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pc="-5" dirty="0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general, </a:t>
            </a:r>
            <a:r>
              <a:rPr spc="-5" dirty="0">
                <a:latin typeface="Arial"/>
                <a:cs typeface="Arial"/>
              </a:rPr>
              <a:t>2n rows </a:t>
            </a:r>
            <a:r>
              <a:rPr dirty="0">
                <a:latin typeface="Arial"/>
                <a:cs typeface="Arial"/>
              </a:rPr>
              <a:t>are required if a compound </a:t>
            </a:r>
            <a:r>
              <a:rPr spc="-5" dirty="0">
                <a:latin typeface="Arial"/>
                <a:cs typeface="Arial"/>
              </a:rPr>
              <a:t>proposition involves </a:t>
            </a:r>
            <a:r>
              <a:rPr dirty="0">
                <a:latin typeface="Arial"/>
                <a:cs typeface="Arial"/>
              </a:rPr>
              <a:t>n  </a:t>
            </a:r>
            <a:r>
              <a:rPr spc="-5" dirty="0">
                <a:latin typeface="Arial"/>
                <a:cs typeface="Arial"/>
              </a:rPr>
              <a:t>propositional variables in </a:t>
            </a:r>
            <a:r>
              <a:rPr dirty="0">
                <a:latin typeface="Arial"/>
                <a:cs typeface="Arial"/>
              </a:rPr>
              <a:t>order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get </a:t>
            </a:r>
            <a:r>
              <a:rPr spc="-5" dirty="0">
                <a:latin typeface="Arial"/>
                <a:cs typeface="Arial"/>
              </a:rPr>
              <a:t>the combination of all truth</a:t>
            </a:r>
            <a:r>
              <a:rPr spc="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values.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6019800" y="5105400"/>
            <a:ext cx="2653030" cy="127635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-5" dirty="0">
                <a:latin typeface="Arial"/>
                <a:cs typeface="Arial"/>
              </a:rPr>
              <a:t>E.g. </a:t>
            </a:r>
            <a:r>
              <a:rPr sz="1800" spc="5" dirty="0">
                <a:latin typeface="Arial"/>
                <a:cs typeface="Arial"/>
              </a:rPr>
              <a:t>¬</a:t>
            </a:r>
            <a:r>
              <a:rPr sz="1800" i="1" spc="5" dirty="0">
                <a:latin typeface="Arial"/>
                <a:cs typeface="Arial"/>
              </a:rPr>
              <a:t>p </a:t>
            </a:r>
            <a:r>
              <a:rPr sz="1400" dirty="0">
                <a:latin typeface="Arial"/>
                <a:cs typeface="Arial"/>
              </a:rPr>
              <a:t>Λ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= (¬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400" dirty="0">
                <a:latin typeface="Arial"/>
                <a:cs typeface="Arial"/>
              </a:rPr>
              <a:t>Λ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  <a:p>
            <a:pPr marL="524510" marR="5080">
              <a:lnSpc>
                <a:spcPts val="3290"/>
              </a:lnSpc>
              <a:spcBef>
                <a:spcPts val="285"/>
              </a:spcBef>
            </a:pPr>
            <a:r>
              <a:rPr sz="1800" i="1" dirty="0">
                <a:latin typeface="Arial"/>
                <a:cs typeface="Arial"/>
              </a:rPr>
              <a:t>p </a:t>
            </a:r>
            <a:r>
              <a:rPr sz="1400" dirty="0">
                <a:latin typeface="Arial"/>
                <a:cs typeface="Arial"/>
              </a:rPr>
              <a:t>Λ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ν </a:t>
            </a:r>
            <a:r>
              <a:rPr sz="1800" i="1" dirty="0">
                <a:latin typeface="Arial"/>
                <a:cs typeface="Arial"/>
              </a:rPr>
              <a:t>r </a:t>
            </a:r>
            <a:r>
              <a:rPr sz="1800" dirty="0">
                <a:latin typeface="Arial"/>
                <a:cs typeface="Arial"/>
              </a:rPr>
              <a:t>= (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400" dirty="0">
                <a:latin typeface="Arial"/>
                <a:cs typeface="Arial"/>
              </a:rPr>
              <a:t>Λ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) ν </a:t>
            </a:r>
            <a:r>
              <a:rPr sz="1800" i="1" dirty="0">
                <a:latin typeface="Arial"/>
                <a:cs typeface="Arial"/>
              </a:rPr>
              <a:t>r  p </a:t>
            </a:r>
            <a:r>
              <a:rPr sz="1800" dirty="0">
                <a:latin typeface="Arial"/>
                <a:cs typeface="Arial"/>
              </a:rPr>
              <a:t>ν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400" dirty="0">
                <a:latin typeface="Arial"/>
                <a:cs typeface="Arial"/>
              </a:rPr>
              <a:t>Λ </a:t>
            </a:r>
            <a:r>
              <a:rPr sz="1800" i="1" dirty="0">
                <a:latin typeface="Arial"/>
                <a:cs typeface="Arial"/>
              </a:rPr>
              <a:t>r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ν (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400" dirty="0">
                <a:latin typeface="Arial"/>
                <a:cs typeface="Arial"/>
              </a:rPr>
              <a:t>Λ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57200" y="4191000"/>
            <a:ext cx="4572000" cy="396240"/>
          </a:xfrm>
          <a:prstGeom prst="rect">
            <a:avLst/>
          </a:prstGeom>
          <a:solidFill>
            <a:srgbClr val="E6ECE6"/>
          </a:solidFill>
        </p:spPr>
        <p:txBody>
          <a:bodyPr vert="horz" wrap="square" lIns="0" tIns="2159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70"/>
              </a:spcBef>
            </a:pPr>
            <a:r>
              <a:rPr sz="2000" dirty="0">
                <a:latin typeface="Arial"/>
                <a:cs typeface="Arial"/>
              </a:rPr>
              <a:t>Precedence of Logical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Operators.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066800" y="4511040"/>
            <a:ext cx="1029969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1600"/>
              </a:spcBef>
            </a:pPr>
            <a:r>
              <a:rPr sz="2000" dirty="0">
                <a:latin typeface="Arial"/>
                <a:cs typeface="Arial"/>
              </a:rPr>
              <a:t>¬</a:t>
            </a:r>
            <a:endParaRPr sz="2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760"/>
              </a:spcBef>
            </a:pPr>
            <a:r>
              <a:rPr sz="1600" dirty="0">
                <a:latin typeface="Arial"/>
                <a:cs typeface="Arial"/>
              </a:rPr>
              <a:t>Λ</a:t>
            </a:r>
            <a:endParaRPr sz="16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latin typeface="Arial"/>
                <a:cs typeface="Arial"/>
              </a:rPr>
              <a:t>ν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350"/>
              </a:spcBef>
            </a:pPr>
            <a:r>
              <a:rPr sz="2000" dirty="0">
                <a:latin typeface="Arial"/>
                <a:cs typeface="Arial"/>
              </a:rPr>
              <a:t>→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latin typeface="Arial"/>
                <a:cs typeface="Arial"/>
              </a:rPr>
              <a:t>↔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743200" y="4511040"/>
            <a:ext cx="1384935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ed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36369" y="1859026"/>
            <a:ext cx="3429000" cy="349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238760" indent="-342900">
              <a:lnSpc>
                <a:spcPct val="100000"/>
              </a:lnSpc>
              <a:spcBef>
                <a:spcPts val="100"/>
              </a:spcBef>
              <a:buClr>
                <a:srgbClr val="006666"/>
              </a:buClr>
              <a:buSzPct val="69047"/>
              <a:buFont typeface="Wingdings"/>
              <a:buChar char=""/>
              <a:tabLst>
                <a:tab pos="367665" algn="l"/>
                <a:tab pos="368300" algn="l"/>
              </a:tabLst>
            </a:pPr>
            <a:r>
              <a:rPr sz="2100" spc="-5" dirty="0">
                <a:latin typeface="Verdana"/>
                <a:cs typeface="Verdana"/>
              </a:rPr>
              <a:t>Precedence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8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logical  connectives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is:</a:t>
            </a:r>
            <a:endParaRPr sz="2100">
              <a:latin typeface="Verdana"/>
              <a:cs typeface="Verdana"/>
            </a:endParaRPr>
          </a:p>
          <a:p>
            <a:pPr marL="1132205" lvl="1" indent="-193040">
              <a:lnSpc>
                <a:spcPct val="100000"/>
              </a:lnSpc>
              <a:spcBef>
                <a:spcPts val="585"/>
              </a:spcBef>
              <a:buClr>
                <a:srgbClr val="006666"/>
              </a:buClr>
              <a:buSzPct val="38333"/>
              <a:buFont typeface="Wingdings"/>
              <a:buChar char=""/>
              <a:tabLst>
                <a:tab pos="1132840" algn="l"/>
              </a:tabLst>
            </a:pPr>
            <a:r>
              <a:rPr sz="3000" spc="20" dirty="0">
                <a:latin typeface="Symbol"/>
                <a:cs typeface="Symbol"/>
              </a:rPr>
              <a:t>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Verdana"/>
                <a:cs typeface="Verdana"/>
              </a:rPr>
              <a:t>highest</a:t>
            </a:r>
            <a:endParaRPr sz="2700" baseline="1543">
              <a:latin typeface="Verdana"/>
              <a:cs typeface="Verdana"/>
            </a:endParaRPr>
          </a:p>
          <a:p>
            <a:pPr marL="1249045" lvl="1" indent="-309880">
              <a:lnSpc>
                <a:spcPct val="100000"/>
              </a:lnSpc>
              <a:spcBef>
                <a:spcPts val="2735"/>
              </a:spcBef>
              <a:buClr>
                <a:srgbClr val="006666"/>
              </a:buClr>
              <a:buSzPct val="37096"/>
              <a:buFont typeface="Wingdings"/>
              <a:buChar char=""/>
              <a:tabLst>
                <a:tab pos="1249045" algn="l"/>
                <a:tab pos="1249680" algn="l"/>
              </a:tabLst>
            </a:pPr>
            <a:r>
              <a:rPr sz="4650" spc="37" baseline="-20609" dirty="0">
                <a:latin typeface="Verdana"/>
                <a:cs typeface="Verdana"/>
              </a:rPr>
              <a:t>^</a:t>
            </a:r>
            <a:r>
              <a:rPr sz="4650" spc="-712" baseline="-20609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second highest</a:t>
            </a:r>
            <a:endParaRPr sz="1800">
              <a:latin typeface="Verdana"/>
              <a:cs typeface="Verdana"/>
            </a:endParaRPr>
          </a:p>
          <a:p>
            <a:pPr marL="1249045" lvl="1" indent="-309880">
              <a:lnSpc>
                <a:spcPct val="100000"/>
              </a:lnSpc>
              <a:spcBef>
                <a:spcPts val="1745"/>
              </a:spcBef>
              <a:buClr>
                <a:srgbClr val="006666"/>
              </a:buClr>
              <a:buSzPct val="63888"/>
              <a:buFont typeface="Wingdings"/>
              <a:buChar char=""/>
              <a:tabLst>
                <a:tab pos="1249045" algn="l"/>
                <a:tab pos="1249680" algn="l"/>
              </a:tabLst>
            </a:pPr>
            <a:r>
              <a:rPr sz="1800" dirty="0">
                <a:latin typeface="Verdana"/>
                <a:cs typeface="Verdana"/>
              </a:rPr>
              <a:t>v third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highest</a:t>
            </a:r>
            <a:endParaRPr sz="1800">
              <a:latin typeface="Verdana"/>
              <a:cs typeface="Verdana"/>
            </a:endParaRPr>
          </a:p>
          <a:p>
            <a:pPr marL="1168400" lvl="1" indent="-228600">
              <a:lnSpc>
                <a:spcPct val="100000"/>
              </a:lnSpc>
              <a:spcBef>
                <a:spcPts val="1695"/>
              </a:spcBef>
              <a:buClr>
                <a:srgbClr val="006666"/>
              </a:buClr>
              <a:buSzPct val="63888"/>
              <a:buFont typeface="Wingdings"/>
              <a:buChar char=""/>
              <a:tabLst>
                <a:tab pos="1168400" algn="l"/>
              </a:tabLst>
            </a:pPr>
            <a:r>
              <a:rPr sz="1800" dirty="0">
                <a:latin typeface="Arial"/>
                <a:cs typeface="Arial"/>
              </a:rPr>
              <a:t>→ </a:t>
            </a:r>
            <a:r>
              <a:rPr sz="1800" dirty="0">
                <a:latin typeface="Verdana"/>
                <a:cs typeface="Verdana"/>
              </a:rPr>
              <a:t>fourth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highest</a:t>
            </a:r>
            <a:endParaRPr sz="1800">
              <a:latin typeface="Verdana"/>
              <a:cs typeface="Verdana"/>
            </a:endParaRPr>
          </a:p>
          <a:p>
            <a:pPr marL="1168400" lvl="1" indent="-228600">
              <a:lnSpc>
                <a:spcPct val="100000"/>
              </a:lnSpc>
              <a:spcBef>
                <a:spcPts val="1725"/>
              </a:spcBef>
              <a:buClr>
                <a:srgbClr val="006666"/>
              </a:buClr>
              <a:buSzPct val="63888"/>
              <a:buFont typeface="Wingdings"/>
              <a:buChar char=""/>
              <a:tabLst>
                <a:tab pos="1168400" algn="l"/>
              </a:tabLst>
            </a:pPr>
            <a:r>
              <a:rPr sz="1800" dirty="0">
                <a:latin typeface="Arial"/>
                <a:cs typeface="Arial"/>
              </a:rPr>
              <a:t>↔ </a:t>
            </a:r>
            <a:r>
              <a:rPr sz="1800" dirty="0">
                <a:latin typeface="Verdana"/>
                <a:cs typeface="Verdana"/>
              </a:rPr>
              <a:t>fifth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highest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3634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English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069" y="1857197"/>
            <a:ext cx="6986905" cy="2724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6666"/>
              </a:buClr>
              <a:buSzPct val="68965"/>
              <a:buFont typeface="Wingdings"/>
              <a:buChar char=""/>
              <a:tabLst>
                <a:tab pos="355600" algn="l"/>
              </a:tabLst>
            </a:pPr>
            <a:r>
              <a:rPr sz="2900" dirty="0">
                <a:latin typeface="Verdana"/>
                <a:cs typeface="Verdana"/>
              </a:rPr>
              <a:t>You cannot ride the roller coaster </a:t>
            </a:r>
            <a:r>
              <a:rPr sz="2900" spc="-15" dirty="0">
                <a:latin typeface="Verdana"/>
                <a:cs typeface="Verdana"/>
              </a:rPr>
              <a:t>if  </a:t>
            </a:r>
            <a:r>
              <a:rPr sz="2900" dirty="0">
                <a:latin typeface="Verdana"/>
                <a:cs typeface="Verdana"/>
              </a:rPr>
              <a:t>you </a:t>
            </a:r>
            <a:r>
              <a:rPr sz="2900" spc="-5" dirty="0">
                <a:latin typeface="Verdana"/>
                <a:cs typeface="Verdana"/>
              </a:rPr>
              <a:t>are </a:t>
            </a:r>
            <a:r>
              <a:rPr sz="2900" dirty="0">
                <a:latin typeface="Verdana"/>
                <a:cs typeface="Verdana"/>
              </a:rPr>
              <a:t>under 4 feet </a:t>
            </a:r>
            <a:r>
              <a:rPr sz="2900" spc="-10" dirty="0">
                <a:latin typeface="Verdana"/>
                <a:cs typeface="Verdana"/>
              </a:rPr>
              <a:t>tall </a:t>
            </a:r>
            <a:r>
              <a:rPr sz="2900" dirty="0">
                <a:latin typeface="Verdana"/>
                <a:cs typeface="Verdana"/>
              </a:rPr>
              <a:t>unless you  </a:t>
            </a:r>
            <a:r>
              <a:rPr sz="2900" spc="-5" dirty="0">
                <a:latin typeface="Verdana"/>
                <a:cs typeface="Verdana"/>
              </a:rPr>
              <a:t>are </a:t>
            </a:r>
            <a:r>
              <a:rPr sz="2900" dirty="0">
                <a:latin typeface="Verdana"/>
                <a:cs typeface="Verdana"/>
              </a:rPr>
              <a:t>older </a:t>
            </a:r>
            <a:r>
              <a:rPr sz="2900" spc="-5" dirty="0">
                <a:latin typeface="Verdana"/>
                <a:cs typeface="Verdana"/>
              </a:rPr>
              <a:t>than </a:t>
            </a:r>
            <a:r>
              <a:rPr sz="2900" dirty="0">
                <a:latin typeface="Verdana"/>
                <a:cs typeface="Verdana"/>
              </a:rPr>
              <a:t>16 </a:t>
            </a:r>
            <a:r>
              <a:rPr sz="2900" spc="-5" dirty="0">
                <a:latin typeface="Verdana"/>
                <a:cs typeface="Verdana"/>
              </a:rPr>
              <a:t>years</a:t>
            </a:r>
            <a:r>
              <a:rPr sz="2900" spc="-2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old</a:t>
            </a:r>
            <a:endParaRPr sz="29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500" i="1" spc="-5" dirty="0">
                <a:latin typeface="Verdana"/>
                <a:cs typeface="Verdana"/>
              </a:rPr>
              <a:t>q</a:t>
            </a:r>
            <a:r>
              <a:rPr sz="2500" spc="-5" dirty="0">
                <a:latin typeface="Verdana"/>
                <a:cs typeface="Verdana"/>
              </a:rPr>
              <a:t>: you can </a:t>
            </a:r>
            <a:r>
              <a:rPr sz="2500" dirty="0">
                <a:latin typeface="Verdana"/>
                <a:cs typeface="Verdana"/>
              </a:rPr>
              <a:t>ride </a:t>
            </a:r>
            <a:r>
              <a:rPr sz="2500" spc="-10" dirty="0">
                <a:latin typeface="Verdana"/>
                <a:cs typeface="Verdana"/>
              </a:rPr>
              <a:t>the </a:t>
            </a:r>
            <a:r>
              <a:rPr sz="2500" spc="-5" dirty="0">
                <a:latin typeface="Verdana"/>
                <a:cs typeface="Verdana"/>
              </a:rPr>
              <a:t>roller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coaster</a:t>
            </a:r>
            <a:endParaRPr sz="25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500" i="1" spc="-5" dirty="0">
                <a:latin typeface="Verdana"/>
                <a:cs typeface="Verdana"/>
              </a:rPr>
              <a:t>r</a:t>
            </a:r>
            <a:r>
              <a:rPr sz="2500" spc="-5" dirty="0">
                <a:latin typeface="Verdana"/>
                <a:cs typeface="Verdana"/>
              </a:rPr>
              <a:t>: you are under 4 feet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tall</a:t>
            </a:r>
            <a:endParaRPr sz="25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500" i="1" spc="-5" dirty="0">
                <a:latin typeface="Verdana"/>
                <a:cs typeface="Verdana"/>
              </a:rPr>
              <a:t>s</a:t>
            </a:r>
            <a:r>
              <a:rPr sz="2500" spc="-5" dirty="0">
                <a:latin typeface="Verdana"/>
                <a:cs typeface="Verdana"/>
              </a:rPr>
              <a:t>: you are older </a:t>
            </a:r>
            <a:r>
              <a:rPr sz="2500" spc="-10" dirty="0">
                <a:latin typeface="Verdana"/>
                <a:cs typeface="Verdana"/>
              </a:rPr>
              <a:t>than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16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5029200"/>
            <a:ext cx="2209800" cy="370840"/>
          </a:xfrm>
          <a:prstGeom prst="rect">
            <a:avLst/>
          </a:prstGeom>
          <a:solidFill>
            <a:srgbClr val="FFFF00"/>
          </a:solidFill>
          <a:ln w="9144">
            <a:solidFill>
              <a:srgbClr val="FF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( </a:t>
            </a:r>
            <a:r>
              <a:rPr sz="1800" i="1" dirty="0">
                <a:latin typeface="Verdana"/>
                <a:cs typeface="Verdana"/>
              </a:rPr>
              <a:t>r </a:t>
            </a:r>
            <a:r>
              <a:rPr sz="1800" dirty="0">
                <a:latin typeface="Symbol"/>
                <a:cs typeface="Symbol"/>
              </a:rPr>
              <a:t>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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)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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Verdana"/>
                <a:cs typeface="Verdana"/>
              </a:rPr>
              <a:t>q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0" y="5562600"/>
            <a:ext cx="2133600" cy="370840"/>
          </a:xfrm>
          <a:prstGeom prst="rect">
            <a:avLst/>
          </a:prstGeom>
          <a:solidFill>
            <a:srgbClr val="FFFF00"/>
          </a:solidFill>
          <a:ln w="9144">
            <a:solidFill>
              <a:srgbClr val="FF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Symbol"/>
                <a:cs typeface="Symbol"/>
              </a:rPr>
              <a:t>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Verdana"/>
                <a:cs typeface="Verdana"/>
              </a:rPr>
              <a:t>s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i="1" spc="-5" dirty="0">
                <a:latin typeface="Verdana"/>
                <a:cs typeface="Verdana"/>
              </a:rPr>
              <a:t>r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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Verdana"/>
                <a:cs typeface="Verdana"/>
              </a:rPr>
              <a:t>q</a:t>
            </a:r>
            <a:r>
              <a:rPr sz="1800" spc="-5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7555"/>
            <a:ext cx="7628255" cy="1924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900" dirty="0">
                <a:latin typeface="Verdana"/>
                <a:cs typeface="Verdana"/>
              </a:rPr>
              <a:t>A compound </a:t>
            </a:r>
            <a:r>
              <a:rPr sz="2900" spc="-5" dirty="0">
                <a:latin typeface="Verdana"/>
                <a:cs typeface="Verdana"/>
              </a:rPr>
              <a:t>proposition is</a:t>
            </a:r>
            <a:r>
              <a:rPr sz="2900" spc="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a</a:t>
            </a:r>
            <a:endParaRPr sz="29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60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500" spc="-10" dirty="0">
                <a:latin typeface="Verdana"/>
                <a:cs typeface="Verdana"/>
              </a:rPr>
              <a:t>Tautology if it is </a:t>
            </a:r>
            <a:r>
              <a:rPr sz="2500" spc="-5" dirty="0">
                <a:latin typeface="Verdana"/>
                <a:cs typeface="Verdana"/>
              </a:rPr>
              <a:t>always</a:t>
            </a:r>
            <a:r>
              <a:rPr sz="2500" spc="2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true</a:t>
            </a:r>
            <a:endParaRPr sz="25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60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500" spc="-5" dirty="0">
                <a:latin typeface="Verdana"/>
                <a:cs typeface="Verdana"/>
              </a:rPr>
              <a:t>Contradiction </a:t>
            </a:r>
            <a:r>
              <a:rPr sz="2500" spc="-10" dirty="0">
                <a:latin typeface="Verdana"/>
                <a:cs typeface="Verdana"/>
              </a:rPr>
              <a:t>if it </a:t>
            </a:r>
            <a:r>
              <a:rPr sz="2500" spc="-5" dirty="0">
                <a:latin typeface="Verdana"/>
                <a:cs typeface="Verdana"/>
              </a:rPr>
              <a:t>is always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false</a:t>
            </a:r>
            <a:endParaRPr sz="25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55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500" spc="-5" dirty="0">
                <a:latin typeface="Verdana"/>
                <a:cs typeface="Verdana"/>
              </a:rPr>
              <a:t>Contingency </a:t>
            </a:r>
            <a:r>
              <a:rPr sz="2500" spc="-10" dirty="0">
                <a:latin typeface="Verdana"/>
                <a:cs typeface="Verdana"/>
              </a:rPr>
              <a:t>if it </a:t>
            </a:r>
            <a:r>
              <a:rPr sz="2500" spc="-5" dirty="0">
                <a:latin typeface="Verdana"/>
                <a:cs typeface="Verdana"/>
              </a:rPr>
              <a:t>can be either true or</a:t>
            </a:r>
            <a:r>
              <a:rPr sz="2500" spc="-3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false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068" y="825753"/>
            <a:ext cx="4646931" cy="1107996"/>
          </a:xfrm>
        </p:spPr>
        <p:txBody>
          <a:bodyPr/>
          <a:lstStyle/>
          <a:p>
            <a:r>
              <a:rPr lang="en-IN" dirty="0"/>
              <a:t>compound </a:t>
            </a:r>
            <a:r>
              <a:rPr lang="en-IN" spc="-5" dirty="0"/>
              <a:t>proposition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369" y="1859026"/>
            <a:ext cx="6717030" cy="2241511"/>
          </a:xfrm>
        </p:spPr>
        <p:txBody>
          <a:bodyPr/>
          <a:lstStyle/>
          <a:p>
            <a:pPr marL="355600" marR="5080" indent="-342900">
              <a:lnSpc>
                <a:spcPct val="100000"/>
              </a:lnSpc>
              <a:spcBef>
                <a:spcPts val="83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lang="en-IN" spc="-5" dirty="0">
                <a:latin typeface="Arial"/>
                <a:cs typeface="Arial"/>
              </a:rPr>
              <a:t>We </a:t>
            </a:r>
            <a:r>
              <a:rPr lang="en-IN" dirty="0">
                <a:latin typeface="Arial"/>
                <a:cs typeface="Arial"/>
              </a:rPr>
              <a:t>can use </a:t>
            </a:r>
            <a:r>
              <a:rPr lang="en-IN" spc="-5" dirty="0">
                <a:latin typeface="Arial"/>
                <a:cs typeface="Arial"/>
              </a:rPr>
              <a:t>connectives to build </a:t>
            </a:r>
            <a:r>
              <a:rPr lang="en-IN" dirty="0">
                <a:latin typeface="Arial"/>
                <a:cs typeface="Arial"/>
              </a:rPr>
              <a:t>up </a:t>
            </a:r>
            <a:r>
              <a:rPr lang="en-IN" spc="-5" dirty="0">
                <a:latin typeface="Arial"/>
                <a:cs typeface="Arial"/>
              </a:rPr>
              <a:t>complicated </a:t>
            </a:r>
            <a:r>
              <a:rPr lang="en-IN" dirty="0">
                <a:latin typeface="Arial"/>
                <a:cs typeface="Arial"/>
              </a:rPr>
              <a:t>compound  </a:t>
            </a:r>
            <a:r>
              <a:rPr lang="en-IN" spc="-5" dirty="0">
                <a:latin typeface="Arial"/>
                <a:cs typeface="Arial"/>
              </a:rPr>
              <a:t>propositions involving </a:t>
            </a:r>
            <a:r>
              <a:rPr lang="en-IN" dirty="0">
                <a:latin typeface="Arial"/>
                <a:cs typeface="Arial"/>
              </a:rPr>
              <a:t>any number of </a:t>
            </a:r>
            <a:r>
              <a:rPr lang="en-IN" spc="-5" dirty="0">
                <a:latin typeface="Arial"/>
                <a:cs typeface="Arial"/>
              </a:rPr>
              <a:t>propositional </a:t>
            </a:r>
            <a:r>
              <a:rPr lang="en-IN" dirty="0">
                <a:latin typeface="Arial"/>
                <a:cs typeface="Arial"/>
              </a:rPr>
              <a:t>variables, then  use </a:t>
            </a:r>
            <a:r>
              <a:rPr lang="en-IN" spc="-5" dirty="0">
                <a:latin typeface="Arial"/>
                <a:cs typeface="Arial"/>
              </a:rPr>
              <a:t>truth tables </a:t>
            </a:r>
            <a:r>
              <a:rPr lang="en-IN" dirty="0">
                <a:latin typeface="Arial"/>
                <a:cs typeface="Arial"/>
              </a:rPr>
              <a:t>to </a:t>
            </a:r>
            <a:r>
              <a:rPr lang="en-IN" spc="-5" dirty="0">
                <a:latin typeface="Arial"/>
                <a:cs typeface="Arial"/>
              </a:rPr>
              <a:t>determine the truth value </a:t>
            </a:r>
            <a:r>
              <a:rPr lang="en-IN" dirty="0">
                <a:latin typeface="Arial"/>
                <a:cs typeface="Arial"/>
              </a:rPr>
              <a:t>of </a:t>
            </a:r>
            <a:r>
              <a:rPr lang="en-IN" spc="-5" dirty="0">
                <a:latin typeface="Arial"/>
                <a:cs typeface="Arial"/>
              </a:rPr>
              <a:t>these </a:t>
            </a:r>
            <a:r>
              <a:rPr lang="en-IN" dirty="0">
                <a:latin typeface="Arial"/>
                <a:cs typeface="Arial"/>
              </a:rPr>
              <a:t>compound  </a:t>
            </a:r>
            <a:r>
              <a:rPr lang="en-IN" spc="-5" dirty="0">
                <a:latin typeface="Arial"/>
                <a:cs typeface="Arial"/>
              </a:rPr>
              <a:t>propositions.</a:t>
            </a:r>
            <a:endParaRPr lang="en-IN" dirty="0">
              <a:latin typeface="Arial"/>
              <a:cs typeface="Arial"/>
            </a:endParaRPr>
          </a:p>
          <a:p>
            <a:pPr marL="355600" marR="245745" indent="-355600">
              <a:lnSpc>
                <a:spcPct val="120800"/>
              </a:lnSpc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lang="en-IN" spc="-5" dirty="0">
                <a:latin typeface="Arial"/>
                <a:cs typeface="Arial"/>
              </a:rPr>
              <a:t>Example: </a:t>
            </a:r>
            <a:r>
              <a:rPr lang="en-IN" dirty="0">
                <a:latin typeface="Arial"/>
                <a:cs typeface="Arial"/>
              </a:rPr>
              <a:t>Construct </a:t>
            </a:r>
            <a:r>
              <a:rPr lang="en-IN" spc="-5" dirty="0">
                <a:latin typeface="Arial"/>
                <a:cs typeface="Arial"/>
              </a:rPr>
              <a:t>the truth table of the </a:t>
            </a:r>
            <a:r>
              <a:rPr lang="en-IN" dirty="0">
                <a:latin typeface="Arial"/>
                <a:cs typeface="Arial"/>
              </a:rPr>
              <a:t>compound </a:t>
            </a:r>
            <a:r>
              <a:rPr lang="en-IN" spc="-5" dirty="0">
                <a:latin typeface="Arial"/>
                <a:cs typeface="Arial"/>
              </a:rPr>
              <a:t>proposition  </a:t>
            </a:r>
            <a:r>
              <a:rPr lang="en-IN" dirty="0">
                <a:latin typeface="Arial"/>
                <a:cs typeface="Arial"/>
              </a:rPr>
              <a:t>(</a:t>
            </a:r>
            <a:r>
              <a:rPr lang="en-IN" i="1" dirty="0">
                <a:latin typeface="Arial"/>
                <a:cs typeface="Arial"/>
              </a:rPr>
              <a:t>p </a:t>
            </a:r>
            <a:r>
              <a:rPr lang="en-IN" sz="2000" dirty="0">
                <a:latin typeface="Arial"/>
                <a:cs typeface="Arial"/>
              </a:rPr>
              <a:t>ν </a:t>
            </a:r>
            <a:r>
              <a:rPr lang="en-IN" sz="2400" dirty="0">
                <a:latin typeface="Arial"/>
                <a:cs typeface="Arial"/>
              </a:rPr>
              <a:t>¬</a:t>
            </a:r>
            <a:r>
              <a:rPr lang="en-IN" i="1" dirty="0">
                <a:latin typeface="Arial"/>
                <a:cs typeface="Arial"/>
              </a:rPr>
              <a:t>q</a:t>
            </a:r>
            <a:r>
              <a:rPr lang="en-IN" dirty="0">
                <a:latin typeface="Arial"/>
                <a:cs typeface="Arial"/>
              </a:rPr>
              <a:t>) </a:t>
            </a:r>
            <a:r>
              <a:rPr lang="en-IN" sz="2400" dirty="0">
                <a:latin typeface="Arial"/>
                <a:cs typeface="Arial"/>
              </a:rPr>
              <a:t>→ </a:t>
            </a:r>
            <a:r>
              <a:rPr lang="en-IN" dirty="0">
                <a:latin typeface="Arial"/>
                <a:cs typeface="Arial"/>
              </a:rPr>
              <a:t>(</a:t>
            </a:r>
            <a:r>
              <a:rPr lang="en-IN" i="1" dirty="0">
                <a:latin typeface="Arial"/>
                <a:cs typeface="Arial"/>
              </a:rPr>
              <a:t>p </a:t>
            </a:r>
            <a:r>
              <a:rPr lang="en-IN" sz="1600" dirty="0">
                <a:latin typeface="Arial"/>
                <a:cs typeface="Arial"/>
              </a:rPr>
              <a:t>Λ</a:t>
            </a:r>
            <a:r>
              <a:rPr lang="en-IN" sz="1600" spc="-155" dirty="0">
                <a:latin typeface="Arial"/>
                <a:cs typeface="Arial"/>
              </a:rPr>
              <a:t> </a:t>
            </a:r>
            <a:r>
              <a:rPr lang="en-IN" i="1" dirty="0">
                <a:latin typeface="Arial"/>
                <a:cs typeface="Arial"/>
              </a:rPr>
              <a:t>q</a:t>
            </a:r>
            <a:r>
              <a:rPr lang="en-IN" dirty="0">
                <a:latin typeface="Arial"/>
                <a:cs typeface="Arial"/>
              </a:rPr>
              <a:t>).</a:t>
            </a:r>
          </a:p>
          <a:p>
            <a:endParaRPr lang="en-IN" dirty="0"/>
          </a:p>
        </p:txBody>
      </p:sp>
      <p:sp>
        <p:nvSpPr>
          <p:cNvPr id="4" name="object 4"/>
          <p:cNvSpPr txBox="1"/>
          <p:nvPr/>
        </p:nvSpPr>
        <p:spPr>
          <a:xfrm>
            <a:off x="914400" y="4097020"/>
            <a:ext cx="6858000" cy="396240"/>
          </a:xfrm>
          <a:prstGeom prst="rect">
            <a:avLst/>
          </a:prstGeom>
          <a:solidFill>
            <a:srgbClr val="E6ECE6"/>
          </a:solidFill>
        </p:spPr>
        <p:txBody>
          <a:bodyPr vert="horz" wrap="square" lIns="0" tIns="215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latin typeface="Arial"/>
                <a:cs typeface="Arial"/>
              </a:rPr>
              <a:t>The Truth Table of </a:t>
            </a:r>
            <a:r>
              <a:rPr sz="2000" spc="10" dirty="0">
                <a:latin typeface="Arial"/>
                <a:cs typeface="Arial"/>
              </a:rPr>
              <a:t>(</a:t>
            </a:r>
            <a:r>
              <a:rPr sz="2000" i="1" spc="10" dirty="0">
                <a:latin typeface="Arial"/>
                <a:cs typeface="Arial"/>
              </a:rPr>
              <a:t>p </a:t>
            </a:r>
            <a:r>
              <a:rPr sz="2000" dirty="0">
                <a:latin typeface="Arial"/>
                <a:cs typeface="Arial"/>
              </a:rPr>
              <a:t>ν ¬</a:t>
            </a:r>
            <a:r>
              <a:rPr sz="2000" i="1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) → (</a:t>
            </a:r>
            <a:r>
              <a:rPr sz="2000" i="1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Λ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572000"/>
          <a:ext cx="6330314" cy="1876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107">
                <a:tc>
                  <a:txBody>
                    <a:bodyPr/>
                    <a:lstStyle/>
                    <a:p>
                      <a:pPr marL="45085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210"/>
                        </a:lnSpc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¬</a:t>
                      </a:r>
                      <a:r>
                        <a:rPr sz="2000" i="1" spc="5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ν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¬</a:t>
                      </a:r>
                      <a:r>
                        <a:rPr sz="2000" i="1" spc="5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Λ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 algn="ctr">
                        <a:lnSpc>
                          <a:spcPts val="221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ν ¬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 →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i="1" spc="5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Λ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L="18796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879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879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7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87960" algn="ct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394970"/>
            <a:ext cx="40976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Propositional</a:t>
            </a:r>
            <a:r>
              <a:rPr spc="-7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3516"/>
            <a:ext cx="8011159" cy="278828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512445" algn="ctr">
              <a:lnSpc>
                <a:spcPct val="100000"/>
              </a:lnSpc>
              <a:spcBef>
                <a:spcPts val="1260"/>
              </a:spcBef>
            </a:pPr>
            <a:r>
              <a:rPr sz="2800" u="heavy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Arial"/>
                <a:cs typeface="Arial"/>
              </a:rPr>
              <a:t>Logic and Bit</a:t>
            </a:r>
            <a:r>
              <a:rPr sz="2800" u="heavy" spc="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Computers represent </a:t>
            </a:r>
            <a:r>
              <a:rPr sz="2000" spc="-5" dirty="0">
                <a:latin typeface="Arial"/>
                <a:cs typeface="Arial"/>
              </a:rPr>
              <a:t>information using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bit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symbol </a:t>
            </a:r>
            <a:r>
              <a:rPr sz="2000" spc="-10" dirty="0">
                <a:latin typeface="Arial"/>
                <a:cs typeface="Arial"/>
              </a:rPr>
              <a:t>with two </a:t>
            </a:r>
            <a:r>
              <a:rPr sz="2000" dirty="0">
                <a:latin typeface="Arial"/>
                <a:cs typeface="Arial"/>
              </a:rPr>
              <a:t>possible values, 0 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convention, 1 represents T (true) and 0 represents 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(false).</a:t>
            </a:r>
            <a:endParaRPr sz="2000">
              <a:latin typeface="Arial"/>
              <a:cs typeface="Arial"/>
            </a:endParaRPr>
          </a:p>
          <a:p>
            <a:pPr marL="355600" marR="389890" indent="-342900">
              <a:lnSpc>
                <a:spcPct val="100000"/>
              </a:lnSpc>
              <a:spcBef>
                <a:spcPts val="50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variable is called a Boolean </a:t>
            </a:r>
            <a:r>
              <a:rPr sz="2000" spc="-5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its value is either true or  false.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Bit </a:t>
            </a:r>
            <a:r>
              <a:rPr sz="2000" dirty="0">
                <a:latin typeface="Arial"/>
                <a:cs typeface="Arial"/>
              </a:rPr>
              <a:t>operation – replace </a:t>
            </a:r>
            <a:r>
              <a:rPr sz="2000" spc="-5" dirty="0">
                <a:latin typeface="Arial"/>
                <a:cs typeface="Arial"/>
              </a:rPr>
              <a:t>true </a:t>
            </a:r>
            <a:r>
              <a:rPr sz="2000" dirty="0">
                <a:latin typeface="Arial"/>
                <a:cs typeface="Arial"/>
              </a:rPr>
              <a:t>by 1 and </a:t>
            </a:r>
            <a:r>
              <a:rPr sz="2000" spc="-5" dirty="0">
                <a:latin typeface="Arial"/>
                <a:cs typeface="Arial"/>
              </a:rPr>
              <a:t>false </a:t>
            </a:r>
            <a:r>
              <a:rPr sz="2000" dirty="0">
                <a:latin typeface="Arial"/>
                <a:cs typeface="Arial"/>
              </a:rPr>
              <a:t>by 0 in logical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4191000"/>
            <a:ext cx="6019800" cy="396240"/>
          </a:xfrm>
          <a:prstGeom prst="rect">
            <a:avLst/>
          </a:prstGeom>
          <a:solidFill>
            <a:srgbClr val="E6ECE6"/>
          </a:solidFill>
        </p:spPr>
        <p:txBody>
          <a:bodyPr vert="horz" wrap="square" lIns="0" tIns="215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70"/>
              </a:spcBef>
              <a:tabLst>
                <a:tab pos="3226435" algn="l"/>
              </a:tabLst>
            </a:pPr>
            <a:r>
              <a:rPr sz="2000" spc="-5" dirty="0">
                <a:latin typeface="Arial"/>
                <a:cs typeface="Arial"/>
              </a:rPr>
              <a:t>Table for 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Operators	</a:t>
            </a:r>
            <a:r>
              <a:rPr sz="2000" i="1" spc="5" dirty="0">
                <a:latin typeface="Arial"/>
                <a:cs typeface="Arial"/>
              </a:rPr>
              <a:t>OR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dirty="0">
                <a:latin typeface="Arial"/>
                <a:cs typeface="Arial"/>
              </a:rPr>
              <a:t>AND</a:t>
            </a:r>
            <a:r>
              <a:rPr sz="2000" dirty="0">
                <a:latin typeface="Arial"/>
                <a:cs typeface="Arial"/>
              </a:rPr>
              <a:t>, and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XOR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8500" y="4634160"/>
          <a:ext cx="4704079" cy="1821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0802">
                <a:tc>
                  <a:txBody>
                    <a:bodyPr/>
                    <a:lstStyle/>
                    <a:p>
                      <a:pPr marL="38100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ν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215" algn="ctr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Λ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210"/>
                        </a:lnSpc>
                      </a:pPr>
                      <a:r>
                        <a:rPr sz="120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12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3213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32131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32131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7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321310" algn="ct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44230" y="628269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689" y="539750"/>
            <a:ext cx="40970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Propositional</a:t>
            </a:r>
            <a:r>
              <a:rPr spc="-75" dirty="0"/>
              <a:t> </a:t>
            </a:r>
            <a:r>
              <a:rPr spc="-5" dirty="0"/>
              <a:t>Logic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8830" y="6282020"/>
            <a:ext cx="21717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dirty="0">
                <a:latin typeface="Arial"/>
                <a:cs typeface="Arial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776220"/>
            <a:ext cx="7976870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baseline="5555" dirty="0">
                <a:solidFill>
                  <a:srgbClr val="CCCCFF"/>
                </a:solidFill>
                <a:latin typeface="UnDotum"/>
                <a:cs typeface="UnDotum"/>
              </a:rPr>
              <a:t> </a:t>
            </a:r>
            <a:r>
              <a:rPr sz="2000" spc="-5" dirty="0">
                <a:latin typeface="Arial"/>
                <a:cs typeface="Arial"/>
              </a:rPr>
              <a:t>Example: Find the bitwise </a:t>
            </a:r>
            <a:r>
              <a:rPr sz="2000" i="1" dirty="0">
                <a:latin typeface="Arial"/>
                <a:cs typeface="Arial"/>
              </a:rPr>
              <a:t>OR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bitwise </a:t>
            </a:r>
            <a:r>
              <a:rPr sz="2000" i="1" dirty="0">
                <a:latin typeface="Arial"/>
                <a:cs typeface="Arial"/>
              </a:rPr>
              <a:t>AND</a:t>
            </a:r>
            <a:r>
              <a:rPr sz="2000" dirty="0">
                <a:latin typeface="Arial"/>
                <a:cs typeface="Arial"/>
              </a:rPr>
              <a:t>, and </a:t>
            </a:r>
            <a:r>
              <a:rPr sz="2000" spc="-5" dirty="0">
                <a:latin typeface="Arial"/>
                <a:cs typeface="Arial"/>
              </a:rPr>
              <a:t>bitwise </a:t>
            </a:r>
            <a:r>
              <a:rPr sz="2000" i="1" dirty="0">
                <a:latin typeface="Arial"/>
                <a:cs typeface="Arial"/>
              </a:rPr>
              <a:t>XOR </a:t>
            </a:r>
            <a:r>
              <a:rPr sz="2000" spc="-5" dirty="0">
                <a:latin typeface="Arial"/>
                <a:cs typeface="Arial"/>
              </a:rPr>
              <a:t>of the  bit string </a:t>
            </a:r>
            <a:r>
              <a:rPr sz="2000" dirty="0">
                <a:latin typeface="Arial"/>
                <a:cs typeface="Arial"/>
              </a:rPr>
              <a:t>01 </a:t>
            </a:r>
            <a:r>
              <a:rPr sz="2000" spc="-5" dirty="0">
                <a:latin typeface="Arial"/>
                <a:cs typeface="Arial"/>
              </a:rPr>
              <a:t>1011 </a:t>
            </a:r>
            <a:r>
              <a:rPr sz="2000" dirty="0">
                <a:latin typeface="Arial"/>
                <a:cs typeface="Arial"/>
              </a:rPr>
              <a:t>0110 and </a:t>
            </a:r>
            <a:r>
              <a:rPr sz="2000" spc="-5" dirty="0">
                <a:latin typeface="Arial"/>
                <a:cs typeface="Arial"/>
              </a:rPr>
              <a:t>11 </a:t>
            </a:r>
            <a:r>
              <a:rPr sz="2000" dirty="0">
                <a:latin typeface="Arial"/>
                <a:cs typeface="Arial"/>
              </a:rPr>
              <a:t>0001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1101.</a:t>
            </a:r>
            <a:endParaRPr sz="2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170"/>
              </a:spcBef>
            </a:pPr>
            <a:r>
              <a:rPr sz="1800" spc="-10" dirty="0">
                <a:solidFill>
                  <a:srgbClr val="FF3300"/>
                </a:solidFill>
                <a:latin typeface="Arial"/>
                <a:cs typeface="Arial"/>
              </a:rPr>
              <a:t>Solution</a:t>
            </a:r>
            <a:r>
              <a:rPr sz="1800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306195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01 1011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0110</a:t>
            </a:r>
            <a:endParaRPr sz="1800">
              <a:latin typeface="Arial"/>
              <a:cs typeface="Arial"/>
            </a:endParaRPr>
          </a:p>
          <a:p>
            <a:pPr marL="1306195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11 0001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1101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619250"/>
            <a:ext cx="7772400" cy="1038860"/>
          </a:xfrm>
          <a:prstGeom prst="rect">
            <a:avLst/>
          </a:prstGeom>
          <a:solidFill>
            <a:srgbClr val="EAEBE7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DEFINITION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546735" marR="134620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bit string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sequence of </a:t>
            </a:r>
            <a:r>
              <a:rPr sz="1800" dirty="0">
                <a:latin typeface="Arial"/>
                <a:cs typeface="Arial"/>
              </a:rPr>
              <a:t>zero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more bits.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i="1" spc="-10" dirty="0">
                <a:latin typeface="Arial"/>
                <a:cs typeface="Arial"/>
              </a:rPr>
              <a:t>length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this string  is the </a:t>
            </a:r>
            <a:r>
              <a:rPr sz="1800" spc="-10" dirty="0">
                <a:latin typeface="Arial"/>
                <a:cs typeface="Arial"/>
              </a:rPr>
              <a:t>number of </a:t>
            </a:r>
            <a:r>
              <a:rPr sz="1800" spc="-5" dirty="0">
                <a:latin typeface="Arial"/>
                <a:cs typeface="Arial"/>
              </a:rPr>
              <a:t>bits in 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2995" y="4823942"/>
          <a:ext cx="2954655" cy="93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436">
                <a:tc>
                  <a:txBody>
                    <a:bodyPr/>
                    <a:lstStyle/>
                    <a:p>
                      <a:pPr marR="635" algn="ctr">
                        <a:lnSpc>
                          <a:spcPts val="2155"/>
                        </a:lnSpc>
                        <a:spcBef>
                          <a:spcPts val="8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11 1011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ts val="2155"/>
                        </a:lnSpc>
                        <a:spcBef>
                          <a:spcPts val="8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35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01 0001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54">
                <a:tc>
                  <a:txBody>
                    <a:bodyPr/>
                    <a:lstStyle/>
                    <a:p>
                      <a:pPr marR="635" algn="ctr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10 1010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1011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XOR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089" y="342355"/>
            <a:ext cx="5814060" cy="12109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pc="-5" dirty="0"/>
              <a:t>Propositional</a:t>
            </a:r>
            <a:r>
              <a:rPr spc="-55" dirty="0"/>
              <a:t> </a:t>
            </a:r>
            <a:r>
              <a:rPr spc="-5" dirty="0"/>
              <a:t>Equivalences</a:t>
            </a:r>
          </a:p>
          <a:p>
            <a:pPr marL="2387600">
              <a:lnSpc>
                <a:spcPct val="100000"/>
              </a:lnSpc>
              <a:spcBef>
                <a:spcPts val="600"/>
              </a:spcBef>
            </a:pPr>
            <a:r>
              <a:rPr sz="2800" u="heavy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</a:rPr>
              <a:t>Introduction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8418830" y="6282020"/>
            <a:ext cx="21717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dirty="0">
                <a:latin typeface="Arial"/>
                <a:cs typeface="Arial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70" y="1619250"/>
            <a:ext cx="8291830" cy="1861820"/>
          </a:xfrm>
          <a:prstGeom prst="rect">
            <a:avLst/>
          </a:prstGeom>
          <a:solidFill>
            <a:srgbClr val="EAEBE7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DEFINITION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547370" marR="142240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compound </a:t>
            </a:r>
            <a:r>
              <a:rPr sz="1800" spc="-10" dirty="0">
                <a:latin typeface="Arial"/>
                <a:cs typeface="Arial"/>
              </a:rPr>
              <a:t>proposition </a:t>
            </a:r>
            <a:r>
              <a:rPr sz="1800" spc="-5" dirty="0">
                <a:latin typeface="Arial"/>
                <a:cs typeface="Arial"/>
              </a:rPr>
              <a:t>that is </a:t>
            </a:r>
            <a:r>
              <a:rPr sz="1800" spc="-15" dirty="0">
                <a:latin typeface="Arial"/>
                <a:cs typeface="Arial"/>
              </a:rPr>
              <a:t>always </a:t>
            </a:r>
            <a:r>
              <a:rPr sz="1800" spc="-5" dirty="0">
                <a:latin typeface="Arial"/>
                <a:cs typeface="Arial"/>
              </a:rPr>
              <a:t>true, </a:t>
            </a:r>
            <a:r>
              <a:rPr sz="1800" spc="-10" dirty="0">
                <a:latin typeface="Arial"/>
                <a:cs typeface="Arial"/>
              </a:rPr>
              <a:t>no </a:t>
            </a:r>
            <a:r>
              <a:rPr sz="1800" spc="-5" dirty="0">
                <a:latin typeface="Arial"/>
                <a:cs typeface="Arial"/>
              </a:rPr>
              <a:t>matter </a:t>
            </a:r>
            <a:r>
              <a:rPr sz="1800" spc="-15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the truth values  of </a:t>
            </a:r>
            <a:r>
              <a:rPr sz="1800" spc="-10" dirty="0">
                <a:latin typeface="Arial"/>
                <a:cs typeface="Arial"/>
              </a:rPr>
              <a:t>the propositions </a:t>
            </a:r>
            <a:r>
              <a:rPr sz="1800" spc="-5" dirty="0">
                <a:latin typeface="Arial"/>
                <a:cs typeface="Arial"/>
              </a:rPr>
              <a:t>that occurs in it, is </a:t>
            </a:r>
            <a:r>
              <a:rPr sz="1800" spc="-10" dirty="0">
                <a:latin typeface="Arial"/>
                <a:cs typeface="Arial"/>
              </a:rPr>
              <a:t>called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tautology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compound  </a:t>
            </a:r>
            <a:r>
              <a:rPr sz="1800" spc="-10" dirty="0">
                <a:latin typeface="Arial"/>
                <a:cs typeface="Arial"/>
              </a:rPr>
              <a:t>proposition that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always </a:t>
            </a:r>
            <a:r>
              <a:rPr sz="1800" spc="-10" dirty="0">
                <a:latin typeface="Arial"/>
                <a:cs typeface="Arial"/>
              </a:rPr>
              <a:t>false </a:t>
            </a:r>
            <a:r>
              <a:rPr sz="1800" spc="-5" dirty="0">
                <a:latin typeface="Arial"/>
                <a:cs typeface="Arial"/>
              </a:rPr>
              <a:t>is called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i="1" spc="-10" dirty="0">
                <a:latin typeface="Arial"/>
                <a:cs typeface="Arial"/>
              </a:rPr>
              <a:t>contradiction</a:t>
            </a:r>
            <a:r>
              <a:rPr sz="1800" spc="-10" dirty="0">
                <a:latin typeface="Arial"/>
                <a:cs typeface="Arial"/>
              </a:rPr>
              <a:t>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compound  </a:t>
            </a:r>
            <a:r>
              <a:rPr sz="1800" spc="-10" dirty="0">
                <a:latin typeface="Arial"/>
                <a:cs typeface="Arial"/>
              </a:rPr>
              <a:t>proposition that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neither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tautology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contradiction is called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i="1" spc="-5" dirty="0">
                <a:latin typeface="Arial"/>
                <a:cs typeface="Arial"/>
              </a:rPr>
              <a:t>contingency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3733800"/>
            <a:ext cx="5410200" cy="452120"/>
          </a:xfrm>
          <a:prstGeom prst="rect">
            <a:avLst/>
          </a:prstGeom>
          <a:solidFill>
            <a:srgbClr val="E6ECE6"/>
          </a:solidFill>
        </p:spPr>
        <p:txBody>
          <a:bodyPr vert="horz" wrap="square" lIns="0" tIns="2286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80"/>
              </a:spcBef>
            </a:pPr>
            <a:r>
              <a:rPr sz="2000" spc="-5" dirty="0">
                <a:latin typeface="Arial"/>
                <a:cs typeface="Arial"/>
              </a:rPr>
              <a:t>Examples 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Tautology </a:t>
            </a:r>
            <a:r>
              <a:rPr sz="2000" dirty="0">
                <a:latin typeface="Arial"/>
                <a:cs typeface="Arial"/>
              </a:rPr>
              <a:t>and a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Contradiction.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7870" y="4196079"/>
            <a:ext cx="4417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9635" algn="l"/>
                <a:tab pos="1947545" algn="l"/>
                <a:tab pos="3695065" algn="l"/>
              </a:tabLst>
            </a:pPr>
            <a:r>
              <a:rPr sz="2000" i="1" dirty="0">
                <a:latin typeface="Arial"/>
                <a:cs typeface="Arial"/>
              </a:rPr>
              <a:t>p	</a:t>
            </a:r>
            <a:r>
              <a:rPr sz="2000" spc="5" dirty="0">
                <a:latin typeface="Arial"/>
                <a:cs typeface="Arial"/>
              </a:rPr>
              <a:t>¬</a:t>
            </a:r>
            <a:r>
              <a:rPr sz="2000" i="1" spc="5" dirty="0">
                <a:latin typeface="Arial"/>
                <a:cs typeface="Arial"/>
              </a:rPr>
              <a:t>p	</a:t>
            </a:r>
            <a:r>
              <a:rPr sz="2000" i="1" dirty="0">
                <a:latin typeface="Arial"/>
                <a:cs typeface="Arial"/>
              </a:rPr>
              <a:t>p </a:t>
            </a:r>
            <a:r>
              <a:rPr sz="2000" dirty="0">
                <a:latin typeface="Arial"/>
                <a:cs typeface="Arial"/>
              </a:rPr>
              <a:t>ν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¬</a:t>
            </a:r>
            <a:r>
              <a:rPr sz="2000" i="1" spc="5" dirty="0">
                <a:latin typeface="Arial"/>
                <a:cs typeface="Arial"/>
              </a:rPr>
              <a:t>p	</a:t>
            </a:r>
            <a:r>
              <a:rPr sz="2000" i="1" dirty="0">
                <a:latin typeface="Arial"/>
                <a:cs typeface="Arial"/>
              </a:rPr>
              <a:t>p </a:t>
            </a:r>
            <a:r>
              <a:rPr sz="1600" dirty="0">
                <a:latin typeface="Arial"/>
                <a:cs typeface="Arial"/>
              </a:rPr>
              <a:t>Λ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¬</a:t>
            </a:r>
            <a:r>
              <a:rPr sz="2000" i="1" spc="5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1520" y="4737100"/>
            <a:ext cx="18097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  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4020" y="4737100"/>
            <a:ext cx="18097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  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5129" y="4737100"/>
            <a:ext cx="18097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  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7729" y="4737100"/>
            <a:ext cx="18097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  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4330" algn="ctr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Propositional</a:t>
            </a:r>
            <a:r>
              <a:rPr spc="-65" dirty="0"/>
              <a:t> </a:t>
            </a:r>
            <a:r>
              <a:rPr spc="-5" dirty="0"/>
              <a:t>Equivalences</a:t>
            </a:r>
          </a:p>
          <a:p>
            <a:pPr marL="451484" algn="ctr">
              <a:lnSpc>
                <a:spcPct val="100000"/>
              </a:lnSpc>
              <a:spcBef>
                <a:spcPts val="810"/>
              </a:spcBef>
            </a:pPr>
            <a:r>
              <a:rPr sz="2800" u="heavy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</a:rPr>
              <a:t>Logical</a:t>
            </a:r>
            <a:r>
              <a:rPr sz="2800" u="heavy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</a:rPr>
              <a:t> Equivalences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79070" y="1619250"/>
            <a:ext cx="8812530" cy="1038860"/>
          </a:xfrm>
          <a:prstGeom prst="rect">
            <a:avLst/>
          </a:prstGeom>
          <a:solidFill>
            <a:srgbClr val="EAEBE7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DEFINITION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547370" marR="320040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compound propositions 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spc="-5" dirty="0">
                <a:latin typeface="Arial"/>
                <a:cs typeface="Arial"/>
              </a:rPr>
              <a:t>are called </a:t>
            </a:r>
            <a:r>
              <a:rPr sz="1800" i="1" spc="-10" dirty="0">
                <a:latin typeface="Arial"/>
                <a:cs typeface="Arial"/>
              </a:rPr>
              <a:t>logically equivalent </a:t>
            </a:r>
            <a:r>
              <a:rPr sz="1800" spc="-5" dirty="0">
                <a:latin typeface="Arial"/>
                <a:cs typeface="Arial"/>
              </a:rPr>
              <a:t>if 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↔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10" dirty="0">
                <a:latin typeface="Arial"/>
                <a:cs typeface="Arial"/>
              </a:rPr>
              <a:t>tautology.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notation 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≡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spc="-10" dirty="0">
                <a:latin typeface="Arial"/>
                <a:cs typeface="Arial"/>
              </a:rPr>
              <a:t>denotes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logically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equivalent.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4348479"/>
            <a:ext cx="4876800" cy="448309"/>
          </a:xfrm>
          <a:prstGeom prst="rect">
            <a:avLst/>
          </a:prstGeom>
          <a:solidFill>
            <a:srgbClr val="E6ECE6"/>
          </a:solidFill>
        </p:spPr>
        <p:txBody>
          <a:bodyPr vert="horz" wrap="square" lIns="0" tIns="215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latin typeface="Arial"/>
                <a:cs typeface="Arial"/>
              </a:rPr>
              <a:t>Truth Tables for </a:t>
            </a:r>
            <a:r>
              <a:rPr sz="1800" dirty="0">
                <a:latin typeface="Arial"/>
                <a:cs typeface="Arial"/>
              </a:rPr>
              <a:t>¬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ν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i="1" dirty="0">
                <a:latin typeface="Arial"/>
                <a:cs typeface="Arial"/>
              </a:rPr>
              <a:t>q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56100" y="4842440"/>
          <a:ext cx="4218939" cy="1435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117">
                <a:tc>
                  <a:txBody>
                    <a:bodyPr/>
                    <a:lstStyle/>
                    <a:p>
                      <a:pPr marL="38100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2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¬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¬</a:t>
                      </a:r>
                      <a:r>
                        <a:rPr sz="2000" i="1" spc="5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ν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q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810" algn="ctr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q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2565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565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7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56540" algn="ctr">
                        <a:lnSpc>
                          <a:spcPts val="2325"/>
                        </a:lnSpc>
                        <a:spcBef>
                          <a:spcPts val="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75150" y="6304279"/>
            <a:ext cx="8362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7385" algn="l"/>
              </a:tabLst>
            </a:pPr>
            <a:r>
              <a:rPr sz="2000" dirty="0">
                <a:latin typeface="Arial"/>
                <a:cs typeface="Arial"/>
              </a:rPr>
              <a:t>F	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4859" y="6304279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1969" y="6304279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6730" y="6304279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059" y="2739390"/>
            <a:ext cx="8267065" cy="13563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4965" marR="5080" indent="-342900">
              <a:lnSpc>
                <a:spcPts val="2230"/>
              </a:lnSpc>
              <a:spcBef>
                <a:spcPts val="315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Compound </a:t>
            </a:r>
            <a:r>
              <a:rPr sz="2000" spc="-5" dirty="0">
                <a:latin typeface="Arial"/>
                <a:cs typeface="Arial"/>
              </a:rPr>
              <a:t>propositions that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same </a:t>
            </a:r>
            <a:r>
              <a:rPr sz="2000" spc="-5" dirty="0">
                <a:latin typeface="Arial"/>
                <a:cs typeface="Arial"/>
              </a:rPr>
              <a:t>truth </a:t>
            </a:r>
            <a:r>
              <a:rPr sz="2000" dirty="0">
                <a:latin typeface="Arial"/>
                <a:cs typeface="Arial"/>
              </a:rPr>
              <a:t>values in </a:t>
            </a:r>
            <a:r>
              <a:rPr sz="2000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possible  cases are called </a:t>
            </a:r>
            <a:r>
              <a:rPr sz="2000" spc="-5" dirty="0">
                <a:solidFill>
                  <a:srgbClr val="6666FF"/>
                </a:solidFill>
                <a:latin typeface="Arial"/>
                <a:cs typeface="Arial"/>
              </a:rPr>
              <a:t>logically </a:t>
            </a:r>
            <a:r>
              <a:rPr sz="2000" dirty="0">
                <a:solidFill>
                  <a:srgbClr val="6666FF"/>
                </a:solidFill>
                <a:latin typeface="Arial"/>
                <a:cs typeface="Arial"/>
              </a:rPr>
              <a:t>equivalent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Example: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16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16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0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0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0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logically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equivalent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Truth </a:t>
            </a:r>
            <a:r>
              <a:rPr sz="2000" dirty="0">
                <a:latin typeface="Arial"/>
                <a:cs typeface="Arial"/>
              </a:rPr>
              <a:t>tables </a:t>
            </a:r>
            <a:r>
              <a:rPr sz="2000" spc="-5" dirty="0">
                <a:latin typeface="Arial"/>
                <a:cs typeface="Arial"/>
              </a:rPr>
              <a:t>are the simplest </a:t>
            </a:r>
            <a:r>
              <a:rPr sz="2000" spc="-10" dirty="0">
                <a:latin typeface="Arial"/>
                <a:cs typeface="Arial"/>
              </a:rPr>
              <a:t>way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prove such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059" y="4070350"/>
            <a:ext cx="3738879" cy="17589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will </a:t>
            </a:r>
            <a:r>
              <a:rPr sz="2000" dirty="0">
                <a:latin typeface="Arial"/>
                <a:cs typeface="Arial"/>
              </a:rPr>
              <a:t>learn </a:t>
            </a:r>
            <a:r>
              <a:rPr sz="2000" spc="-5" dirty="0">
                <a:latin typeface="Arial"/>
                <a:cs typeface="Arial"/>
              </a:rPr>
              <a:t>other </a:t>
            </a:r>
            <a:r>
              <a:rPr sz="2000" spc="-10" dirty="0">
                <a:latin typeface="Arial"/>
                <a:cs typeface="Arial"/>
              </a:rPr>
              <a:t>ways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later.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CCCCFF"/>
              </a:buClr>
              <a:buFont typeface="UnDotum"/>
              <a:buChar char="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330"/>
              </a:spcBef>
            </a:pPr>
            <a:r>
              <a:rPr sz="2000" spc="-5" dirty="0">
                <a:latin typeface="Arial"/>
                <a:cs typeface="Arial"/>
              </a:rPr>
              <a:t>Show </a:t>
            </a:r>
            <a:r>
              <a:rPr sz="2000" dirty="0">
                <a:latin typeface="Arial"/>
                <a:cs typeface="Arial"/>
              </a:rPr>
              <a:t>that ¬</a:t>
            </a:r>
            <a:r>
              <a:rPr sz="2000" i="1" dirty="0">
                <a:latin typeface="Arial"/>
                <a:cs typeface="Arial"/>
              </a:rPr>
              <a:t>p </a:t>
            </a:r>
            <a:r>
              <a:rPr sz="2000" dirty="0">
                <a:latin typeface="Arial"/>
                <a:cs typeface="Arial"/>
              </a:rPr>
              <a:t>ν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latin typeface="Arial"/>
                <a:cs typeface="Arial"/>
              </a:rPr>
              <a:t>and </a:t>
            </a:r>
            <a:r>
              <a:rPr sz="2000" i="1" dirty="0">
                <a:latin typeface="Arial"/>
                <a:cs typeface="Arial"/>
              </a:rPr>
              <a:t>p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logically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equivalent.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44230" y="626999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59723" y="6463481"/>
            <a:ext cx="1733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8046720" cy="393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5600" algn="l"/>
                <a:tab pos="356235" algn="l"/>
              </a:tabLst>
            </a:pPr>
            <a:r>
              <a:rPr sz="2500" spc="-10" dirty="0">
                <a:latin typeface="Verdana"/>
                <a:cs typeface="Verdana"/>
              </a:rPr>
              <a:t>Definition: </a:t>
            </a:r>
            <a:r>
              <a:rPr sz="2500" spc="-5" dirty="0">
                <a:latin typeface="Verdana"/>
                <a:cs typeface="Verdana"/>
              </a:rPr>
              <a:t>Methods of reasoning, </a:t>
            </a:r>
            <a:r>
              <a:rPr sz="2500" spc="-10" dirty="0">
                <a:latin typeface="Verdana"/>
                <a:cs typeface="Verdana"/>
              </a:rPr>
              <a:t>provides </a:t>
            </a:r>
            <a:r>
              <a:rPr sz="2500" spc="-5" dirty="0">
                <a:latin typeface="Verdana"/>
                <a:cs typeface="Verdana"/>
              </a:rPr>
              <a:t>rules  and techniques to </a:t>
            </a:r>
            <a:r>
              <a:rPr sz="2500" spc="-10" dirty="0">
                <a:latin typeface="Verdana"/>
                <a:cs typeface="Verdana"/>
              </a:rPr>
              <a:t>determine whether </a:t>
            </a:r>
            <a:r>
              <a:rPr sz="2500" spc="-5" dirty="0">
                <a:latin typeface="Verdana"/>
                <a:cs typeface="Verdana"/>
              </a:rPr>
              <a:t>an  argument </a:t>
            </a:r>
            <a:r>
              <a:rPr sz="2500" spc="-10" dirty="0">
                <a:latin typeface="Verdana"/>
                <a:cs typeface="Verdana"/>
              </a:rPr>
              <a:t>is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valid</a:t>
            </a:r>
            <a:endParaRPr sz="2500">
              <a:latin typeface="Verdana"/>
              <a:cs typeface="Verdana"/>
            </a:endParaRPr>
          </a:p>
          <a:p>
            <a:pPr marL="355600" marR="116839" indent="-343535">
              <a:lnSpc>
                <a:spcPct val="100000"/>
              </a:lnSpc>
              <a:spcBef>
                <a:spcPts val="1805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5600" algn="l"/>
                <a:tab pos="356235" algn="l"/>
              </a:tabLst>
            </a:pPr>
            <a:r>
              <a:rPr sz="2500" spc="-10" dirty="0">
                <a:latin typeface="Verdana"/>
                <a:cs typeface="Verdana"/>
              </a:rPr>
              <a:t>Theorem: </a:t>
            </a:r>
            <a:r>
              <a:rPr sz="2500" spc="-5" dirty="0">
                <a:latin typeface="Verdana"/>
                <a:cs typeface="Verdana"/>
              </a:rPr>
              <a:t>a statement </a:t>
            </a:r>
            <a:r>
              <a:rPr sz="2500" spc="-10" dirty="0">
                <a:latin typeface="Verdana"/>
                <a:cs typeface="Verdana"/>
              </a:rPr>
              <a:t>that </a:t>
            </a:r>
            <a:r>
              <a:rPr sz="2500" spc="-5" dirty="0">
                <a:latin typeface="Verdana"/>
                <a:cs typeface="Verdana"/>
              </a:rPr>
              <a:t>can be shown to </a:t>
            </a:r>
            <a:r>
              <a:rPr sz="2500" dirty="0">
                <a:latin typeface="Verdana"/>
                <a:cs typeface="Verdana"/>
              </a:rPr>
              <a:t>be  </a:t>
            </a:r>
            <a:r>
              <a:rPr sz="2500" spc="-10" dirty="0">
                <a:latin typeface="Verdana"/>
                <a:cs typeface="Verdana"/>
              </a:rPr>
              <a:t>true (under </a:t>
            </a:r>
            <a:r>
              <a:rPr sz="2500" spc="-5" dirty="0">
                <a:latin typeface="Verdana"/>
                <a:cs typeface="Verdana"/>
              </a:rPr>
              <a:t>certain</a:t>
            </a:r>
            <a:r>
              <a:rPr sz="2500" spc="3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conditions)</a:t>
            </a:r>
            <a:endParaRPr sz="2500">
              <a:latin typeface="Verdana"/>
              <a:cs typeface="Verdana"/>
            </a:endParaRPr>
          </a:p>
          <a:p>
            <a:pPr marL="756285" marR="431165" lvl="1" indent="-287020">
              <a:lnSpc>
                <a:spcPct val="100000"/>
              </a:lnSpc>
              <a:spcBef>
                <a:spcPts val="1655"/>
              </a:spcBef>
              <a:buClr>
                <a:srgbClr val="99CCCC"/>
              </a:buClr>
              <a:buSzPct val="6956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300" spc="-5" dirty="0">
                <a:latin typeface="Verdana"/>
                <a:cs typeface="Verdana"/>
              </a:rPr>
              <a:t>Example: </a:t>
            </a:r>
            <a:r>
              <a:rPr sz="2300" dirty="0">
                <a:latin typeface="Verdana"/>
                <a:cs typeface="Verdana"/>
              </a:rPr>
              <a:t>If </a:t>
            </a:r>
            <a:r>
              <a:rPr sz="2300" i="1" dirty="0">
                <a:latin typeface="Verdana"/>
                <a:cs typeface="Verdana"/>
              </a:rPr>
              <a:t>x </a:t>
            </a:r>
            <a:r>
              <a:rPr sz="2300" spc="-10" dirty="0">
                <a:latin typeface="Verdana"/>
                <a:cs typeface="Verdana"/>
              </a:rPr>
              <a:t>is </a:t>
            </a:r>
            <a:r>
              <a:rPr sz="2300" dirty="0">
                <a:latin typeface="Verdana"/>
                <a:cs typeface="Verdana"/>
              </a:rPr>
              <a:t>an </a:t>
            </a:r>
            <a:r>
              <a:rPr sz="2300" spc="-5" dirty="0">
                <a:latin typeface="Verdana"/>
                <a:cs typeface="Verdana"/>
              </a:rPr>
              <a:t>even </a:t>
            </a:r>
            <a:r>
              <a:rPr sz="2300" spc="-15" dirty="0">
                <a:latin typeface="Verdana"/>
                <a:cs typeface="Verdana"/>
              </a:rPr>
              <a:t>integer, </a:t>
            </a:r>
            <a:r>
              <a:rPr sz="2300" dirty="0">
                <a:latin typeface="Verdana"/>
                <a:cs typeface="Verdana"/>
              </a:rPr>
              <a:t>then </a:t>
            </a:r>
            <a:r>
              <a:rPr sz="2300" i="1" dirty="0">
                <a:latin typeface="Verdana"/>
                <a:cs typeface="Verdana"/>
              </a:rPr>
              <a:t>x </a:t>
            </a:r>
            <a:r>
              <a:rPr sz="2300" dirty="0">
                <a:latin typeface="Verdana"/>
                <a:cs typeface="Verdana"/>
              </a:rPr>
              <a:t>+ 1 </a:t>
            </a:r>
            <a:r>
              <a:rPr sz="2300" spc="-15" dirty="0">
                <a:latin typeface="Verdana"/>
                <a:cs typeface="Verdana"/>
              </a:rPr>
              <a:t>is  </a:t>
            </a:r>
            <a:r>
              <a:rPr sz="2300" dirty="0">
                <a:latin typeface="Verdana"/>
                <a:cs typeface="Verdana"/>
              </a:rPr>
              <a:t>an odd</a:t>
            </a:r>
            <a:r>
              <a:rPr sz="2300" spc="-5" dirty="0">
                <a:latin typeface="Verdana"/>
                <a:cs typeface="Verdana"/>
              </a:rPr>
              <a:t> integer</a:t>
            </a:r>
            <a:endParaRPr sz="2300">
              <a:latin typeface="Verdana"/>
              <a:cs typeface="Verdana"/>
            </a:endParaRPr>
          </a:p>
          <a:p>
            <a:pPr marL="1155700" marR="320040" lvl="2" indent="-228600">
              <a:lnSpc>
                <a:spcPct val="100000"/>
              </a:lnSpc>
              <a:spcBef>
                <a:spcPts val="1540"/>
              </a:spcBef>
              <a:buClr>
                <a:srgbClr val="006666"/>
              </a:buClr>
              <a:buSzPct val="63636"/>
              <a:buFont typeface="Wingdings"/>
              <a:buChar char="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This statement is true under the condition that </a:t>
            </a:r>
            <a:r>
              <a:rPr sz="2200" i="1" spc="-5" dirty="0">
                <a:latin typeface="Arial"/>
                <a:cs typeface="Arial"/>
              </a:rPr>
              <a:t>x </a:t>
            </a:r>
            <a:r>
              <a:rPr sz="2200" spc="-5" dirty="0">
                <a:latin typeface="Arial"/>
                <a:cs typeface="Arial"/>
              </a:rPr>
              <a:t>is an  integer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true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610F-4CD9-4279-84E6-87419BCB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069" y="825753"/>
            <a:ext cx="6717030" cy="1107996"/>
          </a:xfrm>
        </p:spPr>
        <p:txBody>
          <a:bodyPr/>
          <a:lstStyle/>
          <a:p>
            <a:r>
              <a:rPr lang="en-IN" dirty="0"/>
              <a:t>Equivalence of formulas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C83A1-15BA-4B7D-B04B-B73E9ECC6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369" y="1859026"/>
            <a:ext cx="6717030" cy="2954655"/>
          </a:xfrm>
        </p:spPr>
        <p:txBody>
          <a:bodyPr/>
          <a:lstStyle/>
          <a:p>
            <a:r>
              <a:rPr lang="en-IN" sz="2400" dirty="0"/>
              <a:t>Let there be two formulas A &amp; B</a:t>
            </a:r>
          </a:p>
          <a:p>
            <a:r>
              <a:rPr lang="en-IN" sz="2400" dirty="0"/>
              <a:t>Then A &amp; B are said to be equivalent to each other if their truth values are equal</a:t>
            </a:r>
          </a:p>
          <a:p>
            <a:endParaRPr lang="en-IN" sz="2400" dirty="0"/>
          </a:p>
          <a:p>
            <a:r>
              <a:rPr lang="en-IN" sz="2400" dirty="0"/>
              <a:t>┐┐P = P</a:t>
            </a:r>
          </a:p>
          <a:p>
            <a:r>
              <a:rPr lang="en-IN" sz="2400" dirty="0"/>
              <a:t>P VP = P</a:t>
            </a:r>
          </a:p>
          <a:p>
            <a:r>
              <a:rPr lang="en-IN" sz="2400" dirty="0"/>
              <a:t>(P V ┐P)VQ = T</a:t>
            </a:r>
          </a:p>
          <a:p>
            <a:r>
              <a:rPr lang="en-IN" sz="2400" dirty="0"/>
              <a:t>P V ┐P = Q V ┐Q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77267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42416" y="1576888"/>
            <a:ext cx="8047355" cy="415861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305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81000" algn="l"/>
                <a:tab pos="381635" algn="l"/>
              </a:tabLst>
            </a:pPr>
            <a:r>
              <a:rPr sz="2000" spc="-5" dirty="0">
                <a:latin typeface="Verdana"/>
                <a:cs typeface="Verdana"/>
              </a:rPr>
              <a:t>Logically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Implies</a:t>
            </a:r>
            <a:r>
              <a:rPr lang="en-IN" sz="2000" spc="-5" dirty="0">
                <a:latin typeface="Verdana"/>
                <a:cs typeface="Verdana"/>
              </a:rPr>
              <a:t> ( Tautological Implications)</a:t>
            </a:r>
            <a:endParaRPr sz="2000" dirty="0">
              <a:latin typeface="Verdana"/>
              <a:cs typeface="Verdana"/>
            </a:endParaRPr>
          </a:p>
          <a:p>
            <a:pPr marL="781685" marR="30480" lvl="1" indent="-287020">
              <a:lnSpc>
                <a:spcPct val="120000"/>
              </a:lnSpc>
              <a:spcBef>
                <a:spcPts val="72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statement </a:t>
            </a:r>
            <a:r>
              <a:rPr sz="2000" dirty="0">
                <a:latin typeface="Verdana"/>
                <a:cs typeface="Verdana"/>
              </a:rPr>
              <a:t>formula </a:t>
            </a:r>
            <a:r>
              <a:rPr sz="2000" i="1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is said to </a:t>
            </a:r>
            <a:r>
              <a:rPr sz="2000" i="1" spc="-5" dirty="0">
                <a:latin typeface="Verdana"/>
                <a:cs typeface="Verdana"/>
              </a:rPr>
              <a:t>logically </a:t>
            </a:r>
            <a:r>
              <a:rPr sz="2000" i="1" dirty="0">
                <a:latin typeface="Verdana"/>
                <a:cs typeface="Verdana"/>
              </a:rPr>
              <a:t>imply </a:t>
            </a:r>
            <a:r>
              <a:rPr sz="2000" dirty="0">
                <a:latin typeface="Verdana"/>
                <a:cs typeface="Verdana"/>
              </a:rPr>
              <a:t>a  </a:t>
            </a:r>
            <a:r>
              <a:rPr sz="2000" spc="-5" dirty="0">
                <a:latin typeface="Verdana"/>
                <a:cs typeface="Verdana"/>
              </a:rPr>
              <a:t>statement </a:t>
            </a:r>
            <a:r>
              <a:rPr sz="2000" dirty="0">
                <a:latin typeface="Verdana"/>
                <a:cs typeface="Verdana"/>
              </a:rPr>
              <a:t>formula </a:t>
            </a:r>
            <a:r>
              <a:rPr sz="2000" i="1" dirty="0">
                <a:latin typeface="Verdana"/>
                <a:cs typeface="Verdana"/>
              </a:rPr>
              <a:t>B </a:t>
            </a:r>
            <a:r>
              <a:rPr sz="2000" spc="-5" dirty="0">
                <a:latin typeface="Verdana"/>
                <a:cs typeface="Verdana"/>
              </a:rPr>
              <a:t>if </a:t>
            </a:r>
            <a:r>
              <a:rPr sz="2000" dirty="0">
                <a:latin typeface="Verdana"/>
                <a:cs typeface="Verdana"/>
              </a:rPr>
              <a:t>the statement formula </a:t>
            </a:r>
            <a:r>
              <a:rPr sz="2000" i="1" dirty="0">
                <a:latin typeface="Verdana"/>
                <a:cs typeface="Verdana"/>
              </a:rPr>
              <a:t>A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i="1" dirty="0">
                <a:latin typeface="Verdana"/>
                <a:cs typeface="Verdana"/>
              </a:rPr>
              <a:t>B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  </a:t>
            </a:r>
            <a:r>
              <a:rPr sz="2000" spc="-5" dirty="0">
                <a:latin typeface="Verdana"/>
                <a:cs typeface="Verdana"/>
              </a:rPr>
              <a:t>tautology. </a:t>
            </a:r>
            <a:r>
              <a:rPr sz="2000" dirty="0">
                <a:latin typeface="Verdana"/>
                <a:cs typeface="Verdana"/>
              </a:rPr>
              <a:t>If </a:t>
            </a:r>
            <a:r>
              <a:rPr sz="2000" i="1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logically implies </a:t>
            </a:r>
            <a:r>
              <a:rPr sz="2000" i="1" spc="-5" dirty="0">
                <a:latin typeface="Verdana"/>
                <a:cs typeface="Verdana"/>
              </a:rPr>
              <a:t>B</a:t>
            </a:r>
            <a:r>
              <a:rPr sz="2000" spc="-5" dirty="0">
                <a:latin typeface="Verdana"/>
                <a:cs typeface="Verdana"/>
              </a:rPr>
              <a:t>, then symbolically we  write </a:t>
            </a:r>
            <a:r>
              <a:rPr sz="2000" i="1" dirty="0">
                <a:latin typeface="Verdana"/>
                <a:cs typeface="Verdana"/>
              </a:rPr>
              <a:t>A</a:t>
            </a:r>
            <a:r>
              <a:rPr lang="en-IN" sz="2000" i="1" dirty="0">
                <a:latin typeface="Verdana"/>
                <a:cs typeface="Verdana"/>
              </a:rPr>
              <a:t>  </a:t>
            </a:r>
            <a:r>
              <a:rPr sz="2000" i="1" dirty="0">
                <a:latin typeface="Verdana"/>
                <a:cs typeface="Verdana"/>
              </a:rPr>
              <a:t> 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lang="en-IN" sz="2000" spc="110" dirty="0">
                <a:latin typeface="Arial"/>
                <a:cs typeface="Arial"/>
              </a:rPr>
              <a:t>  </a:t>
            </a:r>
            <a:r>
              <a:rPr sz="2000" i="1" dirty="0">
                <a:latin typeface="Verdana"/>
                <a:cs typeface="Verdana"/>
              </a:rPr>
              <a:t>B</a:t>
            </a:r>
            <a:endParaRPr sz="2000" dirty="0">
              <a:latin typeface="Verdana"/>
              <a:cs typeface="Verdana"/>
            </a:endParaRPr>
          </a:p>
          <a:p>
            <a:pPr marL="381000" indent="-343535">
              <a:lnSpc>
                <a:spcPct val="100000"/>
              </a:lnSpc>
              <a:spcBef>
                <a:spcPts val="1205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81000" algn="l"/>
                <a:tab pos="381635" algn="l"/>
              </a:tabLst>
            </a:pPr>
            <a:r>
              <a:rPr sz="2000" spc="-5" dirty="0">
                <a:latin typeface="Verdana"/>
                <a:cs typeface="Verdana"/>
              </a:rPr>
              <a:t>Logically Equivalent</a:t>
            </a:r>
            <a:endParaRPr sz="2000" dirty="0">
              <a:latin typeface="Verdana"/>
              <a:cs typeface="Verdana"/>
            </a:endParaRPr>
          </a:p>
          <a:p>
            <a:pPr marL="781685" lvl="1" indent="-287020">
              <a:lnSpc>
                <a:spcPct val="100000"/>
              </a:lnSpc>
              <a:spcBef>
                <a:spcPts val="120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statement </a:t>
            </a:r>
            <a:r>
              <a:rPr sz="2000" dirty="0">
                <a:latin typeface="Verdana"/>
                <a:cs typeface="Verdana"/>
              </a:rPr>
              <a:t>formula </a:t>
            </a:r>
            <a:r>
              <a:rPr sz="2000" i="1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is said to be </a:t>
            </a:r>
            <a:r>
              <a:rPr sz="2000" i="1" spc="-5" dirty="0">
                <a:latin typeface="Verdana"/>
                <a:cs typeface="Verdana"/>
              </a:rPr>
              <a:t>logically</a:t>
            </a:r>
            <a:r>
              <a:rPr sz="2000" i="1" spc="-6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equivalent</a:t>
            </a:r>
            <a:endParaRPr sz="2000" dirty="0">
              <a:latin typeface="Verdana"/>
              <a:cs typeface="Verdana"/>
            </a:endParaRPr>
          </a:p>
          <a:p>
            <a:pPr marL="7816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to a </a:t>
            </a:r>
            <a:r>
              <a:rPr sz="2000" spc="-5" dirty="0">
                <a:latin typeface="Verdana"/>
                <a:cs typeface="Verdana"/>
              </a:rPr>
              <a:t>statement </a:t>
            </a:r>
            <a:r>
              <a:rPr sz="2000" dirty="0">
                <a:latin typeface="Verdana"/>
                <a:cs typeface="Verdana"/>
              </a:rPr>
              <a:t>formula </a:t>
            </a:r>
            <a:r>
              <a:rPr sz="2000" i="1" dirty="0">
                <a:latin typeface="Verdana"/>
                <a:cs typeface="Verdana"/>
              </a:rPr>
              <a:t>B </a:t>
            </a:r>
            <a:r>
              <a:rPr sz="2000" spc="-5" dirty="0">
                <a:latin typeface="Verdana"/>
                <a:cs typeface="Verdana"/>
              </a:rPr>
              <a:t>if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statement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formula</a:t>
            </a:r>
          </a:p>
          <a:p>
            <a:pPr marL="1181100" marR="163195" indent="-228600">
              <a:lnSpc>
                <a:spcPts val="2880"/>
              </a:lnSpc>
              <a:spcBef>
                <a:spcPts val="900"/>
              </a:spcBef>
              <a:tabLst>
                <a:tab pos="3814445" algn="l"/>
              </a:tabLst>
            </a:pPr>
            <a:r>
              <a:rPr sz="1900" i="1" spc="-5" dirty="0">
                <a:latin typeface="Verdana"/>
                <a:cs typeface="Verdana"/>
              </a:rPr>
              <a:t>A </a:t>
            </a:r>
            <a:r>
              <a:rPr sz="2000" dirty="0">
                <a:latin typeface="Arial"/>
                <a:cs typeface="Arial"/>
              </a:rPr>
              <a:t>↔ </a:t>
            </a:r>
            <a:r>
              <a:rPr sz="2000" i="1" dirty="0">
                <a:latin typeface="Verdana"/>
                <a:cs typeface="Verdana"/>
              </a:rPr>
              <a:t>B </a:t>
            </a:r>
            <a:r>
              <a:rPr sz="2000" spc="-5" dirty="0">
                <a:latin typeface="Verdana"/>
                <a:cs typeface="Verdana"/>
              </a:rPr>
              <a:t>is</a:t>
            </a:r>
            <a:r>
              <a:rPr sz="2000" spc="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tautology.	</a:t>
            </a:r>
            <a:r>
              <a:rPr sz="2000" dirty="0">
                <a:latin typeface="Verdana"/>
                <a:cs typeface="Verdana"/>
              </a:rPr>
              <a:t>If </a:t>
            </a:r>
            <a:r>
              <a:rPr sz="2000" i="1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is logically equivalent to </a:t>
            </a:r>
            <a:r>
              <a:rPr sz="2000" i="1" dirty="0">
                <a:latin typeface="Verdana"/>
                <a:cs typeface="Verdana"/>
              </a:rPr>
              <a:t>B</a:t>
            </a:r>
            <a:r>
              <a:rPr sz="2000" i="1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,  </a:t>
            </a:r>
            <a:r>
              <a:rPr sz="2000" spc="-5" dirty="0">
                <a:latin typeface="Verdana"/>
                <a:cs typeface="Verdana"/>
              </a:rPr>
              <a:t>then symbolically </a:t>
            </a:r>
            <a:r>
              <a:rPr sz="2000" dirty="0">
                <a:latin typeface="Verdana"/>
                <a:cs typeface="Verdana"/>
              </a:rPr>
              <a:t>we </a:t>
            </a:r>
            <a:r>
              <a:rPr sz="2000" spc="-5" dirty="0">
                <a:latin typeface="Verdana"/>
                <a:cs typeface="Verdana"/>
              </a:rPr>
              <a:t>write </a:t>
            </a:r>
            <a:r>
              <a:rPr sz="2000" i="1" dirty="0">
                <a:latin typeface="Verdana"/>
                <a:cs typeface="Verdana"/>
              </a:rPr>
              <a:t>A </a:t>
            </a:r>
            <a:r>
              <a:rPr sz="3900" spc="307" baseline="-9615" dirty="0">
                <a:latin typeface="Symbol"/>
                <a:cs typeface="Symbol"/>
              </a:rPr>
              <a:t></a:t>
            </a:r>
            <a:r>
              <a:rPr sz="3900" spc="-120" baseline="-96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Verdana"/>
                <a:cs typeface="Verdana"/>
              </a:rPr>
              <a:t>B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9ACD987-5C92-45E9-B9C2-5592C4723915}"/>
              </a:ext>
            </a:extLst>
          </p:cNvPr>
          <p:cNvSpPr/>
          <p:nvPr/>
        </p:nvSpPr>
        <p:spPr>
          <a:xfrm>
            <a:off x="2895600" y="33528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52400"/>
            <a:ext cx="8458200" cy="594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22</a:t>
            </a:fld>
            <a:endParaRPr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819400"/>
            <a:ext cx="8534400" cy="275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04800"/>
            <a:ext cx="8534400" cy="2083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23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676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pc="-5" dirty="0">
                <a:latin typeface="Arial"/>
                <a:cs typeface="Arial"/>
              </a:rPr>
              <a:t>Show </a:t>
            </a:r>
            <a:r>
              <a:rPr lang="en-IN" dirty="0">
                <a:latin typeface="Arial"/>
                <a:cs typeface="Arial"/>
              </a:rPr>
              <a:t>that </a:t>
            </a:r>
            <a:r>
              <a:rPr lang="en-IN" spc="10" dirty="0">
                <a:latin typeface="Arial"/>
                <a:cs typeface="Arial"/>
              </a:rPr>
              <a:t>¬(</a:t>
            </a:r>
            <a:r>
              <a:rPr lang="en-IN" i="1" spc="10" dirty="0">
                <a:latin typeface="Arial"/>
                <a:cs typeface="Arial"/>
              </a:rPr>
              <a:t>p </a:t>
            </a:r>
            <a:r>
              <a:rPr lang="en-IN" dirty="0">
                <a:latin typeface="Arial"/>
                <a:cs typeface="Arial"/>
              </a:rPr>
              <a:t>→ </a:t>
            </a:r>
            <a:r>
              <a:rPr lang="en-IN" i="1" dirty="0">
                <a:latin typeface="Arial"/>
                <a:cs typeface="Arial"/>
              </a:rPr>
              <a:t>q </a:t>
            </a:r>
            <a:r>
              <a:rPr lang="en-IN" dirty="0">
                <a:latin typeface="Arial"/>
                <a:cs typeface="Arial"/>
              </a:rPr>
              <a:t>) and </a:t>
            </a:r>
            <a:r>
              <a:rPr lang="en-IN" i="1" dirty="0">
                <a:latin typeface="Arial"/>
                <a:cs typeface="Arial"/>
              </a:rPr>
              <a:t>p</a:t>
            </a:r>
            <a:r>
              <a:rPr lang="en-IN" i="1" spc="-30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Λ</a:t>
            </a:r>
            <a:r>
              <a:rPr lang="en-IN" sz="1400" spc="5" dirty="0">
                <a:latin typeface="Arial"/>
                <a:cs typeface="Arial"/>
              </a:rPr>
              <a:t> </a:t>
            </a:r>
            <a:r>
              <a:rPr lang="en-IN" dirty="0">
                <a:latin typeface="Arial"/>
                <a:cs typeface="Arial"/>
              </a:rPr>
              <a:t>¬</a:t>
            </a:r>
            <a:r>
              <a:rPr lang="en-IN" i="1" dirty="0">
                <a:latin typeface="Arial"/>
                <a:cs typeface="Arial"/>
              </a:rPr>
              <a:t>q	</a:t>
            </a:r>
            <a:r>
              <a:rPr lang="en-IN" dirty="0">
                <a:latin typeface="Arial"/>
                <a:cs typeface="Arial"/>
              </a:rPr>
              <a:t>are </a:t>
            </a:r>
            <a:r>
              <a:rPr lang="en-IN" spc="-5" dirty="0">
                <a:latin typeface="Arial"/>
                <a:cs typeface="Arial"/>
              </a:rPr>
              <a:t>logically</a:t>
            </a:r>
            <a:r>
              <a:rPr lang="en-IN" spc="-25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equivalent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24000" y="2895600"/>
            <a:ext cx="4495800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pc="5" dirty="0">
                <a:latin typeface="Arial"/>
                <a:cs typeface="Arial"/>
              </a:rPr>
              <a:t>¬(</a:t>
            </a:r>
            <a:r>
              <a:rPr lang="en-IN" i="1" spc="5" dirty="0">
                <a:latin typeface="Arial"/>
                <a:cs typeface="Arial"/>
              </a:rPr>
              <a:t>p </a:t>
            </a:r>
            <a:r>
              <a:rPr lang="en-IN" dirty="0">
                <a:latin typeface="Arial"/>
                <a:cs typeface="Arial"/>
              </a:rPr>
              <a:t>→ </a:t>
            </a:r>
            <a:r>
              <a:rPr lang="en-IN" i="1" dirty="0">
                <a:latin typeface="Arial"/>
                <a:cs typeface="Arial"/>
              </a:rPr>
              <a:t>q </a:t>
            </a:r>
            <a:r>
              <a:rPr lang="en-IN" dirty="0">
                <a:latin typeface="Arial"/>
                <a:cs typeface="Arial"/>
              </a:rPr>
              <a:t>) ≡ ¬(¬</a:t>
            </a:r>
            <a:r>
              <a:rPr lang="en-IN" i="1" dirty="0">
                <a:latin typeface="Arial"/>
                <a:cs typeface="Arial"/>
              </a:rPr>
              <a:t>p </a:t>
            </a:r>
            <a:r>
              <a:rPr lang="el-GR" dirty="0">
                <a:latin typeface="Arial"/>
                <a:cs typeface="Arial"/>
              </a:rPr>
              <a:t>ν</a:t>
            </a:r>
            <a:r>
              <a:rPr lang="el-GR" spc="-95" dirty="0">
                <a:latin typeface="Arial"/>
                <a:cs typeface="Arial"/>
              </a:rPr>
              <a:t> </a:t>
            </a:r>
            <a:r>
              <a:rPr lang="en-IN" i="1" dirty="0">
                <a:latin typeface="Arial"/>
                <a:cs typeface="Arial"/>
              </a:rPr>
              <a:t>q</a:t>
            </a:r>
            <a:r>
              <a:rPr lang="en-IN" dirty="0">
                <a:latin typeface="Arial"/>
                <a:cs typeface="Arial"/>
              </a:rPr>
              <a:t>)</a:t>
            </a:r>
          </a:p>
          <a:p>
            <a:pPr marL="1136015">
              <a:lnSpc>
                <a:spcPct val="100000"/>
              </a:lnSpc>
              <a:spcBef>
                <a:spcPts val="500"/>
              </a:spcBef>
              <a:tabLst>
                <a:tab pos="1424305" algn="l"/>
              </a:tabLst>
            </a:pPr>
            <a:r>
              <a:rPr lang="en-IN" dirty="0">
                <a:latin typeface="Arial"/>
                <a:cs typeface="Arial"/>
              </a:rPr>
              <a:t>≡	¬(¬</a:t>
            </a:r>
            <a:r>
              <a:rPr lang="en-IN" i="1" dirty="0">
                <a:latin typeface="Arial"/>
                <a:cs typeface="Arial"/>
              </a:rPr>
              <a:t>p</a:t>
            </a:r>
            <a:r>
              <a:rPr lang="en-IN" dirty="0">
                <a:latin typeface="Arial"/>
                <a:cs typeface="Arial"/>
              </a:rPr>
              <a:t>) </a:t>
            </a:r>
            <a:r>
              <a:rPr lang="el-GR" sz="1400" dirty="0">
                <a:latin typeface="Arial"/>
                <a:cs typeface="Arial"/>
              </a:rPr>
              <a:t>Λ</a:t>
            </a:r>
            <a:r>
              <a:rPr lang="el-GR" sz="1400" spc="-75" dirty="0">
                <a:latin typeface="Arial"/>
                <a:cs typeface="Arial"/>
              </a:rPr>
              <a:t> </a:t>
            </a:r>
            <a:r>
              <a:rPr lang="el-GR" dirty="0">
                <a:latin typeface="Arial"/>
                <a:cs typeface="Arial"/>
              </a:rPr>
              <a:t>¬</a:t>
            </a:r>
            <a:r>
              <a:rPr lang="en-IN" i="1" dirty="0">
                <a:latin typeface="Arial"/>
                <a:cs typeface="Arial"/>
              </a:rPr>
              <a:t>q</a:t>
            </a:r>
            <a:endParaRPr lang="en-IN" dirty="0">
              <a:latin typeface="Arial"/>
              <a:cs typeface="Arial"/>
            </a:endParaRPr>
          </a:p>
          <a:p>
            <a:pPr marL="1136015">
              <a:lnSpc>
                <a:spcPct val="100000"/>
              </a:lnSpc>
              <a:spcBef>
                <a:spcPts val="500"/>
              </a:spcBef>
              <a:tabLst>
                <a:tab pos="1424305" algn="l"/>
              </a:tabLst>
            </a:pPr>
            <a:r>
              <a:rPr lang="en-IN" dirty="0">
                <a:latin typeface="Arial"/>
                <a:cs typeface="Arial"/>
              </a:rPr>
              <a:t>≡	</a:t>
            </a:r>
            <a:r>
              <a:rPr lang="en-IN" i="1" dirty="0">
                <a:latin typeface="Arial"/>
                <a:cs typeface="Arial"/>
              </a:rPr>
              <a:t>p </a:t>
            </a:r>
            <a:r>
              <a:rPr lang="el-GR" sz="1400" dirty="0">
                <a:latin typeface="Arial"/>
                <a:cs typeface="Arial"/>
              </a:rPr>
              <a:t>Λ</a:t>
            </a:r>
            <a:r>
              <a:rPr lang="el-GR" sz="1400" spc="-135" dirty="0">
                <a:latin typeface="Arial"/>
                <a:cs typeface="Arial"/>
              </a:rPr>
              <a:t> </a:t>
            </a:r>
            <a:r>
              <a:rPr lang="el-GR" spc="5" dirty="0">
                <a:latin typeface="Arial"/>
                <a:cs typeface="Arial"/>
              </a:rPr>
              <a:t>¬</a:t>
            </a:r>
            <a:r>
              <a:rPr lang="en-IN" i="1" spc="5" dirty="0">
                <a:latin typeface="Arial"/>
                <a:cs typeface="Arial"/>
              </a:rPr>
              <a:t>q</a:t>
            </a:r>
            <a:endParaRPr lang="en-IN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8062-BCAD-49E0-A3D7-4B1A7F89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69" y="457200"/>
            <a:ext cx="7161531" cy="1661993"/>
          </a:xfrm>
        </p:spPr>
        <p:txBody>
          <a:bodyPr/>
          <a:lstStyle/>
          <a:p>
            <a:r>
              <a:rPr lang="en-IN" dirty="0"/>
              <a:t>Functionally complete set of connectives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C318-DB11-46DA-83E7-4CED6B814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703694"/>
            <a:ext cx="6717030" cy="3400931"/>
          </a:xfrm>
        </p:spPr>
        <p:txBody>
          <a:bodyPr/>
          <a:lstStyle/>
          <a:p>
            <a:r>
              <a:rPr lang="en-IN" sz="2400" dirty="0"/>
              <a:t>Any set of connectives in which every formula is expressed in terms of an equivalent formula containing connectives from this set</a:t>
            </a:r>
          </a:p>
          <a:p>
            <a:r>
              <a:rPr lang="en-IN" sz="2400" i="1" dirty="0">
                <a:latin typeface="Arial"/>
                <a:cs typeface="Arial"/>
              </a:rPr>
              <a:t>p </a:t>
            </a:r>
            <a:r>
              <a:rPr lang="en-IN" sz="2000" dirty="0">
                <a:latin typeface="Arial"/>
                <a:cs typeface="Arial"/>
              </a:rPr>
              <a:t>→</a:t>
            </a:r>
            <a:r>
              <a:rPr lang="en-IN" sz="2000" spc="-40" dirty="0">
                <a:latin typeface="Arial"/>
                <a:cs typeface="Arial"/>
              </a:rPr>
              <a:t> </a:t>
            </a:r>
            <a:r>
              <a:rPr lang="en-IN" sz="2400" i="1" dirty="0">
                <a:latin typeface="Arial"/>
                <a:cs typeface="Arial"/>
              </a:rPr>
              <a:t>q  = </a:t>
            </a:r>
            <a:r>
              <a:rPr lang="en-IN" sz="2400" spc="5" dirty="0">
                <a:latin typeface="Arial"/>
                <a:cs typeface="Arial"/>
              </a:rPr>
              <a:t>¬</a:t>
            </a:r>
            <a:r>
              <a:rPr lang="en-IN" sz="2400" i="1" spc="5" dirty="0">
                <a:latin typeface="Arial"/>
                <a:cs typeface="Arial"/>
              </a:rPr>
              <a:t>p </a:t>
            </a:r>
            <a:r>
              <a:rPr lang="el-GR" sz="2400" dirty="0">
                <a:latin typeface="Arial"/>
                <a:cs typeface="Arial"/>
              </a:rPr>
              <a:t>ν</a:t>
            </a:r>
            <a:r>
              <a:rPr lang="el-GR" sz="2400" spc="-55" dirty="0">
                <a:latin typeface="Arial"/>
                <a:cs typeface="Arial"/>
              </a:rPr>
              <a:t> </a:t>
            </a:r>
            <a:r>
              <a:rPr lang="en-IN" sz="2400" i="1" dirty="0">
                <a:latin typeface="Arial"/>
                <a:cs typeface="Arial"/>
              </a:rPr>
              <a:t>q</a:t>
            </a:r>
          </a:p>
          <a:p>
            <a:pPr marL="635" algn="ctr">
              <a:spcBef>
                <a:spcPts val="340"/>
              </a:spcBef>
            </a:pPr>
            <a:r>
              <a:rPr lang="en-IN" sz="2400" b="1" i="1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lang="en-IN"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endParaRPr lang="en-IN" sz="2400" dirty="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340"/>
              </a:spcBef>
            </a:pPr>
            <a:r>
              <a:rPr lang="en-IN" sz="2400" b="1" i="1" dirty="0">
                <a:solidFill>
                  <a:srgbClr val="FFFFFF"/>
                </a:solidFill>
                <a:latin typeface="Verdana"/>
                <a:cs typeface="Verdana"/>
              </a:rPr>
              <a:t> p </a:t>
            </a:r>
            <a:r>
              <a:rPr lang="en-IN" sz="2400" b="1" spc="-5" dirty="0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lang="en-IN"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endParaRPr lang="en-IN" sz="2400" dirty="0">
              <a:latin typeface="Verdana"/>
              <a:cs typeface="Verdana"/>
            </a:endParaRPr>
          </a:p>
          <a:p>
            <a:pPr algn="ctr"/>
            <a:endParaRPr lang="en-IN" sz="2400" dirty="0">
              <a:latin typeface="Arial"/>
              <a:cs typeface="Arial"/>
            </a:endParaRPr>
          </a:p>
          <a:p>
            <a:endParaRPr lang="en-IN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B08CF5-9FF3-4772-8E57-81AE8501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  <a:cs typeface="Arial" panose="020B0604020202020204" pitchFamily="34" charset="0"/>
              </a:rPr>
              <a:t>{¬,∧,∨,⟹}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{¬,∧,∨,⟹}: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Definition:Logical Not"/>
              </a:rPr>
              <a:t>Not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Definition:Conjunction"/>
              </a:rPr>
              <a:t>And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Definition:Disjunction"/>
              </a:rPr>
              <a:t>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efinition:Conditional"/>
              </a:rPr>
              <a:t>Implies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C434C3-4807-4F41-BD88-5093E39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  <a:cs typeface="Arial" panose="020B0604020202020204" pitchFamily="34" charset="0"/>
              </a:rPr>
              <a:t>{¬,∧,∨,⟹}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{¬,∧,∨,⟹}: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Definition:Logical Not"/>
              </a:rPr>
              <a:t>Not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sng" strike="noStrike" cap="none" normalizeH="0" baseline="0">
                <a:ln>
                  <a:noFill/>
                </a:ln>
                <a:solidFill>
                  <a:srgbClr val="FAA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Definition:Conjunction"/>
              </a:rPr>
              <a:t>And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Definition:Disjunction"/>
              </a:rPr>
              <a:t>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efinition:Conditional"/>
              </a:rPr>
              <a:t>Implies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139FD4-AB78-4351-B4EB-6D557E00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  <a:cs typeface="Arial" panose="020B0604020202020204" pitchFamily="34" charset="0"/>
              </a:rPr>
              <a:t>{¬,∧,∨,⟹}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{¬,∧,∨,⟹}: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Definition:Logical Not"/>
              </a:rPr>
              <a:t>Not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sng" strike="noStrike" cap="none" normalizeH="0" baseline="0">
                <a:ln>
                  <a:noFill/>
                </a:ln>
                <a:solidFill>
                  <a:srgbClr val="FAA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Definition:Conjunction"/>
              </a:rPr>
              <a:t>And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Definition:Disjunction"/>
              </a:rPr>
              <a:t>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efinition:Conditional"/>
              </a:rPr>
              <a:t>Implies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FDB548-A12C-47EF-9AC0-A9B9600D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  <a:cs typeface="Arial" panose="020B0604020202020204" pitchFamily="34" charset="0"/>
              </a:rPr>
              <a:t>{¬,∧,∨}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{¬,∧,∨}: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Definition:Logical Not"/>
              </a:rPr>
              <a:t>Not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Definition:Conjunction"/>
              </a:rPr>
              <a:t>And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Definition:Disjunction"/>
              </a:rPr>
              <a:t>Or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553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7326E-48DE-4317-932A-7F4CC514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"/>
            <a:ext cx="511485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36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BB90-66CD-4EDB-9E96-BA3CCBC3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logical NAND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430DD-7003-4C6F-A7A1-12591654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369" y="1859026"/>
            <a:ext cx="6717030" cy="221599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logical NAND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operation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on two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logical values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typically the values of two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propositions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that produces a value of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both of its operands are true. In other words, it produces a value of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at least one of its operands is false.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truth table for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 NAND 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(also written as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 ↑ 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Dpq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 | 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as follows:</a:t>
            </a:r>
          </a:p>
          <a:p>
            <a:pPr algn="l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6603BB-B954-4AE5-ABE1-1EDF411B5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9231"/>
              </p:ext>
            </p:extLst>
          </p:nvPr>
        </p:nvGraphicFramePr>
        <p:xfrm>
          <a:off x="2988213" y="3886200"/>
          <a:ext cx="2726786" cy="2654302"/>
        </p:xfrm>
        <a:graphic>
          <a:graphicData uri="http://schemas.openxmlformats.org/drawingml/2006/table">
            <a:tbl>
              <a:tblPr/>
              <a:tblGrid>
                <a:gridCol w="904232">
                  <a:extLst>
                    <a:ext uri="{9D8B030D-6E8A-4147-A177-3AD203B41FA5}">
                      <a16:colId xmlns:a16="http://schemas.microsoft.com/office/drawing/2014/main" val="3731878833"/>
                    </a:ext>
                  </a:extLst>
                </a:gridCol>
                <a:gridCol w="911277">
                  <a:extLst>
                    <a:ext uri="{9D8B030D-6E8A-4147-A177-3AD203B41FA5}">
                      <a16:colId xmlns:a16="http://schemas.microsoft.com/office/drawing/2014/main" val="2354493927"/>
                    </a:ext>
                  </a:extLst>
                </a:gridCol>
                <a:gridCol w="911277">
                  <a:extLst>
                    <a:ext uri="{9D8B030D-6E8A-4147-A177-3AD203B41FA5}">
                      <a16:colId xmlns:a16="http://schemas.microsoft.com/office/drawing/2014/main" val="3444353879"/>
                    </a:ext>
                  </a:extLst>
                </a:gridCol>
              </a:tblGrid>
              <a:tr h="353907">
                <a:tc gridSpan="3">
                  <a:txBody>
                    <a:bodyPr/>
                    <a:lstStyle/>
                    <a:p>
                      <a:r>
                        <a:rPr lang="en-IN" sz="1700"/>
                        <a:t>Logical NAND</a:t>
                      </a:r>
                    </a:p>
                  </a:txBody>
                  <a:tcPr marL="88477" marR="88477" marT="44238" marB="44238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60586"/>
                  </a:ext>
                </a:extLst>
              </a:tr>
              <a:tr h="884767">
                <a:tc>
                  <a:txBody>
                    <a:bodyPr/>
                    <a:lstStyle/>
                    <a:p>
                      <a:pPr algn="ctr"/>
                      <a:r>
                        <a:rPr lang="en-IN" sz="1700" i="1">
                          <a:effectLst/>
                        </a:rPr>
                        <a:t>p</a:t>
                      </a:r>
                      <a:endParaRPr lang="en-IN" sz="1700">
                        <a:effectLst/>
                      </a:endParaRP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i="1">
                          <a:effectLst/>
                        </a:rPr>
                        <a:t>q</a:t>
                      </a:r>
                      <a:endParaRPr lang="en-IN" sz="1700">
                        <a:effectLst/>
                      </a:endParaRP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i="1">
                          <a:effectLst/>
                        </a:rPr>
                        <a:t>p</a:t>
                      </a:r>
                      <a:r>
                        <a:rPr lang="en-IN" sz="1700">
                          <a:effectLst/>
                        </a:rPr>
                        <a:t> ↑ </a:t>
                      </a:r>
                      <a:r>
                        <a:rPr lang="en-IN" sz="1700" i="1">
                          <a:effectLst/>
                        </a:rPr>
                        <a:t>q</a:t>
                      </a:r>
                      <a:endParaRPr lang="en-IN" sz="1700">
                        <a:effectLst/>
                      </a:endParaRP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47253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T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T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F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68104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T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F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T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374698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F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T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T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3982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F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F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</a:rPr>
                        <a:t>T</a:t>
                      </a:r>
                    </a:p>
                  </a:txBody>
                  <a:tcPr marL="88477" marR="88477" marT="44238" marB="4423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0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322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00E7-4937-4244-9D59-9BBBA84C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logical NOR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9B1C8-AA0F-4549-B038-5F974B3D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369" y="1859026"/>
            <a:ext cx="6717030" cy="2769989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logical NOR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operation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on two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logical values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typically the values of two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propositions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that produces a value of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both of its operands are false.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 other words, it produces a value of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at least one of its operands is true. ↓ is also known as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Peirce arrow"/>
              </a:rPr>
              <a:t>Peirce arrow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after its inventor,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harles Sanders Peirce"/>
              </a:rPr>
              <a:t>Charles Sanders Peirce</a:t>
            </a:r>
            <a:endParaRPr lang="en-US" b="0" i="0" u="none" strike="noStrike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truth table for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 NOR 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(also written as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 ↓ 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Xpq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as follows: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81EB5E-388F-47D0-AC5A-7D0A147D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46530"/>
              </p:ext>
            </p:extLst>
          </p:nvPr>
        </p:nvGraphicFramePr>
        <p:xfrm>
          <a:off x="2940420" y="4729480"/>
          <a:ext cx="2774579" cy="1899920"/>
        </p:xfrm>
        <a:graphic>
          <a:graphicData uri="http://schemas.openxmlformats.org/drawingml/2006/table">
            <a:tbl>
              <a:tblPr/>
              <a:tblGrid>
                <a:gridCol w="920081">
                  <a:extLst>
                    <a:ext uri="{9D8B030D-6E8A-4147-A177-3AD203B41FA5}">
                      <a16:colId xmlns:a16="http://schemas.microsoft.com/office/drawing/2014/main" val="4020304117"/>
                    </a:ext>
                  </a:extLst>
                </a:gridCol>
                <a:gridCol w="927249">
                  <a:extLst>
                    <a:ext uri="{9D8B030D-6E8A-4147-A177-3AD203B41FA5}">
                      <a16:colId xmlns:a16="http://schemas.microsoft.com/office/drawing/2014/main" val="110149601"/>
                    </a:ext>
                  </a:extLst>
                </a:gridCol>
                <a:gridCol w="927249">
                  <a:extLst>
                    <a:ext uri="{9D8B030D-6E8A-4147-A177-3AD203B41FA5}">
                      <a16:colId xmlns:a16="http://schemas.microsoft.com/office/drawing/2014/main" val="1942924092"/>
                    </a:ext>
                  </a:extLst>
                </a:gridCol>
              </a:tblGrid>
              <a:tr h="379984">
                <a:tc>
                  <a:txBody>
                    <a:bodyPr/>
                    <a:lstStyle/>
                    <a:p>
                      <a:pPr algn="ctr"/>
                      <a:r>
                        <a:rPr lang="en-IN" i="1">
                          <a:effectLst/>
                        </a:rPr>
                        <a:t>p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>
                          <a:effectLst/>
                        </a:rPr>
                        <a:t>q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>
                          <a:effectLst/>
                        </a:rPr>
                        <a:t>p</a:t>
                      </a:r>
                      <a:r>
                        <a:rPr lang="en-IN">
                          <a:effectLst/>
                        </a:rPr>
                        <a:t> ↓ </a:t>
                      </a:r>
                      <a:r>
                        <a:rPr lang="en-IN" i="1">
                          <a:effectLst/>
                        </a:rPr>
                        <a:t>q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87024"/>
                  </a:ext>
                </a:extLst>
              </a:tr>
              <a:tr h="37998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80841"/>
                  </a:ext>
                </a:extLst>
              </a:tr>
              <a:tr h="37998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79101"/>
                  </a:ext>
                </a:extLst>
              </a:tr>
              <a:tr h="37998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67012"/>
                  </a:ext>
                </a:extLst>
              </a:tr>
              <a:tr h="37998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1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2947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E92E-5639-4ED4-B526-F2209318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CF6F-691D-4EBC-9A0A-F3C16CC8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369" y="1859026"/>
            <a:ext cx="6717030" cy="5262979"/>
          </a:xfrm>
        </p:spPr>
        <p:txBody>
          <a:bodyPr/>
          <a:lstStyle/>
          <a:p>
            <a:r>
              <a:rPr lang="en-US" dirty="0"/>
              <a:t>PREFIX NOTATIONS  </a:t>
            </a:r>
            <a:r>
              <a:rPr lang="en-US" dirty="0">
                <a:solidFill>
                  <a:srgbClr val="002060"/>
                </a:solidFill>
              </a:rPr>
              <a:t>OPERATOR OP1 OP2</a:t>
            </a:r>
          </a:p>
          <a:p>
            <a:endParaRPr lang="en-US" dirty="0"/>
          </a:p>
          <a:p>
            <a:r>
              <a:rPr lang="en-US" dirty="0"/>
              <a:t>	V P Q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INFIX NOTATIONS    </a:t>
            </a:r>
            <a:r>
              <a:rPr lang="en-US" dirty="0">
                <a:solidFill>
                  <a:srgbClr val="002060"/>
                </a:solidFill>
              </a:rPr>
              <a:t>OP1 OPERATOR OP2</a:t>
            </a:r>
          </a:p>
          <a:p>
            <a:endParaRPr lang="en-US" dirty="0"/>
          </a:p>
          <a:p>
            <a:r>
              <a:rPr lang="en-US" dirty="0"/>
              <a:t>	P V 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POSTFIX NOTATIONS </a:t>
            </a:r>
            <a:r>
              <a:rPr lang="en-US" dirty="0">
                <a:solidFill>
                  <a:srgbClr val="002060"/>
                </a:solidFill>
              </a:rPr>
              <a:t>OP1 OP2 OPERATOR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	P Q 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6151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59723" y="6463481"/>
            <a:ext cx="1733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121"/>
            <a:ext cx="7828915" cy="3807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5600" algn="l"/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b="1" spc="-5" dirty="0">
                <a:latin typeface="Verdana"/>
                <a:cs typeface="Verdana"/>
              </a:rPr>
              <a:t>statement</a:t>
            </a:r>
            <a:r>
              <a:rPr sz="2000" spc="-5" dirty="0">
                <a:latin typeface="Verdana"/>
                <a:cs typeface="Verdana"/>
              </a:rPr>
              <a:t>, </a:t>
            </a:r>
            <a:r>
              <a:rPr sz="2000" dirty="0">
                <a:latin typeface="Verdana"/>
                <a:cs typeface="Verdana"/>
              </a:rPr>
              <a:t>or a </a:t>
            </a:r>
            <a:r>
              <a:rPr sz="2000" b="1" spc="-5" dirty="0">
                <a:latin typeface="Verdana"/>
                <a:cs typeface="Verdana"/>
              </a:rPr>
              <a:t>proposition</a:t>
            </a:r>
            <a:r>
              <a:rPr sz="2000" spc="-5" dirty="0">
                <a:latin typeface="Verdana"/>
                <a:cs typeface="Verdana"/>
              </a:rPr>
              <a:t>, </a:t>
            </a:r>
            <a:r>
              <a:rPr sz="2000" dirty="0">
                <a:latin typeface="Verdana"/>
                <a:cs typeface="Verdana"/>
              </a:rPr>
              <a:t>is a </a:t>
            </a:r>
            <a:r>
              <a:rPr sz="2000" spc="-5" dirty="0">
                <a:latin typeface="Verdana"/>
                <a:cs typeface="Verdana"/>
              </a:rPr>
              <a:t>declarative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sentence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Verdana"/>
                <a:cs typeface="Verdana"/>
              </a:rPr>
              <a:t>that is either true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false, but </a:t>
            </a:r>
            <a:r>
              <a:rPr sz="2000" dirty="0">
                <a:latin typeface="Verdana"/>
                <a:cs typeface="Verdana"/>
              </a:rPr>
              <a:t>not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both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5600" algn="l"/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Uppercase </a:t>
            </a:r>
            <a:r>
              <a:rPr sz="2000" spc="-5" dirty="0">
                <a:latin typeface="Verdana"/>
                <a:cs typeface="Verdana"/>
              </a:rPr>
              <a:t>letters denote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propositions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Examples: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P: 2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an </a:t>
            </a:r>
            <a:r>
              <a:rPr sz="2000" spc="-5" dirty="0">
                <a:latin typeface="Verdana"/>
                <a:cs typeface="Verdana"/>
              </a:rPr>
              <a:t>even </a:t>
            </a:r>
            <a:r>
              <a:rPr sz="2000" dirty="0">
                <a:latin typeface="Verdana"/>
                <a:cs typeface="Verdana"/>
              </a:rPr>
              <a:t>number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(true)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Q: 7 </a:t>
            </a:r>
            <a:r>
              <a:rPr sz="2000" spc="-5" dirty="0">
                <a:latin typeface="Verdana"/>
                <a:cs typeface="Verdana"/>
              </a:rPr>
              <a:t>is an even number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(false)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56335" algn="l"/>
              </a:tabLst>
            </a:pPr>
            <a:r>
              <a:rPr sz="2000" spc="-5" dirty="0">
                <a:latin typeface="Verdana"/>
                <a:cs typeface="Verdana"/>
              </a:rPr>
              <a:t>R: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 vowel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(true)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The following </a:t>
            </a:r>
            <a:r>
              <a:rPr sz="2000" dirty="0">
                <a:latin typeface="Verdana"/>
                <a:cs typeface="Verdana"/>
              </a:rPr>
              <a:t>are not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propositions: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720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P: My </a:t>
            </a:r>
            <a:r>
              <a:rPr sz="2000" spc="-5" dirty="0">
                <a:latin typeface="Verdana"/>
                <a:cs typeface="Verdana"/>
              </a:rPr>
              <a:t>cat </a:t>
            </a:r>
            <a:r>
              <a:rPr sz="2000" dirty="0">
                <a:latin typeface="Verdana"/>
                <a:cs typeface="Verdana"/>
              </a:rPr>
              <a:t>is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beautiful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725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Q: My house </a:t>
            </a:r>
            <a:r>
              <a:rPr sz="2000" spc="-5" dirty="0">
                <a:latin typeface="Verdana"/>
                <a:cs typeface="Verdana"/>
              </a:rPr>
              <a:t>is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big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254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Propos</a:t>
            </a:r>
            <a:r>
              <a:rPr dirty="0"/>
              <a:t>i</a:t>
            </a:r>
            <a:r>
              <a:rPr spc="-5"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969" y="1804161"/>
            <a:ext cx="715137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006666"/>
              </a:buClr>
              <a:buSzPct val="69444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statement that </a:t>
            </a:r>
            <a:r>
              <a:rPr sz="1800" dirty="0">
                <a:latin typeface="Verdana"/>
                <a:cs typeface="Verdana"/>
              </a:rPr>
              <a:t>has a </a:t>
            </a:r>
            <a:r>
              <a:rPr sz="1800" spc="-5" dirty="0">
                <a:latin typeface="Verdana"/>
                <a:cs typeface="Verdana"/>
              </a:rPr>
              <a:t>truth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393700" indent="-342900">
              <a:lnSpc>
                <a:spcPts val="2160"/>
              </a:lnSpc>
              <a:buClr>
                <a:srgbClr val="006666"/>
              </a:buClr>
              <a:buSzPct val="69444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800" dirty="0">
                <a:latin typeface="Verdana"/>
                <a:cs typeface="Verdana"/>
              </a:rPr>
              <a:t>Which 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following are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propositions?</a:t>
            </a:r>
            <a:endParaRPr sz="18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spc="-10" dirty="0">
                <a:latin typeface="Verdana"/>
                <a:cs typeface="Verdana"/>
              </a:rPr>
              <a:t>The Washington </a:t>
            </a:r>
            <a:r>
              <a:rPr sz="1600" spc="-5" dirty="0">
                <a:latin typeface="Verdana"/>
                <a:cs typeface="Verdana"/>
              </a:rPr>
              <a:t>State flag is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</a:t>
            </a:r>
            <a:endParaRPr sz="16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snowed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Whistler, BC on January 4,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2008.</a:t>
            </a:r>
            <a:endParaRPr sz="16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spc="-10" dirty="0">
                <a:latin typeface="Verdana"/>
                <a:cs typeface="Verdana"/>
              </a:rPr>
              <a:t>Hillary Clinton </a:t>
            </a:r>
            <a:r>
              <a:rPr sz="1600" spc="-5" dirty="0">
                <a:latin typeface="Verdana"/>
                <a:cs typeface="Verdana"/>
              </a:rPr>
              <a:t>won the democratic caucus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1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Iowa</a:t>
            </a:r>
            <a:endParaRPr sz="16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spc="-5" dirty="0">
                <a:latin typeface="Verdana"/>
                <a:cs typeface="Verdana"/>
              </a:rPr>
              <a:t>Space aliens </a:t>
            </a:r>
            <a:r>
              <a:rPr sz="1600" spc="-10" dirty="0">
                <a:latin typeface="Verdana"/>
                <a:cs typeface="Verdana"/>
              </a:rPr>
              <a:t>landed in </a:t>
            </a:r>
            <a:r>
              <a:rPr sz="1600" spc="-5" dirty="0">
                <a:latin typeface="Verdana"/>
                <a:cs typeface="Verdana"/>
              </a:rPr>
              <a:t>Roswell, </a:t>
            </a:r>
            <a:r>
              <a:rPr sz="1600" spc="-10" dirty="0">
                <a:latin typeface="Verdana"/>
                <a:cs typeface="Verdana"/>
              </a:rPr>
              <a:t>New</a:t>
            </a:r>
            <a:r>
              <a:rPr sz="1600" spc="1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Mexico</a:t>
            </a:r>
            <a:endParaRPr sz="16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spc="-10" dirty="0">
                <a:latin typeface="Verdana"/>
                <a:cs typeface="Verdana"/>
              </a:rPr>
              <a:t>Ron </a:t>
            </a:r>
            <a:r>
              <a:rPr sz="1600" spc="-5" dirty="0">
                <a:latin typeface="Verdana"/>
                <a:cs typeface="Verdana"/>
              </a:rPr>
              <a:t>Paul would be a great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president</a:t>
            </a:r>
            <a:endParaRPr sz="16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spc="-5" dirty="0">
                <a:latin typeface="Verdana"/>
                <a:cs typeface="Verdana"/>
              </a:rPr>
              <a:t>Turn your homework in on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Wednesday</a:t>
            </a:r>
            <a:endParaRPr sz="16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spc="-5" dirty="0">
                <a:latin typeface="Verdana"/>
                <a:cs typeface="Verdana"/>
              </a:rPr>
              <a:t>Why are </a:t>
            </a:r>
            <a:r>
              <a:rPr sz="1600" spc="-10" dirty="0">
                <a:latin typeface="Verdana"/>
                <a:cs typeface="Verdana"/>
              </a:rPr>
              <a:t>we </a:t>
            </a:r>
            <a:r>
              <a:rPr sz="1600" spc="-5" dirty="0">
                <a:latin typeface="Verdana"/>
                <a:cs typeface="Verdana"/>
              </a:rPr>
              <a:t>taking this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class?</a:t>
            </a:r>
            <a:endParaRPr sz="1600">
              <a:latin typeface="Verdana"/>
              <a:cs typeface="Verdana"/>
            </a:endParaRPr>
          </a:p>
          <a:p>
            <a:pPr marL="794385" lvl="1" indent="-287020">
              <a:lnSpc>
                <a:spcPts val="1730"/>
              </a:lnSpc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dirty="0">
                <a:latin typeface="Verdana"/>
                <a:cs typeface="Verdana"/>
              </a:rPr>
              <a:t>If </a:t>
            </a:r>
            <a:r>
              <a:rPr sz="1600" spc="-5" dirty="0">
                <a:latin typeface="Verdana"/>
                <a:cs typeface="Verdana"/>
              </a:rPr>
              <a:t>n is an </a:t>
            </a:r>
            <a:r>
              <a:rPr sz="1600" spc="-10" dirty="0">
                <a:latin typeface="Verdana"/>
                <a:cs typeface="Verdana"/>
              </a:rPr>
              <a:t>integer greater </a:t>
            </a:r>
            <a:r>
              <a:rPr sz="1600" spc="-5" dirty="0">
                <a:latin typeface="Verdana"/>
                <a:cs typeface="Verdana"/>
              </a:rPr>
              <a:t>than two, then the </a:t>
            </a:r>
            <a:r>
              <a:rPr sz="1600" spc="-10" dirty="0">
                <a:latin typeface="Verdana"/>
                <a:cs typeface="Verdana"/>
              </a:rPr>
              <a:t>equation 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575" spc="37" baseline="26455" dirty="0">
                <a:latin typeface="Verdana"/>
                <a:cs typeface="Verdana"/>
              </a:rPr>
              <a:t>n </a:t>
            </a:r>
            <a:r>
              <a:rPr sz="1600" spc="-5" dirty="0">
                <a:latin typeface="Verdana"/>
                <a:cs typeface="Verdana"/>
              </a:rPr>
              <a:t>+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575" baseline="26455" dirty="0">
                <a:latin typeface="Verdana"/>
                <a:cs typeface="Verdana"/>
              </a:rPr>
              <a:t>n</a:t>
            </a:r>
            <a:endParaRPr sz="1575" baseline="26455">
              <a:latin typeface="Verdana"/>
              <a:cs typeface="Verdana"/>
            </a:endParaRPr>
          </a:p>
          <a:p>
            <a:pPr marL="794385">
              <a:lnSpc>
                <a:spcPts val="1730"/>
              </a:lnSpc>
            </a:pPr>
            <a:r>
              <a:rPr sz="1600" spc="-5" dirty="0">
                <a:latin typeface="Verdana"/>
                <a:cs typeface="Verdana"/>
              </a:rPr>
              <a:t>= 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575" baseline="26455" dirty="0">
                <a:latin typeface="Verdana"/>
                <a:cs typeface="Verdana"/>
              </a:rPr>
              <a:t>n </a:t>
            </a:r>
            <a:r>
              <a:rPr sz="1600" spc="-5" dirty="0">
                <a:latin typeface="Verdana"/>
                <a:cs typeface="Verdana"/>
              </a:rPr>
              <a:t>has no </a:t>
            </a:r>
            <a:r>
              <a:rPr sz="1600" spc="-10" dirty="0">
                <a:latin typeface="Verdana"/>
                <a:cs typeface="Verdana"/>
              </a:rPr>
              <a:t>solutions in </a:t>
            </a:r>
            <a:r>
              <a:rPr sz="1600" spc="-5" dirty="0">
                <a:latin typeface="Verdana"/>
                <a:cs typeface="Verdana"/>
              </a:rPr>
              <a:t>non-zero </a:t>
            </a:r>
            <a:r>
              <a:rPr sz="1600" spc="-10" dirty="0">
                <a:latin typeface="Verdana"/>
                <a:cs typeface="Verdana"/>
              </a:rPr>
              <a:t>integers </a:t>
            </a:r>
            <a:r>
              <a:rPr sz="1600" spc="-5" dirty="0">
                <a:latin typeface="Verdana"/>
                <a:cs typeface="Verdana"/>
              </a:rPr>
              <a:t>a, b, and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c.</a:t>
            </a:r>
            <a:endParaRPr sz="1600">
              <a:latin typeface="Verdana"/>
              <a:cs typeface="Verdana"/>
            </a:endParaRPr>
          </a:p>
          <a:p>
            <a:pPr marL="794385" marR="397510" lvl="1" indent="-287020">
              <a:lnSpc>
                <a:spcPts val="1540"/>
              </a:lnSpc>
              <a:spcBef>
                <a:spcPts val="370"/>
              </a:spcBef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spc="-10" dirty="0">
                <a:latin typeface="Verdana"/>
                <a:cs typeface="Verdana"/>
              </a:rPr>
              <a:t>Every </a:t>
            </a:r>
            <a:r>
              <a:rPr sz="1600" spc="-5" dirty="0">
                <a:latin typeface="Verdana"/>
                <a:cs typeface="Verdana"/>
              </a:rPr>
              <a:t>even </a:t>
            </a:r>
            <a:r>
              <a:rPr sz="1600" spc="-10" dirty="0">
                <a:latin typeface="Verdana"/>
                <a:cs typeface="Verdana"/>
              </a:rPr>
              <a:t>integer greater </a:t>
            </a:r>
            <a:r>
              <a:rPr sz="1600" spc="-5" dirty="0">
                <a:latin typeface="Verdana"/>
                <a:cs typeface="Verdana"/>
              </a:rPr>
              <a:t>than </a:t>
            </a:r>
            <a:r>
              <a:rPr sz="1600" spc="-10" dirty="0">
                <a:latin typeface="Verdana"/>
                <a:cs typeface="Verdana"/>
              </a:rPr>
              <a:t>two </a:t>
            </a:r>
            <a:r>
              <a:rPr sz="1600" spc="-5" dirty="0">
                <a:latin typeface="Verdana"/>
                <a:cs typeface="Verdana"/>
              </a:rPr>
              <a:t>can be </a:t>
            </a:r>
            <a:r>
              <a:rPr sz="1600" spc="-10" dirty="0">
                <a:latin typeface="Verdana"/>
                <a:cs typeface="Verdana"/>
              </a:rPr>
              <a:t>written </a:t>
            </a:r>
            <a:r>
              <a:rPr sz="1600" spc="-5" dirty="0">
                <a:latin typeface="Verdana"/>
                <a:cs typeface="Verdana"/>
              </a:rPr>
              <a:t>as the  </a:t>
            </a:r>
            <a:r>
              <a:rPr sz="1600" spc="-10" dirty="0">
                <a:latin typeface="Verdana"/>
                <a:cs typeface="Verdana"/>
              </a:rPr>
              <a:t>sum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two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primes</a:t>
            </a:r>
            <a:endParaRPr sz="16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spcBef>
                <a:spcPts val="5"/>
              </a:spcBef>
              <a:buClr>
                <a:srgbClr val="99CCCC"/>
              </a:buClr>
              <a:buSzPct val="68750"/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600" spc="-10" dirty="0">
                <a:latin typeface="Verdana"/>
                <a:cs typeface="Verdana"/>
              </a:rPr>
              <a:t>This statement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spcBef>
                <a:spcPts val="10"/>
              </a:spcBef>
              <a:buClr>
                <a:srgbClr val="006666"/>
              </a:buClr>
              <a:buSzPct val="69444"/>
              <a:buFont typeface="Arial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Verdana"/>
                <a:cs typeface="Verdana"/>
              </a:rPr>
              <a:t>Propositional variables: </a:t>
            </a:r>
            <a:r>
              <a:rPr sz="1800" i="1" spc="-5" dirty="0">
                <a:latin typeface="Verdana"/>
                <a:cs typeface="Verdana"/>
              </a:rPr>
              <a:t>p, q, </a:t>
            </a:r>
            <a:r>
              <a:rPr sz="1800" i="1" dirty="0">
                <a:latin typeface="Verdana"/>
                <a:cs typeface="Verdana"/>
              </a:rPr>
              <a:t>r, s, . .</a:t>
            </a:r>
            <a:r>
              <a:rPr sz="1800" i="1" spc="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buClr>
                <a:srgbClr val="006666"/>
              </a:buClr>
              <a:buSzPct val="69444"/>
              <a:buFont typeface="Arial"/>
              <a:buChar char="–"/>
              <a:tabLst>
                <a:tab pos="393065" algn="l"/>
                <a:tab pos="393700" algn="l"/>
                <a:tab pos="3357879" algn="l"/>
              </a:tabLst>
            </a:pPr>
            <a:r>
              <a:rPr sz="1800" spc="-5" dirty="0">
                <a:latin typeface="Verdana"/>
                <a:cs typeface="Verdana"/>
              </a:rPr>
              <a:t>Truth </a:t>
            </a:r>
            <a:r>
              <a:rPr sz="1800" dirty="0">
                <a:latin typeface="Verdana"/>
                <a:cs typeface="Verdana"/>
              </a:rPr>
              <a:t>values: </a:t>
            </a:r>
            <a:r>
              <a:rPr sz="1800" b="1" dirty="0">
                <a:latin typeface="Verdana"/>
                <a:cs typeface="Verdana"/>
              </a:rPr>
              <a:t>T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5" dirty="0">
                <a:latin typeface="Verdana"/>
                <a:cs typeface="Verdana"/>
              </a:rPr>
              <a:t> true,	</a:t>
            </a:r>
            <a:r>
              <a:rPr sz="1800" b="1" dirty="0">
                <a:latin typeface="Verdana"/>
                <a:cs typeface="Verdana"/>
              </a:rPr>
              <a:t>F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false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569414"/>
            <a:ext cx="6348730" cy="13068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45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Truth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value</a:t>
            </a:r>
            <a:endParaRPr sz="2000">
              <a:latin typeface="Verdana"/>
              <a:cs typeface="Verdana"/>
            </a:endParaRPr>
          </a:p>
          <a:p>
            <a:pPr marL="756285" lvl="1" indent="-287655">
              <a:lnSpc>
                <a:spcPts val="2280"/>
              </a:lnSpc>
              <a:spcBef>
                <a:spcPts val="24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One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values “</a:t>
            </a:r>
            <a:r>
              <a:rPr sz="2000" i="1" dirty="0">
                <a:latin typeface="Verdana"/>
                <a:cs typeface="Verdana"/>
              </a:rPr>
              <a:t>truth” (T) </a:t>
            </a:r>
            <a:r>
              <a:rPr sz="2000" dirty="0">
                <a:latin typeface="Verdana"/>
                <a:cs typeface="Verdana"/>
              </a:rPr>
              <a:t>or “</a:t>
            </a:r>
            <a:r>
              <a:rPr sz="2000" i="1" dirty="0">
                <a:latin typeface="Verdana"/>
                <a:cs typeface="Verdana"/>
              </a:rPr>
              <a:t>falsity”</a:t>
            </a:r>
            <a:r>
              <a:rPr sz="2000" i="1" spc="-21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(F)</a:t>
            </a:r>
            <a:endParaRPr sz="2000">
              <a:latin typeface="Verdana"/>
              <a:cs typeface="Verdana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Verdana"/>
                <a:cs typeface="Verdana"/>
              </a:rPr>
              <a:t>assigned to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statement</a:t>
            </a:r>
            <a:endParaRPr sz="20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24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Negation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880487"/>
            <a:ext cx="3777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b="1" dirty="0">
                <a:latin typeface="Verdana"/>
                <a:cs typeface="Verdana"/>
              </a:rPr>
              <a:t>negation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written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8357" y="2854321"/>
            <a:ext cx="26371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-97" baseline="1262" dirty="0">
                <a:latin typeface="Symbol"/>
                <a:cs typeface="Symbol"/>
              </a:rPr>
              <a:t></a:t>
            </a:r>
            <a:r>
              <a:rPr sz="3300" i="1" spc="-97" baseline="1262" dirty="0">
                <a:latin typeface="Times New Roman"/>
                <a:cs typeface="Times New Roman"/>
              </a:rPr>
              <a:t>P</a:t>
            </a:r>
            <a:r>
              <a:rPr sz="2000" spc="-65" dirty="0">
                <a:latin typeface="Verdana"/>
                <a:cs typeface="Verdana"/>
              </a:rPr>
              <a:t>, </a:t>
            </a:r>
            <a:r>
              <a:rPr sz="2000" spc="-5" dirty="0">
                <a:latin typeface="Verdana"/>
                <a:cs typeface="Verdana"/>
              </a:rPr>
              <a:t>is the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statement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3124403"/>
            <a:ext cx="7093584" cy="1703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Verdana"/>
                <a:cs typeface="Verdana"/>
              </a:rPr>
              <a:t>obtained </a:t>
            </a:r>
            <a:r>
              <a:rPr sz="2000" dirty="0">
                <a:latin typeface="Verdana"/>
                <a:cs typeface="Verdana"/>
              </a:rPr>
              <a:t>by negating </a:t>
            </a:r>
            <a:r>
              <a:rPr sz="2000" spc="-5" dirty="0">
                <a:latin typeface="Verdana"/>
                <a:cs typeface="Verdana"/>
              </a:rPr>
              <a:t>statement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P</a:t>
            </a:r>
            <a:endParaRPr sz="2000">
              <a:latin typeface="Verdana"/>
              <a:cs typeface="Verdana"/>
            </a:endParaRPr>
          </a:p>
          <a:p>
            <a:pPr marL="1155065" indent="-229235">
              <a:lnSpc>
                <a:spcPct val="100000"/>
              </a:lnSpc>
              <a:spcBef>
                <a:spcPts val="245"/>
              </a:spcBef>
              <a:buClr>
                <a:srgbClr val="006666"/>
              </a:buClr>
              <a:buSzPct val="65000"/>
              <a:buFont typeface="Wingdings"/>
              <a:buChar char=""/>
              <a:tabLst>
                <a:tab pos="1155700" algn="l"/>
              </a:tabLst>
            </a:pPr>
            <a:r>
              <a:rPr sz="2000" i="1" dirty="0"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1612900" lvl="1" indent="-229870">
              <a:lnSpc>
                <a:spcPct val="100000"/>
              </a:lnSpc>
              <a:spcBef>
                <a:spcPts val="24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1613535" algn="l"/>
              </a:tabLst>
            </a:pP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: A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consonant</a:t>
            </a:r>
            <a:endParaRPr sz="2000">
              <a:latin typeface="Verdana"/>
              <a:cs typeface="Verdana"/>
            </a:endParaRPr>
          </a:p>
          <a:p>
            <a:pPr marL="1626235" lvl="1" indent="-243204">
              <a:lnSpc>
                <a:spcPct val="100000"/>
              </a:lnSpc>
              <a:spcBef>
                <a:spcPts val="40"/>
              </a:spcBef>
              <a:buClr>
                <a:srgbClr val="99CCCC"/>
              </a:buClr>
              <a:buSzPct val="63636"/>
              <a:buFont typeface="Wingdings"/>
              <a:buChar char=""/>
              <a:tabLst>
                <a:tab pos="1626870" algn="l"/>
              </a:tabLst>
            </a:pPr>
            <a:r>
              <a:rPr sz="3300" spc="-104" baseline="1262" dirty="0">
                <a:latin typeface="Symbol"/>
                <a:cs typeface="Symbol"/>
              </a:rPr>
              <a:t></a:t>
            </a:r>
            <a:r>
              <a:rPr sz="3300" i="1" spc="-104" baseline="1262" dirty="0">
                <a:latin typeface="Times New Roman"/>
                <a:cs typeface="Times New Roman"/>
              </a:rPr>
              <a:t>P</a:t>
            </a:r>
            <a:r>
              <a:rPr sz="2000" spc="-70" dirty="0">
                <a:latin typeface="Verdana"/>
                <a:cs typeface="Verdana"/>
              </a:rPr>
              <a:t>: </a:t>
            </a:r>
            <a:r>
              <a:rPr sz="2000" spc="-5" dirty="0">
                <a:latin typeface="Verdana"/>
                <a:cs typeface="Verdana"/>
              </a:rPr>
              <a:t>it is the </a:t>
            </a:r>
            <a:r>
              <a:rPr sz="2000" dirty="0">
                <a:latin typeface="Verdana"/>
                <a:cs typeface="Verdana"/>
              </a:rPr>
              <a:t>case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not a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consonant</a:t>
            </a:r>
            <a:endParaRPr sz="20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20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Truth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0775" y="4909566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0" y="5486400"/>
            <a:ext cx="166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T  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0" y="5410199"/>
            <a:ext cx="1697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F  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1" y="4917078"/>
            <a:ext cx="40259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10" dirty="0">
                <a:latin typeface="Symbol"/>
                <a:cs typeface="Symbol"/>
              </a:rPr>
              <a:t></a:t>
            </a:r>
            <a:r>
              <a:rPr sz="2200" i="1" spc="40" dirty="0">
                <a:latin typeface="Times New Roman"/>
                <a:cs typeface="Times New Roman"/>
              </a:rPr>
              <a:t>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82161" y="4877561"/>
            <a:ext cx="1371600" cy="1219200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0" y="457200"/>
                </a:moveTo>
                <a:lnTo>
                  <a:pt x="1371600" y="457200"/>
                </a:lnTo>
              </a:path>
              <a:path w="1371600" h="1219200">
                <a:moveTo>
                  <a:pt x="609600" y="0"/>
                </a:moveTo>
                <a:lnTo>
                  <a:pt x="609600" y="1219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5</a:t>
            </a:fld>
            <a:endParaRPr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25950"/>
            <a:ext cx="7982584" cy="28854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5600" algn="l"/>
                <a:tab pos="356235" algn="l"/>
              </a:tabLst>
            </a:pPr>
            <a:r>
              <a:rPr sz="2500" spc="-5" dirty="0">
                <a:latin typeface="Verdana"/>
                <a:cs typeface="Verdana"/>
              </a:rPr>
              <a:t>Conjunction</a:t>
            </a:r>
            <a:endParaRPr sz="2500">
              <a:latin typeface="Verdana"/>
              <a:cs typeface="Verdana"/>
            </a:endParaRPr>
          </a:p>
          <a:p>
            <a:pPr marL="756285" marR="265430" lvl="1" indent="-287020">
              <a:lnSpc>
                <a:spcPct val="100000"/>
              </a:lnSpc>
              <a:spcBef>
                <a:spcPts val="500"/>
              </a:spcBef>
              <a:buClr>
                <a:srgbClr val="99CCCC"/>
              </a:buClr>
              <a:buSzPct val="6956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Let </a:t>
            </a:r>
            <a:r>
              <a:rPr sz="2300" i="1" dirty="0">
                <a:latin typeface="Arial"/>
                <a:cs typeface="Arial"/>
              </a:rPr>
              <a:t>P </a:t>
            </a:r>
            <a:r>
              <a:rPr sz="2300" dirty="0">
                <a:latin typeface="Arial"/>
                <a:cs typeface="Arial"/>
              </a:rPr>
              <a:t>and </a:t>
            </a:r>
            <a:r>
              <a:rPr sz="2300" i="1" spc="5" dirty="0">
                <a:latin typeface="Arial"/>
                <a:cs typeface="Arial"/>
              </a:rPr>
              <a:t>Q </a:t>
            </a:r>
            <a:r>
              <a:rPr sz="2300" dirty="0">
                <a:latin typeface="Arial"/>
                <a:cs typeface="Arial"/>
              </a:rPr>
              <a:t>be </a:t>
            </a:r>
            <a:r>
              <a:rPr sz="2300" spc="-5" dirty="0">
                <a:latin typeface="Arial"/>
                <a:cs typeface="Arial"/>
              </a:rPr>
              <a:t>statements.The </a:t>
            </a:r>
            <a:r>
              <a:rPr sz="2300" b="1" dirty="0">
                <a:latin typeface="Arial"/>
                <a:cs typeface="Arial"/>
              </a:rPr>
              <a:t>conjunction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i="1" dirty="0">
                <a:latin typeface="Arial"/>
                <a:cs typeface="Arial"/>
              </a:rPr>
              <a:t>P</a:t>
            </a:r>
            <a:r>
              <a:rPr sz="2300" i="1" spc="-18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and  </a:t>
            </a:r>
            <a:r>
              <a:rPr sz="2300" i="1" spc="-5" dirty="0">
                <a:latin typeface="Arial"/>
                <a:cs typeface="Arial"/>
              </a:rPr>
              <a:t>Q</a:t>
            </a:r>
            <a:r>
              <a:rPr sz="2300" spc="-5" dirty="0">
                <a:latin typeface="Arial"/>
                <a:cs typeface="Arial"/>
              </a:rPr>
              <a:t>, </a:t>
            </a:r>
            <a:r>
              <a:rPr sz="2300" dirty="0">
                <a:latin typeface="Arial"/>
                <a:cs typeface="Arial"/>
              </a:rPr>
              <a:t>written </a:t>
            </a:r>
            <a:r>
              <a:rPr sz="2300" i="1" dirty="0">
                <a:latin typeface="Arial"/>
                <a:cs typeface="Arial"/>
              </a:rPr>
              <a:t>P </a:t>
            </a:r>
            <a:r>
              <a:rPr sz="2300" dirty="0">
                <a:latin typeface="Arial"/>
                <a:cs typeface="Arial"/>
              </a:rPr>
              <a:t>^ </a:t>
            </a:r>
            <a:r>
              <a:rPr sz="2300" i="1" dirty="0">
                <a:latin typeface="Arial"/>
                <a:cs typeface="Arial"/>
              </a:rPr>
              <a:t>Q </a:t>
            </a:r>
            <a:r>
              <a:rPr sz="2300" dirty="0">
                <a:latin typeface="Arial"/>
                <a:cs typeface="Arial"/>
              </a:rPr>
              <a:t>, is the statement formed by joining  statements </a:t>
            </a:r>
            <a:r>
              <a:rPr sz="2300" i="1" dirty="0">
                <a:latin typeface="Arial"/>
                <a:cs typeface="Arial"/>
              </a:rPr>
              <a:t>P </a:t>
            </a:r>
            <a:r>
              <a:rPr sz="2300" dirty="0">
                <a:latin typeface="Arial"/>
                <a:cs typeface="Arial"/>
              </a:rPr>
              <a:t>and </a:t>
            </a:r>
            <a:r>
              <a:rPr sz="2300" i="1" dirty="0">
                <a:latin typeface="Arial"/>
                <a:cs typeface="Arial"/>
              </a:rPr>
              <a:t>Q </a:t>
            </a:r>
            <a:r>
              <a:rPr sz="2300" spc="-5" dirty="0">
                <a:latin typeface="Arial"/>
                <a:cs typeface="Arial"/>
              </a:rPr>
              <a:t>using </a:t>
            </a:r>
            <a:r>
              <a:rPr sz="2300" dirty="0">
                <a:latin typeface="Arial"/>
                <a:cs typeface="Arial"/>
              </a:rPr>
              <a:t>the word</a:t>
            </a:r>
            <a:r>
              <a:rPr sz="2300" spc="-1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“and”</a:t>
            </a:r>
            <a:endParaRPr sz="23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The statement </a:t>
            </a:r>
            <a:r>
              <a:rPr sz="2500" i="1" spc="-5" dirty="0">
                <a:latin typeface="Arial"/>
                <a:cs typeface="Arial"/>
              </a:rPr>
              <a:t>P </a:t>
            </a:r>
            <a:r>
              <a:rPr sz="2300" dirty="0">
                <a:latin typeface="Arial"/>
                <a:cs typeface="Arial"/>
              </a:rPr>
              <a:t>^ </a:t>
            </a:r>
            <a:r>
              <a:rPr sz="2500" i="1" spc="-5" dirty="0">
                <a:latin typeface="Arial"/>
                <a:cs typeface="Arial"/>
              </a:rPr>
              <a:t>Q </a:t>
            </a:r>
            <a:r>
              <a:rPr sz="2500" spc="-5" dirty="0">
                <a:latin typeface="Arial"/>
                <a:cs typeface="Arial"/>
              </a:rPr>
              <a:t>is </a:t>
            </a:r>
            <a:r>
              <a:rPr sz="2500" dirty="0">
                <a:latin typeface="Arial"/>
                <a:cs typeface="Arial"/>
              </a:rPr>
              <a:t>true </a:t>
            </a:r>
            <a:r>
              <a:rPr sz="2500" spc="-5" dirty="0">
                <a:latin typeface="Arial"/>
                <a:cs typeface="Arial"/>
              </a:rPr>
              <a:t>if </a:t>
            </a:r>
            <a:r>
              <a:rPr sz="2500" dirty="0">
                <a:latin typeface="Arial"/>
                <a:cs typeface="Arial"/>
              </a:rPr>
              <a:t>both </a:t>
            </a:r>
            <a:r>
              <a:rPr sz="2500" spc="-5" dirty="0">
                <a:latin typeface="Arial"/>
                <a:cs typeface="Arial"/>
              </a:rPr>
              <a:t>p and q are true;  otherwise </a:t>
            </a:r>
            <a:r>
              <a:rPr sz="2500" i="1" spc="-5" dirty="0">
                <a:latin typeface="Arial"/>
                <a:cs typeface="Arial"/>
              </a:rPr>
              <a:t>P </a:t>
            </a:r>
            <a:r>
              <a:rPr sz="2300" dirty="0">
                <a:latin typeface="Arial"/>
                <a:cs typeface="Arial"/>
              </a:rPr>
              <a:t>^ </a:t>
            </a:r>
            <a:r>
              <a:rPr sz="2500" i="1" spc="-5" dirty="0">
                <a:latin typeface="Arial"/>
                <a:cs typeface="Arial"/>
              </a:rPr>
              <a:t>Q </a:t>
            </a:r>
            <a:r>
              <a:rPr sz="2500" spc="-5" dirty="0">
                <a:latin typeface="Arial"/>
                <a:cs typeface="Arial"/>
              </a:rPr>
              <a:t>is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false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Truth Table for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Conjunction: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450" y="4413250"/>
          <a:ext cx="40386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cs typeface="Verdana"/>
                        </a:rPr>
                        <a:t>P </a:t>
                      </a: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erif"/>
                          <a:cs typeface="Liberation Serif"/>
                        </a:rPr>
                        <a:t>˄</a:t>
                      </a:r>
                      <a:r>
                        <a:rPr sz="1800" b="1" u="heavy" spc="-4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erif"/>
                          <a:cs typeface="Liberation Serif"/>
                        </a:rPr>
                        <a:t>Q</a:t>
                      </a:r>
                      <a:endParaRPr sz="1800">
                        <a:latin typeface="Liberation Serif"/>
                        <a:cs typeface="Liberation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813236"/>
            <a:ext cx="7626350" cy="283146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4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Disjunction</a:t>
            </a:r>
            <a:endParaRPr sz="2000">
              <a:latin typeface="Verdana"/>
              <a:cs typeface="Verdana"/>
            </a:endParaRPr>
          </a:p>
          <a:p>
            <a:pPr marL="756285" marR="5080" lvl="1" indent="-287020">
              <a:lnSpc>
                <a:spcPct val="110000"/>
              </a:lnSpc>
              <a:spcBef>
                <a:spcPts val="12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Let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i="1" dirty="0">
                <a:latin typeface="Verdana"/>
                <a:cs typeface="Verdana"/>
              </a:rPr>
              <a:t>Q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statements.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b="1" spc="-5" dirty="0">
                <a:latin typeface="Verdana"/>
                <a:cs typeface="Verdana"/>
              </a:rPr>
              <a:t>disjunction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i="1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  </a:t>
            </a:r>
            <a:r>
              <a:rPr sz="2000" i="1" spc="-5" dirty="0">
                <a:latin typeface="Verdana"/>
                <a:cs typeface="Verdana"/>
              </a:rPr>
              <a:t>Q</a:t>
            </a:r>
            <a:r>
              <a:rPr sz="2000" spc="-5" dirty="0">
                <a:latin typeface="Verdana"/>
                <a:cs typeface="Verdana"/>
              </a:rPr>
              <a:t>, written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dirty="0">
                <a:latin typeface="Verdana"/>
                <a:cs typeface="Verdana"/>
              </a:rPr>
              <a:t>v </a:t>
            </a:r>
            <a:r>
              <a:rPr sz="2000" i="1" dirty="0">
                <a:latin typeface="Verdana"/>
                <a:cs typeface="Verdana"/>
              </a:rPr>
              <a:t>Q </a:t>
            </a:r>
            <a:r>
              <a:rPr sz="2000" dirty="0">
                <a:latin typeface="Verdana"/>
                <a:cs typeface="Verdana"/>
              </a:rPr>
              <a:t>, </a:t>
            </a:r>
            <a:r>
              <a:rPr sz="2000" spc="-5" dirty="0">
                <a:latin typeface="Verdana"/>
                <a:cs typeface="Verdana"/>
              </a:rPr>
              <a:t>is the statement formed by joining  statements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i="1" dirty="0">
                <a:latin typeface="Verdana"/>
                <a:cs typeface="Verdana"/>
              </a:rPr>
              <a:t>Q </a:t>
            </a:r>
            <a:r>
              <a:rPr sz="2000" spc="-5" dirty="0">
                <a:latin typeface="Verdana"/>
                <a:cs typeface="Verdana"/>
              </a:rPr>
              <a:t>using </a:t>
            </a:r>
            <a:r>
              <a:rPr sz="2000" dirty="0">
                <a:latin typeface="Verdana"/>
                <a:cs typeface="Verdana"/>
              </a:rPr>
              <a:t>the word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“or”</a:t>
            </a:r>
            <a:endParaRPr sz="200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36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statement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dirty="0">
                <a:latin typeface="Verdana"/>
                <a:cs typeface="Verdana"/>
              </a:rPr>
              <a:t>v </a:t>
            </a:r>
            <a:r>
              <a:rPr sz="2000" i="1" spc="5" dirty="0">
                <a:latin typeface="Verdana"/>
                <a:cs typeface="Verdana"/>
              </a:rPr>
              <a:t>Q </a:t>
            </a:r>
            <a:r>
              <a:rPr sz="200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true if </a:t>
            </a:r>
            <a:r>
              <a:rPr sz="2000" dirty="0">
                <a:latin typeface="Verdana"/>
                <a:cs typeface="Verdana"/>
              </a:rPr>
              <a:t>at </a:t>
            </a:r>
            <a:r>
              <a:rPr sz="2000" spc="-5" dirty="0">
                <a:latin typeface="Verdana"/>
                <a:cs typeface="Verdana"/>
              </a:rPr>
              <a:t>least </a:t>
            </a:r>
            <a:r>
              <a:rPr sz="2000" dirty="0">
                <a:latin typeface="Verdana"/>
                <a:cs typeface="Verdana"/>
              </a:rPr>
              <a:t>one of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latin typeface="Verdana"/>
                <a:cs typeface="Verdana"/>
              </a:rPr>
              <a:t>statements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i="1" dirty="0">
                <a:latin typeface="Verdana"/>
                <a:cs typeface="Verdana"/>
              </a:rPr>
              <a:t>Q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true; otherwise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dirty="0">
                <a:latin typeface="Verdana"/>
                <a:cs typeface="Verdana"/>
              </a:rPr>
              <a:t>v </a:t>
            </a:r>
            <a:r>
              <a:rPr sz="2000" i="1" dirty="0">
                <a:latin typeface="Verdana"/>
                <a:cs typeface="Verdana"/>
              </a:rPr>
              <a:t>Q </a:t>
            </a:r>
            <a:r>
              <a:rPr sz="2000" spc="-5" dirty="0">
                <a:latin typeface="Verdana"/>
                <a:cs typeface="Verdana"/>
              </a:rPr>
              <a:t>is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false</a:t>
            </a:r>
            <a:endParaRPr sz="200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359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  <a:tab pos="2402205" algn="l"/>
                <a:tab pos="2732405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symbol	v	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read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“or”</a:t>
            </a:r>
            <a:endParaRPr sz="200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72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Truth Table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Disjunction: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0050" y="4819650"/>
          <a:ext cx="4572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cs typeface="Verdana"/>
                        </a:rPr>
                        <a:t>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cs typeface="Verdana"/>
                        </a:rPr>
                        <a:t>P </a:t>
                      </a: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erif"/>
                          <a:cs typeface="Liberation Serif"/>
                        </a:rPr>
                        <a:t>˅</a:t>
                      </a:r>
                      <a:r>
                        <a:rPr sz="1800" b="1" u="heavy" spc="-3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iberation Serif"/>
                          <a:cs typeface="Liberation Serif"/>
                        </a:rPr>
                        <a:t>Q</a:t>
                      </a:r>
                      <a:endParaRPr sz="1800">
                        <a:latin typeface="Liberation Serif"/>
                        <a:cs typeface="Liberation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ABFD-0BF8-4133-8BA1-39959271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068" y="825753"/>
            <a:ext cx="6170931" cy="1107996"/>
          </a:xfrm>
        </p:spPr>
        <p:txBody>
          <a:bodyPr/>
          <a:lstStyle/>
          <a:p>
            <a:r>
              <a:rPr lang="en-US" dirty="0"/>
              <a:t>Conditional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EB35-DB39-4AB9-A53F-8607D6E2C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3535">
              <a:lnSpc>
                <a:spcPct val="100000"/>
              </a:lnSpc>
              <a:spcBef>
                <a:spcPts val="820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5600" algn="l"/>
                <a:tab pos="356235" algn="l"/>
              </a:tabLst>
            </a:pPr>
            <a:r>
              <a:rPr lang="en-US" sz="2000" spc="-5" dirty="0">
                <a:latin typeface="Verdana"/>
                <a:cs typeface="Verdana"/>
              </a:rPr>
              <a:t>Implication</a:t>
            </a:r>
            <a:endParaRPr lang="en-US" sz="2000" dirty="0">
              <a:latin typeface="Verdana"/>
              <a:cs typeface="Verdana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99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Verdana"/>
                <a:cs typeface="Verdana"/>
              </a:rPr>
              <a:t>Let </a:t>
            </a:r>
            <a:r>
              <a:rPr lang="en-US" sz="2000" i="1" dirty="0">
                <a:latin typeface="Verdana"/>
                <a:cs typeface="Verdana"/>
              </a:rPr>
              <a:t>P </a:t>
            </a:r>
            <a:r>
              <a:rPr lang="en-US" sz="2000" dirty="0">
                <a:latin typeface="Verdana"/>
                <a:cs typeface="Verdana"/>
              </a:rPr>
              <a:t>and </a:t>
            </a:r>
            <a:r>
              <a:rPr lang="en-US" sz="2000" i="1" dirty="0">
                <a:latin typeface="Verdana"/>
                <a:cs typeface="Verdana"/>
              </a:rPr>
              <a:t>Q </a:t>
            </a:r>
            <a:r>
              <a:rPr lang="en-US" sz="2000" spc="-5" dirty="0">
                <a:latin typeface="Verdana"/>
                <a:cs typeface="Verdana"/>
              </a:rPr>
              <a:t>be </a:t>
            </a:r>
            <a:r>
              <a:rPr lang="en-US" sz="2000" dirty="0" err="1">
                <a:latin typeface="Verdana"/>
                <a:cs typeface="Verdana"/>
              </a:rPr>
              <a:t>statements.The</a:t>
            </a:r>
            <a:r>
              <a:rPr lang="en-US" sz="2000" dirty="0">
                <a:latin typeface="Verdana"/>
                <a:cs typeface="Verdana"/>
              </a:rPr>
              <a:t> </a:t>
            </a:r>
            <a:r>
              <a:rPr lang="en-US" sz="2000" spc="-5" dirty="0">
                <a:latin typeface="Verdana"/>
                <a:cs typeface="Verdana"/>
              </a:rPr>
              <a:t>statement </a:t>
            </a:r>
            <a:r>
              <a:rPr lang="en-US" sz="2000" dirty="0">
                <a:latin typeface="Verdana"/>
                <a:cs typeface="Verdana"/>
              </a:rPr>
              <a:t>“if </a:t>
            </a:r>
            <a:r>
              <a:rPr lang="en-US" sz="2000" i="1" dirty="0">
                <a:latin typeface="Verdana"/>
                <a:cs typeface="Verdana"/>
              </a:rPr>
              <a:t>P </a:t>
            </a:r>
            <a:r>
              <a:rPr lang="en-US" sz="2000" spc="-5" dirty="0">
                <a:latin typeface="Verdana"/>
                <a:cs typeface="Verdana"/>
              </a:rPr>
              <a:t>then </a:t>
            </a:r>
            <a:r>
              <a:rPr lang="en-US" sz="2000" i="1" spc="-5" dirty="0">
                <a:latin typeface="Verdana"/>
                <a:cs typeface="Verdana"/>
              </a:rPr>
              <a:t>Q</a:t>
            </a:r>
            <a:r>
              <a:rPr lang="en-US" sz="2000" spc="-5" dirty="0">
                <a:latin typeface="Verdana"/>
                <a:cs typeface="Verdana"/>
              </a:rPr>
              <a:t>”</a:t>
            </a:r>
            <a:r>
              <a:rPr lang="en-US" sz="2000" spc="-175" dirty="0">
                <a:latin typeface="Verdana"/>
                <a:cs typeface="Verdana"/>
              </a:rPr>
              <a:t> </a:t>
            </a:r>
            <a:r>
              <a:rPr lang="en-US" sz="2000" spc="-10" dirty="0">
                <a:latin typeface="Verdana"/>
                <a:cs typeface="Verdana"/>
              </a:rPr>
              <a:t>is  </a:t>
            </a:r>
            <a:r>
              <a:rPr lang="en-US" sz="2000" spc="-5" dirty="0">
                <a:latin typeface="Verdana"/>
                <a:cs typeface="Verdana"/>
              </a:rPr>
              <a:t>called </a:t>
            </a:r>
            <a:r>
              <a:rPr lang="en-US" sz="2000" dirty="0">
                <a:latin typeface="Verdana"/>
                <a:cs typeface="Verdana"/>
              </a:rPr>
              <a:t>an </a:t>
            </a:r>
            <a:r>
              <a:rPr lang="en-US" sz="2000" b="1" dirty="0">
                <a:latin typeface="Verdana"/>
                <a:cs typeface="Verdana"/>
              </a:rPr>
              <a:t>implication or</a:t>
            </a:r>
            <a:r>
              <a:rPr lang="en-US" sz="2000" b="1" spc="-20" dirty="0">
                <a:latin typeface="Verdana"/>
                <a:cs typeface="Verdana"/>
              </a:rPr>
              <a:t> </a:t>
            </a:r>
            <a:r>
              <a:rPr lang="en-US" sz="2000" b="1" dirty="0">
                <a:latin typeface="Verdana"/>
                <a:cs typeface="Verdana"/>
              </a:rPr>
              <a:t>condition</a:t>
            </a:r>
            <a:r>
              <a:rPr lang="en-US" sz="2000" dirty="0">
                <a:latin typeface="Verdana"/>
                <a:cs typeface="Verdana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Verdana"/>
                <a:cs typeface="Verdana"/>
              </a:rPr>
              <a:t>The implication </a:t>
            </a:r>
            <a:r>
              <a:rPr lang="en-US" sz="2000" dirty="0">
                <a:latin typeface="Verdana"/>
                <a:cs typeface="Verdana"/>
              </a:rPr>
              <a:t>“if </a:t>
            </a:r>
            <a:r>
              <a:rPr lang="en-US" sz="2000" i="1" dirty="0">
                <a:latin typeface="Verdana"/>
                <a:cs typeface="Verdana"/>
              </a:rPr>
              <a:t>P </a:t>
            </a:r>
            <a:r>
              <a:rPr lang="en-US" sz="2000" spc="-5" dirty="0">
                <a:latin typeface="Verdana"/>
                <a:cs typeface="Verdana"/>
              </a:rPr>
              <a:t>then </a:t>
            </a:r>
            <a:r>
              <a:rPr lang="en-US" sz="2000" i="1" spc="-5" dirty="0">
                <a:latin typeface="Verdana"/>
                <a:cs typeface="Verdana"/>
              </a:rPr>
              <a:t>Q</a:t>
            </a:r>
            <a:r>
              <a:rPr lang="en-US" sz="2000" spc="-5" dirty="0">
                <a:latin typeface="Verdana"/>
                <a:cs typeface="Verdana"/>
              </a:rPr>
              <a:t>” is written </a:t>
            </a:r>
            <a:r>
              <a:rPr lang="en-US" sz="2000" i="1" dirty="0">
                <a:latin typeface="Verdana"/>
                <a:cs typeface="Verdana"/>
              </a:rPr>
              <a:t>P </a:t>
            </a:r>
            <a:r>
              <a:rPr lang="en-US" sz="2000" dirty="0">
                <a:latin typeface="Symbol"/>
                <a:cs typeface="Symbol"/>
              </a:rPr>
              <a:t>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Verdana"/>
                <a:cs typeface="Verdana"/>
              </a:rPr>
              <a:t>Q</a:t>
            </a:r>
            <a:endParaRPr lang="en-US" sz="200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sz="2000" i="1" dirty="0">
                <a:latin typeface="Arial"/>
                <a:cs typeface="Arial"/>
              </a:rPr>
              <a:t>P </a:t>
            </a:r>
            <a:r>
              <a:rPr lang="en-US" sz="2000" dirty="0">
                <a:latin typeface="Arial"/>
                <a:cs typeface="Arial"/>
              </a:rPr>
              <a:t>is called the hypothesis, </a:t>
            </a:r>
            <a:r>
              <a:rPr lang="en-US" sz="2000" i="1" spc="5" dirty="0">
                <a:latin typeface="Arial"/>
                <a:cs typeface="Arial"/>
              </a:rPr>
              <a:t>Q </a:t>
            </a:r>
            <a:r>
              <a:rPr lang="en-US" sz="2000" dirty="0">
                <a:latin typeface="Arial"/>
                <a:cs typeface="Arial"/>
              </a:rPr>
              <a:t>is called the</a:t>
            </a:r>
            <a:r>
              <a:rPr lang="en-US" sz="2000" spc="-13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conclusion</a:t>
            </a:r>
          </a:p>
          <a:p>
            <a:pPr marL="355600" indent="-343535">
              <a:lnSpc>
                <a:spcPct val="100000"/>
              </a:lnSpc>
              <a:spcBef>
                <a:spcPts val="245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5600" algn="l"/>
                <a:tab pos="356235" algn="l"/>
              </a:tabLst>
            </a:pPr>
            <a:r>
              <a:rPr lang="en-US" sz="2000" dirty="0">
                <a:latin typeface="Arial"/>
                <a:cs typeface="Arial"/>
              </a:rPr>
              <a:t>Truth Table </a:t>
            </a:r>
            <a:r>
              <a:rPr lang="en-US" sz="2000" spc="-5" dirty="0">
                <a:latin typeface="Arial"/>
                <a:cs typeface="Arial"/>
              </a:rPr>
              <a:t>for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Implication:</a:t>
            </a:r>
          </a:p>
          <a:p>
            <a:endParaRPr lang="en-IN" dirty="0"/>
          </a:p>
        </p:txBody>
      </p:sp>
      <p:pic>
        <p:nvPicPr>
          <p:cNvPr id="1026" name="Picture 2" descr="17.4 Truth Tables for Conditionals - The Logic Course Adventure">
            <a:extLst>
              <a:ext uri="{FF2B5EF4-FFF2-40B4-BE49-F238E27FC236}">
                <a16:creationId xmlns:a16="http://schemas.microsoft.com/office/drawing/2014/main" id="{21001223-A4DF-486D-8530-213F60D6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3" y="43434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1924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825753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607405"/>
            <a:ext cx="7199630" cy="25876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Clr>
                <a:srgbClr val="006666"/>
              </a:buClr>
              <a:buSzPct val="70000"/>
              <a:buFont typeface="Wingdings"/>
              <a:buChar char="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Implication</a:t>
            </a:r>
            <a:endParaRPr sz="200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Let 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: </a:t>
            </a:r>
            <a:r>
              <a:rPr sz="2000" spc="-5" dirty="0">
                <a:latin typeface="Verdana"/>
                <a:cs typeface="Verdana"/>
              </a:rPr>
              <a:t>Today is </a:t>
            </a:r>
            <a:r>
              <a:rPr sz="2000" dirty="0">
                <a:latin typeface="Verdana"/>
                <a:cs typeface="Verdana"/>
              </a:rPr>
              <a:t>Sunday and </a:t>
            </a:r>
            <a:r>
              <a:rPr sz="2000" i="1" spc="-5" dirty="0">
                <a:latin typeface="Verdana"/>
                <a:cs typeface="Verdana"/>
              </a:rPr>
              <a:t>Q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I </a:t>
            </a:r>
            <a:r>
              <a:rPr sz="2000" spc="-5" dirty="0">
                <a:latin typeface="Verdana"/>
                <a:cs typeface="Verdana"/>
              </a:rPr>
              <a:t>will wash the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car.</a:t>
            </a:r>
            <a:endParaRPr sz="200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i="1" dirty="0">
                <a:latin typeface="Verdana"/>
                <a:cs typeface="Verdana"/>
              </a:rPr>
              <a:t>P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Verdana"/>
                <a:cs typeface="Verdana"/>
              </a:rPr>
              <a:t>Q</a:t>
            </a:r>
            <a:r>
              <a:rPr sz="2000" i="1" spc="-3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66370" algn="ctr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5" dirty="0">
                <a:latin typeface="Verdana"/>
                <a:cs typeface="Verdana"/>
              </a:rPr>
              <a:t>today is </a:t>
            </a:r>
            <a:r>
              <a:rPr sz="2000" dirty="0">
                <a:latin typeface="Verdana"/>
                <a:cs typeface="Verdana"/>
              </a:rPr>
              <a:t>Sunday, </a:t>
            </a:r>
            <a:r>
              <a:rPr sz="2000" spc="-5" dirty="0">
                <a:latin typeface="Verdana"/>
                <a:cs typeface="Verdana"/>
              </a:rPr>
              <a:t>then </a:t>
            </a:r>
            <a:r>
              <a:rPr sz="2000" dirty="0">
                <a:latin typeface="Verdana"/>
                <a:cs typeface="Verdana"/>
              </a:rPr>
              <a:t>I </a:t>
            </a:r>
            <a:r>
              <a:rPr sz="2000" spc="-5" dirty="0">
                <a:latin typeface="Verdana"/>
                <a:cs typeface="Verdana"/>
              </a:rPr>
              <a:t>will wash the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car</a:t>
            </a:r>
            <a:endParaRPr sz="2000">
              <a:latin typeface="Verdana"/>
              <a:cs typeface="Verdana"/>
            </a:endParaRPr>
          </a:p>
          <a:p>
            <a:pPr marL="756285" lvl="1" indent="-383540">
              <a:lnSpc>
                <a:spcPct val="100000"/>
              </a:lnSpc>
              <a:spcBef>
                <a:spcPts val="965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659765" algn="l"/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b="1" spc="-5" dirty="0">
                <a:latin typeface="Verdana"/>
                <a:cs typeface="Verdana"/>
              </a:rPr>
              <a:t>converse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this implication is written </a:t>
            </a:r>
            <a:r>
              <a:rPr sz="2000" i="1" dirty="0">
                <a:latin typeface="Verdana"/>
                <a:cs typeface="Verdana"/>
              </a:rPr>
              <a:t>Q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Verdana"/>
                <a:cs typeface="Verdana"/>
              </a:rPr>
              <a:t>P</a:t>
            </a:r>
            <a:endParaRPr sz="2000">
              <a:latin typeface="Verdana"/>
              <a:cs typeface="Verdana"/>
            </a:endParaRPr>
          </a:p>
          <a:p>
            <a:pPr marR="332105" algn="ctr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Verdana"/>
                <a:cs typeface="Verdana"/>
              </a:rPr>
              <a:t>If I </a:t>
            </a:r>
            <a:r>
              <a:rPr sz="2000" spc="-5" dirty="0">
                <a:latin typeface="Verdana"/>
                <a:cs typeface="Verdana"/>
              </a:rPr>
              <a:t>wash the car, then today is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Sunday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4290440"/>
            <a:ext cx="4563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b="1" dirty="0">
                <a:latin typeface="Verdana"/>
                <a:cs typeface="Verdana"/>
              </a:rPr>
              <a:t>inverse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this implication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3414" y="4277533"/>
            <a:ext cx="109664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55" dirty="0">
                <a:latin typeface="Symbol"/>
                <a:cs typeface="Symbol"/>
              </a:rPr>
              <a:t></a:t>
            </a:r>
            <a:r>
              <a:rPr sz="1950" i="1" spc="55" dirty="0">
                <a:latin typeface="Times New Roman"/>
                <a:cs typeface="Times New Roman"/>
              </a:rPr>
              <a:t>P </a:t>
            </a:r>
            <a:r>
              <a:rPr sz="1950" spc="110" dirty="0">
                <a:latin typeface="Symbol"/>
                <a:cs typeface="Symbol"/>
              </a:rPr>
              <a:t></a:t>
            </a:r>
            <a:r>
              <a:rPr sz="1950" spc="-340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Symbol"/>
                <a:cs typeface="Symbol"/>
              </a:rPr>
              <a:t></a:t>
            </a:r>
            <a:r>
              <a:rPr sz="1950" i="1" spc="60" dirty="0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2794" y="4595079"/>
            <a:ext cx="7054215" cy="13068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5" dirty="0">
                <a:latin typeface="Verdana"/>
                <a:cs typeface="Verdana"/>
              </a:rPr>
              <a:t>today is </a:t>
            </a:r>
            <a:r>
              <a:rPr sz="2000" dirty="0">
                <a:latin typeface="Verdana"/>
                <a:cs typeface="Verdana"/>
              </a:rPr>
              <a:t>not Sunday, </a:t>
            </a:r>
            <a:r>
              <a:rPr sz="2000" spc="-5" dirty="0">
                <a:latin typeface="Verdana"/>
                <a:cs typeface="Verdana"/>
              </a:rPr>
              <a:t>then </a:t>
            </a:r>
            <a:r>
              <a:rPr sz="2000" dirty="0">
                <a:latin typeface="Verdana"/>
                <a:cs typeface="Verdana"/>
              </a:rPr>
              <a:t>I </a:t>
            </a:r>
            <a:r>
              <a:rPr sz="2000" spc="-5" dirty="0">
                <a:latin typeface="Verdana"/>
                <a:cs typeface="Verdana"/>
              </a:rPr>
              <a:t>will </a:t>
            </a:r>
            <a:r>
              <a:rPr sz="2000" dirty="0">
                <a:latin typeface="Verdana"/>
                <a:cs typeface="Verdana"/>
              </a:rPr>
              <a:t>not wash the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car</a:t>
            </a:r>
            <a:endParaRPr sz="2000">
              <a:latin typeface="Verdana"/>
              <a:cs typeface="Verdana"/>
            </a:endParaRPr>
          </a:p>
          <a:p>
            <a:pPr marL="324485" indent="-287020">
              <a:lnSpc>
                <a:spcPct val="100000"/>
              </a:lnSpc>
              <a:spcBef>
                <a:spcPts val="960"/>
              </a:spcBef>
              <a:buClr>
                <a:srgbClr val="99CCCC"/>
              </a:buClr>
              <a:buSzPct val="70000"/>
              <a:buFont typeface="Wingdings"/>
              <a:buChar char=""/>
              <a:tabLst>
                <a:tab pos="324485" algn="l"/>
                <a:tab pos="325120" algn="l"/>
                <a:tab pos="5738495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b="1" dirty="0">
                <a:latin typeface="Verdana"/>
                <a:cs typeface="Verdana"/>
              </a:rPr>
              <a:t>contrapositive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this implication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is	</a:t>
            </a:r>
            <a:r>
              <a:rPr sz="2775" spc="52" baseline="7507" dirty="0">
                <a:latin typeface="Symbol"/>
                <a:cs typeface="Symbol"/>
              </a:rPr>
              <a:t></a:t>
            </a:r>
            <a:r>
              <a:rPr sz="2775" i="1" spc="52" baseline="7507" dirty="0">
                <a:latin typeface="Times New Roman"/>
                <a:cs typeface="Times New Roman"/>
              </a:rPr>
              <a:t>Q </a:t>
            </a:r>
            <a:r>
              <a:rPr sz="2775" spc="112" baseline="7507" dirty="0">
                <a:latin typeface="Symbol"/>
                <a:cs typeface="Symbol"/>
              </a:rPr>
              <a:t></a:t>
            </a:r>
            <a:r>
              <a:rPr sz="2775" spc="-412" baseline="7507" dirty="0">
                <a:latin typeface="Times New Roman"/>
                <a:cs typeface="Times New Roman"/>
              </a:rPr>
              <a:t> </a:t>
            </a:r>
            <a:r>
              <a:rPr sz="2775" spc="44" baseline="7507" dirty="0">
                <a:latin typeface="Symbol"/>
                <a:cs typeface="Symbol"/>
              </a:rPr>
              <a:t></a:t>
            </a:r>
            <a:r>
              <a:rPr sz="2775" i="1" spc="44" baseline="7507" dirty="0">
                <a:latin typeface="Times New Roman"/>
                <a:cs typeface="Times New Roman"/>
              </a:rPr>
              <a:t>P</a:t>
            </a:r>
            <a:endParaRPr sz="2775" baseline="7507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Verdana"/>
                <a:cs typeface="Verdana"/>
              </a:rPr>
              <a:t>If I do not </a:t>
            </a:r>
            <a:r>
              <a:rPr sz="2000" spc="-5" dirty="0">
                <a:latin typeface="Verdana"/>
                <a:cs typeface="Verdana"/>
              </a:rPr>
              <a:t>wash the car, then today is </a:t>
            </a:r>
            <a:r>
              <a:rPr sz="2000" dirty="0">
                <a:latin typeface="Verdana"/>
                <a:cs typeface="Verdana"/>
              </a:rPr>
              <a:t>not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Sunday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89</TotalTime>
  <Words>2112</Words>
  <Application>Microsoft Office PowerPoint</Application>
  <PresentationFormat>On-screen Show (4:3)</PresentationFormat>
  <Paragraphs>402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Liberation Serif</vt:lpstr>
      <vt:lpstr>MathJax_Main</vt:lpstr>
      <vt:lpstr>Symbol</vt:lpstr>
      <vt:lpstr>Times New Roman</vt:lpstr>
      <vt:lpstr>UnDotum</vt:lpstr>
      <vt:lpstr>Verdana</vt:lpstr>
      <vt:lpstr>Wingdings</vt:lpstr>
      <vt:lpstr>Office Theme</vt:lpstr>
      <vt:lpstr>Discrete Mathematics</vt:lpstr>
      <vt:lpstr>Mathematical Logic</vt:lpstr>
      <vt:lpstr>Mathematical Logic</vt:lpstr>
      <vt:lpstr>Propositions</vt:lpstr>
      <vt:lpstr>Mathematical Logic</vt:lpstr>
      <vt:lpstr>Mathematical Logic</vt:lpstr>
      <vt:lpstr>Mathematical Logic</vt:lpstr>
      <vt:lpstr>Conditional Statement</vt:lpstr>
      <vt:lpstr>Mathematical Logic</vt:lpstr>
      <vt:lpstr>Mathematical Logic</vt:lpstr>
      <vt:lpstr>PowerPoint Presentation</vt:lpstr>
      <vt:lpstr>Mathematical Logic</vt:lpstr>
      <vt:lpstr>English and Logic</vt:lpstr>
      <vt:lpstr>Mathematical Logic</vt:lpstr>
      <vt:lpstr>compound proposition</vt:lpstr>
      <vt:lpstr>Propositional Logic</vt:lpstr>
      <vt:lpstr>Propositional Logic</vt:lpstr>
      <vt:lpstr>Propositional Equivalences Introduction</vt:lpstr>
      <vt:lpstr>Propositional Equivalences Logical Equivalences</vt:lpstr>
      <vt:lpstr>Equivalence of formulas</vt:lpstr>
      <vt:lpstr>Mathematical Logic</vt:lpstr>
      <vt:lpstr>PowerPoint Presentation</vt:lpstr>
      <vt:lpstr>PowerPoint Presentation</vt:lpstr>
      <vt:lpstr>PowerPoint Presentation</vt:lpstr>
      <vt:lpstr>Functionally complete set of connectives</vt:lpstr>
      <vt:lpstr>PowerPoint Presentation</vt:lpstr>
      <vt:lpstr>logical NAND </vt:lpstr>
      <vt:lpstr>logical NOR </vt:lpstr>
      <vt:lpstr>Polish 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hp</dc:creator>
  <cp:lastModifiedBy>Ranjeeta Pandhare</cp:lastModifiedBy>
  <cp:revision>13</cp:revision>
  <dcterms:created xsi:type="dcterms:W3CDTF">2020-07-14T15:04:05Z</dcterms:created>
  <dcterms:modified xsi:type="dcterms:W3CDTF">2020-07-21T09:16:16Z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2020-07-14T00:00:00Z</vt:filetime>
  </property>
</Properties>
</file>