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1C8B-C2EB-4735-8444-60097AB94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E6102F-9814-4E88-8D31-D1D6563567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1368C2-A150-4647-A4E9-8F242EB31101}"/>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5" name="Footer Placeholder 4">
            <a:extLst>
              <a:ext uri="{FF2B5EF4-FFF2-40B4-BE49-F238E27FC236}">
                <a16:creationId xmlns:a16="http://schemas.microsoft.com/office/drawing/2014/main" id="{FC1E375B-502F-4DF2-947B-7D5626CD1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F028B-143E-43B2-A626-791469058FDA}"/>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4033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7FFA-A31F-47F5-9478-4B59DCECA9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3C5AFE-7198-4854-86DC-77824AABB8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8D480-A8FD-4B75-B0DB-D2A549971154}"/>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5" name="Footer Placeholder 4">
            <a:extLst>
              <a:ext uri="{FF2B5EF4-FFF2-40B4-BE49-F238E27FC236}">
                <a16:creationId xmlns:a16="http://schemas.microsoft.com/office/drawing/2014/main" id="{831E0251-13EB-4786-9B98-81F846DA1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53F5C-DDD4-401A-AA09-6CF1C89D727F}"/>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373488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2DB9C-2B0C-4EA9-9C1D-F8DF9D1E3F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910461-BC63-4EB4-B413-EAEB92B6F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D6ECFA-3E6C-4E03-9BF2-FD4C5F92E041}"/>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5" name="Footer Placeholder 4">
            <a:extLst>
              <a:ext uri="{FF2B5EF4-FFF2-40B4-BE49-F238E27FC236}">
                <a16:creationId xmlns:a16="http://schemas.microsoft.com/office/drawing/2014/main" id="{533125E4-15AA-487F-B36C-71B642B98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D28FA-1F88-46F8-8544-BB2BA687C3FF}"/>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44378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629C-6B8B-4CE9-BF33-7618FEC95A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EDD53D-2D73-4B61-9A3A-F5EE39156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80025-BEDD-4F63-8359-6981F318985B}"/>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5" name="Footer Placeholder 4">
            <a:extLst>
              <a:ext uri="{FF2B5EF4-FFF2-40B4-BE49-F238E27FC236}">
                <a16:creationId xmlns:a16="http://schemas.microsoft.com/office/drawing/2014/main" id="{8D108ADB-4442-4252-9D88-594555D87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156C2-1043-437B-81C9-8D0E88D1E7D6}"/>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220885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50A7-4898-46EC-8CE1-8191D8C659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61899F-53C0-4D50-892C-BFDFE7B33E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0594C1-1C84-4BA8-8A3C-F6F09D7662F8}"/>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5" name="Footer Placeholder 4">
            <a:extLst>
              <a:ext uri="{FF2B5EF4-FFF2-40B4-BE49-F238E27FC236}">
                <a16:creationId xmlns:a16="http://schemas.microsoft.com/office/drawing/2014/main" id="{CA453C28-4A25-4FC1-A2CD-D112C6AF5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9017B-854A-423F-BD81-E7EDD27A93D4}"/>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326597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17FC-7784-4BC7-B1C9-DBD726ECA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C312A-838A-489E-9CAF-D88AC43EB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CA744C-48AB-4618-AD4F-EDADD5486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95D2CA-4488-4187-9FBD-FBB27F7DE8C6}"/>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6" name="Footer Placeholder 5">
            <a:extLst>
              <a:ext uri="{FF2B5EF4-FFF2-40B4-BE49-F238E27FC236}">
                <a16:creationId xmlns:a16="http://schemas.microsoft.com/office/drawing/2014/main" id="{63804690-AC96-4CAB-96BA-1CA80F852B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FBD03D-6841-4978-9161-C5A2DC7B6671}"/>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221126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21D8-2FFF-410D-9640-23F414F168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D4E43F-9576-4991-8D5E-F8B36BD95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E409A-C1E0-4C8B-87F3-063B9FD61D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9D07CD-2160-428C-A6B6-F9FED8AAF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F212EF-11BA-41E4-A176-C13D93EF35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820FCC-7FA3-4E56-9FEC-9D325CCC5A6A}"/>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8" name="Footer Placeholder 7">
            <a:extLst>
              <a:ext uri="{FF2B5EF4-FFF2-40B4-BE49-F238E27FC236}">
                <a16:creationId xmlns:a16="http://schemas.microsoft.com/office/drawing/2014/main" id="{1D2641B2-9C14-44B4-81C9-E704468FD5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3DADBE-F131-4B9E-9C22-2AF3BBC00D10}"/>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166650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DE1D-83F0-4F70-96D1-BB815EFFC1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2E3F8A-BCC4-4770-9263-1A40D17A46AC}"/>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4" name="Footer Placeholder 3">
            <a:extLst>
              <a:ext uri="{FF2B5EF4-FFF2-40B4-BE49-F238E27FC236}">
                <a16:creationId xmlns:a16="http://schemas.microsoft.com/office/drawing/2014/main" id="{17DEA8A7-8F34-49F4-8AD1-3F136028BA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F9A7E9-45E9-444A-9F1D-F0BCA0D02A79}"/>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269055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380ADC-E5BA-4996-9F53-91E1AC87BBFF}"/>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3" name="Footer Placeholder 2">
            <a:extLst>
              <a:ext uri="{FF2B5EF4-FFF2-40B4-BE49-F238E27FC236}">
                <a16:creationId xmlns:a16="http://schemas.microsoft.com/office/drawing/2014/main" id="{60E7D867-73A1-4AD1-AE23-2A8E5ACE4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8F43A1-A8F5-45D6-964F-4F4B57AA6952}"/>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5830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5186-513C-4F53-B24D-F962EE3AC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8B67FC-4A21-4622-B4E2-EA88C4EBB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33D9C1-AF08-4140-8ADF-A55C9E6CD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DD7E8-9BE6-4791-B0FF-A90454B565A7}"/>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6" name="Footer Placeholder 5">
            <a:extLst>
              <a:ext uri="{FF2B5EF4-FFF2-40B4-BE49-F238E27FC236}">
                <a16:creationId xmlns:a16="http://schemas.microsoft.com/office/drawing/2014/main" id="{5D288E37-2510-4428-A3BE-EF5F784DC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29E978-EA81-4B93-B829-6211C4125EAE}"/>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200319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D71F-EC2D-4EA8-ADC9-1C13C29A7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01A403-5C24-4441-ABAB-979506992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A510B2-C3A1-419E-ADC9-E5EB791E7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DC041-15EB-404D-BC7A-3AD4476E0CB4}"/>
              </a:ext>
            </a:extLst>
          </p:cNvPr>
          <p:cNvSpPr>
            <a:spLocks noGrp="1"/>
          </p:cNvSpPr>
          <p:nvPr>
            <p:ph type="dt" sz="half" idx="10"/>
          </p:nvPr>
        </p:nvSpPr>
        <p:spPr/>
        <p:txBody>
          <a:bodyPr/>
          <a:lstStyle/>
          <a:p>
            <a:fld id="{F1320AC4-5A23-4C19-AAD7-F2CFC0DDD718}" type="datetimeFigureOut">
              <a:rPr lang="en-IN" smtClean="0"/>
              <a:t>23-08-2020</a:t>
            </a:fld>
            <a:endParaRPr lang="en-IN"/>
          </a:p>
        </p:txBody>
      </p:sp>
      <p:sp>
        <p:nvSpPr>
          <p:cNvPr id="6" name="Footer Placeholder 5">
            <a:extLst>
              <a:ext uri="{FF2B5EF4-FFF2-40B4-BE49-F238E27FC236}">
                <a16:creationId xmlns:a16="http://schemas.microsoft.com/office/drawing/2014/main" id="{9BC0712D-4B5D-4234-BE8B-4DF1522799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7F0E40-9498-4817-A8CB-F77FC0312C53}"/>
              </a:ext>
            </a:extLst>
          </p:cNvPr>
          <p:cNvSpPr>
            <a:spLocks noGrp="1"/>
          </p:cNvSpPr>
          <p:nvPr>
            <p:ph type="sldNum" sz="quarter" idx="12"/>
          </p:nvPr>
        </p:nvSpPr>
        <p:spPr/>
        <p:txBody>
          <a:bodyPr/>
          <a:lstStyle/>
          <a:p>
            <a:fld id="{11518C5B-64A2-4433-A7C2-B2DAACF1C2BC}" type="slidenum">
              <a:rPr lang="en-IN" smtClean="0"/>
              <a:t>‹#›</a:t>
            </a:fld>
            <a:endParaRPr lang="en-IN"/>
          </a:p>
        </p:txBody>
      </p:sp>
    </p:spTree>
    <p:extLst>
      <p:ext uri="{BB962C8B-B14F-4D97-AF65-F5344CB8AC3E}">
        <p14:creationId xmlns:p14="http://schemas.microsoft.com/office/powerpoint/2010/main" val="179532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F069-F973-487A-87F6-C53656424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262BA5-BBEC-4ABD-BE75-71F86738B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E6AD1-66DF-43CE-A486-115FFC89A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20AC4-5A23-4C19-AAD7-F2CFC0DDD718}" type="datetimeFigureOut">
              <a:rPr lang="en-IN" smtClean="0"/>
              <a:t>23-08-2020</a:t>
            </a:fld>
            <a:endParaRPr lang="en-IN"/>
          </a:p>
        </p:txBody>
      </p:sp>
      <p:sp>
        <p:nvSpPr>
          <p:cNvPr id="5" name="Footer Placeholder 4">
            <a:extLst>
              <a:ext uri="{FF2B5EF4-FFF2-40B4-BE49-F238E27FC236}">
                <a16:creationId xmlns:a16="http://schemas.microsoft.com/office/drawing/2014/main" id="{4BBA04F6-B294-4C10-8F72-9ABD85883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137ECB-5B76-4B84-BF74-50A577E70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18C5B-64A2-4433-A7C2-B2DAACF1C2BC}" type="slidenum">
              <a:rPr lang="en-IN" smtClean="0"/>
              <a:t>‹#›</a:t>
            </a:fld>
            <a:endParaRPr lang="en-IN"/>
          </a:p>
        </p:txBody>
      </p:sp>
    </p:spTree>
    <p:extLst>
      <p:ext uri="{BB962C8B-B14F-4D97-AF65-F5344CB8AC3E}">
        <p14:creationId xmlns:p14="http://schemas.microsoft.com/office/powerpoint/2010/main" val="137078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8A84-F49F-4A12-AC4C-3DF805E747A3}"/>
              </a:ext>
            </a:extLst>
          </p:cNvPr>
          <p:cNvSpPr>
            <a:spLocks noGrp="1"/>
          </p:cNvSpPr>
          <p:nvPr>
            <p:ph type="ctrTitle"/>
          </p:nvPr>
        </p:nvSpPr>
        <p:spPr/>
        <p:txBody>
          <a:bodyPr/>
          <a:lstStyle/>
          <a:p>
            <a:r>
              <a:rPr lang="en-US" dirty="0"/>
              <a:t>Representation of Discrete Structures</a:t>
            </a:r>
            <a:endParaRPr lang="en-IN" dirty="0"/>
          </a:p>
        </p:txBody>
      </p:sp>
      <p:sp>
        <p:nvSpPr>
          <p:cNvPr id="3" name="Subtitle 2">
            <a:extLst>
              <a:ext uri="{FF2B5EF4-FFF2-40B4-BE49-F238E27FC236}">
                <a16:creationId xmlns:a16="http://schemas.microsoft.com/office/drawing/2014/main" id="{6C98C6EE-59A9-4ACD-896A-0078F2B2304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4036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BC56-3D50-4D91-A7B8-62056C9D366E}"/>
              </a:ext>
            </a:extLst>
          </p:cNvPr>
          <p:cNvSpPr>
            <a:spLocks noGrp="1"/>
          </p:cNvSpPr>
          <p:nvPr>
            <p:ph type="title"/>
          </p:nvPr>
        </p:nvSpPr>
        <p:spPr/>
        <p:txBody>
          <a:bodyPr/>
          <a:lstStyle/>
          <a:p>
            <a:r>
              <a:rPr lang="en-US" dirty="0"/>
              <a:t>Data structure</a:t>
            </a:r>
            <a:endParaRPr lang="en-IN" dirty="0"/>
          </a:p>
        </p:txBody>
      </p:sp>
      <p:sp>
        <p:nvSpPr>
          <p:cNvPr id="3" name="Content Placeholder 2">
            <a:extLst>
              <a:ext uri="{FF2B5EF4-FFF2-40B4-BE49-F238E27FC236}">
                <a16:creationId xmlns:a16="http://schemas.microsoft.com/office/drawing/2014/main" id="{132DE5F6-3423-4083-A7F8-CEDD03C95C3B}"/>
              </a:ext>
            </a:extLst>
          </p:cNvPr>
          <p:cNvSpPr>
            <a:spLocks noGrp="1"/>
          </p:cNvSpPr>
          <p:nvPr>
            <p:ph idx="1"/>
          </p:nvPr>
        </p:nvSpPr>
        <p:spPr/>
        <p:txBody>
          <a:bodyPr/>
          <a:lstStyle/>
          <a:p>
            <a:r>
              <a:rPr lang="en-US" dirty="0"/>
              <a:t>Computer program is written for a given problem, is problem is made simpler and it can be analyzed in terms of subproblems</a:t>
            </a:r>
          </a:p>
          <a:p>
            <a:r>
              <a:rPr lang="en-US" dirty="0"/>
              <a:t>Program should be modular – consists of small parts</a:t>
            </a:r>
          </a:p>
          <a:p>
            <a:r>
              <a:rPr lang="en-US" dirty="0"/>
              <a:t>Solution to problem consists of two classes of concepts</a:t>
            </a:r>
          </a:p>
          <a:p>
            <a:pPr lvl="1"/>
            <a:r>
              <a:rPr lang="en-US" dirty="0"/>
              <a:t>Data structures</a:t>
            </a:r>
          </a:p>
          <a:p>
            <a:pPr lvl="1"/>
            <a:r>
              <a:rPr lang="en-US" dirty="0"/>
              <a:t>Operations on discrete structures</a:t>
            </a:r>
          </a:p>
          <a:p>
            <a:r>
              <a:rPr lang="en-IN" dirty="0"/>
              <a:t>Data – set of elementary items/atoms of data</a:t>
            </a:r>
          </a:p>
          <a:p>
            <a:r>
              <a:rPr lang="en-IN" dirty="0"/>
              <a:t>Data structures -The ways in which these data items/atoms are structured</a:t>
            </a:r>
          </a:p>
        </p:txBody>
      </p:sp>
    </p:spTree>
    <p:extLst>
      <p:ext uri="{BB962C8B-B14F-4D97-AF65-F5344CB8AC3E}">
        <p14:creationId xmlns:p14="http://schemas.microsoft.com/office/powerpoint/2010/main" val="416449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F9FD-991B-43FF-B95D-DAA78AD11599}"/>
              </a:ext>
            </a:extLst>
          </p:cNvPr>
          <p:cNvSpPr>
            <a:spLocks noGrp="1"/>
          </p:cNvSpPr>
          <p:nvPr>
            <p:ph type="title"/>
          </p:nvPr>
        </p:nvSpPr>
        <p:spPr/>
        <p:txBody>
          <a:bodyPr/>
          <a:lstStyle/>
          <a:p>
            <a:r>
              <a:rPr lang="en-US" dirty="0"/>
              <a:t>Operations on data structure</a:t>
            </a:r>
            <a:endParaRPr lang="en-IN" dirty="0"/>
          </a:p>
        </p:txBody>
      </p:sp>
      <p:sp>
        <p:nvSpPr>
          <p:cNvPr id="3" name="Content Placeholder 2">
            <a:extLst>
              <a:ext uri="{FF2B5EF4-FFF2-40B4-BE49-F238E27FC236}">
                <a16:creationId xmlns:a16="http://schemas.microsoft.com/office/drawing/2014/main" id="{9D5F86C0-380A-4016-906B-524C0BDF1123}"/>
              </a:ext>
            </a:extLst>
          </p:cNvPr>
          <p:cNvSpPr>
            <a:spLocks noGrp="1"/>
          </p:cNvSpPr>
          <p:nvPr>
            <p:ph idx="1"/>
          </p:nvPr>
        </p:nvSpPr>
        <p:spPr/>
        <p:txBody>
          <a:bodyPr/>
          <a:lstStyle/>
          <a:p>
            <a:r>
              <a:rPr lang="en-US" dirty="0"/>
              <a:t>Create – </a:t>
            </a:r>
            <a:r>
              <a:rPr lang="en-US" dirty="0" err="1"/>
              <a:t>eg</a:t>
            </a:r>
            <a:r>
              <a:rPr lang="en-US" dirty="0"/>
              <a:t> declaration statement</a:t>
            </a:r>
          </a:p>
          <a:p>
            <a:r>
              <a:rPr lang="en-US" dirty="0"/>
              <a:t>Destroy/Delete</a:t>
            </a:r>
          </a:p>
          <a:p>
            <a:r>
              <a:rPr lang="en-US" dirty="0"/>
              <a:t>Update/change/add/delete</a:t>
            </a:r>
          </a:p>
          <a:p>
            <a:endParaRPr lang="en-US" dirty="0"/>
          </a:p>
          <a:p>
            <a:endParaRPr lang="en-IN" dirty="0"/>
          </a:p>
        </p:txBody>
      </p:sp>
    </p:spTree>
    <p:extLst>
      <p:ext uri="{BB962C8B-B14F-4D97-AF65-F5344CB8AC3E}">
        <p14:creationId xmlns:p14="http://schemas.microsoft.com/office/powerpoint/2010/main" val="371305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2D83-CE3F-4224-A51F-997A0E1CDD15}"/>
              </a:ext>
            </a:extLst>
          </p:cNvPr>
          <p:cNvSpPr>
            <a:spLocks noGrp="1"/>
          </p:cNvSpPr>
          <p:nvPr>
            <p:ph type="title"/>
          </p:nvPr>
        </p:nvSpPr>
        <p:spPr/>
        <p:txBody>
          <a:bodyPr/>
          <a:lstStyle/>
          <a:p>
            <a:r>
              <a:rPr lang="en-US" dirty="0"/>
              <a:t>Data classification</a:t>
            </a:r>
            <a:endParaRPr lang="en-IN" dirty="0"/>
          </a:p>
        </p:txBody>
      </p:sp>
      <p:sp>
        <p:nvSpPr>
          <p:cNvPr id="3" name="Content Placeholder 2">
            <a:extLst>
              <a:ext uri="{FF2B5EF4-FFF2-40B4-BE49-F238E27FC236}">
                <a16:creationId xmlns:a16="http://schemas.microsoft.com/office/drawing/2014/main" id="{25D24F2C-7EB7-43C7-8AE1-8FF5FB0FB7AC}"/>
              </a:ext>
            </a:extLst>
          </p:cNvPr>
          <p:cNvSpPr>
            <a:spLocks noGrp="1"/>
          </p:cNvSpPr>
          <p:nvPr>
            <p:ph idx="1"/>
          </p:nvPr>
        </p:nvSpPr>
        <p:spPr>
          <a:xfrm>
            <a:off x="838200" y="1339849"/>
            <a:ext cx="10515600" cy="5153025"/>
          </a:xfrm>
        </p:spPr>
        <p:txBody>
          <a:bodyPr/>
          <a:lstStyle/>
          <a:p>
            <a:r>
              <a:rPr lang="en-US" dirty="0"/>
              <a:t>Batches – unordered set of objects</a:t>
            </a:r>
          </a:p>
          <a:p>
            <a:pPr lvl="1"/>
            <a:r>
              <a:rPr lang="en-US" dirty="0"/>
              <a:t>Fixed or variable in size</a:t>
            </a:r>
          </a:p>
          <a:p>
            <a:pPr lvl="1"/>
            <a:r>
              <a:rPr lang="en-US" dirty="0"/>
              <a:t> size – no of data items </a:t>
            </a:r>
          </a:p>
          <a:p>
            <a:pPr lvl="1"/>
            <a:r>
              <a:rPr lang="en-US" dirty="0"/>
              <a:t>Frequently used</a:t>
            </a:r>
          </a:p>
          <a:p>
            <a:r>
              <a:rPr lang="en-US" dirty="0"/>
              <a:t>Vector - ordered set of objects</a:t>
            </a:r>
          </a:p>
          <a:p>
            <a:pPr lvl="1"/>
            <a:r>
              <a:rPr lang="en-US" dirty="0"/>
              <a:t>Fixed number of objects</a:t>
            </a:r>
          </a:p>
          <a:p>
            <a:pPr lvl="1"/>
            <a:r>
              <a:rPr lang="en-US" dirty="0"/>
              <a:t>No addition/deletion</a:t>
            </a:r>
          </a:p>
          <a:p>
            <a:r>
              <a:rPr lang="en-US" dirty="0" err="1"/>
              <a:t>Plexes</a:t>
            </a:r>
            <a:r>
              <a:rPr lang="en-US" dirty="0"/>
              <a:t>- unordered set of objects</a:t>
            </a:r>
          </a:p>
          <a:p>
            <a:pPr lvl="1"/>
            <a:r>
              <a:rPr lang="en-US" dirty="0"/>
              <a:t>Variable in size</a:t>
            </a:r>
          </a:p>
          <a:p>
            <a:pPr lvl="1"/>
            <a:r>
              <a:rPr lang="en-US" dirty="0"/>
              <a:t>Addition/deletion can be performed</a:t>
            </a:r>
          </a:p>
          <a:p>
            <a:pPr lvl="1"/>
            <a:r>
              <a:rPr lang="en-US" dirty="0"/>
              <a:t>Linear plex –linear list</a:t>
            </a:r>
          </a:p>
          <a:p>
            <a:pPr lvl="1"/>
            <a:r>
              <a:rPr lang="en-US" dirty="0"/>
              <a:t>Nonlinear plex - trees</a:t>
            </a:r>
          </a:p>
          <a:p>
            <a:pPr lvl="1"/>
            <a:endParaRPr lang="en-US" dirty="0"/>
          </a:p>
          <a:p>
            <a:pPr lvl="1"/>
            <a:endParaRPr lang="en-IN" dirty="0"/>
          </a:p>
        </p:txBody>
      </p:sp>
    </p:spTree>
    <p:extLst>
      <p:ext uri="{BB962C8B-B14F-4D97-AF65-F5344CB8AC3E}">
        <p14:creationId xmlns:p14="http://schemas.microsoft.com/office/powerpoint/2010/main" val="187731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B42D-96BE-4103-8E89-DF085F108DCB}"/>
              </a:ext>
            </a:extLst>
          </p:cNvPr>
          <p:cNvSpPr>
            <a:spLocks noGrp="1"/>
          </p:cNvSpPr>
          <p:nvPr>
            <p:ph type="title"/>
          </p:nvPr>
        </p:nvSpPr>
        <p:spPr/>
        <p:txBody>
          <a:bodyPr/>
          <a:lstStyle/>
          <a:p>
            <a:r>
              <a:rPr lang="en-US" dirty="0"/>
              <a:t>Stack</a:t>
            </a:r>
            <a:endParaRPr lang="en-IN" dirty="0"/>
          </a:p>
        </p:txBody>
      </p:sp>
      <p:sp>
        <p:nvSpPr>
          <p:cNvPr id="3" name="Content Placeholder 2">
            <a:extLst>
              <a:ext uri="{FF2B5EF4-FFF2-40B4-BE49-F238E27FC236}">
                <a16:creationId xmlns:a16="http://schemas.microsoft.com/office/drawing/2014/main" id="{1A14AB7E-7AAE-47BA-8608-7B422C0E67BE}"/>
              </a:ext>
            </a:extLst>
          </p:cNvPr>
          <p:cNvSpPr>
            <a:spLocks noGrp="1"/>
          </p:cNvSpPr>
          <p:nvPr>
            <p:ph idx="1"/>
          </p:nvPr>
        </p:nvSpPr>
        <p:spPr>
          <a:xfrm>
            <a:off x="838200" y="1390650"/>
            <a:ext cx="10515600" cy="4786313"/>
          </a:xfrm>
        </p:spPr>
        <p:txBody>
          <a:bodyPr>
            <a:normAutofit fontScale="92500" lnSpcReduction="10000"/>
          </a:bodyPr>
          <a:lstStyle/>
          <a:p>
            <a:r>
              <a:rPr lang="en-US" dirty="0"/>
              <a:t>Subclass of plex in which addition &amp; deletion of elements is done in any position</a:t>
            </a:r>
          </a:p>
          <a:p>
            <a:r>
              <a:rPr lang="en-US" b="1" i="0" dirty="0">
                <a:solidFill>
                  <a:srgbClr val="222222"/>
                </a:solidFill>
                <a:effectLst/>
              </a:rPr>
              <a:t>Stack</a:t>
            </a:r>
            <a:r>
              <a:rPr lang="en-US" b="0" i="0" dirty="0">
                <a:solidFill>
                  <a:srgbClr val="222222"/>
                </a:solidFill>
                <a:effectLst/>
              </a:rPr>
              <a:t> is a linear data structure which follows a particular order in which the operations are performed. </a:t>
            </a:r>
          </a:p>
          <a:p>
            <a:r>
              <a:rPr lang="en-US" b="0" i="0" dirty="0">
                <a:solidFill>
                  <a:srgbClr val="222222"/>
                </a:solidFill>
                <a:effectLst/>
              </a:rPr>
              <a:t>The order may be LIFO(Last In First Out) or FILO(First In Last Out). </a:t>
            </a:r>
          </a:p>
          <a:p>
            <a:pPr algn="l" fontAlgn="base">
              <a:buFont typeface="Arial" panose="020B0604020202020204" pitchFamily="34" charset="0"/>
              <a:buChar char="•"/>
            </a:pPr>
            <a:r>
              <a:rPr lang="en-US" b="1" i="0" dirty="0">
                <a:effectLst/>
              </a:rPr>
              <a:t>Push: </a:t>
            </a:r>
            <a:r>
              <a:rPr lang="en-US" b="0" i="0" dirty="0">
                <a:effectLst/>
              </a:rPr>
              <a:t>Adds an item in the stack. If the stack is full, then it is said to be an Overflow condition.</a:t>
            </a:r>
          </a:p>
          <a:p>
            <a:pPr algn="l" fontAlgn="base">
              <a:buFont typeface="Arial" panose="020B0604020202020204" pitchFamily="34" charset="0"/>
              <a:buChar char="•"/>
            </a:pPr>
            <a:r>
              <a:rPr lang="en-US" b="1" i="0" dirty="0">
                <a:effectLst/>
              </a:rPr>
              <a:t>Pop:</a:t>
            </a:r>
            <a:r>
              <a:rPr lang="en-US" b="0" i="0" dirty="0">
                <a:effectLst/>
              </a:rPr>
              <a:t> Removes an item from the stack. The items are popped in the reversed order in which they are pushed. If the stack is empty, then it is said to be an Underflow condition.</a:t>
            </a:r>
          </a:p>
          <a:p>
            <a:pPr algn="l" fontAlgn="base">
              <a:buFont typeface="Arial" panose="020B0604020202020204" pitchFamily="34" charset="0"/>
              <a:buChar char="•"/>
            </a:pPr>
            <a:r>
              <a:rPr lang="en-US" b="1" i="0" dirty="0">
                <a:effectLst/>
              </a:rPr>
              <a:t>Peek or Top:</a:t>
            </a:r>
            <a:r>
              <a:rPr lang="en-US" b="0" i="0" dirty="0">
                <a:effectLst/>
              </a:rPr>
              <a:t> Returns top element of stack.</a:t>
            </a:r>
          </a:p>
          <a:p>
            <a:pPr algn="l" fontAlgn="base">
              <a:buFont typeface="Arial" panose="020B0604020202020204" pitchFamily="34" charset="0"/>
              <a:buChar char="•"/>
            </a:pPr>
            <a:r>
              <a:rPr lang="en-US" b="1" i="0" dirty="0" err="1">
                <a:effectLst/>
              </a:rPr>
              <a:t>isEmpty</a:t>
            </a:r>
            <a:r>
              <a:rPr lang="en-US" b="1" i="0" dirty="0">
                <a:effectLst/>
              </a:rPr>
              <a:t>: </a:t>
            </a:r>
            <a:r>
              <a:rPr lang="en-US" b="0" i="0" dirty="0">
                <a:effectLst/>
              </a:rPr>
              <a:t>Returns true if stack is empty, else false.</a:t>
            </a:r>
          </a:p>
        </p:txBody>
      </p:sp>
    </p:spTree>
    <p:extLst>
      <p:ext uri="{BB962C8B-B14F-4D97-AF65-F5344CB8AC3E}">
        <p14:creationId xmlns:p14="http://schemas.microsoft.com/office/powerpoint/2010/main" val="297167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ck">
            <a:extLst>
              <a:ext uri="{FF2B5EF4-FFF2-40B4-BE49-F238E27FC236}">
                <a16:creationId xmlns:a16="http://schemas.microsoft.com/office/drawing/2014/main" id="{B682D1F4-1928-41D2-A3A4-B48735812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739" y="1076326"/>
            <a:ext cx="10383283"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52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65C-227C-4640-ABF0-03395499B725}"/>
              </a:ext>
            </a:extLst>
          </p:cNvPr>
          <p:cNvSpPr>
            <a:spLocks noGrp="1"/>
          </p:cNvSpPr>
          <p:nvPr>
            <p:ph type="title"/>
          </p:nvPr>
        </p:nvSpPr>
        <p:spPr/>
        <p:txBody>
          <a:bodyPr/>
          <a:lstStyle/>
          <a:p>
            <a:r>
              <a:rPr lang="en-US" dirty="0"/>
              <a:t>Queue</a:t>
            </a:r>
            <a:endParaRPr lang="en-IN" dirty="0"/>
          </a:p>
        </p:txBody>
      </p:sp>
      <p:sp>
        <p:nvSpPr>
          <p:cNvPr id="3" name="Content Placeholder 2">
            <a:extLst>
              <a:ext uri="{FF2B5EF4-FFF2-40B4-BE49-F238E27FC236}">
                <a16:creationId xmlns:a16="http://schemas.microsoft.com/office/drawing/2014/main" id="{7B39A8D8-B8B7-4BE4-B823-00D2C519C6A7}"/>
              </a:ext>
            </a:extLst>
          </p:cNvPr>
          <p:cNvSpPr>
            <a:spLocks noGrp="1"/>
          </p:cNvSpPr>
          <p:nvPr>
            <p:ph idx="1"/>
          </p:nvPr>
        </p:nvSpPr>
        <p:spPr>
          <a:xfrm>
            <a:off x="838200" y="1381125"/>
            <a:ext cx="10515600" cy="4795838"/>
          </a:xfrm>
        </p:spPr>
        <p:txBody>
          <a:bodyPr>
            <a:normAutofit/>
          </a:bodyPr>
          <a:lstStyle/>
          <a:p>
            <a:r>
              <a:rPr lang="en-US" dirty="0"/>
              <a:t>Subclass of plex</a:t>
            </a:r>
          </a:p>
          <a:p>
            <a:r>
              <a:rPr lang="en-US" dirty="0"/>
              <a:t>Deletions performed at one end and addition at the other</a:t>
            </a:r>
          </a:p>
          <a:p>
            <a:r>
              <a:rPr lang="en-US" b="0" i="0" dirty="0">
                <a:effectLst/>
              </a:rPr>
              <a:t> Queue is a linear structure which follows a particular order in which the operations are performed. </a:t>
            </a:r>
          </a:p>
          <a:p>
            <a:r>
              <a:rPr lang="en-US" b="0" i="0" dirty="0">
                <a:effectLst/>
              </a:rPr>
              <a:t>The order is First In First Out (FIFO). A good example of a queue is any queue of consumers for a resource where the consumer that came first is served first. </a:t>
            </a:r>
          </a:p>
          <a:p>
            <a:r>
              <a:rPr lang="en-US" b="0" i="0" dirty="0">
                <a:effectLst/>
              </a:rPr>
              <a:t>The difference between </a:t>
            </a:r>
            <a:r>
              <a:rPr lang="en-US" b="0" i="0" u="none" strike="noStrike" dirty="0">
                <a:solidFill>
                  <a:srgbClr val="EC4E20"/>
                </a:solidFill>
                <a:effectLst/>
                <a:hlinkClick r:id="rId2"/>
              </a:rPr>
              <a:t>stacks </a:t>
            </a:r>
            <a:r>
              <a:rPr lang="en-US" b="0" i="0" dirty="0">
                <a:effectLst/>
              </a:rPr>
              <a:t>and queues is in removing. </a:t>
            </a:r>
          </a:p>
          <a:p>
            <a:r>
              <a:rPr lang="en-US" b="0" i="0" dirty="0">
                <a:effectLst/>
              </a:rPr>
              <a:t>In a stack we remove the item the most recently added; in a queue, we remove the item the least recently added.</a:t>
            </a:r>
            <a:endParaRPr lang="en-IN" dirty="0"/>
          </a:p>
        </p:txBody>
      </p:sp>
    </p:spTree>
    <p:extLst>
      <p:ext uri="{BB962C8B-B14F-4D97-AF65-F5344CB8AC3E}">
        <p14:creationId xmlns:p14="http://schemas.microsoft.com/office/powerpoint/2010/main" val="245103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03A29FA-76FE-4E27-998D-801596FDD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74" y="962025"/>
            <a:ext cx="9976526"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44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E06E-F049-4D5B-BE6B-6ECD5E5ED8AC}"/>
              </a:ext>
            </a:extLst>
          </p:cNvPr>
          <p:cNvSpPr>
            <a:spLocks noGrp="1"/>
          </p:cNvSpPr>
          <p:nvPr>
            <p:ph type="title"/>
          </p:nvPr>
        </p:nvSpPr>
        <p:spPr/>
        <p:txBody>
          <a:bodyPr/>
          <a:lstStyle/>
          <a:p>
            <a:r>
              <a:rPr lang="en-US" dirty="0"/>
              <a:t>Storage structures</a:t>
            </a:r>
            <a:endParaRPr lang="en-IN" dirty="0"/>
          </a:p>
        </p:txBody>
      </p:sp>
      <p:sp>
        <p:nvSpPr>
          <p:cNvPr id="3" name="Content Placeholder 2">
            <a:extLst>
              <a:ext uri="{FF2B5EF4-FFF2-40B4-BE49-F238E27FC236}">
                <a16:creationId xmlns:a16="http://schemas.microsoft.com/office/drawing/2014/main" id="{81F724EA-B85A-48AD-86C2-8E4244E01CB9}"/>
              </a:ext>
            </a:extLst>
          </p:cNvPr>
          <p:cNvSpPr>
            <a:spLocks noGrp="1"/>
          </p:cNvSpPr>
          <p:nvPr>
            <p:ph idx="1"/>
          </p:nvPr>
        </p:nvSpPr>
        <p:spPr/>
        <p:txBody>
          <a:bodyPr/>
          <a:lstStyle/>
          <a:p>
            <a:r>
              <a:rPr lang="en-US" dirty="0"/>
              <a:t>The way in which particular data structure is represented in the memory of computer</a:t>
            </a:r>
          </a:p>
          <a:p>
            <a:r>
              <a:rPr lang="en-US" dirty="0"/>
              <a:t>The main memory of the computer is organized in the sequence of words</a:t>
            </a:r>
          </a:p>
          <a:p>
            <a:r>
              <a:rPr lang="en-US" dirty="0"/>
              <a:t>Each Word is 8 to 64 bits</a:t>
            </a:r>
          </a:p>
          <a:p>
            <a:r>
              <a:rPr lang="en-US" dirty="0"/>
              <a:t>Each Word contents can referenced by using address</a:t>
            </a:r>
          </a:p>
          <a:p>
            <a:r>
              <a:rPr lang="en-US" dirty="0"/>
              <a:t>2 possible ways to obtain the address </a:t>
            </a:r>
          </a:p>
          <a:p>
            <a:pPr lvl="1"/>
            <a:r>
              <a:rPr lang="en-US" dirty="0"/>
              <a:t>Computed address- compute the address of element of the array</a:t>
            </a:r>
          </a:p>
          <a:p>
            <a:pPr lvl="1"/>
            <a:r>
              <a:rPr lang="en-US" dirty="0"/>
              <a:t>Link/pointer address – store somewhere in the memory of the computer</a:t>
            </a:r>
            <a:endParaRPr lang="en-IN" dirty="0"/>
          </a:p>
        </p:txBody>
      </p:sp>
    </p:spTree>
    <p:extLst>
      <p:ext uri="{BB962C8B-B14F-4D97-AF65-F5344CB8AC3E}">
        <p14:creationId xmlns:p14="http://schemas.microsoft.com/office/powerpoint/2010/main" val="3148511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469</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Representation of Discrete Structures</vt:lpstr>
      <vt:lpstr>Data structure</vt:lpstr>
      <vt:lpstr>Operations on data structure</vt:lpstr>
      <vt:lpstr>Data classification</vt:lpstr>
      <vt:lpstr>Stack</vt:lpstr>
      <vt:lpstr>PowerPoint Presentation</vt:lpstr>
      <vt:lpstr>Queue</vt:lpstr>
      <vt:lpstr>PowerPoint Presentation</vt:lpstr>
      <vt:lpstr>Storage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 of Discrete Structures</dc:title>
  <dc:creator>Ranjeeta Pandhare</dc:creator>
  <cp:lastModifiedBy>Ranjeeta Pandhare</cp:lastModifiedBy>
  <cp:revision>5</cp:revision>
  <dcterms:created xsi:type="dcterms:W3CDTF">2020-08-23T15:05:30Z</dcterms:created>
  <dcterms:modified xsi:type="dcterms:W3CDTF">2020-08-23T15:35:34Z</dcterms:modified>
</cp:coreProperties>
</file>