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38" r:id="rId14"/>
    <p:sldId id="339" r:id="rId15"/>
    <p:sldId id="340" r:id="rId16"/>
    <p:sldId id="337" r:id="rId17"/>
    <p:sldId id="341" r:id="rId18"/>
    <p:sldId id="260" r:id="rId19"/>
    <p:sldId id="342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7" r:id="rId59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jeeta Pandhare" initials="RP" lastIdx="1" clrIdx="0">
    <p:extLst>
      <p:ext uri="{19B8F6BF-5375-455C-9EA6-DF929625EA0E}">
        <p15:presenceInfo xmlns:p15="http://schemas.microsoft.com/office/powerpoint/2012/main" userId="69d6a7a47073ee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63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8E605-F610-4FA3-AE5F-63967490495E}" type="datetimeFigureOut">
              <a:rPr lang="en-US" smtClean="0"/>
              <a:pPr/>
              <a:t>9/14/2020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912D6-8923-4DA5-B5F3-420B2C0031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5783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0362" cy="124841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80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62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83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03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13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34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44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64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85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95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05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46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57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67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77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87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98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8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snistforum.com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1F461-784F-4F34-9A26-3A4C651E2A4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snistforum.com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09666-27BF-4402-8CBE-212E2F9E14B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snistforum.com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17E10-67AF-4E7D-A069-ECCF3EFF6D7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snistforum.com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B0A85-A4BB-4E15-9DD9-795A4F7AA25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snistforum.com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02DB7-A68D-4ECE-89A8-9C52C1585CC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snistforum.com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488DB-0EB9-4441-A640-A071BDB7D43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snistforum.com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01C67-5640-4205-AA19-3788731CDE8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snistforum.com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C6E88-91E3-485F-8487-3F3D4FC6586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snistforum.com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2C4AA-E1AC-449A-99D8-2FA8EDD4C44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snistforum.com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BCB7B-E2AB-400B-8ED9-916343AFD76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snistforum.com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F546D-884E-416A-BE3E-020B2383B06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snistforum.com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0CCDE3-6B85-4A89-9F9D-2DECB70F7FA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836613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Unit-III</a:t>
            </a:r>
            <a:br>
              <a:rPr lang="en-IN" dirty="0"/>
            </a:br>
            <a:r>
              <a:rPr lang="en-IN" dirty="0"/>
              <a:t> Algebraic Structures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/>
              <a:t>Algebraic systems Examples and general properties</a:t>
            </a:r>
          </a:p>
          <a:p>
            <a:pPr marL="447675" indent="-447675" eaLnBrk="1" hangingPunct="1"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/>
              <a:t>Semi groups</a:t>
            </a:r>
          </a:p>
          <a:p>
            <a:pPr marL="447675" indent="-447675" eaLnBrk="1" hangingPunct="1"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/>
              <a:t>Monoids</a:t>
            </a:r>
          </a:p>
          <a:p>
            <a:pPr marL="447675" indent="-447675" eaLnBrk="1" hangingPunct="1"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/>
              <a:t>Groups</a:t>
            </a:r>
          </a:p>
          <a:p>
            <a:pPr marL="447675" indent="-447675" eaLnBrk="1" hangingPunct="1"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/>
              <a:t>Sub groups</a:t>
            </a:r>
          </a:p>
          <a:p>
            <a:pPr marL="447675" indent="-447675" eaLnBrk="1" hangingPunct="1"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C9A9-F448-4B80-953F-57B1CDDF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DAF30-378E-4FD3-B449-6DD7BC9DF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77001"/>
            <a:ext cx="8305800" cy="18567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3438A-DDED-45EA-9082-B4FBB6F2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snistforum.com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08EE5-F082-48FF-8804-388BA4BC2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64588"/>
            <a:ext cx="7853717" cy="147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DF98-D1EC-4F86-AF1B-46F00400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A2C050-8711-4B59-9251-3A49FAEEE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15" y="2438400"/>
            <a:ext cx="8286032" cy="2209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B1D43-6854-4E49-AD4A-8C75FD7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snistforum.com</a:t>
            </a:r>
          </a:p>
        </p:txBody>
      </p:sp>
    </p:spTree>
    <p:extLst>
      <p:ext uri="{BB962C8B-B14F-4D97-AF65-F5344CB8AC3E}">
        <p14:creationId xmlns:p14="http://schemas.microsoft.com/office/powerpoint/2010/main" val="2553341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17F4-1449-44BE-93DA-016980D6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F9BAF-90AA-4215-A952-653F70E19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305800" cy="1524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6D6D2-5611-4F12-9664-8E31A2CE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snistforum.com</a:t>
            </a:r>
          </a:p>
        </p:txBody>
      </p:sp>
    </p:spTree>
    <p:extLst>
      <p:ext uri="{BB962C8B-B14F-4D97-AF65-F5344CB8AC3E}">
        <p14:creationId xmlns:p14="http://schemas.microsoft.com/office/powerpoint/2010/main" val="363130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Example:</a:t>
            </a:r>
            <a:r>
              <a:rPr lang="en-IN" sz="2400" dirty="0"/>
              <a:t> Consider an algebraic system (A, *), where A = {1, 3, 5, 7, 9....}, the set of positive odd integers and * is a binary operation means multiplication. Determine whether (A, *) is a semi-group.</a:t>
            </a:r>
          </a:p>
          <a:p>
            <a:r>
              <a:rPr lang="en-IN" sz="2400" b="1" dirty="0"/>
              <a:t>Solution:</a:t>
            </a:r>
            <a:r>
              <a:rPr lang="en-IN" sz="2400" dirty="0"/>
              <a:t> Closure Property: The operation * is a closed operation because multiplication of two +</a:t>
            </a:r>
            <a:r>
              <a:rPr lang="en-IN" sz="2400" dirty="0" err="1"/>
              <a:t>ve</a:t>
            </a:r>
            <a:r>
              <a:rPr lang="en-IN" sz="2400" dirty="0"/>
              <a:t> odd integers is a +</a:t>
            </a:r>
            <a:r>
              <a:rPr lang="en-IN" sz="2400" dirty="0" err="1"/>
              <a:t>ve</a:t>
            </a:r>
            <a:r>
              <a:rPr lang="en-IN" sz="2400" dirty="0"/>
              <a:t> odd number.</a:t>
            </a:r>
          </a:p>
          <a:p>
            <a:r>
              <a:rPr lang="en-IN" sz="2400" b="1" dirty="0"/>
              <a:t>Associative Property:</a:t>
            </a:r>
            <a:r>
              <a:rPr lang="en-IN" sz="2400" dirty="0"/>
              <a:t> The operation * is an associative operation on set A. Since every a, b, c ∈ A, we have</a:t>
            </a:r>
          </a:p>
          <a:p>
            <a:r>
              <a:rPr lang="en-IN" sz="2400" dirty="0"/>
              <a:t>                (a * b) * c = a * (b * c)</a:t>
            </a:r>
          </a:p>
          <a:p>
            <a:r>
              <a:rPr lang="en-IN" sz="2400" dirty="0"/>
              <a:t>Hence, the algebraic system (A, *), is a </a:t>
            </a:r>
            <a:r>
              <a:rPr lang="en-IN" sz="2400" dirty="0" err="1"/>
              <a:t>semigroup</a:t>
            </a:r>
            <a:r>
              <a:rPr lang="en-IN" sz="2400" dirty="0"/>
              <a:t>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snistforum.com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Subsemigroup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a </a:t>
            </a:r>
            <a:r>
              <a:rPr lang="en-IN" dirty="0" err="1"/>
              <a:t>semigroup</a:t>
            </a:r>
            <a:r>
              <a:rPr lang="en-IN" dirty="0"/>
              <a:t> (A, *) and let B ⊆ A. Then the system (B, *) is called a </a:t>
            </a:r>
            <a:r>
              <a:rPr lang="en-IN" dirty="0" err="1"/>
              <a:t>subsemigroup</a:t>
            </a:r>
            <a:r>
              <a:rPr lang="en-IN" dirty="0"/>
              <a:t> if the set B is closed under the operation *.</a:t>
            </a:r>
          </a:p>
          <a:p>
            <a:r>
              <a:rPr lang="en-IN" b="1" dirty="0"/>
              <a:t>Example:</a:t>
            </a:r>
            <a:r>
              <a:rPr lang="en-IN" dirty="0"/>
              <a:t> Consider a </a:t>
            </a:r>
            <a:r>
              <a:rPr lang="en-IN" dirty="0" err="1"/>
              <a:t>semigroup</a:t>
            </a:r>
            <a:r>
              <a:rPr lang="en-IN" dirty="0"/>
              <a:t> (N, +), where N is the set of all natural numbers and + is an addition operation. The algebraic system (E, +) is a </a:t>
            </a:r>
            <a:r>
              <a:rPr lang="en-IN" dirty="0" err="1"/>
              <a:t>subsemigroup</a:t>
            </a:r>
            <a:r>
              <a:rPr lang="en-IN" dirty="0"/>
              <a:t> of (N, +), where E is a set of +</a:t>
            </a:r>
            <a:r>
              <a:rPr lang="en-IN" dirty="0" err="1"/>
              <a:t>ve</a:t>
            </a:r>
            <a:r>
              <a:rPr lang="en-IN" dirty="0"/>
              <a:t> even integers.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snistforum.com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en-IN" sz="2400" b="1" dirty="0"/>
              <a:t>Theorem:</a:t>
            </a:r>
            <a:r>
              <a:rPr lang="en-IN" sz="2400" dirty="0"/>
              <a:t> If (S</a:t>
            </a:r>
            <a:r>
              <a:rPr lang="en-IN" sz="2400" baseline="-25000" dirty="0"/>
              <a:t>1</a:t>
            </a:r>
            <a:r>
              <a:rPr lang="en-IN" sz="2400" dirty="0"/>
              <a:t>,*)and (S</a:t>
            </a:r>
            <a:r>
              <a:rPr lang="en-IN" sz="2400" baseline="-25000" dirty="0"/>
              <a:t>2</a:t>
            </a:r>
            <a:r>
              <a:rPr lang="en-IN" sz="2400" dirty="0"/>
              <a:t>,*) are </a:t>
            </a:r>
            <a:r>
              <a:rPr lang="en-IN" sz="2400" dirty="0" err="1"/>
              <a:t>semigroups</a:t>
            </a:r>
            <a:r>
              <a:rPr lang="en-IN" sz="2400" dirty="0"/>
              <a:t>, then (S</a:t>
            </a:r>
            <a:r>
              <a:rPr lang="en-IN" sz="2400" baseline="-25000" dirty="0"/>
              <a:t>1</a:t>
            </a:r>
            <a:r>
              <a:rPr lang="en-IN" sz="2400" dirty="0"/>
              <a:t> x S</a:t>
            </a:r>
            <a:r>
              <a:rPr lang="en-IN" sz="2400" baseline="-25000" dirty="0"/>
              <a:t>2</a:t>
            </a:r>
            <a:r>
              <a:rPr lang="en-IN" sz="2400" dirty="0"/>
              <a:t>*) is a </a:t>
            </a:r>
            <a:r>
              <a:rPr lang="en-IN" sz="2400" dirty="0" err="1"/>
              <a:t>semigroup</a:t>
            </a:r>
            <a:r>
              <a:rPr lang="en-IN" sz="2400" dirty="0"/>
              <a:t>, where * defined by (s</a:t>
            </a:r>
            <a:r>
              <a:rPr lang="en-IN" sz="2400" baseline="-25000" dirty="0"/>
              <a:t>1</a:t>
            </a:r>
            <a:r>
              <a:rPr lang="en-IN" sz="2400" dirty="0"/>
              <a:t>',s</a:t>
            </a:r>
            <a:r>
              <a:rPr lang="en-IN" sz="2400" baseline="-25000" dirty="0"/>
              <a:t>2</a:t>
            </a:r>
            <a:r>
              <a:rPr lang="en-IN" sz="2400" dirty="0"/>
              <a:t>')*(s</a:t>
            </a:r>
            <a:r>
              <a:rPr lang="en-IN" sz="2400" baseline="-25000" dirty="0"/>
              <a:t>1</a:t>
            </a:r>
            <a:r>
              <a:rPr lang="en-IN" sz="2400" dirty="0"/>
              <a:t>'',s</a:t>
            </a:r>
            <a:r>
              <a:rPr lang="en-IN" sz="2400" baseline="-25000" dirty="0"/>
              <a:t>2</a:t>
            </a:r>
            <a:r>
              <a:rPr lang="en-IN" sz="2400" dirty="0"/>
              <a:t>'')=(s</a:t>
            </a:r>
            <a:r>
              <a:rPr lang="en-IN" sz="2400" baseline="-25000" dirty="0"/>
              <a:t>1</a:t>
            </a:r>
            <a:r>
              <a:rPr lang="en-IN" sz="2400" dirty="0"/>
              <a:t>'*s</a:t>
            </a:r>
            <a:r>
              <a:rPr lang="en-IN" sz="2400" baseline="-25000" dirty="0"/>
              <a:t>1</a:t>
            </a:r>
            <a:r>
              <a:rPr lang="en-IN" sz="2400" dirty="0"/>
              <a:t>'',s</a:t>
            </a:r>
            <a:r>
              <a:rPr lang="en-IN" sz="2400" baseline="-25000" dirty="0"/>
              <a:t>2</a:t>
            </a:r>
            <a:r>
              <a:rPr lang="en-IN" sz="2400" dirty="0"/>
              <a:t>'*s</a:t>
            </a:r>
            <a:r>
              <a:rPr lang="en-IN" sz="2400" baseline="-25000" dirty="0"/>
              <a:t>2</a:t>
            </a:r>
            <a:r>
              <a:rPr lang="en-IN" sz="2400" dirty="0"/>
              <a:t>'' ).</a:t>
            </a:r>
          </a:p>
          <a:p>
            <a:r>
              <a:rPr lang="en-IN" sz="2400" b="1" dirty="0"/>
              <a:t>Proof:</a:t>
            </a:r>
            <a:r>
              <a:rPr lang="en-IN" sz="2400" dirty="0"/>
              <a:t> The </a:t>
            </a:r>
            <a:r>
              <a:rPr lang="en-IN" sz="2400" dirty="0" err="1"/>
              <a:t>semigroup</a:t>
            </a:r>
            <a:r>
              <a:rPr lang="en-IN" sz="2400" dirty="0"/>
              <a:t> S</a:t>
            </a:r>
            <a:r>
              <a:rPr lang="en-IN" sz="2400" baseline="-25000" dirty="0"/>
              <a:t>1</a:t>
            </a:r>
            <a:r>
              <a:rPr lang="en-IN" sz="2400" dirty="0"/>
              <a:t> x S</a:t>
            </a:r>
            <a:r>
              <a:rPr lang="en-IN" sz="2400" baseline="-25000" dirty="0"/>
              <a:t>2</a:t>
            </a:r>
            <a:r>
              <a:rPr lang="en-IN" sz="2400" dirty="0"/>
              <a:t> is closed under the operation *.</a:t>
            </a:r>
          </a:p>
          <a:p>
            <a:r>
              <a:rPr lang="en-IN" sz="2400" dirty="0" err="1"/>
              <a:t>Associativity</a:t>
            </a:r>
            <a:r>
              <a:rPr lang="en-IN" sz="2400" dirty="0"/>
              <a:t> of *.Let a, b, c ∈ S</a:t>
            </a:r>
            <a:r>
              <a:rPr lang="en-IN" sz="2400" baseline="-25000" dirty="0"/>
              <a:t>1</a:t>
            </a:r>
            <a:r>
              <a:rPr lang="en-IN" sz="2400" dirty="0"/>
              <a:t> x S</a:t>
            </a:r>
            <a:r>
              <a:rPr lang="en-IN" sz="2400" baseline="-25000" dirty="0"/>
              <a:t>2</a:t>
            </a:r>
            <a:endParaRPr lang="en-IN" sz="2400" dirty="0"/>
          </a:p>
          <a:p>
            <a:r>
              <a:rPr lang="en-IN" sz="2400" dirty="0"/>
              <a:t>So,     a * (b * c) = (a</a:t>
            </a:r>
            <a:r>
              <a:rPr lang="en-IN" sz="2400" baseline="-25000" dirty="0"/>
              <a:t>1</a:t>
            </a:r>
            <a:r>
              <a:rPr lang="en-IN" sz="2400" dirty="0"/>
              <a:t>,a</a:t>
            </a:r>
            <a:r>
              <a:rPr lang="en-IN" sz="2400" baseline="-25000" dirty="0"/>
              <a:t>2</a:t>
            </a:r>
            <a:r>
              <a:rPr lang="en-IN" sz="2400" dirty="0"/>
              <a:t> )*((b</a:t>
            </a:r>
            <a:r>
              <a:rPr lang="en-IN" sz="2400" baseline="-25000" dirty="0"/>
              <a:t>1</a:t>
            </a:r>
            <a:r>
              <a:rPr lang="en-IN" sz="2400" dirty="0"/>
              <a:t>,b</a:t>
            </a:r>
            <a:r>
              <a:rPr lang="en-IN" sz="2400" baseline="-25000" dirty="0"/>
              <a:t>2</a:t>
            </a:r>
            <a:r>
              <a:rPr lang="en-IN" sz="2400" dirty="0"/>
              <a:t>)*(c</a:t>
            </a:r>
            <a:r>
              <a:rPr lang="en-IN" sz="2400" baseline="-25000" dirty="0"/>
              <a:t>1</a:t>
            </a:r>
            <a:r>
              <a:rPr lang="en-IN" sz="2400" dirty="0"/>
              <a:t>,c</a:t>
            </a:r>
            <a:r>
              <a:rPr lang="en-IN" sz="2400" baseline="-25000" dirty="0"/>
              <a:t>2</a:t>
            </a:r>
            <a:r>
              <a:rPr lang="en-IN" sz="2400" dirty="0"/>
              <a:t>))</a:t>
            </a:r>
            <a:br>
              <a:rPr lang="en-IN" sz="2400" dirty="0"/>
            </a:br>
            <a:r>
              <a:rPr lang="en-IN" sz="2400" dirty="0"/>
              <a:t>               = (a</a:t>
            </a:r>
            <a:r>
              <a:rPr lang="en-IN" sz="2400" baseline="-25000" dirty="0"/>
              <a:t>1</a:t>
            </a:r>
            <a:r>
              <a:rPr lang="en-IN" sz="2400" dirty="0"/>
              <a:t>,a</a:t>
            </a:r>
            <a:r>
              <a:rPr lang="en-IN" sz="2400" baseline="-25000" dirty="0"/>
              <a:t>2</a:t>
            </a:r>
            <a:r>
              <a:rPr lang="en-IN" sz="2400" dirty="0"/>
              <a:t> )*(b</a:t>
            </a:r>
            <a:r>
              <a:rPr lang="en-IN" sz="2400" baseline="-25000" dirty="0"/>
              <a:t>1</a:t>
            </a:r>
            <a:r>
              <a:rPr lang="en-IN" sz="2400" dirty="0"/>
              <a:t> *</a:t>
            </a:r>
            <a:r>
              <a:rPr lang="en-IN" sz="2400" baseline="-25000" dirty="0"/>
              <a:t>1</a:t>
            </a:r>
            <a:r>
              <a:rPr lang="en-IN" sz="2400" dirty="0"/>
              <a:t> c</a:t>
            </a:r>
            <a:r>
              <a:rPr lang="en-IN" sz="2400" baseline="-25000" dirty="0"/>
              <a:t>1</a:t>
            </a:r>
            <a:r>
              <a:rPr lang="en-IN" sz="2400" dirty="0"/>
              <a:t>,b</a:t>
            </a:r>
            <a:r>
              <a:rPr lang="en-IN" sz="2400" baseline="-25000" dirty="0"/>
              <a:t>2</a:t>
            </a:r>
            <a:r>
              <a:rPr lang="en-IN" sz="2400" dirty="0"/>
              <a:t> *</a:t>
            </a:r>
            <a:r>
              <a:rPr lang="en-IN" sz="2400" baseline="-25000" dirty="0"/>
              <a:t>2</a:t>
            </a:r>
            <a:r>
              <a:rPr lang="en-IN" sz="2400" dirty="0"/>
              <a:t> c</a:t>
            </a:r>
            <a:r>
              <a:rPr lang="en-IN" sz="2400" baseline="-25000" dirty="0"/>
              <a:t>2</a:t>
            </a:r>
            <a:r>
              <a:rPr lang="en-IN" sz="2400" dirty="0"/>
              <a:t>)</a:t>
            </a:r>
            <a:br>
              <a:rPr lang="en-IN" sz="2400" dirty="0"/>
            </a:br>
            <a:r>
              <a:rPr lang="en-IN" sz="2400" dirty="0"/>
              <a:t>                = (a</a:t>
            </a:r>
            <a:r>
              <a:rPr lang="en-IN" sz="2400" baseline="-25000" dirty="0"/>
              <a:t>1</a:t>
            </a:r>
            <a:r>
              <a:rPr lang="en-IN" sz="2400" dirty="0"/>
              <a:t> *</a:t>
            </a:r>
            <a:r>
              <a:rPr lang="en-IN" sz="2400" baseline="-25000" dirty="0"/>
              <a:t>1</a:t>
            </a:r>
            <a:r>
              <a:rPr lang="en-IN" sz="2400" dirty="0"/>
              <a:t> (b</a:t>
            </a:r>
            <a:r>
              <a:rPr lang="en-IN" sz="2400" baseline="-25000" dirty="0"/>
              <a:t>1</a:t>
            </a:r>
            <a:r>
              <a:rPr lang="en-IN" sz="2400" dirty="0"/>
              <a:t> *</a:t>
            </a:r>
            <a:r>
              <a:rPr lang="en-IN" sz="2400" baseline="-25000" dirty="0"/>
              <a:t>1</a:t>
            </a:r>
            <a:r>
              <a:rPr lang="en-IN" sz="2400" dirty="0"/>
              <a:t> c</a:t>
            </a:r>
            <a:r>
              <a:rPr lang="en-IN" sz="2400" baseline="-25000" dirty="0"/>
              <a:t>1</a:t>
            </a:r>
            <a:r>
              <a:rPr lang="en-IN" sz="2400" dirty="0"/>
              <a:t> ),a</a:t>
            </a:r>
            <a:r>
              <a:rPr lang="en-IN" sz="2400" baseline="-25000" dirty="0"/>
              <a:t>2</a:t>
            </a:r>
            <a:r>
              <a:rPr lang="en-IN" sz="2400" dirty="0"/>
              <a:t> *</a:t>
            </a:r>
            <a:r>
              <a:rPr lang="en-IN" sz="2400" baseline="-25000" dirty="0"/>
              <a:t>2</a:t>
            </a:r>
            <a:r>
              <a:rPr lang="en-IN" sz="2400" dirty="0"/>
              <a:t> (b</a:t>
            </a:r>
            <a:r>
              <a:rPr lang="en-IN" sz="2400" baseline="-25000" dirty="0"/>
              <a:t>2</a:t>
            </a:r>
            <a:r>
              <a:rPr lang="en-IN" sz="2400" dirty="0"/>
              <a:t> *</a:t>
            </a:r>
            <a:r>
              <a:rPr lang="en-IN" sz="2400" baseline="-25000" dirty="0"/>
              <a:t>2</a:t>
            </a:r>
            <a:r>
              <a:rPr lang="en-IN" sz="2400" dirty="0"/>
              <a:t> c</a:t>
            </a:r>
            <a:r>
              <a:rPr lang="en-IN" sz="2400" baseline="-25000" dirty="0"/>
              <a:t>2</a:t>
            </a:r>
            <a:r>
              <a:rPr lang="en-IN" sz="2400" dirty="0"/>
              <a:t>)</a:t>
            </a:r>
            <a:br>
              <a:rPr lang="en-IN" sz="2400" dirty="0"/>
            </a:br>
            <a:r>
              <a:rPr lang="en-IN" sz="2400" dirty="0"/>
              <a:t>                = ((a</a:t>
            </a:r>
            <a:r>
              <a:rPr lang="en-IN" sz="2400" baseline="-25000" dirty="0"/>
              <a:t>1</a:t>
            </a:r>
            <a:r>
              <a:rPr lang="en-IN" sz="2400" dirty="0"/>
              <a:t> *</a:t>
            </a:r>
            <a:r>
              <a:rPr lang="en-IN" sz="2400" baseline="-25000" dirty="0"/>
              <a:t>1</a:t>
            </a:r>
            <a:r>
              <a:rPr lang="en-IN" sz="2400" dirty="0"/>
              <a:t> b</a:t>
            </a:r>
            <a:r>
              <a:rPr lang="en-IN" sz="2400" baseline="-25000" dirty="0"/>
              <a:t>1</a:t>
            </a:r>
            <a:r>
              <a:rPr lang="en-IN" sz="2400" dirty="0"/>
              <a:t>) *</a:t>
            </a:r>
            <a:r>
              <a:rPr lang="en-IN" sz="2400" baseline="-25000" dirty="0"/>
              <a:t>1</a:t>
            </a:r>
            <a:r>
              <a:rPr lang="en-IN" sz="2400" dirty="0"/>
              <a:t>*</a:t>
            </a:r>
            <a:r>
              <a:rPr lang="en-IN" sz="2400" baseline="-25000" dirty="0"/>
              <a:t>1</a:t>
            </a:r>
            <a:r>
              <a:rPr lang="en-IN" sz="2400" dirty="0"/>
              <a:t>,( a</a:t>
            </a:r>
            <a:r>
              <a:rPr lang="en-IN" sz="2400" baseline="-25000" dirty="0"/>
              <a:t>2</a:t>
            </a:r>
            <a:r>
              <a:rPr lang="en-IN" sz="2400" dirty="0"/>
              <a:t> *</a:t>
            </a:r>
            <a:r>
              <a:rPr lang="en-IN" sz="2400" baseline="-25000" dirty="0"/>
              <a:t>2</a:t>
            </a:r>
            <a:r>
              <a:rPr lang="en-IN" sz="2400" dirty="0"/>
              <a:t> b</a:t>
            </a:r>
            <a:r>
              <a:rPr lang="en-IN" sz="2400" baseline="-25000" dirty="0"/>
              <a:t>2</a:t>
            </a:r>
            <a:r>
              <a:rPr lang="en-IN" sz="2400" dirty="0"/>
              <a:t>) *</a:t>
            </a:r>
            <a:r>
              <a:rPr lang="en-IN" sz="2400" baseline="-25000" dirty="0"/>
              <a:t>2</a:t>
            </a:r>
            <a:r>
              <a:rPr lang="en-IN" sz="2400" dirty="0"/>
              <a:t> c</a:t>
            </a:r>
            <a:r>
              <a:rPr lang="en-IN" sz="2400" baseline="-25000" dirty="0"/>
              <a:t>2</a:t>
            </a:r>
            <a:r>
              <a:rPr lang="en-IN" sz="2400" dirty="0"/>
              <a:t>)</a:t>
            </a:r>
            <a:br>
              <a:rPr lang="en-IN" sz="2400" dirty="0"/>
            </a:br>
            <a:r>
              <a:rPr lang="en-IN" sz="2400" dirty="0"/>
              <a:t>               = (a</a:t>
            </a:r>
            <a:r>
              <a:rPr lang="en-IN" sz="2400" baseline="-25000" dirty="0"/>
              <a:t>1</a:t>
            </a:r>
            <a:r>
              <a:rPr lang="en-IN" sz="2400" dirty="0"/>
              <a:t> *</a:t>
            </a:r>
            <a:r>
              <a:rPr lang="en-IN" sz="2400" baseline="-25000" dirty="0"/>
              <a:t>1</a:t>
            </a:r>
            <a:r>
              <a:rPr lang="en-IN" sz="2400" dirty="0"/>
              <a:t> b</a:t>
            </a:r>
            <a:r>
              <a:rPr lang="en-IN" sz="2400" baseline="-25000" dirty="0"/>
              <a:t>1</a:t>
            </a:r>
            <a:r>
              <a:rPr lang="en-IN" sz="2400" dirty="0"/>
              <a:t>,a</a:t>
            </a:r>
            <a:r>
              <a:rPr lang="en-IN" sz="2400" baseline="-25000" dirty="0"/>
              <a:t>2</a:t>
            </a:r>
            <a:r>
              <a:rPr lang="en-IN" sz="2400" dirty="0"/>
              <a:t> *</a:t>
            </a:r>
            <a:r>
              <a:rPr lang="en-IN" sz="2400" baseline="-25000" dirty="0"/>
              <a:t>2</a:t>
            </a:r>
            <a:r>
              <a:rPr lang="en-IN" sz="2400" dirty="0"/>
              <a:t> b</a:t>
            </a:r>
            <a:r>
              <a:rPr lang="en-IN" sz="2400" baseline="-25000" dirty="0"/>
              <a:t>2</a:t>
            </a:r>
            <a:r>
              <a:rPr lang="en-IN" sz="2400" dirty="0"/>
              <a:t>)*( c</a:t>
            </a:r>
            <a:r>
              <a:rPr lang="en-IN" sz="2400" baseline="-25000" dirty="0"/>
              <a:t>1</a:t>
            </a:r>
            <a:r>
              <a:rPr lang="en-IN" sz="2400" dirty="0"/>
              <a:t>,c</a:t>
            </a:r>
            <a:r>
              <a:rPr lang="en-IN" sz="2400" baseline="-25000" dirty="0"/>
              <a:t>2</a:t>
            </a:r>
            <a:r>
              <a:rPr lang="en-IN" sz="2400" dirty="0"/>
              <a:t>)</a:t>
            </a:r>
            <a:br>
              <a:rPr lang="en-IN" sz="2400" dirty="0"/>
            </a:br>
            <a:r>
              <a:rPr lang="en-IN" sz="2400" dirty="0"/>
              <a:t>                = ((a</a:t>
            </a:r>
            <a:r>
              <a:rPr lang="en-IN" sz="2400" baseline="-25000" dirty="0"/>
              <a:t>1</a:t>
            </a:r>
            <a:r>
              <a:rPr lang="en-IN" sz="2400" dirty="0"/>
              <a:t>,a</a:t>
            </a:r>
            <a:r>
              <a:rPr lang="en-IN" sz="2400" baseline="-25000" dirty="0"/>
              <a:t>2</a:t>
            </a:r>
            <a:r>
              <a:rPr lang="en-IN" sz="2400" dirty="0"/>
              <a:t>)*( b</a:t>
            </a:r>
            <a:r>
              <a:rPr lang="en-IN" sz="2400" baseline="-25000" dirty="0"/>
              <a:t>1</a:t>
            </a:r>
            <a:r>
              <a:rPr lang="en-IN" sz="2400" dirty="0"/>
              <a:t>,b</a:t>
            </a:r>
            <a:r>
              <a:rPr lang="en-IN" sz="2400" baseline="-25000" dirty="0"/>
              <a:t>2</a:t>
            </a:r>
            <a:r>
              <a:rPr lang="en-IN" sz="2400" dirty="0"/>
              <a:t>))*( c</a:t>
            </a:r>
            <a:r>
              <a:rPr lang="en-IN" sz="2400" baseline="-25000" dirty="0"/>
              <a:t>1</a:t>
            </a:r>
            <a:r>
              <a:rPr lang="en-IN" sz="2400" dirty="0"/>
              <a:t>,c</a:t>
            </a:r>
            <a:r>
              <a:rPr lang="en-IN" sz="2400" baseline="-25000" dirty="0"/>
              <a:t>2</a:t>
            </a:r>
            <a:r>
              <a:rPr lang="en-IN" sz="2400" dirty="0"/>
              <a:t>)</a:t>
            </a:r>
            <a:br>
              <a:rPr lang="en-IN" sz="2400" dirty="0"/>
            </a:br>
            <a:r>
              <a:rPr lang="en-IN" sz="2400" dirty="0"/>
              <a:t>                = (a * b) * c.</a:t>
            </a:r>
          </a:p>
          <a:p>
            <a:r>
              <a:rPr lang="en-IN" sz="2400" dirty="0"/>
              <a:t>Since * is closed and associative. Hence, S</a:t>
            </a:r>
            <a:r>
              <a:rPr lang="en-IN" sz="2400" baseline="-25000" dirty="0"/>
              <a:t>1</a:t>
            </a:r>
            <a:r>
              <a:rPr lang="en-IN" sz="2400" dirty="0"/>
              <a:t> x S</a:t>
            </a:r>
            <a:r>
              <a:rPr lang="en-IN" sz="2400" baseline="-25000" dirty="0"/>
              <a:t>2</a:t>
            </a:r>
            <a:r>
              <a:rPr lang="en-IN" sz="2400" dirty="0"/>
              <a:t> is a </a:t>
            </a:r>
            <a:r>
              <a:rPr lang="en-IN" sz="2400" dirty="0" err="1"/>
              <a:t>semigroup</a:t>
            </a:r>
            <a:r>
              <a:rPr lang="en-IN" sz="2400" dirty="0"/>
              <a:t>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snistforum.com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b="1" dirty="0" err="1">
                <a:cs typeface="Times New Roman" pitchFamily="16" charset="0"/>
              </a:rPr>
              <a:t>Monoid</a:t>
            </a:r>
            <a:r>
              <a:rPr lang="en-US" b="1" dirty="0">
                <a:cs typeface="Times New Roman" pitchFamily="16" charset="0"/>
              </a:rPr>
              <a:t>:</a:t>
            </a:r>
            <a:r>
              <a:rPr lang="en-US" dirty="0">
                <a:cs typeface="Times New Roman" pitchFamily="16" charset="0"/>
              </a:rPr>
              <a:t> An algebraic system (A, *) is said to be a </a:t>
            </a:r>
            <a:r>
              <a:rPr lang="en-US" b="1" dirty="0" err="1">
                <a:cs typeface="Times New Roman" pitchFamily="16" charset="0"/>
              </a:rPr>
              <a:t>monoid</a:t>
            </a:r>
            <a:r>
              <a:rPr lang="en-US" b="1" dirty="0">
                <a:cs typeface="Times New Roman" pitchFamily="16" charset="0"/>
              </a:rPr>
              <a:t>  </a:t>
            </a:r>
            <a:r>
              <a:rPr lang="en-US" dirty="0">
                <a:cs typeface="Times New Roman" pitchFamily="16" charset="0"/>
              </a:rPr>
              <a:t>if the following conditions are satisfied.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        1)   *  is a closed operation in A.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        2)   *  is an associative operation in A.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        3)  There is an identity in A.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snistforum.com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Example:</a:t>
            </a:r>
            <a:r>
              <a:rPr lang="en-IN" sz="2400" dirty="0"/>
              <a:t> Consider an algebraic system (N, +), where the set N = {0, 1, 2, 3, 4...}.The set of natural numbers and + is an addition operation. Determine whether (N, +) is a </a:t>
            </a:r>
            <a:r>
              <a:rPr lang="en-IN" sz="2400" dirty="0" err="1"/>
              <a:t>monoid</a:t>
            </a:r>
            <a:r>
              <a:rPr lang="en-IN" sz="2400" dirty="0"/>
              <a:t>.</a:t>
            </a:r>
          </a:p>
          <a:p>
            <a:r>
              <a:rPr lang="en-IN" sz="2400" b="1" dirty="0"/>
              <a:t>Solution: (a) Closure Property:</a:t>
            </a:r>
            <a:r>
              <a:rPr lang="en-IN" sz="2400" dirty="0"/>
              <a:t> The operation + is closed since the sum of two natural numbers.</a:t>
            </a:r>
          </a:p>
          <a:p>
            <a:r>
              <a:rPr lang="en-IN" sz="2400" b="1" dirty="0"/>
              <a:t>(b)Associative Property:</a:t>
            </a:r>
            <a:r>
              <a:rPr lang="en-IN" sz="2400" dirty="0"/>
              <a:t> The operation + is an associative property since we have (</a:t>
            </a:r>
            <a:r>
              <a:rPr lang="en-IN" sz="2400" dirty="0" err="1"/>
              <a:t>a+b</a:t>
            </a:r>
            <a:r>
              <a:rPr lang="en-IN" sz="2400" dirty="0"/>
              <a:t>)+c=a+(</a:t>
            </a:r>
            <a:r>
              <a:rPr lang="en-IN" sz="2400" dirty="0" err="1"/>
              <a:t>b+c</a:t>
            </a:r>
            <a:r>
              <a:rPr lang="en-IN" sz="2400" dirty="0"/>
              <a:t>) ∀ a, b, c ∈ N.</a:t>
            </a:r>
          </a:p>
          <a:p>
            <a:r>
              <a:rPr lang="en-IN" sz="2400" b="1" dirty="0"/>
              <a:t>(c)Identity:</a:t>
            </a:r>
            <a:r>
              <a:rPr lang="en-IN" sz="2400" dirty="0"/>
              <a:t> There exists an identity element in set N the operation +. The element 0 is an identity element, i.e., the operation +. Since the operation + is a closed, associative and there exists an identity. Hence, the algebraic system (N, +) is a </a:t>
            </a:r>
            <a:r>
              <a:rPr lang="en-IN" sz="2400" dirty="0" err="1"/>
              <a:t>monoid</a:t>
            </a:r>
            <a:r>
              <a:rPr lang="en-IN" sz="2400" dirty="0"/>
              <a:t>.</a:t>
            </a:r>
          </a:p>
          <a:p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snistforum.com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6858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/>
              <a:t>Monoid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7772400" cy="525780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400"/>
              <a:t>Ex. Show that the set  ‘N’ is a monoid with respect to multiplication.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/>
              <a:t>Solution</a:t>
            </a:r>
            <a:r>
              <a:rPr lang="en-US" sz="2000"/>
              <a:t>:  Here, N = {1,2,3,4,……}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1. </a:t>
            </a:r>
            <a:r>
              <a:rPr lang="en-US" sz="2000" u="sng"/>
              <a:t>Closure property </a:t>
            </a:r>
            <a:r>
              <a:rPr lang="en-US" sz="2000"/>
              <a:t>: We know that product of two natural numbers is again a natural number.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i.e., a.b = b.a    for all a,b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N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</a:t>
            </a:r>
            <a:r>
              <a:rPr lang="en-US" sz="2000">
                <a:latin typeface="Symbol" pitchFamily="16" charset="2"/>
              </a:rPr>
              <a:t></a:t>
            </a:r>
            <a:r>
              <a:rPr lang="en-US" sz="2000"/>
              <a:t>  Multiplication is a closed operation.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2. </a:t>
            </a:r>
            <a:r>
              <a:rPr lang="en-US" sz="2000" u="sng"/>
              <a:t>Associativity </a:t>
            </a:r>
            <a:r>
              <a:rPr lang="en-US" sz="2000"/>
              <a:t>: Multiplication of natural numbers is associative.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i.e., (a.b).c = a.(b.c)    for all a,b,c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N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3. </a:t>
            </a:r>
            <a:r>
              <a:rPr lang="en-US" sz="2000" u="sng"/>
              <a:t>Identity </a:t>
            </a:r>
            <a:r>
              <a:rPr lang="en-US" sz="2000"/>
              <a:t>:  We have,  1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N  such that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a.1 = 1.a = a  for all a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N.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</a:t>
            </a:r>
            <a:r>
              <a:rPr lang="en-US" sz="2000">
                <a:latin typeface="Symbol" pitchFamily="16" charset="2"/>
              </a:rPr>
              <a:t></a:t>
            </a:r>
            <a:r>
              <a:rPr lang="en-US" sz="2000"/>
              <a:t> Identity element exists, and 1 is the identity element.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Hence, N is a monoid with respect to multiplication.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Submonoid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Let us consider a </a:t>
            </a:r>
            <a:r>
              <a:rPr lang="en-IN" sz="2800" dirty="0" err="1"/>
              <a:t>monoid</a:t>
            </a:r>
            <a:r>
              <a:rPr lang="en-IN" sz="2800" dirty="0"/>
              <a:t> (M, o), also let S ⊆M. Then (S, o) is called a </a:t>
            </a:r>
            <a:r>
              <a:rPr lang="en-IN" sz="2800" dirty="0" err="1"/>
              <a:t>submonoid</a:t>
            </a:r>
            <a:r>
              <a:rPr lang="en-IN" sz="2800" dirty="0"/>
              <a:t> of (M, o), if and only if it satisfies the following properties:</a:t>
            </a:r>
          </a:p>
          <a:p>
            <a:pPr lvl="1"/>
            <a:r>
              <a:rPr lang="en-IN" sz="2400" dirty="0"/>
              <a:t>S is closed under the operation o.</a:t>
            </a:r>
          </a:p>
          <a:p>
            <a:pPr lvl="1"/>
            <a:r>
              <a:rPr lang="en-IN" sz="2400" dirty="0"/>
              <a:t>There exists an identity element e ∈ T.</a:t>
            </a:r>
          </a:p>
          <a:p>
            <a:r>
              <a:rPr lang="en-IN" sz="2800" b="1" dirty="0"/>
              <a:t>Example:</a:t>
            </a:r>
            <a:r>
              <a:rPr lang="en-IN" sz="2800" dirty="0"/>
              <a:t> Let us consider, a </a:t>
            </a:r>
            <a:r>
              <a:rPr lang="en-IN" sz="2800" dirty="0" err="1"/>
              <a:t>monoid</a:t>
            </a:r>
            <a:r>
              <a:rPr lang="en-IN" sz="2800" dirty="0"/>
              <a:t> (M, *), where * s a binary operation and M is a set of all integers. Then (M</a:t>
            </a:r>
            <a:r>
              <a:rPr lang="en-IN" sz="2800" baseline="-25000" dirty="0"/>
              <a:t>1</a:t>
            </a:r>
            <a:r>
              <a:rPr lang="en-IN" sz="2800" dirty="0"/>
              <a:t>, *) is a </a:t>
            </a:r>
            <a:r>
              <a:rPr lang="en-IN" sz="2800" dirty="0" err="1"/>
              <a:t>submonoid</a:t>
            </a:r>
            <a:r>
              <a:rPr lang="en-IN" sz="2800" dirty="0"/>
              <a:t> of (M, *) where M</a:t>
            </a:r>
            <a:r>
              <a:rPr lang="en-IN" sz="2800" baseline="-25000" dirty="0"/>
              <a:t>1</a:t>
            </a:r>
            <a:r>
              <a:rPr lang="en-IN" sz="2800" dirty="0"/>
              <a:t> is defined as M</a:t>
            </a:r>
            <a:r>
              <a:rPr lang="en-IN" sz="2800" baseline="-25000" dirty="0"/>
              <a:t>1</a:t>
            </a:r>
            <a:r>
              <a:rPr lang="en-IN" sz="2800" dirty="0"/>
              <a:t>={</a:t>
            </a:r>
            <a:r>
              <a:rPr lang="en-IN" sz="2800" dirty="0" err="1"/>
              <a:t>a</a:t>
            </a:r>
            <a:r>
              <a:rPr lang="en-IN" sz="2800" baseline="30000" dirty="0" err="1"/>
              <a:t>i</a:t>
            </a:r>
            <a:r>
              <a:rPr lang="en-IN" sz="2800" dirty="0" err="1"/>
              <a:t>│i</a:t>
            </a:r>
            <a:r>
              <a:rPr lang="en-IN" sz="2800" dirty="0"/>
              <a:t> is from 0 to </a:t>
            </a:r>
            <a:r>
              <a:rPr lang="en-IN" sz="2800" dirty="0" err="1"/>
              <a:t>n,a</a:t>
            </a:r>
            <a:r>
              <a:rPr lang="en-IN" sz="2800" dirty="0"/>
              <a:t> positive </a:t>
            </a:r>
            <a:r>
              <a:rPr lang="en-IN" sz="2800" dirty="0" err="1"/>
              <a:t>integer,and</a:t>
            </a:r>
            <a:r>
              <a:rPr lang="en-IN" sz="2800" dirty="0"/>
              <a:t> </a:t>
            </a:r>
            <a:r>
              <a:rPr lang="en-IN" sz="2800" dirty="0" err="1"/>
              <a:t>a∈M</a:t>
            </a:r>
            <a:r>
              <a:rPr lang="en-IN" sz="2800" dirty="0"/>
              <a:t>}.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snistforum.com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800"/>
              <a:t>Algebraic systems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>
                <a:cs typeface="Times New Roman" pitchFamily="16" charset="0"/>
              </a:rPr>
              <a:t> N = {1,2,3,4,…..</a:t>
            </a:r>
            <a:r>
              <a:rPr lang="en-US" sz="2000" b="1">
                <a:latin typeface="Symbol" pitchFamily="16" charset="2"/>
                <a:cs typeface="Times New Roman" pitchFamily="16" charset="0"/>
              </a:rPr>
              <a:t></a:t>
            </a:r>
            <a:r>
              <a:rPr lang="en-US" sz="2000" b="1">
                <a:cs typeface="Times New Roman" pitchFamily="16" charset="0"/>
              </a:rPr>
              <a:t> } = Set of all natural numbers.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>
                <a:cs typeface="Times New Roman" pitchFamily="16" charset="0"/>
              </a:rPr>
              <a:t>        Z = { 0,  </a:t>
            </a:r>
            <a:r>
              <a:rPr lang="en-US" sz="2000" b="1">
                <a:latin typeface="Symbol" pitchFamily="16" charset="2"/>
                <a:cs typeface="Times New Roman" pitchFamily="16" charset="0"/>
              </a:rPr>
              <a:t></a:t>
            </a:r>
            <a:r>
              <a:rPr lang="en-US" sz="2000" b="1">
                <a:cs typeface="Times New Roman" pitchFamily="16" charset="0"/>
              </a:rPr>
              <a:t> 1,  </a:t>
            </a:r>
            <a:r>
              <a:rPr lang="en-US" sz="2000" b="1">
                <a:latin typeface="Symbol" pitchFamily="16" charset="2"/>
                <a:cs typeface="Times New Roman" pitchFamily="16" charset="0"/>
              </a:rPr>
              <a:t></a:t>
            </a:r>
            <a:r>
              <a:rPr lang="en-US" sz="2000" b="1">
                <a:cs typeface="Times New Roman" pitchFamily="16" charset="0"/>
              </a:rPr>
              <a:t> 2,  </a:t>
            </a:r>
            <a:r>
              <a:rPr lang="en-US" sz="2000" b="1">
                <a:latin typeface="Symbol" pitchFamily="16" charset="2"/>
                <a:cs typeface="Times New Roman" pitchFamily="16" charset="0"/>
              </a:rPr>
              <a:t></a:t>
            </a:r>
            <a:r>
              <a:rPr lang="en-US" sz="2000" b="1">
                <a:cs typeface="Times New Roman" pitchFamily="16" charset="0"/>
              </a:rPr>
              <a:t> 3,  </a:t>
            </a:r>
            <a:r>
              <a:rPr lang="en-US" sz="2000" b="1">
                <a:latin typeface="Symbol" pitchFamily="16" charset="2"/>
                <a:cs typeface="Times New Roman" pitchFamily="16" charset="0"/>
              </a:rPr>
              <a:t></a:t>
            </a:r>
            <a:r>
              <a:rPr lang="en-US" sz="2000" b="1">
                <a:cs typeface="Times New Roman" pitchFamily="16" charset="0"/>
              </a:rPr>
              <a:t> 4 ,  ….. </a:t>
            </a:r>
            <a:r>
              <a:rPr lang="en-US" sz="2000" b="1">
                <a:latin typeface="Symbol" pitchFamily="16" charset="2"/>
                <a:cs typeface="Times New Roman" pitchFamily="16" charset="0"/>
              </a:rPr>
              <a:t></a:t>
            </a:r>
            <a:r>
              <a:rPr lang="en-US" sz="2000" b="1">
                <a:cs typeface="Times New Roman" pitchFamily="16" charset="0"/>
              </a:rPr>
              <a:t>} = Set of all integers.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>
                <a:cs typeface="Times New Roman" pitchFamily="16" charset="0"/>
              </a:rPr>
              <a:t>        Q = Set of all rational numbers.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>
                <a:cs typeface="Times New Roman" pitchFamily="16" charset="0"/>
              </a:rPr>
              <a:t>        R = Set of all real numbers.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>
                <a:cs typeface="Times New Roman" pitchFamily="16" charset="0"/>
              </a:rPr>
              <a:t>Binary Operation: </a:t>
            </a:r>
            <a:r>
              <a:rPr lang="en-US" sz="2000">
                <a:cs typeface="Times New Roman" pitchFamily="16" charset="0"/>
              </a:rPr>
              <a:t>The binary operator * is said to be a binary operation (closed operation) on a non empty set A, if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a * b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>
                <a:cs typeface="Times New Roman" pitchFamily="16" charset="0"/>
              </a:rPr>
              <a:t> A     for all     a, b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>
                <a:cs typeface="Times New Roman" pitchFamily="16" charset="0"/>
              </a:rPr>
              <a:t> A    (Closure property).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Ex: The set N is closed with respect to addition and multiplication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but not w.r.t subtraction and division.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>
                <a:cs typeface="Times New Roman" pitchFamily="16" charset="0"/>
              </a:rPr>
              <a:t>Algebraic System:</a:t>
            </a:r>
            <a:r>
              <a:rPr lang="en-US" sz="2000">
                <a:cs typeface="Times New Roman" pitchFamily="16" charset="0"/>
              </a:rPr>
              <a:t> A set ‘A’ with one or more binary(closed) operations defined on it is called an algebraic system.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Ex:  (N, + ),   (Z, +,  – ),  (R, +, </a:t>
            </a:r>
            <a:r>
              <a:rPr lang="en-US" sz="2000" b="1">
                <a:cs typeface="Times New Roman" pitchFamily="16" charset="0"/>
              </a:rPr>
              <a:t>. , –  </a:t>
            </a:r>
            <a:r>
              <a:rPr lang="en-US" sz="2000">
                <a:cs typeface="Times New Roman" pitchFamily="16" charset="0"/>
              </a:rPr>
              <a:t>) are algebraic systems.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8382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/>
              <a:t>Group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50292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400" b="1">
                <a:cs typeface="Times New Roman" pitchFamily="16" charset="0"/>
              </a:rPr>
              <a:t>Group:</a:t>
            </a:r>
            <a:r>
              <a:rPr lang="en-US" sz="2400">
                <a:cs typeface="Times New Roman" pitchFamily="16" charset="0"/>
              </a:rPr>
              <a:t> An algebraic system (G, *) is said to be a </a:t>
            </a:r>
            <a:r>
              <a:rPr lang="en-US" sz="2400" b="1">
                <a:cs typeface="Times New Roman" pitchFamily="16" charset="0"/>
              </a:rPr>
              <a:t>group </a:t>
            </a:r>
            <a:r>
              <a:rPr lang="en-US" sz="2400">
                <a:cs typeface="Times New Roman" pitchFamily="16" charset="0"/>
              </a:rPr>
              <a:t>if the following conditions are satisfied.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400">
                <a:cs typeface="Times New Roman" pitchFamily="16" charset="0"/>
              </a:rPr>
              <a:t>      1) *  is a closed operation.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400">
                <a:cs typeface="Times New Roman" pitchFamily="16" charset="0"/>
              </a:rPr>
              <a:t>      2) *  is an associative operation.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400">
                <a:cs typeface="Times New Roman" pitchFamily="16" charset="0"/>
              </a:rPr>
              <a:t>      3)  There is an identity in G.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400">
                <a:cs typeface="Times New Roman" pitchFamily="16" charset="0"/>
              </a:rPr>
              <a:t>      4)  Every element in G has inverse in G.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400"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400" b="1">
                <a:cs typeface="Times New Roman" pitchFamily="16" charset="0"/>
              </a:rPr>
              <a:t> Abelian group (Commutative group): </a:t>
            </a:r>
            <a:r>
              <a:rPr lang="en-US" sz="2400">
                <a:cs typeface="Times New Roman" pitchFamily="16" charset="0"/>
              </a:rPr>
              <a:t>A group (G, *) is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400">
                <a:cs typeface="Times New Roman" pitchFamily="16" charset="0"/>
              </a:rPr>
              <a:t>           said to be </a:t>
            </a:r>
            <a:r>
              <a:rPr lang="en-US" sz="2400" b="1" i="1">
                <a:cs typeface="Times New Roman" pitchFamily="16" charset="0"/>
              </a:rPr>
              <a:t>abelian</a:t>
            </a:r>
            <a:r>
              <a:rPr lang="en-US" sz="2400">
                <a:cs typeface="Times New Roman" pitchFamily="16" charset="0"/>
              </a:rPr>
              <a:t> (or </a:t>
            </a:r>
            <a:r>
              <a:rPr lang="en-US" sz="2400" b="1" i="1">
                <a:cs typeface="Times New Roman" pitchFamily="16" charset="0"/>
              </a:rPr>
              <a:t>commutative) </a:t>
            </a:r>
            <a:r>
              <a:rPr lang="en-US" sz="2400">
                <a:cs typeface="Times New Roman" pitchFamily="16" charset="0"/>
              </a:rPr>
              <a:t> if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400">
                <a:cs typeface="Times New Roman" pitchFamily="16" charset="0"/>
              </a:rPr>
              <a:t>                    a * b  = b * a     a, b  G.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5349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/>
              <a:t>Algebraic systems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eaLnBrk="1" hangingPunct="1"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/>
          </a:p>
          <a:p>
            <a:pPr eaLnBrk="1" hangingPunct="1"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/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                 </a:t>
            </a:r>
            <a:r>
              <a:rPr lang="en-US" sz="2000"/>
              <a:t>Abelian groups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/>
              <a:t>                          Groups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/>
              <a:t>                          Monoids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/>
              <a:t>                       Semi groups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/>
              <a:t>                   Algebraic systems</a:t>
            </a:r>
          </a:p>
          <a:p>
            <a:pPr eaLnBrk="1" hangingPunct="1"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                 </a:t>
            </a:r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2819400" y="3429000"/>
            <a:ext cx="1588" cy="3810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4572000" y="3429000"/>
            <a:ext cx="1588" cy="3810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2819400" y="3810000"/>
            <a:ext cx="1752600" cy="1588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2819400" y="3429000"/>
            <a:ext cx="1752600" cy="1588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2590800" y="3276600"/>
            <a:ext cx="1588" cy="9906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2590800" y="4267200"/>
            <a:ext cx="2438400" cy="1588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5029200" y="3276600"/>
            <a:ext cx="1588" cy="9906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2590800" y="3276600"/>
            <a:ext cx="2438400" cy="1588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2286000" y="3048000"/>
            <a:ext cx="1588" cy="16764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5257800" y="3048000"/>
            <a:ext cx="1588" cy="16764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>
            <a:off x="2286000" y="4724400"/>
            <a:ext cx="2971800" cy="1588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55" name="Line 14"/>
          <p:cNvSpPr>
            <a:spLocks noChangeShapeType="1"/>
          </p:cNvSpPr>
          <p:nvPr/>
        </p:nvSpPr>
        <p:spPr bwMode="auto">
          <a:xfrm>
            <a:off x="2286000" y="3048000"/>
            <a:ext cx="2971800" cy="1588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1981200" y="2819400"/>
            <a:ext cx="1588" cy="23622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>
            <a:off x="5638800" y="2819400"/>
            <a:ext cx="1588" cy="23622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>
            <a:off x="1981200" y="5181600"/>
            <a:ext cx="3657600" cy="1588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1981200" y="2819400"/>
            <a:ext cx="3657600" cy="1588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>
            <a:off x="1752600" y="2590800"/>
            <a:ext cx="1588" cy="32766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>
            <a:off x="6019800" y="2590800"/>
            <a:ext cx="1588" cy="32766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2" name="Line 21"/>
          <p:cNvSpPr>
            <a:spLocks noChangeShapeType="1"/>
          </p:cNvSpPr>
          <p:nvPr/>
        </p:nvSpPr>
        <p:spPr bwMode="auto">
          <a:xfrm>
            <a:off x="1752600" y="5867400"/>
            <a:ext cx="4267200" cy="1588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>
            <a:off x="1752600" y="2590800"/>
            <a:ext cx="4267200" cy="1588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72400" cy="8382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/>
              <a:t>Theorem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7772400" cy="495300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In a Group (G, * ) the following properties hold good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1. Identity element is unique.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2. Inverse of an element is unique.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3. Cancellation laws hold good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a * b = a * c 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</a:t>
            </a:r>
            <a:r>
              <a:rPr lang="en-US" sz="2000">
                <a:cs typeface="Times New Roman" pitchFamily="16" charset="0"/>
              </a:rPr>
              <a:t>  b =  c     (left cancellation law)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a * c = b * c 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</a:t>
            </a:r>
            <a:r>
              <a:rPr lang="en-US" sz="2000">
                <a:cs typeface="Times New Roman" pitchFamily="16" charset="0"/>
              </a:rPr>
              <a:t>  a =  b     (Right cancellation law)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4.  (a * b) 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   =   b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 * a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/>
              <a:t>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In a group, the identity element is its own inverse.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Times New Roman" pitchFamily="16" charset="0"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>
              <a:cs typeface="Times New Roman" pitchFamily="16" charset="0"/>
            </a:endParaRP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 i="1" u="sng">
                <a:cs typeface="Times New Roman" pitchFamily="16" charset="0"/>
              </a:rPr>
              <a:t>Order of a group</a:t>
            </a:r>
            <a:r>
              <a:rPr lang="en-US" sz="2000" u="sng">
                <a:cs typeface="Times New Roman" pitchFamily="16" charset="0"/>
              </a:rPr>
              <a:t>  </a:t>
            </a:r>
            <a:r>
              <a:rPr lang="en-US" sz="2000">
                <a:cs typeface="Times New Roman" pitchFamily="16" charset="0"/>
              </a:rPr>
              <a:t>: The number of elements in a group is called order of the group.</a:t>
            </a:r>
            <a:r>
              <a:rPr lang="en-US" sz="2000"/>
              <a:t>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Times New Roman" pitchFamily="16" charset="0"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/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/>
              <a:t>Finite group</a:t>
            </a:r>
            <a:r>
              <a:rPr lang="en-US" sz="2000"/>
              <a:t>:  If the order of a group G  is finite, then G is called a finite group.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 </a:t>
            </a:r>
            <a:r>
              <a:rPr lang="en-US" sz="2000"/>
              <a:t>Ex. Show that, the s</a:t>
            </a:r>
            <a:r>
              <a:rPr lang="en-US" sz="2000">
                <a:cs typeface="Times New Roman" pitchFamily="16" charset="0"/>
              </a:rPr>
              <a:t>et of all integers is a group with</a:t>
            </a:r>
            <a:br>
              <a:rPr lang="en-US" sz="2000">
                <a:cs typeface="Times New Roman" pitchFamily="16" charset="0"/>
              </a:rPr>
            </a:br>
            <a:r>
              <a:rPr lang="en-US" sz="2000">
                <a:cs typeface="Times New Roman" pitchFamily="16" charset="0"/>
              </a:rPr>
              <a:t>        respect  to  addition.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Solution:  Let  Z = set of all integers.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          Let a, b, c are any three elements of Z.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1. </a:t>
            </a:r>
            <a:r>
              <a:rPr lang="en-US" sz="2000" u="sng"/>
              <a:t>Closure  property</a:t>
            </a:r>
            <a:r>
              <a:rPr lang="en-US" sz="2000"/>
              <a:t> : We know that, Sum of two integers is again an integer.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i.e.,   a + b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Z    for all a,b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Z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2. </a:t>
            </a:r>
            <a:r>
              <a:rPr lang="en-US" sz="2000" u="sng"/>
              <a:t>Associativity</a:t>
            </a:r>
            <a:r>
              <a:rPr lang="en-US" sz="2000"/>
              <a:t>:  We know that addition of integers is associative.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        i.e., (a+b)+c = a+(b+c)    for all a,b,c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Z.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3. </a:t>
            </a:r>
            <a:r>
              <a:rPr lang="en-US" sz="2000" u="sng"/>
              <a:t>Identity </a:t>
            </a:r>
            <a:r>
              <a:rPr lang="en-US" sz="2000"/>
              <a:t>:  We have   0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Z   and   a + 0 = a   for all a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Z 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  </a:t>
            </a:r>
            <a:r>
              <a:rPr lang="en-US" sz="2000">
                <a:latin typeface="Symbol" pitchFamily="16" charset="2"/>
              </a:rPr>
              <a:t></a:t>
            </a:r>
            <a:r>
              <a:rPr lang="en-US" sz="2000"/>
              <a:t>  Identity element exists, and  ‘0’ is the identity element.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4. </a:t>
            </a:r>
            <a:r>
              <a:rPr lang="en-US" sz="2000" u="sng"/>
              <a:t>Inverse</a:t>
            </a:r>
            <a:r>
              <a:rPr lang="en-US" sz="2000"/>
              <a:t>:  To each  a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Z , we have  – a 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Z  such that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      a + ( – a  ) = 0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Each element in Z has an inverse.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/>
              <a:t>Contd.,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5. </a:t>
            </a:r>
            <a:r>
              <a:rPr lang="en-US" sz="2000" u="sng"/>
              <a:t>Commutativity</a:t>
            </a:r>
            <a:r>
              <a:rPr lang="en-US" sz="2000"/>
              <a:t>: We know that addition of integers is commutative.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i.e.,   a + b =  b +a     for all a,b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Z.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Hence,  ( Z , + ) is an abelian group.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br>
              <a:rPr lang="en-IN" sz="2000">
                <a:latin typeface="Arial" charset="0"/>
                <a:cs typeface="Arial" charset="0"/>
              </a:rPr>
            </a:br>
            <a:r>
              <a:rPr lang="en-IN" sz="2000">
                <a:cs typeface="Times New Roman" pitchFamily="16" charset="0"/>
              </a:rPr>
              <a:t>Ex. Show that  set of all non zero real numbers is a group with respect to  multiplication .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Solution:  Let  R</a:t>
            </a:r>
            <a:r>
              <a:rPr lang="en-US" sz="2000" baseline="30000"/>
              <a:t>*</a:t>
            </a:r>
            <a:r>
              <a:rPr lang="en-US" sz="2000"/>
              <a:t> = set of all non zero real numbers.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          Let a, b, c are any three elements of R</a:t>
            </a:r>
            <a:r>
              <a:rPr lang="en-US" sz="2000" baseline="30000"/>
              <a:t>*</a:t>
            </a:r>
            <a:r>
              <a:rPr lang="en-US" sz="2000"/>
              <a:t> 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1. </a:t>
            </a:r>
            <a:r>
              <a:rPr lang="en-US" sz="2000" u="sng"/>
              <a:t>Closure  property</a:t>
            </a:r>
            <a:r>
              <a:rPr lang="en-US" sz="2000"/>
              <a:t> : We know that, product of two nonzero real numbers is again a nonzero real number 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i.e.,   a . b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R</a:t>
            </a:r>
            <a:r>
              <a:rPr lang="en-US" sz="2000" baseline="30000"/>
              <a:t>*</a:t>
            </a:r>
            <a:r>
              <a:rPr lang="en-US" sz="2000"/>
              <a:t> for all a,b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R</a:t>
            </a:r>
            <a:r>
              <a:rPr lang="en-US" sz="2000" baseline="30000"/>
              <a:t>*</a:t>
            </a:r>
            <a:r>
              <a:rPr lang="en-US" sz="2000"/>
              <a:t> 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2. </a:t>
            </a:r>
            <a:r>
              <a:rPr lang="en-US" sz="2000" u="sng"/>
              <a:t>Associativity</a:t>
            </a:r>
            <a:r>
              <a:rPr lang="en-US" sz="2000"/>
              <a:t>:  We know that multiplication of real numbers is  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              associative.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        i.e., (a.b).c = a.(b.c)    for all a,b,c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R</a:t>
            </a:r>
            <a:r>
              <a:rPr lang="en-US" sz="2000" baseline="30000"/>
              <a:t>*</a:t>
            </a:r>
            <a:r>
              <a:rPr lang="en-US" sz="2000"/>
              <a:t> 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3. </a:t>
            </a:r>
            <a:r>
              <a:rPr lang="en-US" sz="2000" u="sng"/>
              <a:t>Identity </a:t>
            </a:r>
            <a:r>
              <a:rPr lang="en-US" sz="2000"/>
              <a:t>:  We have   1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R</a:t>
            </a:r>
            <a:r>
              <a:rPr lang="en-US" sz="2000" baseline="30000"/>
              <a:t>*</a:t>
            </a:r>
            <a:r>
              <a:rPr lang="en-US" sz="2000"/>
              <a:t>  and   a .1 = a   for all a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R</a:t>
            </a:r>
            <a:r>
              <a:rPr lang="en-US" sz="2000" baseline="30000"/>
              <a:t>*</a:t>
            </a:r>
            <a:r>
              <a:rPr lang="en-US" sz="2000"/>
              <a:t> 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</a:t>
            </a:r>
            <a:r>
              <a:rPr lang="en-US" sz="2000">
                <a:latin typeface="Symbol" pitchFamily="16" charset="2"/>
              </a:rPr>
              <a:t></a:t>
            </a:r>
            <a:r>
              <a:rPr lang="en-US" sz="2000"/>
              <a:t>  Identity element exists, and  ‘1’ is the identity element.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4. </a:t>
            </a:r>
            <a:r>
              <a:rPr lang="en-US" sz="2000" u="sng"/>
              <a:t>Inverse</a:t>
            </a:r>
            <a:r>
              <a:rPr lang="en-US" sz="2000"/>
              <a:t>:  To each  a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R</a:t>
            </a:r>
            <a:r>
              <a:rPr lang="en-US" sz="2000" baseline="30000"/>
              <a:t>*</a:t>
            </a:r>
            <a:r>
              <a:rPr lang="en-US" sz="2000"/>
              <a:t>  , we have  1/a 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R</a:t>
            </a:r>
            <a:r>
              <a:rPr lang="en-US" sz="2000" baseline="30000"/>
              <a:t>*</a:t>
            </a:r>
            <a:r>
              <a:rPr lang="en-US" sz="2000"/>
              <a:t> such that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  a .(1/a) = 1         i.e.,  Each element in  R</a:t>
            </a:r>
            <a:r>
              <a:rPr lang="en-US" sz="2000" baseline="30000"/>
              <a:t>*</a:t>
            </a:r>
            <a:r>
              <a:rPr lang="en-US" sz="2000"/>
              <a:t>  has an inverse.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772400" cy="762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/>
              <a:t>Contd.,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5.</a:t>
            </a:r>
            <a:r>
              <a:rPr lang="en-US" sz="2000" u="sng"/>
              <a:t>Commutativity</a:t>
            </a:r>
            <a:r>
              <a:rPr lang="en-US" sz="2000"/>
              <a:t>:  We know that multiplication of real numbers is  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              commutative.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i.e.,   a . b =  b . a     for all a,b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R</a:t>
            </a:r>
            <a:r>
              <a:rPr lang="en-US" sz="2000" baseline="30000"/>
              <a:t>*</a:t>
            </a:r>
            <a:r>
              <a:rPr lang="en-US" sz="2000"/>
              <a:t>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Hence,  ( R</a:t>
            </a:r>
            <a:r>
              <a:rPr lang="en-US" sz="2000" baseline="30000"/>
              <a:t>*</a:t>
            </a:r>
            <a:r>
              <a:rPr lang="en-US" sz="2000"/>
              <a:t> ,  . ) is an abelian group.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/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/>
              <a:t>Ex: </a:t>
            </a:r>
            <a:r>
              <a:rPr lang="en-US" sz="2000"/>
              <a:t>Show that set of all real numbers ‘R’ is not a group with respect to multiplication.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Solution:  We have  0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R 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        The multiplicative inverse of  0 does not exist.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        Hence. R is not a group.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772400" cy="5349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/>
              <a:t>Example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7772400" cy="51816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Ex. Let (Z, *) be an algebraic structure, where Z is the set of integers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and  the operation * is  defined by     n * m  =  maximum of (n, m).  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Show that (Z, *) is a semi group.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Is (Z, *) a monoid ?.  Justify your answer.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Solution:  Let a , b  and c  are any three integers.</a:t>
            </a:r>
            <a:r>
              <a:rPr lang="en-US" sz="2000"/>
              <a:t>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>
                <a:cs typeface="Times New Roman" pitchFamily="16" charset="0"/>
              </a:rPr>
              <a:t>Closure property</a:t>
            </a:r>
            <a:r>
              <a:rPr lang="en-US" sz="2000">
                <a:cs typeface="Times New Roman" pitchFamily="16" charset="0"/>
              </a:rPr>
              <a:t>:  Now,  a * b =  maximum of (a, b)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Z </a:t>
            </a:r>
            <a:r>
              <a:rPr lang="en-US" sz="2000">
                <a:cs typeface="Times New Roman" pitchFamily="16" charset="0"/>
              </a:rPr>
              <a:t>   </a:t>
            </a:r>
            <a:r>
              <a:rPr lang="en-US" sz="2000"/>
              <a:t>for all a,b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Z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/>
              <a:t> Associativity</a:t>
            </a:r>
            <a:r>
              <a:rPr lang="en-US" sz="2000"/>
              <a:t> : (a * b) * c  =  maximum of {a,b,c} =  a * (b * c)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</a:t>
            </a:r>
            <a:r>
              <a:rPr lang="en-US" sz="2000">
                <a:latin typeface="Symbol" pitchFamily="16" charset="2"/>
              </a:rPr>
              <a:t></a:t>
            </a:r>
            <a:r>
              <a:rPr lang="en-US" sz="2000"/>
              <a:t> </a:t>
            </a:r>
            <a:r>
              <a:rPr lang="en-US" sz="2000">
                <a:cs typeface="Times New Roman" pitchFamily="16" charset="0"/>
              </a:rPr>
              <a:t>(Z, *) is a semi group.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>
                <a:cs typeface="Times New Roman" pitchFamily="16" charset="0"/>
              </a:rPr>
              <a:t> Identity</a:t>
            </a:r>
            <a:r>
              <a:rPr lang="en-US" sz="2000">
                <a:cs typeface="Times New Roman" pitchFamily="16" charset="0"/>
              </a:rPr>
              <a:t> :  There is no integer x such that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a * x =  maximum of (a, x) </a:t>
            </a:r>
            <a:r>
              <a:rPr lang="en-US" sz="2000"/>
              <a:t> = a  </a:t>
            </a:r>
            <a:r>
              <a:rPr lang="en-US" sz="2000">
                <a:cs typeface="Times New Roman" pitchFamily="16" charset="0"/>
              </a:rPr>
              <a:t>   </a:t>
            </a:r>
            <a:r>
              <a:rPr lang="en-US" sz="2000"/>
              <a:t>for all a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Z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latin typeface="Symbol" pitchFamily="16" charset="2"/>
              </a:rPr>
              <a:t></a:t>
            </a:r>
            <a:r>
              <a:rPr lang="en-US" sz="2000"/>
              <a:t> Identity element does not exist. Hence, </a:t>
            </a:r>
            <a:r>
              <a:rPr lang="en-US" sz="2000">
                <a:cs typeface="Times New Roman" pitchFamily="16" charset="0"/>
              </a:rPr>
              <a:t>(Z, *) is not a monoid.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2" dur="500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/>
              <a:t>Example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Ex. Show that the set of all strings ‘S’ is a monoid  under the operation ‘concatenation of strings’.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Is S  a group w.r.t the above operation? Justify your answer.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>
                <a:cs typeface="Times New Roman" pitchFamily="16" charset="0"/>
              </a:rPr>
              <a:t>Solution</a:t>
            </a:r>
            <a:r>
              <a:rPr lang="en-US" sz="2000">
                <a:cs typeface="Times New Roman" pitchFamily="16" charset="0"/>
              </a:rPr>
              <a:t>:   Let us denote the operation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   ‘concatenation of strings’  by  + 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Let  s</a:t>
            </a:r>
            <a:r>
              <a:rPr lang="en-US" sz="2000" baseline="-25000">
                <a:cs typeface="Times New Roman" pitchFamily="16" charset="0"/>
              </a:rPr>
              <a:t>1</a:t>
            </a:r>
            <a:r>
              <a:rPr lang="en-US" sz="2000">
                <a:cs typeface="Times New Roman" pitchFamily="16" charset="0"/>
              </a:rPr>
              <a:t>, s</a:t>
            </a:r>
            <a:r>
              <a:rPr lang="en-US" sz="2000" baseline="-25000">
                <a:cs typeface="Times New Roman" pitchFamily="16" charset="0"/>
              </a:rPr>
              <a:t>2</a:t>
            </a:r>
            <a:r>
              <a:rPr lang="en-US" sz="2000">
                <a:cs typeface="Times New Roman" pitchFamily="16" charset="0"/>
              </a:rPr>
              <a:t>, s</a:t>
            </a:r>
            <a:r>
              <a:rPr lang="en-US" sz="2000" baseline="-25000">
                <a:cs typeface="Times New Roman" pitchFamily="16" charset="0"/>
              </a:rPr>
              <a:t>3</a:t>
            </a:r>
            <a:r>
              <a:rPr lang="en-US" sz="2000">
                <a:cs typeface="Times New Roman" pitchFamily="16" charset="0"/>
              </a:rPr>
              <a:t> are three arbitrary strings in S.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</a:t>
            </a:r>
            <a:r>
              <a:rPr lang="en-US" sz="2000" u="sng">
                <a:cs typeface="Times New Roman" pitchFamily="16" charset="0"/>
              </a:rPr>
              <a:t>Closure property</a:t>
            </a:r>
            <a:r>
              <a:rPr lang="en-US" sz="2000">
                <a:cs typeface="Times New Roman" pitchFamily="16" charset="0"/>
              </a:rPr>
              <a:t>:  Concatenation of two strings is again a string.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             i.e.,  s</a:t>
            </a:r>
            <a:r>
              <a:rPr lang="en-US" sz="2000" baseline="-25000">
                <a:cs typeface="Times New Roman" pitchFamily="16" charset="0"/>
              </a:rPr>
              <a:t>1</a:t>
            </a:r>
            <a:r>
              <a:rPr lang="en-US" sz="2000">
                <a:cs typeface="Times New Roman" pitchFamily="16" charset="0"/>
              </a:rPr>
              <a:t>+s</a:t>
            </a:r>
            <a:r>
              <a:rPr lang="en-US" sz="2000" baseline="-25000">
                <a:cs typeface="Times New Roman" pitchFamily="16" charset="0"/>
              </a:rPr>
              <a:t>2</a:t>
            </a:r>
            <a:r>
              <a:rPr lang="en-US" sz="2000">
                <a:cs typeface="Times New Roman" pitchFamily="16" charset="0"/>
              </a:rPr>
              <a:t>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>
                <a:cs typeface="Times New Roman" pitchFamily="16" charset="0"/>
              </a:rPr>
              <a:t> S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>
                <a:cs typeface="Times New Roman" pitchFamily="16" charset="0"/>
              </a:rPr>
              <a:t> </a:t>
            </a:r>
            <a:r>
              <a:rPr lang="en-US" sz="2000">
                <a:cs typeface="Times New Roman" pitchFamily="16" charset="0"/>
              </a:rPr>
              <a:t>Associativity</a:t>
            </a:r>
            <a:r>
              <a:rPr lang="en-US">
                <a:cs typeface="Times New Roman" pitchFamily="16" charset="0"/>
              </a:rPr>
              <a:t>: </a:t>
            </a:r>
            <a:r>
              <a:rPr lang="en-US" sz="2000">
                <a:cs typeface="Times New Roman" pitchFamily="16" charset="0"/>
              </a:rPr>
              <a:t>Concatenation of strings is associative.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         (s</a:t>
            </a:r>
            <a:r>
              <a:rPr lang="en-US" sz="2000" baseline="-25000">
                <a:cs typeface="Times New Roman" pitchFamily="16" charset="0"/>
              </a:rPr>
              <a:t>1</a:t>
            </a:r>
            <a:r>
              <a:rPr lang="en-US" sz="2000">
                <a:cs typeface="Times New Roman" pitchFamily="16" charset="0"/>
              </a:rPr>
              <a:t>+ s</a:t>
            </a:r>
            <a:r>
              <a:rPr lang="en-US" sz="2000" baseline="-25000">
                <a:cs typeface="Times New Roman" pitchFamily="16" charset="0"/>
              </a:rPr>
              <a:t>2 </a:t>
            </a:r>
            <a:r>
              <a:rPr lang="en-US" sz="2000">
                <a:cs typeface="Times New Roman" pitchFamily="16" charset="0"/>
              </a:rPr>
              <a:t>) + s</a:t>
            </a:r>
            <a:r>
              <a:rPr lang="en-US" sz="2000" baseline="-25000">
                <a:cs typeface="Times New Roman" pitchFamily="16" charset="0"/>
              </a:rPr>
              <a:t>3</a:t>
            </a:r>
            <a:r>
              <a:rPr lang="en-US" sz="2000">
                <a:cs typeface="Times New Roman" pitchFamily="16" charset="0"/>
              </a:rPr>
              <a:t> = s</a:t>
            </a:r>
            <a:r>
              <a:rPr lang="en-US" sz="2000" baseline="-25000">
                <a:cs typeface="Times New Roman" pitchFamily="16" charset="0"/>
              </a:rPr>
              <a:t>1</a:t>
            </a:r>
            <a:r>
              <a:rPr lang="en-US" sz="2000">
                <a:cs typeface="Times New Roman" pitchFamily="16" charset="0"/>
              </a:rPr>
              <a:t>+ (s</a:t>
            </a:r>
            <a:r>
              <a:rPr lang="en-US" sz="2000" baseline="-25000">
                <a:cs typeface="Times New Roman" pitchFamily="16" charset="0"/>
              </a:rPr>
              <a:t>2</a:t>
            </a:r>
            <a:r>
              <a:rPr lang="en-US" sz="2000">
                <a:cs typeface="Times New Roman" pitchFamily="16" charset="0"/>
              </a:rPr>
              <a:t> + s</a:t>
            </a:r>
            <a:r>
              <a:rPr lang="en-US" sz="2000" baseline="-25000">
                <a:cs typeface="Times New Roman" pitchFamily="16" charset="0"/>
              </a:rPr>
              <a:t>3</a:t>
            </a:r>
            <a:r>
              <a:rPr lang="en-US" sz="2000">
                <a:cs typeface="Times New Roman" pitchFamily="16" charset="0"/>
              </a:rPr>
              <a:t> )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/>
              <a:t>Contd.,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Identity: We have null string , </a:t>
            </a:r>
            <a:r>
              <a:rPr lang="en-US" sz="2000">
                <a:latin typeface="Symbol" pitchFamily="16" charset="2"/>
              </a:rPr>
              <a:t></a:t>
            </a:r>
            <a:r>
              <a:rPr lang="en-US" sz="2000"/>
              <a:t>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S  such that  s</a:t>
            </a:r>
            <a:r>
              <a:rPr lang="en-US" sz="2000" baseline="-25000"/>
              <a:t>1</a:t>
            </a:r>
            <a:r>
              <a:rPr lang="en-US" sz="2000"/>
              <a:t> + </a:t>
            </a:r>
            <a:r>
              <a:rPr lang="en-US" sz="2000">
                <a:latin typeface="Symbol" pitchFamily="16" charset="2"/>
              </a:rPr>
              <a:t></a:t>
            </a:r>
            <a:r>
              <a:rPr lang="en-US" sz="2000"/>
              <a:t> = S.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</a:t>
            </a:r>
            <a:r>
              <a:rPr lang="en-US" sz="2000">
                <a:latin typeface="Symbol" pitchFamily="16" charset="2"/>
              </a:rPr>
              <a:t></a:t>
            </a:r>
            <a:r>
              <a:rPr lang="en-US" sz="2000"/>
              <a:t> S is a monoid.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Note:  S is not a group, because the inverse of a non empty string does not exist under concatenation of strings.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800" b="1"/>
              <a:t>Properties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447800"/>
            <a:ext cx="7772400" cy="51816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>
                <a:cs typeface="Times New Roman" pitchFamily="16" charset="0"/>
              </a:rPr>
              <a:t>Commutative:  </a:t>
            </a:r>
            <a:r>
              <a:rPr lang="en-US" sz="2000">
                <a:cs typeface="Times New Roman" pitchFamily="16" charset="0"/>
              </a:rPr>
              <a:t>Let  *  be a binary operation on a set A.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The operation  *  is said  to be commutative in A if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a * b=  b * a  for all a, b in A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>
                <a:cs typeface="Times New Roman" pitchFamily="16" charset="0"/>
              </a:rPr>
              <a:t>Associativity:  </a:t>
            </a:r>
            <a:r>
              <a:rPr lang="en-US" sz="2000">
                <a:cs typeface="Times New Roman" pitchFamily="16" charset="0"/>
              </a:rPr>
              <a:t>Let  *  be a binary operation on a set A.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The operation  *  is said  to be associative in A if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(a * b) * c = a *( b * c)   for all a, b, c in A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>
                <a:cs typeface="Times New Roman" pitchFamily="16" charset="0"/>
              </a:rPr>
              <a:t>Identity:</a:t>
            </a:r>
            <a:r>
              <a:rPr lang="en-US" sz="2000">
                <a:cs typeface="Times New Roman" pitchFamily="16" charset="0"/>
              </a:rPr>
              <a:t> For an algebraic system (A, *)</a:t>
            </a:r>
            <a:r>
              <a:rPr lang="en-US" sz="2000" b="1">
                <a:cs typeface="Times New Roman" pitchFamily="16" charset="0"/>
              </a:rPr>
              <a:t>, </a:t>
            </a:r>
            <a:r>
              <a:rPr lang="en-US" sz="2000">
                <a:cs typeface="Times New Roman" pitchFamily="16" charset="0"/>
              </a:rPr>
              <a:t>an element ‘e’ in A is said to be an identity element of A if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a * e = e * a = a    for all   a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>
                <a:cs typeface="Times New Roman" pitchFamily="16" charset="0"/>
              </a:rPr>
              <a:t> A.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>
                <a:cs typeface="Times New Roman" pitchFamily="16" charset="0"/>
              </a:rPr>
              <a:t>Note:</a:t>
            </a:r>
            <a:r>
              <a:rPr lang="en-US" sz="2000">
                <a:cs typeface="Times New Roman" pitchFamily="16" charset="0"/>
              </a:rPr>
              <a:t> For an algebraic system (A, *), the identity element, if exists, is unique.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>
                <a:cs typeface="Times New Roman" pitchFamily="16" charset="0"/>
              </a:rPr>
              <a:t>Inverse:</a:t>
            </a:r>
            <a:r>
              <a:rPr lang="en-US" sz="2000">
                <a:cs typeface="Times New Roman" pitchFamily="16" charset="0"/>
              </a:rPr>
              <a:t>  Let (A, *) be an algebraic system with identity ‘e’. Let  a  be an element in A. An element  b  is said to be inverse of A if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a * b = b * a = e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/>
              <a:t>Example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Ex. Let S be a finite set, and let F(S) be the collection of all functions f: S </a:t>
            </a:r>
            <a:r>
              <a:rPr lang="en-US" sz="2000">
                <a:latin typeface="Symbol" pitchFamily="16" charset="2"/>
                <a:cs typeface="Arial" charset="0"/>
              </a:rPr>
              <a:t></a:t>
            </a:r>
            <a:r>
              <a:rPr lang="en-US" sz="2000">
                <a:cs typeface="Times New Roman" pitchFamily="16" charset="0"/>
              </a:rPr>
              <a:t> S under the operation   of composition of functions, then show that F(S) is a monoid.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Is S  a group w.r.t the above operation? Justify your answer.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>
                <a:cs typeface="Times New Roman" pitchFamily="16" charset="0"/>
              </a:rPr>
              <a:t>Solution</a:t>
            </a:r>
            <a:r>
              <a:rPr lang="en-US" sz="2000">
                <a:cs typeface="Times New Roman" pitchFamily="16" charset="0"/>
              </a:rPr>
              <a:t>: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400">
                <a:cs typeface="Times New Roman" pitchFamily="16" charset="0"/>
              </a:rPr>
              <a:t>       </a:t>
            </a:r>
            <a:r>
              <a:rPr lang="en-US" sz="2000">
                <a:cs typeface="Times New Roman" pitchFamily="16" charset="0"/>
              </a:rPr>
              <a:t>Let  f</a:t>
            </a:r>
            <a:r>
              <a:rPr lang="en-US" sz="2000" baseline="-25000">
                <a:cs typeface="Times New Roman" pitchFamily="16" charset="0"/>
              </a:rPr>
              <a:t>1</a:t>
            </a:r>
            <a:r>
              <a:rPr lang="en-US" sz="2000">
                <a:cs typeface="Times New Roman" pitchFamily="16" charset="0"/>
              </a:rPr>
              <a:t>, f</a:t>
            </a:r>
            <a:r>
              <a:rPr lang="en-US" sz="2000" baseline="-25000">
                <a:cs typeface="Times New Roman" pitchFamily="16" charset="0"/>
              </a:rPr>
              <a:t>2</a:t>
            </a:r>
            <a:r>
              <a:rPr lang="en-US" sz="2000">
                <a:cs typeface="Times New Roman" pitchFamily="16" charset="0"/>
              </a:rPr>
              <a:t>, f</a:t>
            </a:r>
            <a:r>
              <a:rPr lang="en-US" sz="2000" baseline="-25000">
                <a:cs typeface="Times New Roman" pitchFamily="16" charset="0"/>
              </a:rPr>
              <a:t>3</a:t>
            </a:r>
            <a:r>
              <a:rPr lang="en-US" sz="2000">
                <a:cs typeface="Times New Roman" pitchFamily="16" charset="0"/>
              </a:rPr>
              <a:t> are three arbitrary functions on S.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</a:t>
            </a:r>
            <a:r>
              <a:rPr lang="en-US" sz="2000" u="sng">
                <a:cs typeface="Times New Roman" pitchFamily="16" charset="0"/>
              </a:rPr>
              <a:t>Closure property</a:t>
            </a:r>
            <a:r>
              <a:rPr lang="en-US" sz="2000">
                <a:cs typeface="Times New Roman" pitchFamily="16" charset="0"/>
              </a:rPr>
              <a:t>:  Composition of two functions on S  is again a function on S.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             i.e.,  f</a:t>
            </a:r>
            <a:r>
              <a:rPr lang="en-US" sz="2000" baseline="-25000">
                <a:cs typeface="Times New Roman" pitchFamily="16" charset="0"/>
              </a:rPr>
              <a:t>1</a:t>
            </a:r>
            <a:r>
              <a:rPr lang="en-US" sz="2000">
                <a:cs typeface="Times New Roman" pitchFamily="16" charset="0"/>
              </a:rPr>
              <a:t>o f</a:t>
            </a:r>
            <a:r>
              <a:rPr lang="en-US" sz="2000" baseline="-25000">
                <a:cs typeface="Times New Roman" pitchFamily="16" charset="0"/>
              </a:rPr>
              <a:t>2</a:t>
            </a:r>
            <a:r>
              <a:rPr lang="en-US" sz="2000">
                <a:cs typeface="Times New Roman" pitchFamily="16" charset="0"/>
              </a:rPr>
              <a:t>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>
                <a:cs typeface="Times New Roman" pitchFamily="16" charset="0"/>
              </a:rPr>
              <a:t> F(S)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 Associativity: Composition of functions is associative.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        i.e., (f</a:t>
            </a:r>
            <a:r>
              <a:rPr lang="en-US" sz="2000" baseline="-25000">
                <a:cs typeface="Times New Roman" pitchFamily="16" charset="0"/>
              </a:rPr>
              <a:t>1 </a:t>
            </a:r>
            <a:r>
              <a:rPr lang="en-US" sz="2000">
                <a:cs typeface="Times New Roman" pitchFamily="16" charset="0"/>
              </a:rPr>
              <a:t>o f</a:t>
            </a:r>
            <a:r>
              <a:rPr lang="en-US" sz="2000" baseline="-25000">
                <a:cs typeface="Times New Roman" pitchFamily="16" charset="0"/>
              </a:rPr>
              <a:t>2 </a:t>
            </a:r>
            <a:r>
              <a:rPr lang="en-US" sz="2000">
                <a:cs typeface="Times New Roman" pitchFamily="16" charset="0"/>
              </a:rPr>
              <a:t>) o f</a:t>
            </a:r>
            <a:r>
              <a:rPr lang="en-US" sz="2000" baseline="-25000">
                <a:cs typeface="Times New Roman" pitchFamily="16" charset="0"/>
              </a:rPr>
              <a:t>3</a:t>
            </a:r>
            <a:r>
              <a:rPr lang="en-US" sz="2000">
                <a:cs typeface="Times New Roman" pitchFamily="16" charset="0"/>
              </a:rPr>
              <a:t> = f</a:t>
            </a:r>
            <a:r>
              <a:rPr lang="en-US" sz="2000" baseline="-25000">
                <a:cs typeface="Times New Roman" pitchFamily="16" charset="0"/>
              </a:rPr>
              <a:t>1 </a:t>
            </a:r>
            <a:r>
              <a:rPr lang="en-US" sz="2000">
                <a:cs typeface="Times New Roman" pitchFamily="16" charset="0"/>
              </a:rPr>
              <a:t>o (f</a:t>
            </a:r>
            <a:r>
              <a:rPr lang="en-US" sz="2000" baseline="-25000">
                <a:cs typeface="Times New Roman" pitchFamily="16" charset="0"/>
              </a:rPr>
              <a:t>2</a:t>
            </a:r>
            <a:r>
              <a:rPr lang="en-US" sz="2000">
                <a:cs typeface="Times New Roman" pitchFamily="16" charset="0"/>
              </a:rPr>
              <a:t> o f</a:t>
            </a:r>
            <a:r>
              <a:rPr lang="en-US" sz="2000" baseline="-25000">
                <a:cs typeface="Times New Roman" pitchFamily="16" charset="0"/>
              </a:rPr>
              <a:t>3</a:t>
            </a:r>
            <a:r>
              <a:rPr lang="en-US" sz="2000">
                <a:cs typeface="Times New Roman" pitchFamily="16" charset="0"/>
              </a:rPr>
              <a:t> 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/>
              <a:t>Contd.,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Identity: We have identity function I : S</a:t>
            </a:r>
            <a:r>
              <a:rPr lang="en-US" sz="2000">
                <a:latin typeface="Symbol" pitchFamily="16" charset="2"/>
              </a:rPr>
              <a:t></a:t>
            </a:r>
            <a:r>
              <a:rPr lang="en-US" sz="2000"/>
              <a:t>S 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      such that  f</a:t>
            </a:r>
            <a:r>
              <a:rPr lang="en-US" sz="2000" baseline="-25000"/>
              <a:t>1</a:t>
            </a:r>
            <a:r>
              <a:rPr lang="en-US" sz="2000"/>
              <a:t> o I = f</a:t>
            </a:r>
            <a:r>
              <a:rPr lang="en-US" sz="2000" baseline="-25000"/>
              <a:t>1</a:t>
            </a:r>
            <a:r>
              <a:rPr lang="en-US" sz="2000"/>
              <a:t>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   </a:t>
            </a:r>
            <a:r>
              <a:rPr lang="en-US" sz="2000">
                <a:latin typeface="Symbol" pitchFamily="16" charset="2"/>
              </a:rPr>
              <a:t></a:t>
            </a:r>
            <a:r>
              <a:rPr lang="en-US" sz="2000"/>
              <a:t>   F(S) is a monoid.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/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Note:  F(S) is not a group, because the inverse of a non bijective function on S does not exist.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cs typeface="Times New Roman" pitchFamily="16" charset="0"/>
              </a:rPr>
              <a:t>Ex. If M is set of all non singular matrices of order ‘n x n’.</a:t>
            </a:r>
            <a:br>
              <a:rPr lang="en-US" sz="2000">
                <a:cs typeface="Times New Roman" pitchFamily="16" charset="0"/>
              </a:rPr>
            </a:br>
            <a:r>
              <a:rPr lang="en-US" sz="2000">
                <a:cs typeface="Times New Roman" pitchFamily="16" charset="0"/>
              </a:rPr>
              <a:t>      then show that M  is a group w.r.t. matrix multiplication. </a:t>
            </a:r>
            <a:br>
              <a:rPr lang="en-US" sz="2000">
                <a:cs typeface="Times New Roman" pitchFamily="16" charset="0"/>
              </a:rPr>
            </a:br>
            <a:r>
              <a:rPr lang="en-US" sz="2000">
                <a:cs typeface="Times New Roman" pitchFamily="16" charset="0"/>
              </a:rPr>
              <a:t>      Is (M, *) an abelian group?.   Justify your answer.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523875" indent="-5238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r>
              <a:rPr lang="en-US" sz="2000">
                <a:cs typeface="Times New Roman" pitchFamily="16" charset="0"/>
              </a:rPr>
              <a:t>Solution:    Let A,B,C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>
                <a:cs typeface="Times New Roman" pitchFamily="16" charset="0"/>
              </a:rPr>
              <a:t> M.</a:t>
            </a:r>
          </a:p>
          <a:p>
            <a:pPr marL="523875" indent="-523875" eaLnBrk="1" hangingPunct="1">
              <a:spcBef>
                <a:spcPts val="500"/>
              </a:spcBef>
              <a:buFontTx/>
              <a:buNone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r>
              <a:rPr lang="en-US" sz="2000" u="sng"/>
              <a:t>1.Closure  property</a:t>
            </a:r>
            <a:r>
              <a:rPr lang="en-US" sz="2000"/>
              <a:t> : Product of two non singular matrices is again a non singular matrix, because</a:t>
            </a:r>
          </a:p>
          <a:p>
            <a:pPr marL="523875" indent="-523875" eaLnBrk="1" hangingPunct="1">
              <a:spcBef>
                <a:spcPts val="500"/>
              </a:spcBef>
              <a:buFontTx/>
              <a:buNone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r>
              <a:rPr lang="en-US" sz="2000"/>
              <a:t>         </a:t>
            </a:r>
            <a:r>
              <a:rPr lang="en-US" sz="2000">
                <a:latin typeface="Symbol" pitchFamily="16" charset="2"/>
              </a:rPr>
              <a:t></a:t>
            </a:r>
            <a:r>
              <a:rPr lang="en-US" sz="2000"/>
              <a:t>AB</a:t>
            </a:r>
            <a:r>
              <a:rPr lang="en-US" sz="2000">
                <a:latin typeface="Symbol" pitchFamily="16" charset="2"/>
              </a:rPr>
              <a:t></a:t>
            </a:r>
            <a:r>
              <a:rPr lang="en-US" sz="2000"/>
              <a:t> = </a:t>
            </a:r>
            <a:r>
              <a:rPr lang="en-US" sz="2000">
                <a:latin typeface="Symbol" pitchFamily="16" charset="2"/>
              </a:rPr>
              <a:t></a:t>
            </a:r>
            <a:r>
              <a:rPr lang="en-US" sz="2000"/>
              <a:t>A</a:t>
            </a:r>
            <a:r>
              <a:rPr lang="en-US" sz="2000">
                <a:latin typeface="Symbol" pitchFamily="16" charset="2"/>
              </a:rPr>
              <a:t></a:t>
            </a:r>
            <a:r>
              <a:rPr lang="en-US" sz="2000"/>
              <a:t> . </a:t>
            </a:r>
            <a:r>
              <a:rPr lang="en-US" sz="2000">
                <a:latin typeface="Symbol" pitchFamily="16" charset="2"/>
              </a:rPr>
              <a:t></a:t>
            </a:r>
            <a:r>
              <a:rPr lang="en-US" sz="2000"/>
              <a:t>B</a:t>
            </a:r>
            <a:r>
              <a:rPr lang="en-US" sz="2000">
                <a:latin typeface="Symbol" pitchFamily="16" charset="2"/>
              </a:rPr>
              <a:t></a:t>
            </a:r>
            <a:r>
              <a:rPr lang="en-US" sz="2000"/>
              <a:t> </a:t>
            </a:r>
            <a:r>
              <a:rPr lang="en-US" sz="2000">
                <a:latin typeface="Symbol" pitchFamily="16" charset="2"/>
              </a:rPr>
              <a:t></a:t>
            </a:r>
            <a:r>
              <a:rPr lang="en-US" sz="2000"/>
              <a:t> 0  ( Since, A and B are nonsingular) </a:t>
            </a:r>
          </a:p>
          <a:p>
            <a:pPr marL="523875" indent="-523875" eaLnBrk="1" hangingPunct="1">
              <a:spcBef>
                <a:spcPts val="500"/>
              </a:spcBef>
              <a:buFontTx/>
              <a:buNone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r>
              <a:rPr lang="en-US" sz="2000"/>
              <a:t>              i.e.,   AB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M for all A,B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M .</a:t>
            </a:r>
          </a:p>
          <a:p>
            <a:pPr marL="523875" indent="-523875" eaLnBrk="1" hangingPunct="1">
              <a:spcBef>
                <a:spcPts val="500"/>
              </a:spcBef>
              <a:buFontTx/>
              <a:buNone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r>
              <a:rPr lang="en-US" sz="2000"/>
              <a:t>2. </a:t>
            </a:r>
            <a:r>
              <a:rPr lang="en-US" sz="2000" u="sng"/>
              <a:t>Associativity</a:t>
            </a:r>
            <a:r>
              <a:rPr lang="en-US" sz="2000"/>
              <a:t>:  Marix multiplication is  associative.</a:t>
            </a:r>
          </a:p>
          <a:p>
            <a:pPr marL="523875" indent="-523875" eaLnBrk="1" hangingPunct="1">
              <a:spcBef>
                <a:spcPts val="500"/>
              </a:spcBef>
              <a:buFontTx/>
              <a:buNone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r>
              <a:rPr lang="en-US" sz="2000"/>
              <a:t>                      i.e., (AB)C = A(BC)    for all A,B,C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M .</a:t>
            </a:r>
          </a:p>
          <a:p>
            <a:pPr marL="523875" indent="-523875" eaLnBrk="1" hangingPunct="1">
              <a:spcBef>
                <a:spcPts val="500"/>
              </a:spcBef>
              <a:buFontTx/>
              <a:buNone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r>
              <a:rPr lang="en-US" sz="2000"/>
              <a:t>3. </a:t>
            </a:r>
            <a:r>
              <a:rPr lang="en-US" sz="2000" u="sng"/>
              <a:t>Identity </a:t>
            </a:r>
            <a:r>
              <a:rPr lang="en-US" sz="2000"/>
              <a:t>:  We have   I</a:t>
            </a:r>
            <a:r>
              <a:rPr lang="en-US" sz="2000" baseline="-25000"/>
              <a:t>n</a:t>
            </a:r>
            <a:r>
              <a:rPr lang="en-US" sz="2000"/>
              <a:t>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M  and   A I</a:t>
            </a:r>
            <a:r>
              <a:rPr lang="en-US" sz="2000" baseline="-25000"/>
              <a:t>n </a:t>
            </a:r>
            <a:r>
              <a:rPr lang="en-US" sz="2000"/>
              <a:t>= A  for all A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M .</a:t>
            </a:r>
          </a:p>
          <a:p>
            <a:pPr marL="523875" indent="-523875" eaLnBrk="1" hangingPunct="1">
              <a:spcBef>
                <a:spcPts val="500"/>
              </a:spcBef>
              <a:buFontTx/>
              <a:buNone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r>
              <a:rPr lang="en-US" sz="2000"/>
              <a:t>        </a:t>
            </a:r>
            <a:r>
              <a:rPr lang="en-US" sz="2000">
                <a:latin typeface="Symbol" pitchFamily="16" charset="2"/>
              </a:rPr>
              <a:t></a:t>
            </a:r>
            <a:r>
              <a:rPr lang="en-US" sz="2000"/>
              <a:t>  Identity element exists, and  ‘I</a:t>
            </a:r>
            <a:r>
              <a:rPr lang="en-US" sz="2000" baseline="-25000"/>
              <a:t>n</a:t>
            </a:r>
            <a:r>
              <a:rPr lang="en-US" sz="2000"/>
              <a:t>’ is the identity element.</a:t>
            </a:r>
          </a:p>
          <a:p>
            <a:pPr marL="523875" indent="-523875" eaLnBrk="1" hangingPunct="1">
              <a:spcBef>
                <a:spcPts val="500"/>
              </a:spcBef>
              <a:buFontTx/>
              <a:buNone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r>
              <a:rPr lang="en-US" sz="2000"/>
              <a:t>4. </a:t>
            </a:r>
            <a:r>
              <a:rPr lang="en-US" sz="2000" u="sng"/>
              <a:t>Inverse</a:t>
            </a:r>
            <a:r>
              <a:rPr lang="en-US" sz="2000"/>
              <a:t>:  To each  A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M, we have  A</a:t>
            </a:r>
            <a:r>
              <a:rPr lang="en-US" sz="2000" baseline="30000"/>
              <a:t>-1</a:t>
            </a:r>
            <a:r>
              <a:rPr lang="en-US" sz="2000"/>
              <a:t> 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M such that </a:t>
            </a:r>
          </a:p>
          <a:p>
            <a:pPr marL="523875" indent="-523875" eaLnBrk="1" hangingPunct="1">
              <a:spcBef>
                <a:spcPts val="500"/>
              </a:spcBef>
              <a:buFontTx/>
              <a:buNone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r>
              <a:rPr lang="en-US" sz="2000"/>
              <a:t>                A A</a:t>
            </a:r>
            <a:r>
              <a:rPr lang="en-US" sz="2000" baseline="30000"/>
              <a:t>-1</a:t>
            </a:r>
            <a:r>
              <a:rPr lang="en-US" sz="2000"/>
              <a:t> = I</a:t>
            </a:r>
            <a:r>
              <a:rPr lang="en-US" sz="2000" baseline="-25000"/>
              <a:t>n</a:t>
            </a:r>
            <a:r>
              <a:rPr lang="en-US" sz="2000"/>
              <a:t>        i.e.,  Each element in  M  has an inverse.</a:t>
            </a:r>
          </a:p>
          <a:p>
            <a:pPr marL="523875" indent="-523875" eaLnBrk="1" hangingPunct="1">
              <a:spcBef>
                <a:spcPts val="500"/>
              </a:spcBef>
              <a:buFontTx/>
              <a:buNone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endParaRPr 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800"/>
              <a:t>Contd.,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latin typeface="Symbol" pitchFamily="16" charset="2"/>
              </a:rPr>
              <a:t></a:t>
            </a:r>
            <a:r>
              <a:rPr lang="en-US" sz="2000"/>
              <a:t>  M is a group w.r.t. matrix multiplication.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We know that, matrix multiplication is not commutative.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Hence, M is not an abelian group.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cs typeface="Times New Roman" pitchFamily="16" charset="0"/>
              </a:rPr>
              <a:t>Ex. Show that the set of all positive rational  numbers forms an abelian</a:t>
            </a:r>
            <a:br>
              <a:rPr lang="en-US" sz="2000">
                <a:cs typeface="Times New Roman" pitchFamily="16" charset="0"/>
              </a:rPr>
            </a:br>
            <a:r>
              <a:rPr lang="en-US" sz="2000">
                <a:cs typeface="Times New Roman" pitchFamily="16" charset="0"/>
              </a:rPr>
              <a:t>       group under the composition * defined by </a:t>
            </a:r>
            <a:br>
              <a:rPr lang="en-US" sz="2000">
                <a:cs typeface="Times New Roman" pitchFamily="16" charset="0"/>
              </a:rPr>
            </a:br>
            <a:r>
              <a:rPr lang="en-US" sz="2000">
                <a:cs typeface="Times New Roman" pitchFamily="16" charset="0"/>
              </a:rPr>
              <a:t>           a * b = (ab)/2 . 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Solution: Let A = set of all positive rational numbers.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Let a,b,c be any three elements of A.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1. </a:t>
            </a:r>
            <a:r>
              <a:rPr lang="en-US" sz="2000" u="sng"/>
              <a:t>Closure property: </a:t>
            </a:r>
            <a:r>
              <a:rPr lang="en-US" sz="2000"/>
              <a:t>  We know that, Product of two positive rational numbers is again a rational number.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i.e., a *b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A for all a,b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A 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2. </a:t>
            </a:r>
            <a:r>
              <a:rPr lang="en-US" sz="2000" u="sng"/>
              <a:t>Associativity</a:t>
            </a:r>
            <a:r>
              <a:rPr lang="en-US" sz="2000"/>
              <a:t>:     (a*b)*c = (ab/2) * c  =  (abc) / 4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                a*(b*c)  = a * (bc/2)  =  (abc) / 4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3. </a:t>
            </a:r>
            <a:r>
              <a:rPr lang="en-US" sz="2000" u="sng"/>
              <a:t>Identity </a:t>
            </a:r>
            <a:r>
              <a:rPr lang="en-US" sz="2000"/>
              <a:t>:  Let  e  be the identity element.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     We have   a*e = (a e)/2  …(1)  , By the definition of *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     again,        a*e = a       …..(2) , Since e is the identity.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From (1)and (2),  (a e)/2 = a     </a:t>
            </a:r>
            <a:r>
              <a:rPr lang="en-US" sz="2000">
                <a:latin typeface="Symbol" pitchFamily="16" charset="2"/>
              </a:rPr>
              <a:t></a:t>
            </a:r>
            <a:r>
              <a:rPr lang="en-US" sz="2000"/>
              <a:t> e = 2   and 2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A 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latin typeface="Symbol" pitchFamily="16" charset="2"/>
              </a:rPr>
              <a:t></a:t>
            </a:r>
            <a:r>
              <a:rPr lang="en-US" sz="2000"/>
              <a:t>  Identity element exists, and  ‘2’ is the identity element in 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800"/>
              <a:t>Contd.,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4. </a:t>
            </a:r>
            <a:r>
              <a:rPr lang="en-US" sz="2000" u="sng"/>
              <a:t>Inverse:</a:t>
            </a:r>
            <a:r>
              <a:rPr lang="en-US" sz="2000"/>
              <a:t>   Let a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A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let us suppose b is inverse of a.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Now,  a * b = (a b)/2  ….(1)    (By definition of inverse.)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Again, a * b = e = 2  …..(2)     (By definition of inverse)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From (1) and (2), it follows that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(a b)/2  =  2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</a:t>
            </a:r>
            <a:r>
              <a:rPr lang="en-US" sz="2000">
                <a:latin typeface="Symbol" pitchFamily="16" charset="2"/>
              </a:rPr>
              <a:t></a:t>
            </a:r>
            <a:r>
              <a:rPr lang="en-US" sz="2000"/>
              <a:t>          b =  (4 / a) 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A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latin typeface="Symbol" pitchFamily="16" charset="2"/>
              </a:rPr>
              <a:t></a:t>
            </a:r>
            <a:r>
              <a:rPr lang="en-US" sz="2000"/>
              <a:t> (A ,*) is a group.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Commutativity:    a * b =  (ab/2) = (ba/2) = b * a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Hence, (A,*) is an abelian group.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068388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/>
              <a:t>Theorem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772400" cy="461645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400"/>
              <a:t>Ex. In a group (G, *) ,  Prove that the identity element is unique.</a:t>
            </a:r>
            <a:r>
              <a:rPr lang="en-IN" sz="2400" u="sng"/>
              <a:t>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400" u="sng"/>
              <a:t>Proof </a:t>
            </a:r>
            <a:r>
              <a:rPr lang="en-IN" sz="2400"/>
              <a:t>: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Times New Roman" pitchFamily="16" charset="0"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400"/>
              <a:t>a)  Let e</a:t>
            </a:r>
            <a:r>
              <a:rPr lang="en-IN" sz="2400" baseline="-25000"/>
              <a:t>1</a:t>
            </a:r>
            <a:r>
              <a:rPr lang="en-IN" sz="2400"/>
              <a:t> and e</a:t>
            </a:r>
            <a:r>
              <a:rPr lang="en-IN" sz="2400" baseline="-25000"/>
              <a:t>2</a:t>
            </a:r>
            <a:r>
              <a:rPr lang="en-IN" sz="2400"/>
              <a:t> are two identity elements in G.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400"/>
              <a:t>         Now,    e</a:t>
            </a:r>
            <a:r>
              <a:rPr lang="en-IN" sz="2400" baseline="-25000"/>
              <a:t>1</a:t>
            </a:r>
            <a:r>
              <a:rPr lang="en-IN" sz="2400"/>
              <a:t> * e</a:t>
            </a:r>
            <a:r>
              <a:rPr lang="en-IN" sz="2400" baseline="-25000"/>
              <a:t>2</a:t>
            </a:r>
            <a:r>
              <a:rPr lang="en-IN" sz="2400"/>
              <a:t>  =  e</a:t>
            </a:r>
            <a:r>
              <a:rPr lang="en-IN" sz="2400" baseline="-25000"/>
              <a:t>1</a:t>
            </a:r>
            <a:r>
              <a:rPr lang="en-IN" sz="2400"/>
              <a:t>     …(1)   (since e</a:t>
            </a:r>
            <a:r>
              <a:rPr lang="en-IN" sz="2400" baseline="-25000"/>
              <a:t>2</a:t>
            </a:r>
            <a:r>
              <a:rPr lang="en-IN" sz="2400"/>
              <a:t> is the identity)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400"/>
              <a:t>          Again,  e</a:t>
            </a:r>
            <a:r>
              <a:rPr lang="en-IN" sz="2400" baseline="-25000"/>
              <a:t>1</a:t>
            </a:r>
            <a:r>
              <a:rPr lang="en-IN" sz="2400"/>
              <a:t> * e</a:t>
            </a:r>
            <a:r>
              <a:rPr lang="en-IN" sz="2400" baseline="-25000"/>
              <a:t>2</a:t>
            </a:r>
            <a:r>
              <a:rPr lang="en-IN" sz="2400"/>
              <a:t>  =  e</a:t>
            </a:r>
            <a:r>
              <a:rPr lang="en-IN" sz="2400" baseline="-25000"/>
              <a:t>2</a:t>
            </a:r>
            <a:r>
              <a:rPr lang="en-IN" sz="2400"/>
              <a:t>     …(2)   (since e</a:t>
            </a:r>
            <a:r>
              <a:rPr lang="en-IN" sz="2400" baseline="-25000"/>
              <a:t>1</a:t>
            </a:r>
            <a:r>
              <a:rPr lang="en-IN" sz="2400"/>
              <a:t> is the identity)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400"/>
              <a:t>         From (1) and (2), we have       e</a:t>
            </a:r>
            <a:r>
              <a:rPr lang="en-IN" sz="2400" baseline="-25000"/>
              <a:t>1</a:t>
            </a:r>
            <a:r>
              <a:rPr lang="en-IN" sz="2400"/>
              <a:t> = e</a:t>
            </a:r>
            <a:r>
              <a:rPr lang="en-IN" sz="2400" baseline="-25000"/>
              <a:t>2</a:t>
            </a:r>
            <a:r>
              <a:rPr lang="en-IN" sz="2400"/>
              <a:t> 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400"/>
              <a:t>   </a:t>
            </a:r>
            <a:r>
              <a:rPr lang="en-IN" sz="2400">
                <a:latin typeface="Symbol" pitchFamily="16" charset="2"/>
              </a:rPr>
              <a:t></a:t>
            </a:r>
            <a:r>
              <a:rPr lang="en-IN" sz="2400"/>
              <a:t>  Identity element in a group is unique.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IN" sz="2000"/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IN" sz="2000"/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IN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772400" cy="534988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/>
              <a:t>Theorem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772400" cy="476885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/>
              <a:t>Ex. In a group (G, *) ,  Prove that the inverse of any element is unique.</a:t>
            </a:r>
            <a:r>
              <a:rPr lang="en-IN" sz="2000" u="sng"/>
              <a:t>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u="sng"/>
              <a:t>Proof</a:t>
            </a:r>
            <a:r>
              <a:rPr lang="en-IN" sz="2000"/>
              <a:t>: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/>
              <a:t>Let   a ,b,c </a:t>
            </a:r>
            <a:r>
              <a:rPr lang="en-IN" sz="2000">
                <a:latin typeface="Symbol" pitchFamily="16" charset="2"/>
              </a:rPr>
              <a:t></a:t>
            </a:r>
            <a:r>
              <a:rPr lang="en-IN" sz="2000"/>
              <a:t>G   and   e is the identity in G.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/>
              <a:t>Let us suppose, Both  b and c are inverse elements of  a 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/>
              <a:t>Now,   a * b = e   …(1)   (Since, b is inverse of a 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/>
              <a:t>Again, a * c = e   …(2)   (Since, c is also inverse of a 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/>
              <a:t>From (1) and (2), we have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/>
              <a:t>   a * b = a * c 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>
                <a:latin typeface="Symbol" pitchFamily="16" charset="2"/>
              </a:rPr>
              <a:t></a:t>
            </a:r>
            <a:r>
              <a:rPr lang="en-IN" sz="2000"/>
              <a:t>     b = c      (By left cancellation law)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/>
              <a:t>In a group, the inverse of any element is unique.</a:t>
            </a:r>
            <a:br>
              <a:rPr lang="en-IN" sz="2000"/>
            </a:br>
            <a:endParaRPr lang="en-IN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772400" cy="534988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/>
              <a:t>Theorem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24000"/>
            <a:ext cx="7772400" cy="469265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Ex. In a group (G, *) , Prove that </a:t>
            </a:r>
            <a:br>
              <a:rPr lang="en-US" sz="2000"/>
            </a:br>
            <a:r>
              <a:rPr lang="en-US" sz="2000"/>
              <a:t>  </a:t>
            </a:r>
            <a:r>
              <a:rPr lang="en-US" sz="2000">
                <a:cs typeface="Times New Roman" pitchFamily="16" charset="0"/>
              </a:rPr>
              <a:t>(a * b)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   =   b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 * a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/>
              <a:t>  for all a,b 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G.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/>
              <a:t>Proof : </a:t>
            </a:r>
            <a:r>
              <a:rPr lang="en-US" sz="2000"/>
              <a:t>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Consider,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(a * b) * ( b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 * a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)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=  (a * ( b *  b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 ) * a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)       (By associative property).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=  </a:t>
            </a:r>
            <a:r>
              <a:rPr lang="en-US" sz="2000">
                <a:cs typeface="Times New Roman" pitchFamily="16" charset="0"/>
              </a:rPr>
              <a:t>(a * e * a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)</a:t>
            </a:r>
            <a:r>
              <a:rPr lang="en-US" sz="2000"/>
              <a:t>                    ( By inverse property)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=  ( a * </a:t>
            </a:r>
            <a:r>
              <a:rPr lang="en-US" sz="2000">
                <a:cs typeface="Times New Roman" pitchFamily="16" charset="0"/>
              </a:rPr>
              <a:t>a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)</a:t>
            </a:r>
            <a:r>
              <a:rPr lang="en-US" sz="2000"/>
              <a:t>                         ( Since, e is identity)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=  e                                     ( By inverse property)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Similarly, we can show that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(b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 * a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) * (a * b)  = e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Hence, (a * b)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   =   b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 * a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/>
              <a:t> 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cs typeface="Times New Roman" pitchFamily="16" charset="0"/>
              </a:rPr>
              <a:t>Ex.    If (G, *) is a group and a </a:t>
            </a:r>
            <a:r>
              <a:rPr lang="en-IN" sz="2000">
                <a:latin typeface="Symbol" pitchFamily="16" charset="2"/>
                <a:cs typeface="Arial" charset="0"/>
              </a:rPr>
              <a:t></a:t>
            </a:r>
            <a:r>
              <a:rPr lang="en-IN" sz="2000">
                <a:cs typeface="Times New Roman" pitchFamily="16" charset="0"/>
              </a:rPr>
              <a:t> G  such that  a * a = a ,</a:t>
            </a:r>
            <a:br>
              <a:rPr lang="en-IN" sz="2000">
                <a:cs typeface="Times New Roman" pitchFamily="16" charset="0"/>
              </a:rPr>
            </a:br>
            <a:r>
              <a:rPr lang="en-IN" sz="2000">
                <a:cs typeface="Times New Roman" pitchFamily="16" charset="0"/>
              </a:rPr>
              <a:t>         then show that  a = e , where e is identity element in G</a:t>
            </a:r>
            <a:r>
              <a:rPr lang="en-IN" sz="200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u="sng"/>
              <a:t>Proof</a:t>
            </a:r>
            <a:r>
              <a:rPr lang="en-IN" sz="2000"/>
              <a:t>:  Given that,   </a:t>
            </a:r>
            <a:r>
              <a:rPr lang="en-IN" sz="2000">
                <a:cs typeface="Times New Roman" pitchFamily="16" charset="0"/>
              </a:rPr>
              <a:t>a * a  = a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>
                <a:cs typeface="Times New Roman" pitchFamily="16" charset="0"/>
              </a:rPr>
              <a:t>                             </a:t>
            </a:r>
            <a:r>
              <a:rPr lang="en-IN" sz="2000">
                <a:latin typeface="Symbol" pitchFamily="16" charset="2"/>
              </a:rPr>
              <a:t></a:t>
            </a:r>
            <a:r>
              <a:rPr lang="en-IN" sz="2000"/>
              <a:t> a * a = a * e      ( Since, e is identity in G)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/>
              <a:t>                            </a:t>
            </a:r>
            <a:r>
              <a:rPr lang="en-IN" sz="2000">
                <a:latin typeface="Symbol" pitchFamily="16" charset="2"/>
              </a:rPr>
              <a:t></a:t>
            </a:r>
            <a:r>
              <a:rPr lang="en-IN" sz="2000"/>
              <a:t>       a  =  e         ( By left cancellation law)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/>
              <a:t>Hence, the result follows.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IN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162800" cy="8382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/>
              <a:t>Semi group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447800"/>
            <a:ext cx="7772400" cy="49530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 dirty="0">
                <a:cs typeface="Times New Roman" pitchFamily="16" charset="0"/>
              </a:rPr>
              <a:t>Semi Group:</a:t>
            </a:r>
            <a:r>
              <a:rPr lang="en-US" sz="2000" dirty="0">
                <a:cs typeface="Times New Roman" pitchFamily="16" charset="0"/>
              </a:rPr>
              <a:t> An algebraic system (A, *) is said to be a semi group if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dirty="0">
                <a:cs typeface="Times New Roman" pitchFamily="16" charset="0"/>
              </a:rPr>
              <a:t>                             1. * is closed operation on A.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dirty="0">
                <a:cs typeface="Times New Roman" pitchFamily="16" charset="0"/>
              </a:rPr>
              <a:t>                             2. * is an associative operation, for all a, b, c in A.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dirty="0"/>
              <a:t>Ex. (N, +) is a semi group.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dirty="0"/>
              <a:t>Ex. (N, .) is a semi group.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dirty="0"/>
              <a:t>Ex. (N,  –  ) is not a semi group.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Times New Roman" pitchFamily="16" charset="0"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cs typeface="Times New Roman" pitchFamily="16" charset="0"/>
              </a:rPr>
              <a:t>Ex.   If  every element of a group is its own inverse, then show that</a:t>
            </a:r>
            <a:br>
              <a:rPr lang="en-US" sz="2000">
                <a:cs typeface="Times New Roman" pitchFamily="16" charset="0"/>
              </a:rPr>
            </a:br>
            <a:r>
              <a:rPr lang="en-US" sz="2000">
                <a:cs typeface="Times New Roman" pitchFamily="16" charset="0"/>
              </a:rPr>
              <a:t>        the group must be abelian .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Proof:  Let (G, *) be a group.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Let a and b are any two elements of G.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Consider the identity,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</a:t>
            </a:r>
            <a:r>
              <a:rPr lang="en-US" sz="2000">
                <a:cs typeface="Times New Roman" pitchFamily="16" charset="0"/>
              </a:rPr>
              <a:t>(a * b)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   =   b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 * a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/>
              <a:t>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</a:t>
            </a:r>
            <a:r>
              <a:rPr lang="en-US" sz="2000">
                <a:latin typeface="Symbol" pitchFamily="16" charset="2"/>
              </a:rPr>
              <a:t></a:t>
            </a:r>
            <a:r>
              <a:rPr lang="en-US" sz="2000"/>
              <a:t>       (a * b )   =     b * a     ( Since each element of G is its own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                                                                               inverse)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Hence,  G is abelian.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/>
              <a:t>Note:    a</a:t>
            </a:r>
            <a:r>
              <a:rPr lang="en-US" sz="2000" baseline="30000"/>
              <a:t>2</a:t>
            </a:r>
            <a:r>
              <a:rPr lang="en-US" sz="2000"/>
              <a:t>  = a * a</a:t>
            </a:r>
            <a:br>
              <a:rPr lang="en-US" sz="2000"/>
            </a:br>
            <a:r>
              <a:rPr lang="en-US" sz="2000"/>
              <a:t>             a</a:t>
            </a:r>
            <a:r>
              <a:rPr lang="en-US" sz="2000" baseline="30000"/>
              <a:t>3</a:t>
            </a:r>
            <a:r>
              <a:rPr lang="en-US" sz="2000"/>
              <a:t>  = a * a * a    etc.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Ex. In a group (G, *),   if   (a * b)</a:t>
            </a:r>
            <a:r>
              <a:rPr lang="en-US" sz="2000" baseline="30000">
                <a:cs typeface="Times New Roman" pitchFamily="16" charset="0"/>
              </a:rPr>
              <a:t>2</a:t>
            </a:r>
            <a:r>
              <a:rPr lang="en-US" sz="2000">
                <a:cs typeface="Times New Roman" pitchFamily="16" charset="0"/>
              </a:rPr>
              <a:t> = a</a:t>
            </a:r>
            <a:r>
              <a:rPr lang="en-US" sz="2000" baseline="30000">
                <a:cs typeface="Times New Roman" pitchFamily="16" charset="0"/>
              </a:rPr>
              <a:t>2</a:t>
            </a:r>
            <a:r>
              <a:rPr lang="en-US" sz="2000">
                <a:cs typeface="Times New Roman" pitchFamily="16" charset="0"/>
              </a:rPr>
              <a:t> * b</a:t>
            </a:r>
            <a:r>
              <a:rPr lang="en-US" sz="2000" baseline="30000">
                <a:cs typeface="Times New Roman" pitchFamily="16" charset="0"/>
              </a:rPr>
              <a:t>2</a:t>
            </a:r>
            <a:r>
              <a:rPr lang="en-US" sz="2000">
                <a:cs typeface="Times New Roman" pitchFamily="16" charset="0"/>
              </a:rPr>
              <a:t>   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</a:t>
            </a:r>
            <a:r>
              <a:rPr lang="en-US" sz="2000">
                <a:cs typeface="Times New Roman" pitchFamily="16" charset="0"/>
              </a:rPr>
              <a:t>a,b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>
                <a:cs typeface="Times New Roman" pitchFamily="16" charset="0"/>
              </a:rPr>
              <a:t> G 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then show that G is abelian group.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/>
              <a:t>Proof</a:t>
            </a:r>
            <a:r>
              <a:rPr lang="en-US" sz="2000"/>
              <a:t>:  Given that  </a:t>
            </a:r>
            <a:r>
              <a:rPr lang="en-US" sz="2000">
                <a:cs typeface="Times New Roman" pitchFamily="16" charset="0"/>
              </a:rPr>
              <a:t>(a * b)</a:t>
            </a:r>
            <a:r>
              <a:rPr lang="en-US" sz="2000" baseline="30000">
                <a:cs typeface="Times New Roman" pitchFamily="16" charset="0"/>
              </a:rPr>
              <a:t>2</a:t>
            </a:r>
            <a:r>
              <a:rPr lang="en-US" sz="2000">
                <a:cs typeface="Times New Roman" pitchFamily="16" charset="0"/>
              </a:rPr>
              <a:t> = a</a:t>
            </a:r>
            <a:r>
              <a:rPr lang="en-US" sz="2000" baseline="30000">
                <a:cs typeface="Times New Roman" pitchFamily="16" charset="0"/>
              </a:rPr>
              <a:t>2</a:t>
            </a:r>
            <a:r>
              <a:rPr lang="en-US" sz="2000">
                <a:cs typeface="Times New Roman" pitchFamily="16" charset="0"/>
              </a:rPr>
              <a:t> * b</a:t>
            </a:r>
            <a:r>
              <a:rPr lang="en-US" sz="2000" baseline="30000">
                <a:cs typeface="Times New Roman" pitchFamily="16" charset="0"/>
              </a:rPr>
              <a:t>2</a:t>
            </a:r>
            <a:r>
              <a:rPr lang="en-US" sz="2000">
                <a:cs typeface="Times New Roman" pitchFamily="16" charset="0"/>
              </a:rPr>
              <a:t>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</a:t>
            </a:r>
            <a:r>
              <a:rPr lang="en-US" sz="2000">
                <a:cs typeface="Times New Roman" pitchFamily="16" charset="0"/>
              </a:rPr>
              <a:t> (a * b) * (a * b) =  (a * a )* (b * b)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</a:t>
            </a:r>
            <a:r>
              <a:rPr lang="en-US" sz="2000">
                <a:cs typeface="Times New Roman" pitchFamily="16" charset="0"/>
              </a:rPr>
              <a:t> a *( b * a )* b =  a * (a * b) * b   ( By associative law)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</a:t>
            </a:r>
            <a:r>
              <a:rPr lang="en-US" sz="2000">
                <a:cs typeface="Times New Roman" pitchFamily="16" charset="0"/>
              </a:rPr>
              <a:t> ( b * a )* b =   (a * b) * b       ( By left cancellation law)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</a:t>
            </a:r>
            <a:r>
              <a:rPr lang="en-US" sz="2000">
                <a:cs typeface="Times New Roman" pitchFamily="16" charset="0"/>
              </a:rPr>
              <a:t> ( b * a ) =   (a * b)        ( By right cancellation law)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Hence, G is abelian group.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/>
              <a:t>Finite groups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 rtlCol="0">
            <a:normAutofit lnSpcReduction="10000"/>
          </a:bodyPr>
          <a:lstStyle/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>
                <a:cs typeface="Times New Roman" pitchFamily="16" charset="0"/>
              </a:rPr>
              <a:t>Ex. Show that  G = {1, -1} is an abelian group under multiplication.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>
                <a:cs typeface="Times New Roman" pitchFamily="16" charset="0"/>
              </a:rPr>
              <a:t>Solution: The composition table of G is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>
                <a:cs typeface="Times New Roman" pitchFamily="16" charset="0"/>
              </a:rPr>
              <a:t>                     .      1      – 1  </a:t>
            </a:r>
            <a:r>
              <a:rPr lang="en-US" sz="2000"/>
              <a:t> 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/>
              <a:t>                    1      1      </a:t>
            </a:r>
            <a:r>
              <a:rPr lang="en-US" sz="2000">
                <a:cs typeface="Times New Roman" pitchFamily="16" charset="0"/>
              </a:rPr>
              <a:t>– 1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/>
              <a:t>                 – 1   </a:t>
            </a:r>
            <a:r>
              <a:rPr lang="en-US" sz="2000">
                <a:cs typeface="Times New Roman" pitchFamily="16" charset="0"/>
              </a:rPr>
              <a:t>– 1         1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/>
              <a:t>1. </a:t>
            </a:r>
            <a:r>
              <a:rPr lang="en-US" sz="2000" u="sng"/>
              <a:t>Closure property: </a:t>
            </a:r>
            <a:r>
              <a:rPr lang="en-US" sz="2000"/>
              <a:t>  Since all the entries of the composition table are the elements of the given set, the set G is closed under multiplication.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/>
              <a:t>2. </a:t>
            </a:r>
            <a:r>
              <a:rPr lang="en-US" sz="2000" u="sng"/>
              <a:t>Associativity</a:t>
            </a:r>
            <a:r>
              <a:rPr lang="en-US" sz="2000"/>
              <a:t>:  The elements of G are real numbers, and we know that multiplication of real numbers is  associative.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/>
              <a:t>3. </a:t>
            </a:r>
            <a:r>
              <a:rPr lang="en-US" sz="2000" u="sng"/>
              <a:t>Identity </a:t>
            </a:r>
            <a:r>
              <a:rPr lang="en-US" sz="2000"/>
              <a:t>:  Here,  1  is the identity element and  1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G.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/>
              <a:t>4. </a:t>
            </a:r>
            <a:r>
              <a:rPr lang="en-US" sz="2000" u="sng"/>
              <a:t>Inverse</a:t>
            </a:r>
            <a:r>
              <a:rPr lang="en-US" sz="2000"/>
              <a:t>: From the composition table, we see that the inverse elements of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/>
              <a:t>      1 and  – 1  are  1 and  – 1 respectively.</a:t>
            </a:r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3124200" y="2895600"/>
            <a:ext cx="1588" cy="10668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2819400" y="3200400"/>
            <a:ext cx="1447800" cy="1588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/>
              <a:t>Contd.,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/>
              <a:t>Hence, G is a group w.r.t multiplication.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/>
              <a:t>5. Commutativity:  The corresponding rows and columns of the table are identical. Therefore</a:t>
            </a:r>
            <a:r>
              <a:rPr lang="en-US" sz="2400"/>
              <a:t> </a:t>
            </a:r>
            <a:r>
              <a:rPr lang="en-US" sz="2000"/>
              <a:t>the binary operation  </a:t>
            </a:r>
            <a:r>
              <a:rPr lang="en-US" sz="2000">
                <a:cs typeface="Times New Roman" pitchFamily="16" charset="0"/>
              </a:rPr>
              <a:t>.</a:t>
            </a:r>
            <a:r>
              <a:rPr lang="en-US" sz="2000"/>
              <a:t>  is commutative.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/>
              <a:t>Hence, G is an abelian group w.r.t. multiplication..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/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cs typeface="Times New Roman" pitchFamily="16" charset="0"/>
            </a:endParaRP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cs typeface="Times New Roman" pitchFamily="16" charset="0"/>
              </a:rPr>
              <a:t>Ex. Show that  G = {1,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>
                <a:cs typeface="Times New Roman" pitchFamily="16" charset="0"/>
              </a:rPr>
              <a:t>,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baseline="30000">
                <a:cs typeface="Times New Roman" pitchFamily="16" charset="0"/>
              </a:rPr>
              <a:t>2</a:t>
            </a:r>
            <a:r>
              <a:rPr lang="en-US" sz="2000">
                <a:cs typeface="Times New Roman" pitchFamily="16" charset="0"/>
              </a:rPr>
              <a:t>} is an abelian group under multiplication.   </a:t>
            </a:r>
            <a:br>
              <a:rPr lang="en-US" sz="2000">
                <a:cs typeface="Times New Roman" pitchFamily="16" charset="0"/>
              </a:rPr>
            </a:br>
            <a:r>
              <a:rPr lang="en-US" sz="2000">
                <a:cs typeface="Times New Roman" pitchFamily="16" charset="0"/>
              </a:rPr>
              <a:t>        Where 1,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>
                <a:cs typeface="Times New Roman" pitchFamily="16" charset="0"/>
              </a:rPr>
              <a:t>,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baseline="30000">
                <a:cs typeface="Times New Roman" pitchFamily="16" charset="0"/>
              </a:rPr>
              <a:t>2</a:t>
            </a:r>
            <a:r>
              <a:rPr lang="en-US" sz="2000">
                <a:cs typeface="Times New Roman" pitchFamily="16" charset="0"/>
              </a:rPr>
              <a:t> are cube roots of unity.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 rtlCol="0">
            <a:normAutofit fontScale="92500"/>
          </a:bodyPr>
          <a:lstStyle/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>
                <a:cs typeface="Times New Roman" pitchFamily="16" charset="0"/>
              </a:rPr>
              <a:t>Solution: The composition table of G is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>
                <a:cs typeface="Times New Roman" pitchFamily="16" charset="0"/>
              </a:rPr>
              <a:t>                        .      1      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>
                <a:cs typeface="Times New Roman" pitchFamily="16" charset="0"/>
              </a:rPr>
              <a:t>   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baseline="30000">
                <a:cs typeface="Times New Roman" pitchFamily="16" charset="0"/>
              </a:rPr>
              <a:t>2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/>
              <a:t>                    1         1       </a:t>
            </a:r>
            <a:r>
              <a:rPr lang="en-US" sz="2000">
                <a:cs typeface="Times New Roman" pitchFamily="16" charset="0"/>
              </a:rPr>
              <a:t>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>
                <a:cs typeface="Times New Roman" pitchFamily="16" charset="0"/>
              </a:rPr>
              <a:t> </a:t>
            </a:r>
            <a:r>
              <a:rPr lang="en-US" sz="2000"/>
              <a:t>  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baseline="30000">
                <a:cs typeface="Times New Roman" pitchFamily="16" charset="0"/>
              </a:rPr>
              <a:t>2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>
                <a:cs typeface="Times New Roman" pitchFamily="16" charset="0"/>
              </a:rPr>
              <a:t>                  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baseline="30000">
                <a:cs typeface="Times New Roman" pitchFamily="16" charset="0"/>
              </a:rPr>
              <a:t>           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>
                <a:cs typeface="Times New Roman" pitchFamily="16" charset="0"/>
              </a:rPr>
              <a:t>     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baseline="30000">
                <a:cs typeface="Times New Roman" pitchFamily="16" charset="0"/>
              </a:rPr>
              <a:t>2       </a:t>
            </a:r>
            <a:r>
              <a:rPr lang="en-US" sz="2000">
                <a:cs typeface="Times New Roman" pitchFamily="16" charset="0"/>
              </a:rPr>
              <a:t>1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>
                <a:cs typeface="Times New Roman" pitchFamily="16" charset="0"/>
              </a:rPr>
              <a:t>                  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baseline="30000">
                <a:cs typeface="Times New Roman" pitchFamily="16" charset="0"/>
              </a:rPr>
              <a:t>2         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baseline="30000">
                <a:cs typeface="Times New Roman" pitchFamily="16" charset="0"/>
              </a:rPr>
              <a:t>2          </a:t>
            </a:r>
            <a:r>
              <a:rPr lang="en-US" sz="2000">
                <a:cs typeface="Times New Roman" pitchFamily="16" charset="0"/>
              </a:rPr>
              <a:t>1    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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endParaRPr lang="en-US" sz="2000">
              <a:cs typeface="Times New Roman" pitchFamily="16" charset="0"/>
            </a:endParaRP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/>
              <a:t>1. </a:t>
            </a:r>
            <a:r>
              <a:rPr lang="en-US" sz="2000" u="sng"/>
              <a:t>Closure property: </a:t>
            </a:r>
            <a:r>
              <a:rPr lang="en-US" sz="2000"/>
              <a:t>  Since all the entries of the composition table are the elements of the given set, the set G is closed under multiplication.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/>
              <a:t>2. </a:t>
            </a:r>
            <a:r>
              <a:rPr lang="en-US" sz="2000" u="sng"/>
              <a:t>Associativity</a:t>
            </a:r>
            <a:r>
              <a:rPr lang="en-US" sz="2000"/>
              <a:t>:  The elements of G are complex numbers, and we know that multiplication of complex numbers is  associative.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/>
              <a:t>3. </a:t>
            </a:r>
            <a:r>
              <a:rPr lang="en-US" sz="2000" u="sng"/>
              <a:t>Identity </a:t>
            </a:r>
            <a:r>
              <a:rPr lang="en-US" sz="2000"/>
              <a:t>:  Here,  1  is the identity element and  1</a:t>
            </a:r>
            <a:r>
              <a:rPr lang="en-US" sz="2000">
                <a:latin typeface="Symbol" pitchFamily="16" charset="2"/>
              </a:rPr>
              <a:t></a:t>
            </a:r>
            <a:r>
              <a:rPr lang="en-US" sz="2000"/>
              <a:t> G.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/>
              <a:t>4. </a:t>
            </a:r>
            <a:r>
              <a:rPr lang="en-US" sz="2000" u="sng"/>
              <a:t>Inverse</a:t>
            </a:r>
            <a:r>
              <a:rPr lang="en-US" sz="2000"/>
              <a:t>: From the composition table, we see that the inverse elements of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/>
              <a:t>      1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>
                <a:cs typeface="Times New Roman" pitchFamily="16" charset="0"/>
              </a:rPr>
              <a:t>,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baseline="30000">
                <a:cs typeface="Times New Roman" pitchFamily="16" charset="0"/>
              </a:rPr>
              <a:t>2</a:t>
            </a:r>
            <a:r>
              <a:rPr lang="en-US" sz="2000"/>
              <a:t> are  1,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baseline="30000">
                <a:cs typeface="Times New Roman" pitchFamily="16" charset="0"/>
              </a:rPr>
              <a:t>2</a:t>
            </a:r>
            <a:r>
              <a:rPr lang="en-US" sz="2000">
                <a:cs typeface="Times New Roman" pitchFamily="16" charset="0"/>
              </a:rPr>
              <a:t>,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/>
              <a:t> respectively.</a:t>
            </a:r>
          </a:p>
        </p:txBody>
      </p:sp>
      <p:sp>
        <p:nvSpPr>
          <p:cNvPr id="33796" name="Line 3"/>
          <p:cNvSpPr>
            <a:spLocks noChangeShapeType="1"/>
          </p:cNvSpPr>
          <p:nvPr/>
        </p:nvSpPr>
        <p:spPr bwMode="auto">
          <a:xfrm>
            <a:off x="3352800" y="2514600"/>
            <a:ext cx="1588" cy="13716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2895600" y="2819400"/>
            <a:ext cx="2286000" cy="1588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/>
              <a:t>Contd.,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Hence, G is a group w.r.t multiplication.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5. Commutativity: The corresponding rows and columns of the table are identical. Therefore</a:t>
            </a:r>
            <a:r>
              <a:rPr lang="en-US" sz="2400"/>
              <a:t> </a:t>
            </a:r>
            <a:r>
              <a:rPr lang="en-US" sz="2000"/>
              <a:t>the binary operation  </a:t>
            </a:r>
            <a:r>
              <a:rPr lang="en-US" sz="2000">
                <a:cs typeface="Times New Roman" pitchFamily="16" charset="0"/>
              </a:rPr>
              <a:t>.</a:t>
            </a:r>
            <a:r>
              <a:rPr lang="en-US" sz="2000"/>
              <a:t>  is commutative.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Hence, G is an abelian group w.r.t. multiplication.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/>
          </a:p>
          <a:p>
            <a:pPr marL="447675" indent="-447675" eaLnBrk="1" hangingPunct="1">
              <a:spcBef>
                <a:spcPts val="6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400"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/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cs typeface="Times New Roman" pitchFamily="16" charset="0"/>
              </a:rPr>
              <a:t>Ex. Show that  G = {1,  –1,  i, –i } is an abelian group under multiplication.   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 rtlCol="0">
            <a:normAutofit lnSpcReduction="10000"/>
          </a:bodyPr>
          <a:lstStyle/>
          <a:p>
            <a:pPr marL="447675" indent="-44767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>
                <a:solidFill>
                  <a:srgbClr val="000000"/>
                </a:solidFill>
                <a:cs typeface="Times New Roman" pitchFamily="16" charset="0"/>
              </a:rPr>
              <a:t>Solution: The composition table of G is </a:t>
            </a:r>
          </a:p>
          <a:p>
            <a:pPr marL="447675" indent="-44767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>
                <a:solidFill>
                  <a:srgbClr val="000000"/>
                </a:solidFill>
                <a:cs typeface="Times New Roman" pitchFamily="16" charset="0"/>
              </a:rPr>
              <a:t>                        .      1        –1       i      -i</a:t>
            </a:r>
          </a:p>
          <a:p>
            <a:pPr marL="447675" indent="-44767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>
                <a:solidFill>
                  <a:srgbClr val="000000"/>
                </a:solidFill>
              </a:rPr>
              <a:t>                    1         1       </a:t>
            </a:r>
            <a:r>
              <a:rPr lang="en-US" sz="2000">
                <a:solidFill>
                  <a:srgbClr val="000000"/>
                </a:solidFill>
                <a:cs typeface="Times New Roman" pitchFamily="16" charset="0"/>
              </a:rPr>
              <a:t> -1 </a:t>
            </a:r>
            <a:r>
              <a:rPr lang="en-US" sz="2000">
                <a:solidFill>
                  <a:srgbClr val="000000"/>
                </a:solidFill>
              </a:rPr>
              <a:t>     </a:t>
            </a:r>
            <a:r>
              <a:rPr lang="en-US" sz="2000">
                <a:solidFill>
                  <a:srgbClr val="000000"/>
                </a:solidFill>
                <a:cs typeface="Times New Roman" pitchFamily="16" charset="0"/>
              </a:rPr>
              <a:t>i      - i</a:t>
            </a:r>
          </a:p>
          <a:p>
            <a:pPr marL="447675" indent="-44767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>
                <a:solidFill>
                  <a:srgbClr val="000000"/>
                </a:solidFill>
                <a:cs typeface="Times New Roman" pitchFamily="16" charset="0"/>
              </a:rPr>
              <a:t>                   -1</a:t>
            </a:r>
            <a:r>
              <a:rPr lang="en-US" sz="2000" baseline="30000">
                <a:solidFill>
                  <a:srgbClr val="000000"/>
                </a:solidFill>
                <a:cs typeface="Times New Roman" pitchFamily="16" charset="0"/>
              </a:rPr>
              <a:t>            </a:t>
            </a:r>
            <a:r>
              <a:rPr lang="en-US" sz="2000">
                <a:solidFill>
                  <a:srgbClr val="000000"/>
                </a:solidFill>
                <a:cs typeface="Times New Roman" pitchFamily="16" charset="0"/>
              </a:rPr>
              <a:t>-1          1</a:t>
            </a:r>
            <a:r>
              <a:rPr lang="en-US" sz="2000" baseline="30000">
                <a:solidFill>
                  <a:srgbClr val="000000"/>
                </a:solidFill>
                <a:cs typeface="Times New Roman" pitchFamily="16" charset="0"/>
              </a:rPr>
              <a:t>        </a:t>
            </a:r>
            <a:r>
              <a:rPr lang="en-US" sz="2000">
                <a:solidFill>
                  <a:srgbClr val="000000"/>
                </a:solidFill>
                <a:cs typeface="Times New Roman" pitchFamily="16" charset="0"/>
              </a:rPr>
              <a:t>-i        i</a:t>
            </a:r>
          </a:p>
          <a:p>
            <a:pPr marL="447675" indent="-44767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>
                <a:solidFill>
                  <a:srgbClr val="000000"/>
                </a:solidFill>
                <a:cs typeface="Times New Roman" pitchFamily="16" charset="0"/>
              </a:rPr>
              <a:t>                    i</a:t>
            </a:r>
            <a:r>
              <a:rPr lang="en-US" sz="2000" baseline="30000">
                <a:solidFill>
                  <a:srgbClr val="000000"/>
                </a:solidFill>
                <a:cs typeface="Times New Roman" pitchFamily="16" charset="0"/>
              </a:rPr>
              <a:t>                 </a:t>
            </a:r>
            <a:r>
              <a:rPr lang="en-US" sz="2000">
                <a:solidFill>
                  <a:srgbClr val="000000"/>
                </a:solidFill>
                <a:cs typeface="Times New Roman" pitchFamily="16" charset="0"/>
              </a:rPr>
              <a:t>i</a:t>
            </a:r>
            <a:r>
              <a:rPr lang="en-US" sz="2000" baseline="30000">
                <a:solidFill>
                  <a:srgbClr val="000000"/>
                </a:solidFill>
                <a:cs typeface="Times New Roman" pitchFamily="16" charset="0"/>
              </a:rPr>
              <a:t>                </a:t>
            </a:r>
            <a:r>
              <a:rPr lang="en-US" sz="2000">
                <a:solidFill>
                  <a:srgbClr val="000000"/>
                </a:solidFill>
                <a:cs typeface="Times New Roman" pitchFamily="16" charset="0"/>
              </a:rPr>
              <a:t>-i     -1       1</a:t>
            </a:r>
          </a:p>
          <a:p>
            <a:pPr marL="447675" indent="-44767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>
                <a:solidFill>
                  <a:srgbClr val="000000"/>
                </a:solidFill>
                <a:cs typeface="Times New Roman" pitchFamily="16" charset="0"/>
              </a:rPr>
              <a:t>                   -i         -i          i      1      -1</a:t>
            </a:r>
          </a:p>
          <a:p>
            <a:pPr marL="447675" indent="-447675" eaLnBrk="1" fontAlgn="auto" hangingPunct="1"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>
                <a:solidFill>
                  <a:srgbClr val="000000"/>
                </a:solidFill>
              </a:rPr>
              <a:t>1. </a:t>
            </a:r>
            <a:r>
              <a:rPr lang="en-US" sz="2000" u="sng">
                <a:solidFill>
                  <a:srgbClr val="000000"/>
                </a:solidFill>
              </a:rPr>
              <a:t>Closure property: </a:t>
            </a:r>
            <a:r>
              <a:rPr lang="en-US" sz="2000">
                <a:solidFill>
                  <a:srgbClr val="000000"/>
                </a:solidFill>
              </a:rPr>
              <a:t>  Since all the entries of the composition table are the elements of the given set, the set G is closed under multiplication.</a:t>
            </a:r>
          </a:p>
          <a:p>
            <a:pPr marL="447675" indent="-447675" eaLnBrk="1" fontAlgn="auto" hangingPunct="1"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>
                <a:solidFill>
                  <a:srgbClr val="000000"/>
                </a:solidFill>
              </a:rPr>
              <a:t>2. </a:t>
            </a:r>
            <a:r>
              <a:rPr lang="en-US" sz="2000" u="sng">
                <a:solidFill>
                  <a:srgbClr val="000000"/>
                </a:solidFill>
              </a:rPr>
              <a:t>Associativity</a:t>
            </a:r>
            <a:r>
              <a:rPr lang="en-US" sz="2000">
                <a:solidFill>
                  <a:srgbClr val="000000"/>
                </a:solidFill>
              </a:rPr>
              <a:t>:  The elements of G are complex numbers, and we know that multiplication of complex numbers is  associative. </a:t>
            </a:r>
          </a:p>
          <a:p>
            <a:pPr marL="447675" indent="-447675" eaLnBrk="1" fontAlgn="auto" hangingPunct="1"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>
                <a:solidFill>
                  <a:srgbClr val="000000"/>
                </a:solidFill>
              </a:rPr>
              <a:t>3. </a:t>
            </a:r>
            <a:r>
              <a:rPr lang="en-US" sz="2000" u="sng">
                <a:solidFill>
                  <a:srgbClr val="000000"/>
                </a:solidFill>
              </a:rPr>
              <a:t>Identity </a:t>
            </a:r>
            <a:r>
              <a:rPr lang="en-US" sz="2000">
                <a:solidFill>
                  <a:srgbClr val="000000"/>
                </a:solidFill>
              </a:rPr>
              <a:t>:  Here,  1  is the identity element and  1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</a:t>
            </a:r>
            <a:r>
              <a:rPr lang="en-US" sz="2000">
                <a:solidFill>
                  <a:srgbClr val="000000"/>
                </a:solidFill>
              </a:rPr>
              <a:t> G. </a:t>
            </a:r>
          </a:p>
          <a:p>
            <a:pPr marL="447675" indent="-447675" eaLnBrk="1" fontAlgn="auto" hangingPunct="1"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>
            <a:off x="3352800" y="2590800"/>
            <a:ext cx="1588" cy="18288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2743200" y="2895600"/>
            <a:ext cx="2971800" cy="1588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/>
              <a:t>Contd.,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4. </a:t>
            </a:r>
            <a:r>
              <a:rPr lang="en-US" sz="2000" u="sng"/>
              <a:t>Inverse</a:t>
            </a:r>
            <a:r>
              <a:rPr lang="en-US" sz="2000"/>
              <a:t>: From the composition table, we see that the inverse elements of </a:t>
            </a:r>
          </a:p>
          <a:p>
            <a:pPr marL="447675" indent="-447675" eaLnBrk="1" hangingPunct="1">
              <a:spcBef>
                <a:spcPts val="6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1 </a:t>
            </a:r>
            <a:r>
              <a:rPr lang="en-US" sz="2000">
                <a:cs typeface="Times New Roman" pitchFamily="16" charset="0"/>
              </a:rPr>
              <a:t>-1, i, -i</a:t>
            </a:r>
            <a:r>
              <a:rPr lang="en-US" sz="2000"/>
              <a:t>   are  1, </a:t>
            </a:r>
            <a:r>
              <a:rPr lang="en-US" sz="2000">
                <a:cs typeface="Times New Roman" pitchFamily="16" charset="0"/>
              </a:rPr>
              <a:t>-1, -i, i</a:t>
            </a:r>
            <a:r>
              <a:rPr lang="en-US" sz="2000"/>
              <a:t>   respectively</a:t>
            </a:r>
            <a:r>
              <a:rPr lang="en-US" sz="2400"/>
              <a:t>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5. Commutativity: The corresponding rows and columns of the table are identical. Therefore</a:t>
            </a:r>
            <a:r>
              <a:rPr lang="en-US" sz="2400"/>
              <a:t> </a:t>
            </a:r>
            <a:r>
              <a:rPr lang="en-US" sz="2000"/>
              <a:t>the binary operation  </a:t>
            </a:r>
            <a:r>
              <a:rPr lang="en-US" sz="2000">
                <a:cs typeface="Times New Roman" pitchFamily="16" charset="0"/>
              </a:rPr>
              <a:t>.</a:t>
            </a:r>
            <a:r>
              <a:rPr lang="en-US" sz="2000"/>
              <a:t>  is commutative. Hence, (G, .) is an abelian group.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/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/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/>
              <a:t>Modulo systems.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/>
              <a:t>Addition modulo m</a:t>
            </a:r>
            <a:r>
              <a:rPr lang="en-US" sz="2000"/>
              <a:t>    (  +</a:t>
            </a:r>
            <a:r>
              <a:rPr lang="en-US" sz="2000" baseline="-25000"/>
              <a:t>m </a:t>
            </a:r>
            <a:r>
              <a:rPr lang="en-US" sz="2000"/>
              <a:t>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let  m is a positive integer. For any two positive integers a and b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a  </a:t>
            </a:r>
            <a:r>
              <a:rPr lang="en-US" sz="1600"/>
              <a:t>+</a:t>
            </a:r>
            <a:r>
              <a:rPr lang="en-US" sz="1600" baseline="-25000"/>
              <a:t>m  </a:t>
            </a:r>
            <a:r>
              <a:rPr lang="en-US" sz="2000">
                <a:cs typeface="Times New Roman" pitchFamily="16" charset="0"/>
              </a:rPr>
              <a:t>b  =   a + b    if   a + b &lt; m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a  </a:t>
            </a:r>
            <a:r>
              <a:rPr lang="en-US" sz="1600"/>
              <a:t>+</a:t>
            </a:r>
            <a:r>
              <a:rPr lang="en-US" sz="1600" baseline="-25000"/>
              <a:t>m  </a:t>
            </a:r>
            <a:r>
              <a:rPr lang="en-US" sz="2000">
                <a:cs typeface="Times New Roman" pitchFamily="16" charset="0"/>
              </a:rPr>
              <a:t>b  =      r        if   a + b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</a:t>
            </a:r>
            <a:r>
              <a:rPr lang="en-US" sz="2000">
                <a:cs typeface="Times New Roman" pitchFamily="16" charset="0"/>
              </a:rPr>
              <a:t> m    where  r is the remainder obtained 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                                                     by dividing (a+b) with m.</a:t>
            </a:r>
          </a:p>
          <a:p>
            <a:pPr marL="447675" indent="-447675" eaLnBrk="1" hangingPunct="1">
              <a:spcBef>
                <a:spcPts val="4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>
                <a:cs typeface="Times New Roman" pitchFamily="16" charset="0"/>
              </a:rPr>
              <a:t>Multiplication modulo p</a:t>
            </a:r>
            <a:r>
              <a:rPr lang="en-US" sz="2000">
                <a:cs typeface="Times New Roman" pitchFamily="16" charset="0"/>
              </a:rPr>
              <a:t>   ( </a:t>
            </a:r>
            <a:r>
              <a:rPr lang="en-US" sz="1600">
                <a:latin typeface="Symbol" pitchFamily="16" charset="2"/>
              </a:rPr>
              <a:t></a:t>
            </a:r>
            <a:r>
              <a:rPr lang="en-US" sz="1600" baseline="-25000"/>
              <a:t>p </a:t>
            </a:r>
            <a:r>
              <a:rPr lang="en-US" sz="1600"/>
              <a:t>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let  p is a positive integer. For any two positive integers a and b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a  </a:t>
            </a:r>
            <a:r>
              <a:rPr lang="en-US" sz="1600">
                <a:latin typeface="Symbol" pitchFamily="16" charset="2"/>
              </a:rPr>
              <a:t></a:t>
            </a:r>
            <a:r>
              <a:rPr lang="en-US" sz="1600" baseline="-25000"/>
              <a:t>p  </a:t>
            </a:r>
            <a:r>
              <a:rPr lang="en-US" sz="2000">
                <a:cs typeface="Times New Roman" pitchFamily="16" charset="0"/>
              </a:rPr>
              <a:t>b  =   a b        if   a b &lt; p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a  </a:t>
            </a:r>
            <a:r>
              <a:rPr lang="en-US" sz="1600" baseline="-25000"/>
              <a:t> </a:t>
            </a:r>
            <a:r>
              <a:rPr lang="en-US" sz="1600">
                <a:latin typeface="Symbol" pitchFamily="16" charset="2"/>
              </a:rPr>
              <a:t></a:t>
            </a:r>
            <a:r>
              <a:rPr lang="en-US" sz="1600" baseline="-25000"/>
              <a:t>p  </a:t>
            </a:r>
            <a:r>
              <a:rPr lang="en-US" sz="2000">
                <a:cs typeface="Times New Roman" pitchFamily="16" charset="0"/>
              </a:rPr>
              <a:t>b  =      r        if   a b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</a:t>
            </a:r>
            <a:r>
              <a:rPr lang="en-US" sz="2000">
                <a:cs typeface="Times New Roman" pitchFamily="16" charset="0"/>
              </a:rPr>
              <a:t> p    where  r is the remainder obtained 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                                                     by dividing (ab) with p.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Ex.  3 </a:t>
            </a:r>
            <a:r>
              <a:rPr lang="en-US" sz="1600" baseline="-25000"/>
              <a:t> </a:t>
            </a:r>
            <a:r>
              <a:rPr lang="en-US" sz="1600">
                <a:latin typeface="Symbol" pitchFamily="16" charset="2"/>
              </a:rPr>
              <a:t></a:t>
            </a:r>
            <a:r>
              <a:rPr lang="en-US" sz="2000" baseline="-25000"/>
              <a:t>5</a:t>
            </a:r>
            <a:r>
              <a:rPr lang="en-US" sz="2000"/>
              <a:t>  4  = 2    ,      5</a:t>
            </a:r>
            <a:r>
              <a:rPr lang="en-US" sz="2000" baseline="-25000"/>
              <a:t>  </a:t>
            </a:r>
            <a:r>
              <a:rPr lang="en-US" sz="1600" baseline="-25000"/>
              <a:t> </a:t>
            </a:r>
            <a:r>
              <a:rPr lang="en-US" sz="1600">
                <a:latin typeface="Symbol" pitchFamily="16" charset="2"/>
              </a:rPr>
              <a:t></a:t>
            </a:r>
            <a:r>
              <a:rPr lang="en-US" sz="2000" baseline="-25000"/>
              <a:t>5</a:t>
            </a:r>
            <a:r>
              <a:rPr lang="en-US" sz="2000"/>
              <a:t>  4  = 0       ,    2 </a:t>
            </a:r>
            <a:r>
              <a:rPr lang="en-US" sz="2000" baseline="-25000"/>
              <a:t> </a:t>
            </a:r>
            <a:r>
              <a:rPr lang="en-US" sz="1600" baseline="-25000"/>
              <a:t> </a:t>
            </a:r>
            <a:r>
              <a:rPr lang="en-US" sz="1600">
                <a:latin typeface="Symbol" pitchFamily="16" charset="2"/>
              </a:rPr>
              <a:t></a:t>
            </a:r>
            <a:r>
              <a:rPr lang="en-US" sz="2000" baseline="-25000"/>
              <a:t>5</a:t>
            </a:r>
            <a:r>
              <a:rPr lang="en-US" sz="2000"/>
              <a:t>  2  = 4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/>
              <a:t>Ex.</a:t>
            </a:r>
            <a:r>
              <a:rPr lang="en-IN" sz="2000">
                <a:cs typeface="Times New Roman" pitchFamily="16" charset="0"/>
              </a:rPr>
              <a:t>The set G = {0,1,2,3,4,5} is a group with respect to addition modulo 6. 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dirty="0">
                <a:cs typeface="Times New Roman" pitchFamily="16" charset="0"/>
              </a:rPr>
              <a:t>Solution: The composition table of G is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dirty="0">
                <a:cs typeface="Times New Roman" pitchFamily="16" charset="0"/>
              </a:rPr>
              <a:t>                     +</a:t>
            </a:r>
            <a:r>
              <a:rPr lang="en-IN" sz="2000" baseline="-25000" dirty="0">
                <a:cs typeface="Times New Roman" pitchFamily="16" charset="0"/>
              </a:rPr>
              <a:t>6</a:t>
            </a:r>
            <a:r>
              <a:rPr lang="en-IN" sz="2000" dirty="0">
                <a:cs typeface="Times New Roman" pitchFamily="16" charset="0"/>
              </a:rPr>
              <a:t>       0       1       2      3     4     5 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dirty="0"/>
              <a:t>                   0          0       </a:t>
            </a:r>
            <a:r>
              <a:rPr lang="en-IN" sz="2000" dirty="0">
                <a:cs typeface="Times New Roman" pitchFamily="16" charset="0"/>
              </a:rPr>
              <a:t>1 </a:t>
            </a:r>
            <a:r>
              <a:rPr lang="en-IN" sz="2000" dirty="0"/>
              <a:t>      </a:t>
            </a:r>
            <a:r>
              <a:rPr lang="en-IN" sz="2000" dirty="0">
                <a:cs typeface="Times New Roman" pitchFamily="16" charset="0"/>
              </a:rPr>
              <a:t>2      3      4     5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dirty="0">
                <a:cs typeface="Times New Roman" pitchFamily="16" charset="0"/>
              </a:rPr>
              <a:t>                   1</a:t>
            </a:r>
            <a:r>
              <a:rPr lang="en-IN" sz="2000" baseline="30000" dirty="0">
                <a:cs typeface="Times New Roman" pitchFamily="16" charset="0"/>
              </a:rPr>
              <a:t>               </a:t>
            </a:r>
            <a:r>
              <a:rPr lang="en-IN" sz="2000" dirty="0">
                <a:cs typeface="Times New Roman" pitchFamily="16" charset="0"/>
              </a:rPr>
              <a:t>1       2       3      4      5     0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dirty="0">
                <a:cs typeface="Times New Roman" pitchFamily="16" charset="0"/>
              </a:rPr>
              <a:t>                   2</a:t>
            </a:r>
            <a:r>
              <a:rPr lang="en-IN" sz="2000" baseline="30000" dirty="0">
                <a:cs typeface="Times New Roman" pitchFamily="16" charset="0"/>
              </a:rPr>
              <a:t>               </a:t>
            </a:r>
            <a:r>
              <a:rPr lang="en-IN" sz="2000" dirty="0">
                <a:cs typeface="Times New Roman" pitchFamily="16" charset="0"/>
              </a:rPr>
              <a:t>2</a:t>
            </a:r>
            <a:r>
              <a:rPr lang="en-IN" sz="2000" baseline="30000" dirty="0">
                <a:cs typeface="Times New Roman" pitchFamily="16" charset="0"/>
              </a:rPr>
              <a:t>           </a:t>
            </a:r>
            <a:r>
              <a:rPr lang="en-IN" sz="2000" dirty="0">
                <a:cs typeface="Times New Roman" pitchFamily="16" charset="0"/>
              </a:rPr>
              <a:t>3       4      5      0     1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dirty="0">
                <a:cs typeface="Times New Roman" pitchFamily="16" charset="0"/>
              </a:rPr>
              <a:t>                   3          3       4       5      0      1     2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dirty="0">
                <a:cs typeface="Times New Roman" pitchFamily="16" charset="0"/>
              </a:rPr>
              <a:t>                   4          4       5       0      1      2     3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dirty="0">
                <a:cs typeface="Times New Roman" pitchFamily="16" charset="0"/>
              </a:rPr>
              <a:t>                   5          5       0       1      2      3     4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IN" sz="2000" dirty="0"/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dirty="0"/>
              <a:t>1. </a:t>
            </a:r>
            <a:r>
              <a:rPr lang="en-IN" sz="2000" u="sng" dirty="0"/>
              <a:t>Closure property: </a:t>
            </a:r>
            <a:r>
              <a:rPr lang="en-IN" sz="2000" dirty="0"/>
              <a:t>  Since all the entries of the composition table are the elements of the given set, the set G is closed under  </a:t>
            </a:r>
            <a:r>
              <a:rPr lang="en-IN" sz="2000" dirty="0">
                <a:cs typeface="Times New Roman" pitchFamily="16" charset="0"/>
              </a:rPr>
              <a:t>+</a:t>
            </a:r>
            <a:r>
              <a:rPr lang="en-IN" sz="2000" baseline="-25000" dirty="0">
                <a:cs typeface="Times New Roman" pitchFamily="16" charset="0"/>
              </a:rPr>
              <a:t>6  </a:t>
            </a:r>
            <a:r>
              <a:rPr lang="en-IN" sz="2000" dirty="0"/>
              <a:t>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IN" sz="2000" dirty="0"/>
          </a:p>
        </p:txBody>
      </p:sp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3276600" y="2590800"/>
            <a:ext cx="1588" cy="25146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2743200" y="2819400"/>
            <a:ext cx="3733800" cy="1588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584C-DCAF-4445-95D4-9CE446E3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Algebra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3723-50C5-4D85-A75D-95E05FD2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 Algebra &lt;M, </a:t>
            </a:r>
            <a:r>
              <a:rPr lang="en-US" sz="2800" i="1" dirty="0"/>
              <a:t>T&gt;</a:t>
            </a:r>
          </a:p>
          <a:p>
            <a:r>
              <a:rPr lang="en-IN" dirty="0"/>
              <a:t>Let M = { 1, 2, …, m} and T be a unary operation on M given by</a:t>
            </a:r>
          </a:p>
          <a:p>
            <a:r>
              <a:rPr lang="en-IN" dirty="0"/>
              <a:t>T(j) = j +1  for j ≠ m</a:t>
            </a:r>
          </a:p>
          <a:p>
            <a:r>
              <a:rPr lang="en-IN" dirty="0"/>
              <a:t>T (j) = 1 for j = m</a:t>
            </a:r>
          </a:p>
          <a:p>
            <a:r>
              <a:rPr lang="en-IN" dirty="0"/>
              <a:t>1  belongs M is called generator of the algebra.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0A4C4-581B-4D05-822B-2005F8D8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snistforum.com</a:t>
            </a:r>
          </a:p>
        </p:txBody>
      </p:sp>
    </p:spTree>
    <p:extLst>
      <p:ext uri="{BB962C8B-B14F-4D97-AF65-F5344CB8AC3E}">
        <p14:creationId xmlns:p14="http://schemas.microsoft.com/office/powerpoint/2010/main" val="17323788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/>
              <a:t>Contd.,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2. </a:t>
            </a:r>
            <a:r>
              <a:rPr lang="en-US" sz="2000" u="sng"/>
              <a:t>Associativity</a:t>
            </a:r>
            <a:r>
              <a:rPr lang="en-US" sz="2000"/>
              <a:t>:  The binary operation </a:t>
            </a:r>
            <a:r>
              <a:rPr lang="en-US" sz="2000">
                <a:cs typeface="Times New Roman" pitchFamily="16" charset="0"/>
              </a:rPr>
              <a:t>+</a:t>
            </a:r>
            <a:r>
              <a:rPr lang="en-US" sz="2000" baseline="-25000">
                <a:cs typeface="Times New Roman" pitchFamily="16" charset="0"/>
              </a:rPr>
              <a:t>6</a:t>
            </a:r>
            <a:r>
              <a:rPr lang="en-US" sz="2000"/>
              <a:t> is  associative in G.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for ex.   (2 </a:t>
            </a:r>
            <a:r>
              <a:rPr lang="en-US" sz="2000">
                <a:cs typeface="Times New Roman" pitchFamily="16" charset="0"/>
              </a:rPr>
              <a:t>+</a:t>
            </a:r>
            <a:r>
              <a:rPr lang="en-US" sz="2000" baseline="-25000">
                <a:cs typeface="Times New Roman" pitchFamily="16" charset="0"/>
              </a:rPr>
              <a:t>6  </a:t>
            </a:r>
            <a:r>
              <a:rPr lang="en-US" sz="2000">
                <a:cs typeface="Times New Roman" pitchFamily="16" charset="0"/>
              </a:rPr>
              <a:t>3) +</a:t>
            </a:r>
            <a:r>
              <a:rPr lang="en-US" sz="2000" baseline="-25000">
                <a:cs typeface="Times New Roman" pitchFamily="16" charset="0"/>
              </a:rPr>
              <a:t>6 </a:t>
            </a:r>
            <a:r>
              <a:rPr lang="en-US" sz="2000">
                <a:cs typeface="Times New Roman" pitchFamily="16" charset="0"/>
              </a:rPr>
              <a:t> 4    = 5 +</a:t>
            </a:r>
            <a:r>
              <a:rPr lang="en-US" sz="2000" baseline="-25000">
                <a:cs typeface="Times New Roman" pitchFamily="16" charset="0"/>
              </a:rPr>
              <a:t>6</a:t>
            </a:r>
            <a:r>
              <a:rPr lang="en-US" sz="2000">
                <a:cs typeface="Times New Roman" pitchFamily="16" charset="0"/>
              </a:rPr>
              <a:t> 4 = 3    and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       </a:t>
            </a:r>
            <a:r>
              <a:rPr lang="en-US" sz="2000"/>
              <a:t>2 </a:t>
            </a:r>
            <a:r>
              <a:rPr lang="en-US" sz="2000">
                <a:cs typeface="Times New Roman" pitchFamily="16" charset="0"/>
              </a:rPr>
              <a:t>+</a:t>
            </a:r>
            <a:r>
              <a:rPr lang="en-US" sz="2000" baseline="-25000">
                <a:cs typeface="Times New Roman" pitchFamily="16" charset="0"/>
              </a:rPr>
              <a:t>6 </a:t>
            </a:r>
            <a:r>
              <a:rPr lang="en-US" sz="2000">
                <a:cs typeface="Times New Roman" pitchFamily="16" charset="0"/>
              </a:rPr>
              <a:t>( 3 +</a:t>
            </a:r>
            <a:r>
              <a:rPr lang="en-US" sz="2000" baseline="-25000">
                <a:cs typeface="Times New Roman" pitchFamily="16" charset="0"/>
              </a:rPr>
              <a:t>6 </a:t>
            </a:r>
            <a:r>
              <a:rPr lang="en-US" sz="2000">
                <a:cs typeface="Times New Roman" pitchFamily="16" charset="0"/>
              </a:rPr>
              <a:t> 4 )  = 2 +</a:t>
            </a:r>
            <a:r>
              <a:rPr lang="en-US" sz="2000" baseline="-25000">
                <a:cs typeface="Times New Roman" pitchFamily="16" charset="0"/>
              </a:rPr>
              <a:t>6</a:t>
            </a:r>
            <a:r>
              <a:rPr lang="en-US" sz="2000">
                <a:cs typeface="Times New Roman" pitchFamily="16" charset="0"/>
              </a:rPr>
              <a:t> 1 = 3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3. </a:t>
            </a:r>
            <a:r>
              <a:rPr lang="en-US" sz="2000" u="sng"/>
              <a:t>Identity </a:t>
            </a:r>
            <a:r>
              <a:rPr lang="en-US" sz="2000"/>
              <a:t>:  Here, The first row of the table coincides with the top row.   The element heading that row , i.e., 0 is the identity element. </a:t>
            </a:r>
          </a:p>
          <a:p>
            <a:pPr marL="447675" indent="-447675" eaLnBrk="1" hangingPunct="1">
              <a:spcBef>
                <a:spcPts val="6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4. . </a:t>
            </a:r>
            <a:r>
              <a:rPr lang="en-US" sz="2000" u="sng"/>
              <a:t>Inverse</a:t>
            </a:r>
            <a:r>
              <a:rPr lang="en-US" sz="2000"/>
              <a:t>: From the composition table, we see that the inverse elements of  0, 1, 2, 3, 4. 5  are  0, </a:t>
            </a:r>
            <a:r>
              <a:rPr lang="en-US" sz="2000">
                <a:cs typeface="Times New Roman" pitchFamily="16" charset="0"/>
              </a:rPr>
              <a:t>5, 4, 3, 2, 1</a:t>
            </a:r>
            <a:r>
              <a:rPr lang="en-US" sz="2000"/>
              <a:t>   respectively</a:t>
            </a:r>
            <a:r>
              <a:rPr lang="en-US" sz="2400"/>
              <a:t>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5. Commutativity:  The corresponding rows and columns of the table are identical. Therefore</a:t>
            </a:r>
            <a:r>
              <a:rPr lang="en-US" sz="2400"/>
              <a:t> </a:t>
            </a:r>
            <a:r>
              <a:rPr lang="en-US" sz="2000"/>
              <a:t>the binary operation  </a:t>
            </a:r>
            <a:r>
              <a:rPr lang="en-US" sz="2000">
                <a:cs typeface="Times New Roman" pitchFamily="16" charset="0"/>
              </a:rPr>
              <a:t>+</a:t>
            </a:r>
            <a:r>
              <a:rPr lang="en-US" sz="2000" baseline="-25000">
                <a:cs typeface="Times New Roman" pitchFamily="16" charset="0"/>
              </a:rPr>
              <a:t>6</a:t>
            </a:r>
            <a:r>
              <a:rPr lang="en-US" sz="2000"/>
              <a:t>  is commutative.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Hence, (G, </a:t>
            </a:r>
            <a:r>
              <a:rPr lang="en-US" sz="2000">
                <a:cs typeface="Times New Roman" pitchFamily="16" charset="0"/>
              </a:rPr>
              <a:t>+</a:t>
            </a:r>
            <a:r>
              <a:rPr lang="en-US" sz="2000" baseline="-25000">
                <a:cs typeface="Times New Roman" pitchFamily="16" charset="0"/>
              </a:rPr>
              <a:t>6</a:t>
            </a:r>
            <a:r>
              <a:rPr lang="en-US" sz="2000"/>
              <a:t> ) is an abelian group.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u="sng"/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u="sng"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u="sng"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/>
              <a:t>Ex.</a:t>
            </a:r>
            <a:r>
              <a:rPr lang="en-IN" sz="2000">
                <a:cs typeface="Times New Roman" pitchFamily="16" charset="0"/>
              </a:rPr>
              <a:t>The set G = {1,2,3,4,5,6} is a group with respect to multiplication   </a:t>
            </a:r>
            <a:br>
              <a:rPr lang="en-IN" sz="2000">
                <a:cs typeface="Times New Roman" pitchFamily="16" charset="0"/>
              </a:rPr>
            </a:br>
            <a:r>
              <a:rPr lang="en-IN" sz="2000">
                <a:cs typeface="Times New Roman" pitchFamily="16" charset="0"/>
              </a:rPr>
              <a:t>     modulo 7.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Solution: The composition table of G is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  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>
                <a:cs typeface="Times New Roman" pitchFamily="16" charset="0"/>
              </a:rPr>
              <a:t>7</a:t>
            </a:r>
            <a:r>
              <a:rPr lang="en-US" sz="2000">
                <a:cs typeface="Times New Roman" pitchFamily="16" charset="0"/>
              </a:rPr>
              <a:t>       1       2      3     4      5      6 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     1          1       </a:t>
            </a:r>
            <a:r>
              <a:rPr lang="en-US" sz="2000">
                <a:cs typeface="Times New Roman" pitchFamily="16" charset="0"/>
              </a:rPr>
              <a:t>2</a:t>
            </a:r>
            <a:r>
              <a:rPr lang="en-US" sz="2000"/>
              <a:t>      </a:t>
            </a:r>
            <a:r>
              <a:rPr lang="en-US" sz="2000">
                <a:cs typeface="Times New Roman" pitchFamily="16" charset="0"/>
              </a:rPr>
              <a:t>3      4      5      6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  2</a:t>
            </a:r>
            <a:r>
              <a:rPr lang="en-US" sz="2000" baseline="30000">
                <a:cs typeface="Times New Roman" pitchFamily="16" charset="0"/>
              </a:rPr>
              <a:t>               </a:t>
            </a:r>
            <a:r>
              <a:rPr lang="en-US" sz="2000">
                <a:cs typeface="Times New Roman" pitchFamily="16" charset="0"/>
              </a:rPr>
              <a:t>2       4       6      1     3      5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  3</a:t>
            </a:r>
            <a:r>
              <a:rPr lang="en-US" sz="2000" baseline="30000">
                <a:cs typeface="Times New Roman" pitchFamily="16" charset="0"/>
              </a:rPr>
              <a:t>               </a:t>
            </a:r>
            <a:r>
              <a:rPr lang="en-US" sz="2000">
                <a:cs typeface="Times New Roman" pitchFamily="16" charset="0"/>
              </a:rPr>
              <a:t>3</a:t>
            </a:r>
            <a:r>
              <a:rPr lang="en-US" sz="2000" baseline="30000">
                <a:cs typeface="Times New Roman" pitchFamily="16" charset="0"/>
              </a:rPr>
              <a:t>           </a:t>
            </a:r>
            <a:r>
              <a:rPr lang="en-US" sz="2000">
                <a:cs typeface="Times New Roman" pitchFamily="16" charset="0"/>
              </a:rPr>
              <a:t>6       2      5     1      4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  4          4       1       5      2      6     3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  5          5       3       1      6      4     2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  6          6       5       4      3      2     1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1. </a:t>
            </a:r>
            <a:r>
              <a:rPr lang="en-US" sz="2000" u="sng"/>
              <a:t>Closure property: </a:t>
            </a:r>
            <a:r>
              <a:rPr lang="en-US" sz="2000"/>
              <a:t>  Since all the entries of the composition table are the elements of the given set, the set G is closed under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>
                <a:cs typeface="Times New Roman" pitchFamily="16" charset="0"/>
              </a:rPr>
              <a:t>7</a:t>
            </a:r>
            <a:r>
              <a:rPr lang="en-US" sz="2000">
                <a:cs typeface="Times New Roman" pitchFamily="16" charset="0"/>
              </a:rPr>
              <a:t> </a:t>
            </a:r>
            <a:r>
              <a:rPr lang="en-US" sz="2000"/>
              <a:t>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>
              <a:cs typeface="Times New Roman" pitchFamily="16" charset="0"/>
            </a:endParaRPr>
          </a:p>
        </p:txBody>
      </p:sp>
      <p:sp>
        <p:nvSpPr>
          <p:cNvPr id="40964" name="Line 3"/>
          <p:cNvSpPr>
            <a:spLocks noChangeShapeType="1"/>
          </p:cNvSpPr>
          <p:nvPr/>
        </p:nvSpPr>
        <p:spPr bwMode="auto">
          <a:xfrm>
            <a:off x="3276600" y="2590800"/>
            <a:ext cx="1588" cy="25908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2819400" y="2895600"/>
            <a:ext cx="3657600" cy="1588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/>
              <a:t>Contd.,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2. </a:t>
            </a:r>
            <a:r>
              <a:rPr lang="en-US" sz="2000" u="sng"/>
              <a:t>Associativity</a:t>
            </a:r>
            <a:r>
              <a:rPr lang="en-US" sz="2000"/>
              <a:t>:  The binary operation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>
                <a:cs typeface="Times New Roman" pitchFamily="16" charset="0"/>
              </a:rPr>
              <a:t>7</a:t>
            </a:r>
            <a:r>
              <a:rPr lang="en-US" sz="2000">
                <a:cs typeface="Times New Roman" pitchFamily="16" charset="0"/>
              </a:rPr>
              <a:t>  </a:t>
            </a:r>
            <a:r>
              <a:rPr lang="en-US" sz="2000"/>
              <a:t>is  associative in G.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for ex.   (2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>
                <a:cs typeface="Times New Roman" pitchFamily="16" charset="0"/>
              </a:rPr>
              <a:t>7</a:t>
            </a:r>
            <a:r>
              <a:rPr lang="en-US" sz="2000">
                <a:cs typeface="Times New Roman" pitchFamily="16" charset="0"/>
              </a:rPr>
              <a:t> 3)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>
                <a:cs typeface="Times New Roman" pitchFamily="16" charset="0"/>
              </a:rPr>
              <a:t>7</a:t>
            </a:r>
            <a:r>
              <a:rPr lang="en-US" sz="2000">
                <a:cs typeface="Times New Roman" pitchFamily="16" charset="0"/>
              </a:rPr>
              <a:t> 4    = 6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>
                <a:cs typeface="Times New Roman" pitchFamily="16" charset="0"/>
              </a:rPr>
              <a:t>7</a:t>
            </a:r>
            <a:r>
              <a:rPr lang="en-US" sz="2000">
                <a:cs typeface="Times New Roman" pitchFamily="16" charset="0"/>
              </a:rPr>
              <a:t> 4 = 3    and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       </a:t>
            </a:r>
            <a:r>
              <a:rPr lang="en-US" sz="2000"/>
              <a:t>2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>
                <a:cs typeface="Times New Roman" pitchFamily="16" charset="0"/>
              </a:rPr>
              <a:t>7</a:t>
            </a:r>
            <a:r>
              <a:rPr lang="en-US" sz="2000">
                <a:cs typeface="Times New Roman" pitchFamily="16" charset="0"/>
              </a:rPr>
              <a:t> ( 3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>
                <a:cs typeface="Times New Roman" pitchFamily="16" charset="0"/>
              </a:rPr>
              <a:t>7</a:t>
            </a:r>
            <a:r>
              <a:rPr lang="en-US" sz="2000">
                <a:cs typeface="Times New Roman" pitchFamily="16" charset="0"/>
              </a:rPr>
              <a:t> 4 )  = 2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>
                <a:cs typeface="Times New Roman" pitchFamily="16" charset="0"/>
              </a:rPr>
              <a:t>7</a:t>
            </a:r>
            <a:r>
              <a:rPr lang="en-US" sz="2000">
                <a:cs typeface="Times New Roman" pitchFamily="16" charset="0"/>
              </a:rPr>
              <a:t> 5 = 3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3. </a:t>
            </a:r>
            <a:r>
              <a:rPr lang="en-US" sz="2000" u="sng"/>
              <a:t>Identity </a:t>
            </a:r>
            <a:r>
              <a:rPr lang="en-US" sz="2000"/>
              <a:t>:  Here, The first row of the table coincides with the top row.   The element heading that row , i.e., 1 is the identity element. </a:t>
            </a:r>
          </a:p>
          <a:p>
            <a:pPr marL="447675" indent="-447675" eaLnBrk="1" hangingPunct="1">
              <a:spcBef>
                <a:spcPts val="6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4. . </a:t>
            </a:r>
            <a:r>
              <a:rPr lang="en-US" sz="2000" u="sng"/>
              <a:t>Inverse</a:t>
            </a:r>
            <a:r>
              <a:rPr lang="en-US" sz="2000"/>
              <a:t>: From the composition table, we see that the inverse elements of  1, 2, 3, 4. 5 ,6 are  1, </a:t>
            </a:r>
            <a:r>
              <a:rPr lang="en-US" sz="2000">
                <a:cs typeface="Times New Roman" pitchFamily="16" charset="0"/>
              </a:rPr>
              <a:t>4, 5, 2, 5, 6</a:t>
            </a:r>
            <a:r>
              <a:rPr lang="en-US" sz="2000"/>
              <a:t>   respectively</a:t>
            </a:r>
            <a:r>
              <a:rPr lang="en-US" sz="2400"/>
              <a:t>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5. Commutativity:  The corresponding rows and columns of the table are identical. Therefore</a:t>
            </a:r>
            <a:r>
              <a:rPr lang="en-US" sz="2400"/>
              <a:t> </a:t>
            </a:r>
            <a:r>
              <a:rPr lang="en-US" sz="2000"/>
              <a:t>the binary operation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>
                <a:cs typeface="Times New Roman" pitchFamily="16" charset="0"/>
              </a:rPr>
              <a:t>7</a:t>
            </a:r>
            <a:r>
              <a:rPr lang="en-US" sz="2000">
                <a:cs typeface="Times New Roman" pitchFamily="16" charset="0"/>
              </a:rPr>
              <a:t> </a:t>
            </a:r>
            <a:r>
              <a:rPr lang="en-US" sz="2000"/>
              <a:t>is commutative.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Hence, (G,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>
                <a:cs typeface="Times New Roman" pitchFamily="16" charset="0"/>
              </a:rPr>
              <a:t>7</a:t>
            </a:r>
            <a:r>
              <a:rPr lang="en-US" sz="2000">
                <a:cs typeface="Times New Roman" pitchFamily="16" charset="0"/>
              </a:rPr>
              <a:t> </a:t>
            </a:r>
            <a:r>
              <a:rPr lang="en-US" sz="2000"/>
              <a:t>) is an abelian group.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u="sng"/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u="sng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/>
              <a:t>More on finite groups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>
                <a:cs typeface="Times New Roman" pitchFamily="16" charset="0"/>
              </a:rPr>
              <a:t>In a group with 2 elements, each element is its own inverse</a:t>
            </a:r>
            <a:r>
              <a:rPr lang="en-IN" sz="2000"/>
              <a:t>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>
                <a:cs typeface="Times New Roman" pitchFamily="16" charset="0"/>
              </a:rPr>
              <a:t>In a group of even order there will be at least one element (other than identity element) which is its own inverse</a:t>
            </a:r>
            <a:r>
              <a:rPr lang="en-IN" sz="2000"/>
              <a:t>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>
                <a:cs typeface="Times New Roman" pitchFamily="16" charset="0"/>
              </a:rPr>
              <a:t>The set G = {0,1,2,3,4,…..m-1} is a group with respect to addition modulo m.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>
                <a:cs typeface="Times New Roman" pitchFamily="16" charset="0"/>
              </a:rPr>
              <a:t>The set G = {1,2,3,4,….p-1} is a group with respect to multiplication   </a:t>
            </a:r>
            <a:br>
              <a:rPr lang="en-IN" sz="2000">
                <a:cs typeface="Times New Roman" pitchFamily="16" charset="0"/>
              </a:rPr>
            </a:br>
            <a:r>
              <a:rPr lang="en-IN" sz="2000">
                <a:cs typeface="Times New Roman" pitchFamily="16" charset="0"/>
              </a:rPr>
              <a:t>     modulo p, where p is a prime number.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b="1">
                <a:cs typeface="Times New Roman" pitchFamily="16" charset="0"/>
              </a:rPr>
              <a:t>Order of an element of a group: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>
                <a:cs typeface="Times New Roman" pitchFamily="16" charset="0"/>
              </a:rPr>
              <a:t>Let (G, </a:t>
            </a:r>
            <a:r>
              <a:rPr lang="en-IN" sz="2000" b="1">
                <a:cs typeface="Times New Roman" pitchFamily="16" charset="0"/>
              </a:rPr>
              <a:t>*</a:t>
            </a:r>
            <a:r>
              <a:rPr lang="en-IN" sz="2000">
                <a:cs typeface="Times New Roman" pitchFamily="16" charset="0"/>
              </a:rPr>
              <a:t>) be  a group. Let ‘a’ be an element of  G. The smallest integer n such that a</a:t>
            </a:r>
            <a:r>
              <a:rPr lang="en-IN" sz="2000" baseline="30000">
                <a:cs typeface="Times New Roman" pitchFamily="16" charset="0"/>
              </a:rPr>
              <a:t>n</a:t>
            </a:r>
            <a:r>
              <a:rPr lang="en-IN" sz="2000">
                <a:cs typeface="Times New Roman" pitchFamily="16" charset="0"/>
              </a:rPr>
              <a:t> = e is called order of ‘a’. If no such number exists then the order is infinite.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IN" sz="2000"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/>
              <a:t>Examples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7696200" cy="4114800"/>
          </a:xfrm>
        </p:spPr>
        <p:txBody>
          <a:bodyPr rtlCol="0">
            <a:normAutofit lnSpcReduction="10000"/>
          </a:bodyPr>
          <a:lstStyle/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17163" algn="l"/>
                <a:tab pos="10769600" algn="l"/>
                <a:tab pos="10772775" algn="l"/>
                <a:tab pos="10775950" algn="l"/>
                <a:tab pos="10779125" algn="l"/>
              </a:tabLst>
              <a:defRPr/>
            </a:pPr>
            <a:r>
              <a:rPr lang="en-US" sz="2000">
                <a:cs typeface="Times New Roman" pitchFamily="16" charset="0"/>
              </a:rPr>
              <a:t>Ex. G = {1, -1, i, -i } is a group w.r.t  multiplication.The order   –i   is      a) 2	              b) 3	          c) 4	          d) 1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17163" algn="l"/>
                <a:tab pos="10769600" algn="l"/>
                <a:tab pos="10772775" algn="l"/>
                <a:tab pos="10775950" algn="l"/>
                <a:tab pos="10779125" algn="l"/>
              </a:tabLst>
              <a:defRPr/>
            </a:pPr>
            <a:r>
              <a:rPr lang="en-US" sz="2000">
                <a:cs typeface="Times New Roman" pitchFamily="16" charset="0"/>
              </a:rPr>
              <a:t> Ex.  Which of the following is not true.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17163" algn="l"/>
                <a:tab pos="10769600" algn="l"/>
                <a:tab pos="10772775" algn="l"/>
                <a:tab pos="10775950" algn="l"/>
                <a:tab pos="10779125" algn="l"/>
              </a:tabLst>
              <a:defRPr/>
            </a:pPr>
            <a:r>
              <a:rPr lang="en-US" sz="2000">
                <a:cs typeface="Times New Roman" pitchFamily="16" charset="0"/>
              </a:rPr>
              <a:t>a)  The order of every element of a finite group is finite and is a divisor of  the order of the group.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17163" algn="l"/>
                <a:tab pos="10769600" algn="l"/>
                <a:tab pos="10772775" algn="l"/>
                <a:tab pos="10775950" algn="l"/>
                <a:tab pos="10779125" algn="l"/>
              </a:tabLst>
              <a:defRPr/>
            </a:pPr>
            <a:r>
              <a:rPr lang="en-US" sz="2000">
                <a:cs typeface="Times New Roman" pitchFamily="16" charset="0"/>
              </a:rPr>
              <a:t>       b) The order of an element of a group is same as that of its inverse.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17163" algn="l"/>
                <a:tab pos="10769600" algn="l"/>
                <a:tab pos="10772775" algn="l"/>
                <a:tab pos="10775950" algn="l"/>
                <a:tab pos="10779125" algn="l"/>
              </a:tabLst>
              <a:defRPr/>
            </a:pPr>
            <a:r>
              <a:rPr lang="en-US" sz="2000">
                <a:cs typeface="Times New Roman" pitchFamily="16" charset="0"/>
              </a:rPr>
              <a:t>c) In the additive group of integers the order of every element except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17163" algn="l"/>
                <a:tab pos="10769600" algn="l"/>
                <a:tab pos="10772775" algn="l"/>
                <a:tab pos="10775950" algn="l"/>
                <a:tab pos="10779125" algn="l"/>
              </a:tabLst>
              <a:defRPr/>
            </a:pPr>
            <a:r>
              <a:rPr lang="en-US" sz="2000">
                <a:cs typeface="Times New Roman" pitchFamily="16" charset="0"/>
              </a:rPr>
              <a:t>        0 is infinite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17163" algn="l"/>
                <a:tab pos="10769600" algn="l"/>
                <a:tab pos="10772775" algn="l"/>
                <a:tab pos="10775950" algn="l"/>
                <a:tab pos="10779125" algn="l"/>
              </a:tabLst>
              <a:defRPr/>
            </a:pPr>
            <a:r>
              <a:rPr lang="en-US" sz="2000">
                <a:cs typeface="Times New Roman" pitchFamily="16" charset="0"/>
              </a:rPr>
              <a:t>d) In the infinite multiplicative group of nonzero rational numbers the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17163" algn="l"/>
                <a:tab pos="10769600" algn="l"/>
                <a:tab pos="10772775" algn="l"/>
                <a:tab pos="10775950" algn="l"/>
                <a:tab pos="10779125" algn="l"/>
              </a:tabLst>
              <a:defRPr/>
            </a:pPr>
            <a:r>
              <a:rPr lang="en-US" sz="2000">
                <a:cs typeface="Times New Roman" pitchFamily="16" charset="0"/>
              </a:rPr>
              <a:t>      order of every element  except 1 is infinite.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17163" algn="l"/>
                <a:tab pos="10769600" algn="l"/>
                <a:tab pos="10772775" algn="l"/>
                <a:tab pos="10775950" algn="l"/>
                <a:tab pos="10779125" algn="l"/>
              </a:tabLst>
              <a:defRPr/>
            </a:pPr>
            <a:r>
              <a:rPr lang="en-US" sz="2000"/>
              <a:t>Ans. 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/>
              <a:t>Sub groups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>
                <a:cs typeface="Times New Roman" pitchFamily="16" charset="0"/>
              </a:rPr>
              <a:t>Def</a:t>
            </a:r>
            <a:r>
              <a:rPr lang="en-US" sz="2000">
                <a:cs typeface="Times New Roman" pitchFamily="16" charset="0"/>
              </a:rPr>
              <a:t>.  A non empty sub set H of a group (G, *) is a sub group of G,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if  (H, *) is a group.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</a:t>
            </a:r>
            <a:r>
              <a:rPr lang="en-US" sz="2000" u="sng">
                <a:cs typeface="Times New Roman" pitchFamily="16" charset="0"/>
              </a:rPr>
              <a:t>Note</a:t>
            </a:r>
            <a:r>
              <a:rPr lang="en-US" sz="2000">
                <a:cs typeface="Times New Roman" pitchFamily="16" charset="0"/>
              </a:rPr>
              <a:t>:  For any group {G, *}, {e, * } and (G, * ) are trivial sub groups.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Ex.  G = {1, -1, i, -i } is a group w.r.t multiplication.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   H</a:t>
            </a:r>
            <a:r>
              <a:rPr lang="en-US" sz="2000" baseline="-25000"/>
              <a:t>1</a:t>
            </a:r>
            <a:r>
              <a:rPr lang="en-US" sz="2000"/>
              <a:t> =  { 1, -1 } is a subgroup of G 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   H</a:t>
            </a:r>
            <a:r>
              <a:rPr lang="en-US" sz="2000" baseline="-25000"/>
              <a:t>2</a:t>
            </a:r>
            <a:r>
              <a:rPr lang="en-US" sz="2000"/>
              <a:t> =  { 1 }    is a  trivial subgroup of G.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Ex.  ( Z , + ) and (Q , + ) are sub groups of the group (R +).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>
                <a:cs typeface="Times New Roman" pitchFamily="16" charset="0"/>
              </a:rPr>
              <a:t>Theorem</a:t>
            </a:r>
            <a:r>
              <a:rPr lang="en-US" sz="2000">
                <a:cs typeface="Times New Roman" pitchFamily="16" charset="0"/>
              </a:rPr>
              <a:t>: A non empty sub set H of a group (G, *) is a sub group of G    iff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i)            a * b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    </a:t>
            </a:r>
            <a:r>
              <a:rPr lang="en-US" sz="2000">
                <a:latin typeface="Symbol" pitchFamily="16" charset="2"/>
                <a:cs typeface="Arial" charset="0"/>
              </a:rPr>
              <a:t></a:t>
            </a:r>
            <a:r>
              <a:rPr lang="en-US" sz="2000">
                <a:cs typeface="Times New Roman" pitchFamily="16" charset="0"/>
              </a:rPr>
              <a:t> a, b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ii)           a</a:t>
            </a:r>
            <a:r>
              <a:rPr lang="en-US" sz="2000" baseline="30000">
                <a:cs typeface="Times New Roman" pitchFamily="16" charset="0"/>
              </a:rPr>
              <a:t>-1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        </a:t>
            </a:r>
            <a:r>
              <a:rPr lang="en-US" sz="2000">
                <a:latin typeface="Symbol" pitchFamily="16" charset="2"/>
                <a:cs typeface="Arial" charset="0"/>
              </a:rPr>
              <a:t></a:t>
            </a:r>
            <a:r>
              <a:rPr lang="en-US" sz="2000">
                <a:cs typeface="Times New Roman" pitchFamily="16" charset="0"/>
              </a:rPr>
              <a:t> a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/>
              <a:t>Theorem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>
                <a:cs typeface="Times New Roman" pitchFamily="16" charset="0"/>
              </a:rPr>
              <a:t>Theorem</a:t>
            </a:r>
            <a:r>
              <a:rPr lang="en-US" sz="2000">
                <a:cs typeface="Times New Roman" pitchFamily="16" charset="0"/>
              </a:rPr>
              <a:t>: A necessary and sufficient condition for a non empty subset H of a group  (G, *) to be a  sub group is that 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a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H,  b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  </a:t>
            </a:r>
            <a:r>
              <a:rPr lang="en-US" sz="2000">
                <a:latin typeface="Symbol" pitchFamily="16" charset="2"/>
                <a:cs typeface="Arial" charset="0"/>
              </a:rPr>
              <a:t></a:t>
            </a:r>
            <a:r>
              <a:rPr lang="en-US" sz="2000">
                <a:cs typeface="Times New Roman" pitchFamily="16" charset="0"/>
              </a:rPr>
              <a:t>  a * b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>
                <a:cs typeface="Times New Roman" pitchFamily="16" charset="0"/>
              </a:rPr>
              <a:t>Proof</a:t>
            </a:r>
            <a:r>
              <a:rPr lang="en-US" sz="2000">
                <a:cs typeface="Times New Roman" pitchFamily="16" charset="0"/>
              </a:rPr>
              <a:t>:  </a:t>
            </a:r>
            <a:r>
              <a:rPr lang="en-US" sz="2000" u="sng">
                <a:cs typeface="Times New Roman" pitchFamily="16" charset="0"/>
              </a:rPr>
              <a:t>Case1</a:t>
            </a:r>
            <a:r>
              <a:rPr lang="en-US" sz="2000">
                <a:cs typeface="Times New Roman" pitchFamily="16" charset="0"/>
              </a:rPr>
              <a:t>:  Let (G, *) be a group and H is a subgroup of G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Let a,b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</a:t>
            </a:r>
            <a:r>
              <a:rPr lang="en-US" sz="2000">
                <a:cs typeface="Times New Roman" pitchFamily="16" charset="0"/>
              </a:rPr>
              <a:t>  b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      ( since H is is a group)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Arial" charset="0"/>
              </a:rPr>
              <a:t>                        </a:t>
            </a:r>
            <a:r>
              <a:rPr lang="en-US" sz="2000">
                <a:latin typeface="Symbol" pitchFamily="16" charset="2"/>
                <a:cs typeface="Arial" charset="0"/>
              </a:rPr>
              <a:t></a:t>
            </a:r>
            <a:r>
              <a:rPr lang="en-US" sz="2000">
                <a:cs typeface="Times New Roman" pitchFamily="16" charset="0"/>
              </a:rPr>
              <a:t>  a * b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H.           ( By closure property in H)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>
                <a:cs typeface="Times New Roman" pitchFamily="16" charset="0"/>
              </a:rPr>
              <a:t>Case2</a:t>
            </a:r>
            <a:r>
              <a:rPr lang="en-US" sz="2000">
                <a:cs typeface="Times New Roman" pitchFamily="16" charset="0"/>
              </a:rPr>
              <a:t>: Let H be a non empty set of  a group (G, *).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  Let    a * b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    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</a:t>
            </a:r>
            <a:r>
              <a:rPr lang="en-US" sz="2000">
                <a:cs typeface="Times New Roman" pitchFamily="16" charset="0"/>
              </a:rPr>
              <a:t> a, b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Arial" charset="0"/>
              </a:rPr>
              <a:t>Now,          </a:t>
            </a:r>
            <a:r>
              <a:rPr lang="en-US" sz="2000">
                <a:cs typeface="Times New Roman" pitchFamily="16" charset="0"/>
              </a:rPr>
              <a:t>  a * a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     ( Taking  b = a )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  </a:t>
            </a:r>
            <a:r>
              <a:rPr lang="en-US" sz="2000">
                <a:latin typeface="Symbol" pitchFamily="16" charset="2"/>
                <a:cs typeface="Arial" charset="0"/>
              </a:rPr>
              <a:t></a:t>
            </a:r>
            <a:r>
              <a:rPr lang="en-US" sz="2000">
                <a:cs typeface="Times New Roman" pitchFamily="16" charset="0"/>
              </a:rPr>
              <a:t>  e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      i.e., identity exists in H.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Now, e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H,  a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    </a:t>
            </a:r>
            <a:r>
              <a:rPr lang="en-US" sz="2000">
                <a:latin typeface="Symbol" pitchFamily="16" charset="2"/>
                <a:cs typeface="Arial" charset="0"/>
              </a:rPr>
              <a:t></a:t>
            </a:r>
            <a:r>
              <a:rPr lang="en-US" sz="2000">
                <a:cs typeface="Times New Roman" pitchFamily="16" charset="0"/>
              </a:rPr>
              <a:t>  e * a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                          </a:t>
            </a:r>
            <a:r>
              <a:rPr lang="en-US" sz="2000">
                <a:latin typeface="Symbol" pitchFamily="16" charset="2"/>
                <a:cs typeface="Arial" charset="0"/>
              </a:rPr>
              <a:t></a:t>
            </a:r>
            <a:r>
              <a:rPr lang="en-US" sz="2000">
                <a:cs typeface="Times New Roman" pitchFamily="16" charset="0"/>
              </a:rPr>
              <a:t>     a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   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  </a:t>
            </a:r>
            <a:r>
              <a:rPr lang="en-US" sz="1800">
                <a:cs typeface="Times New Roman" pitchFamily="16" charset="0"/>
              </a:rPr>
              <a:t>	 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1800"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/>
              <a:t>Contd.,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latin typeface="Symbol" pitchFamily="16" charset="2"/>
              </a:rPr>
              <a:t></a:t>
            </a:r>
            <a:r>
              <a:rPr lang="en-US" sz="2000"/>
              <a:t>  Each element of H  has inverse in H.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Further, </a:t>
            </a:r>
            <a:r>
              <a:rPr lang="en-US" sz="2000">
                <a:cs typeface="Times New Roman" pitchFamily="16" charset="0"/>
              </a:rPr>
              <a:t>a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H,  b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  </a:t>
            </a:r>
            <a:r>
              <a:rPr lang="en-US" sz="2000">
                <a:latin typeface="Symbol" pitchFamily="16" charset="2"/>
                <a:cs typeface="Arial" charset="0"/>
              </a:rPr>
              <a:t></a:t>
            </a:r>
            <a:r>
              <a:rPr lang="en-US" sz="2000">
                <a:cs typeface="Times New Roman" pitchFamily="16" charset="0"/>
              </a:rPr>
              <a:t> a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H,  b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Arial" charset="0"/>
              </a:rPr>
              <a:t>            </a:t>
            </a:r>
            <a:r>
              <a:rPr lang="en-US" sz="2000">
                <a:latin typeface="Symbol" pitchFamily="16" charset="2"/>
                <a:cs typeface="Arial" charset="0"/>
              </a:rPr>
              <a:t></a:t>
            </a:r>
            <a:r>
              <a:rPr lang="en-US" sz="2000">
                <a:cs typeface="Times New Roman" pitchFamily="16" charset="0"/>
              </a:rPr>
              <a:t> a * (b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)</a:t>
            </a:r>
            <a:r>
              <a:rPr lang="en-US" sz="2000" baseline="30000">
                <a:cs typeface="Times New Roman" pitchFamily="16" charset="0"/>
              </a:rPr>
              <a:t>-1</a:t>
            </a:r>
            <a:r>
              <a:rPr lang="en-US" sz="2000">
                <a:cs typeface="Times New Roman" pitchFamily="16" charset="0"/>
              </a:rPr>
              <a:t>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Arial" charset="0"/>
              </a:rPr>
              <a:t>            </a:t>
            </a:r>
            <a:r>
              <a:rPr lang="en-US" sz="2000">
                <a:latin typeface="Symbol" pitchFamily="16" charset="2"/>
                <a:cs typeface="Arial" charset="0"/>
              </a:rPr>
              <a:t></a:t>
            </a:r>
            <a:r>
              <a:rPr lang="en-US" sz="2000">
                <a:cs typeface="Times New Roman" pitchFamily="16" charset="0"/>
              </a:rPr>
              <a:t> a * b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</a:t>
            </a:r>
            <a:r>
              <a:rPr lang="en-US" sz="2000">
                <a:latin typeface="Symbol" pitchFamily="16" charset="2"/>
              </a:rPr>
              <a:t></a:t>
            </a:r>
            <a:r>
              <a:rPr lang="en-US" sz="2000"/>
              <a:t> H is closed w.r.t   *</a:t>
            </a:r>
            <a:r>
              <a:rPr lang="en-US" sz="2000">
                <a:cs typeface="Times New Roman" pitchFamily="16" charset="0"/>
              </a:rPr>
              <a:t> 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Finally, Let a,b,c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H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</a:t>
            </a:r>
            <a:r>
              <a:rPr lang="en-US" sz="2000">
                <a:latin typeface="Symbol" pitchFamily="16" charset="2"/>
                <a:cs typeface="Arial" charset="0"/>
              </a:rPr>
              <a:t></a:t>
            </a:r>
            <a:r>
              <a:rPr lang="en-US" sz="2000">
                <a:cs typeface="Arial" charset="0"/>
              </a:rPr>
              <a:t> a,b,c </a:t>
            </a:r>
            <a:r>
              <a:rPr lang="en-US" sz="2000">
                <a:latin typeface="Symbol" pitchFamily="16" charset="2"/>
                <a:cs typeface="Arial" charset="0"/>
              </a:rPr>
              <a:t></a:t>
            </a:r>
            <a:r>
              <a:rPr lang="en-US" sz="2000">
                <a:cs typeface="Times New Roman" pitchFamily="16" charset="0"/>
              </a:rPr>
              <a:t> G  ( since H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</a:t>
            </a:r>
            <a:r>
              <a:rPr lang="en-US" sz="2000">
                <a:cs typeface="Times New Roman" pitchFamily="16" charset="0"/>
              </a:rPr>
              <a:t> G 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</a:t>
            </a:r>
            <a:r>
              <a:rPr lang="en-US" sz="2000">
                <a:latin typeface="Symbol" pitchFamily="16" charset="2"/>
                <a:cs typeface="Arial" charset="0"/>
              </a:rPr>
              <a:t></a:t>
            </a:r>
            <a:r>
              <a:rPr lang="en-US" sz="2000">
                <a:cs typeface="Arial" charset="0"/>
              </a:rPr>
              <a:t> (</a:t>
            </a:r>
            <a:r>
              <a:rPr lang="en-US" sz="2000">
                <a:cs typeface="Times New Roman" pitchFamily="16" charset="0"/>
              </a:rPr>
              <a:t>a * b) * c = a * (b * c)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              </a:t>
            </a:r>
            <a:r>
              <a:rPr lang="en-US" sz="2000">
                <a:latin typeface="Symbol" pitchFamily="16" charset="2"/>
              </a:rPr>
              <a:t></a:t>
            </a:r>
            <a:r>
              <a:rPr lang="en-US" sz="2000"/>
              <a:t> * is associative in H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/>
              <a:t>Hence, H is a subgroup of G.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8366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/>
              <a:t>Homomorphism and Isomorphism.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>
                <a:cs typeface="Times New Roman" pitchFamily="16" charset="0"/>
              </a:rPr>
              <a:t>Homomorphism : </a:t>
            </a:r>
            <a:r>
              <a:rPr lang="en-US" sz="2000">
                <a:cs typeface="Times New Roman" pitchFamily="16" charset="0"/>
              </a:rPr>
              <a:t>Consider the groups  ( G,  *)  and ( G</a:t>
            </a:r>
            <a:r>
              <a:rPr lang="en-US" sz="2000" baseline="30000">
                <a:cs typeface="Times New Roman" pitchFamily="16" charset="0"/>
              </a:rPr>
              <a:t>1</a:t>
            </a:r>
            <a:r>
              <a:rPr lang="en-US" sz="2000">
                <a:cs typeface="Times New Roman" pitchFamily="16" charset="0"/>
              </a:rPr>
              <a:t>,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</a:t>
            </a:r>
            <a:r>
              <a:rPr lang="en-US" sz="2000">
                <a:cs typeface="Times New Roman" pitchFamily="16" charset="0"/>
              </a:rPr>
              <a:t>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A function  f : G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</a:t>
            </a:r>
            <a:r>
              <a:rPr lang="en-US" sz="2000">
                <a:cs typeface="Times New Roman" pitchFamily="16" charset="0"/>
              </a:rPr>
              <a:t> G</a:t>
            </a:r>
            <a:r>
              <a:rPr lang="en-US" sz="2000" baseline="30000">
                <a:cs typeface="Times New Roman" pitchFamily="16" charset="0"/>
              </a:rPr>
              <a:t>1</a:t>
            </a:r>
            <a:r>
              <a:rPr lang="en-US" sz="2000">
                <a:cs typeface="Times New Roman" pitchFamily="16" charset="0"/>
              </a:rPr>
              <a:t> is called a homomorphism if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           f ( a * b) = f(a)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</a:t>
            </a:r>
            <a:r>
              <a:rPr lang="en-US" sz="2000">
                <a:cs typeface="Times New Roman" pitchFamily="16" charset="0"/>
              </a:rPr>
              <a:t> f (b)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>
              <a:latin typeface="Arial" charset="0"/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>
                <a:cs typeface="Times New Roman" pitchFamily="16" charset="0"/>
              </a:rPr>
              <a:t>Isomorphism</a:t>
            </a:r>
            <a:r>
              <a:rPr lang="en-US" sz="2000">
                <a:cs typeface="Times New Roman" pitchFamily="16" charset="0"/>
              </a:rPr>
              <a:t> : If a homomorphism f : G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</a:t>
            </a:r>
            <a:r>
              <a:rPr lang="en-US" sz="2000">
                <a:cs typeface="Times New Roman" pitchFamily="16" charset="0"/>
              </a:rPr>
              <a:t> G</a:t>
            </a:r>
            <a:r>
              <a:rPr lang="en-US" sz="2000" baseline="30000">
                <a:cs typeface="Times New Roman" pitchFamily="16" charset="0"/>
              </a:rPr>
              <a:t>1 </a:t>
            </a:r>
            <a:r>
              <a:rPr lang="en-US" sz="2000">
                <a:cs typeface="Times New Roman" pitchFamily="16" charset="0"/>
              </a:rPr>
              <a:t> is a bijection then f is called isomorphism between G and G</a:t>
            </a:r>
            <a:r>
              <a:rPr lang="en-US" sz="2000" baseline="30000">
                <a:cs typeface="Times New Roman" pitchFamily="16" charset="0"/>
              </a:rPr>
              <a:t>1</a:t>
            </a:r>
            <a:r>
              <a:rPr lang="en-US" sz="2000">
                <a:cs typeface="Times New Roman" pitchFamily="16" charset="0"/>
              </a:rPr>
              <a:t> 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>
                <a:cs typeface="Times New Roman" pitchFamily="16" charset="0"/>
              </a:rPr>
              <a:t>        Then  we write   G  </a:t>
            </a:r>
            <a:r>
              <a:rPr lang="en-US" sz="2000">
                <a:latin typeface="Symbol" pitchFamily="16" charset="2"/>
                <a:cs typeface="Times New Roman" pitchFamily="16" charset="0"/>
              </a:rPr>
              <a:t></a:t>
            </a:r>
            <a:r>
              <a:rPr lang="en-US" sz="2000">
                <a:cs typeface="Times New Roman" pitchFamily="16" charset="0"/>
              </a:rPr>
              <a:t> G</a:t>
            </a:r>
            <a:r>
              <a:rPr lang="en-US" sz="2000" baseline="30000">
                <a:cs typeface="Times New Roman" pitchFamily="16" charset="0"/>
              </a:rPr>
              <a:t>1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>
              <a:latin typeface="Arial" charset="0"/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>
              <a:latin typeface="Arial" charset="0"/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C468-38B3-4739-995B-905696D2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&lt;F, o&gt; algebraic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2259-F041-4F41-85C5-E2A610B2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X = {1,2,3,4}, f: X-&gt; X be given by </a:t>
            </a:r>
          </a:p>
          <a:p>
            <a:r>
              <a:rPr lang="en-US" dirty="0"/>
              <a:t>f = { &lt;1,2&gt;, &lt;2,3&gt;, &lt;3,4&gt;, &lt;4,1&gt;}</a:t>
            </a:r>
          </a:p>
          <a:p>
            <a:r>
              <a:rPr lang="en-US" dirty="0"/>
              <a:t>Composite functions can be </a:t>
            </a:r>
            <a:r>
              <a:rPr lang="en-US" dirty="0" err="1"/>
              <a:t>fomed</a:t>
            </a:r>
            <a:r>
              <a:rPr lang="en-US" dirty="0"/>
              <a:t> from f</a:t>
            </a:r>
          </a:p>
          <a:p>
            <a:r>
              <a:rPr lang="en-US" dirty="0"/>
              <a:t>f o f = f </a:t>
            </a:r>
            <a:r>
              <a:rPr lang="en-US" baseline="30000" dirty="0"/>
              <a:t>2</a:t>
            </a:r>
          </a:p>
          <a:p>
            <a:r>
              <a:rPr lang="en-US" dirty="0"/>
              <a:t>f </a:t>
            </a:r>
            <a:r>
              <a:rPr lang="en-US" baseline="30000" dirty="0"/>
              <a:t>2</a:t>
            </a:r>
            <a:r>
              <a:rPr lang="en-US" dirty="0"/>
              <a:t> o f = f </a:t>
            </a:r>
            <a:r>
              <a:rPr lang="en-US" baseline="30000" dirty="0"/>
              <a:t>3</a:t>
            </a:r>
          </a:p>
          <a:p>
            <a:r>
              <a:rPr lang="en-US" dirty="0"/>
              <a:t>f </a:t>
            </a:r>
            <a:r>
              <a:rPr lang="en-US" baseline="30000" dirty="0"/>
              <a:t>3</a:t>
            </a:r>
            <a:r>
              <a:rPr lang="en-US" dirty="0"/>
              <a:t> o f = f </a:t>
            </a:r>
            <a:r>
              <a:rPr lang="en-US" baseline="30000" dirty="0"/>
              <a:t>4</a:t>
            </a:r>
            <a:r>
              <a:rPr lang="en-US" dirty="0"/>
              <a:t> = f </a:t>
            </a:r>
            <a:r>
              <a:rPr lang="en-US" baseline="30000" dirty="0"/>
              <a:t>0 </a:t>
            </a:r>
            <a:endParaRPr lang="en-US" dirty="0"/>
          </a:p>
          <a:p>
            <a:r>
              <a:rPr lang="en-US" dirty="0"/>
              <a:t>F = {f </a:t>
            </a:r>
            <a:r>
              <a:rPr lang="en-US" baseline="30000" dirty="0"/>
              <a:t>0 </a:t>
            </a:r>
            <a:r>
              <a:rPr lang="en-US" dirty="0"/>
              <a:t>, f, f </a:t>
            </a:r>
            <a:r>
              <a:rPr lang="en-US" baseline="30000" dirty="0"/>
              <a:t>2, </a:t>
            </a:r>
            <a:r>
              <a:rPr lang="en-US" dirty="0"/>
              <a:t>f </a:t>
            </a:r>
            <a:r>
              <a:rPr lang="en-US" baseline="30000" dirty="0"/>
              <a:t>3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baseline="300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A6A84-2BF6-4083-BB5C-659FA167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snistforum.com</a:t>
            </a:r>
          </a:p>
        </p:txBody>
      </p:sp>
    </p:spTree>
    <p:extLst>
      <p:ext uri="{BB962C8B-B14F-4D97-AF65-F5344CB8AC3E}">
        <p14:creationId xmlns:p14="http://schemas.microsoft.com/office/powerpoint/2010/main" val="403929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64B7-DDF2-4642-9CB5-4B4D0BEE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Congruence modulo m &lt;Z4, +4&gt;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89A4-695F-4F19-91AF-2F39F541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Z4 = { [0], [1], [2], [3]}</a:t>
            </a:r>
          </a:p>
          <a:p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+4 [j] = [ (</a:t>
            </a:r>
            <a:r>
              <a:rPr lang="en-US" dirty="0" err="1"/>
              <a:t>i</a:t>
            </a:r>
            <a:r>
              <a:rPr lang="en-US" dirty="0"/>
              <a:t> + j) (mod 4)]</a:t>
            </a:r>
          </a:p>
          <a:p>
            <a:r>
              <a:rPr lang="en-US" dirty="0" err="1"/>
              <a:t>i</a:t>
            </a:r>
            <a:r>
              <a:rPr lang="en-US" dirty="0"/>
              <a:t> =1, j= 2</a:t>
            </a:r>
          </a:p>
          <a:p>
            <a:r>
              <a:rPr lang="en-US" dirty="0"/>
              <a:t>[1] +4 [2] = [(1+2) mod 4]</a:t>
            </a:r>
          </a:p>
          <a:p>
            <a:r>
              <a:rPr lang="en-US" dirty="0"/>
              <a:t>                  = [3]</a:t>
            </a:r>
          </a:p>
          <a:p>
            <a:r>
              <a:rPr lang="en-US" dirty="0"/>
              <a:t>&lt;Z4, +4&gt; is an algebraic system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A3B06-33BA-4A88-85C7-94EF7F5D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snistforum.com</a:t>
            </a:r>
          </a:p>
        </p:txBody>
      </p:sp>
    </p:spTree>
    <p:extLst>
      <p:ext uri="{BB962C8B-B14F-4D97-AF65-F5344CB8AC3E}">
        <p14:creationId xmlns:p14="http://schemas.microsoft.com/office/powerpoint/2010/main" val="50619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F901-C34D-4D5D-BA12-33347540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+4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B6EE-2BFE-430B-8747-08FEC4AD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3200" dirty="0">
                <a:cs typeface="Times New Roman" pitchFamily="16" charset="0"/>
              </a:rPr>
              <a:t>                 +</a:t>
            </a:r>
            <a:r>
              <a:rPr lang="en-IN" baseline="-25000" dirty="0">
                <a:cs typeface="Times New Roman" pitchFamily="16" charset="0"/>
              </a:rPr>
              <a:t>4</a:t>
            </a:r>
            <a:r>
              <a:rPr lang="en-IN" sz="3200" dirty="0">
                <a:cs typeface="Times New Roman" pitchFamily="16" charset="0"/>
              </a:rPr>
              <a:t>      </a:t>
            </a:r>
            <a:r>
              <a:rPr lang="en-IN" dirty="0">
                <a:cs typeface="Times New Roman" pitchFamily="16" charset="0"/>
              </a:rPr>
              <a:t>  </a:t>
            </a:r>
            <a:r>
              <a:rPr lang="en-IN" sz="3200" dirty="0">
                <a:cs typeface="Times New Roman" pitchFamily="16" charset="0"/>
              </a:rPr>
              <a:t>  0       1       2      3        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3200" dirty="0"/>
              <a:t>                   0          0       </a:t>
            </a:r>
            <a:r>
              <a:rPr lang="en-IN" sz="3200" dirty="0">
                <a:cs typeface="Times New Roman" pitchFamily="16" charset="0"/>
              </a:rPr>
              <a:t>1 </a:t>
            </a:r>
            <a:r>
              <a:rPr lang="en-IN" sz="3200" dirty="0"/>
              <a:t>      </a:t>
            </a:r>
            <a:r>
              <a:rPr lang="en-IN" sz="3200" dirty="0">
                <a:cs typeface="Times New Roman" pitchFamily="16" charset="0"/>
              </a:rPr>
              <a:t>2      3         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3200" dirty="0">
                <a:cs typeface="Times New Roman" pitchFamily="16" charset="0"/>
              </a:rPr>
              <a:t>                   1</a:t>
            </a:r>
            <a:r>
              <a:rPr lang="en-IN" sz="3200" baseline="30000" dirty="0">
                <a:cs typeface="Times New Roman" pitchFamily="16" charset="0"/>
              </a:rPr>
              <a:t>               </a:t>
            </a:r>
            <a:r>
              <a:rPr lang="en-IN" sz="3200" dirty="0">
                <a:cs typeface="Times New Roman" pitchFamily="16" charset="0"/>
              </a:rPr>
              <a:t>1       2       3      0         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3200" dirty="0">
                <a:cs typeface="Times New Roman" pitchFamily="16" charset="0"/>
              </a:rPr>
              <a:t>                   2</a:t>
            </a:r>
            <a:r>
              <a:rPr lang="en-IN" sz="3200" baseline="30000" dirty="0">
                <a:cs typeface="Times New Roman" pitchFamily="16" charset="0"/>
              </a:rPr>
              <a:t>               </a:t>
            </a:r>
            <a:r>
              <a:rPr lang="en-IN" sz="3200" dirty="0">
                <a:cs typeface="Times New Roman" pitchFamily="16" charset="0"/>
              </a:rPr>
              <a:t>2</a:t>
            </a:r>
            <a:r>
              <a:rPr lang="en-IN" sz="3200" baseline="30000" dirty="0">
                <a:cs typeface="Times New Roman" pitchFamily="16" charset="0"/>
              </a:rPr>
              <a:t>           </a:t>
            </a:r>
            <a:r>
              <a:rPr lang="en-IN" sz="3200" dirty="0">
                <a:cs typeface="Times New Roman" pitchFamily="16" charset="0"/>
              </a:rPr>
              <a:t>3       0      </a:t>
            </a:r>
            <a:r>
              <a:rPr lang="en-IN" dirty="0">
                <a:cs typeface="Times New Roman" pitchFamily="16" charset="0"/>
              </a:rPr>
              <a:t>1 </a:t>
            </a:r>
            <a:r>
              <a:rPr lang="en-IN" sz="3200" dirty="0">
                <a:cs typeface="Times New Roman" pitchFamily="16" charset="0"/>
              </a:rPr>
              <a:t>           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3200" dirty="0">
                <a:cs typeface="Times New Roman" pitchFamily="16" charset="0"/>
              </a:rPr>
              <a:t>                   3          3       0       </a:t>
            </a:r>
            <a:r>
              <a:rPr lang="en-IN" dirty="0">
                <a:cs typeface="Times New Roman" pitchFamily="16" charset="0"/>
              </a:rPr>
              <a:t>1</a:t>
            </a:r>
            <a:r>
              <a:rPr lang="en-IN" sz="3200" dirty="0">
                <a:cs typeface="Times New Roman" pitchFamily="16" charset="0"/>
              </a:rPr>
              <a:t>      3        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3200" dirty="0">
                <a:cs typeface="Times New Roman" pitchFamily="16" charset="0"/>
              </a:rPr>
              <a:t>                  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3BA55-8DE2-4711-B289-63A9AD1C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snistforum.com</a:t>
            </a:r>
          </a:p>
        </p:txBody>
      </p:sp>
    </p:spTree>
    <p:extLst>
      <p:ext uri="{BB962C8B-B14F-4D97-AF65-F5344CB8AC3E}">
        <p14:creationId xmlns:p14="http://schemas.microsoft.com/office/powerpoint/2010/main" val="108847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FB7F-748E-4185-88F3-E70CDF0A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Homomorphism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34466-A21A-4578-B9D1-5EB73ADFD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8301"/>
            <a:ext cx="8077199" cy="22479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7171E-EC6C-49A8-9ED4-C62FB3FB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snistforum.com</a:t>
            </a:r>
          </a:p>
        </p:txBody>
      </p:sp>
    </p:spTree>
    <p:extLst>
      <p:ext uri="{BB962C8B-B14F-4D97-AF65-F5344CB8AC3E}">
        <p14:creationId xmlns:p14="http://schemas.microsoft.com/office/powerpoint/2010/main" val="420427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</TotalTime>
  <Words>6711</Words>
  <Application>Microsoft Office PowerPoint</Application>
  <PresentationFormat>On-screen Show (4:3)</PresentationFormat>
  <Paragraphs>483</Paragraphs>
  <Slides>58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Symbol</vt:lpstr>
      <vt:lpstr>Times New Roman</vt:lpstr>
      <vt:lpstr>Wingdings</vt:lpstr>
      <vt:lpstr>Office Theme</vt:lpstr>
      <vt:lpstr>Unit-III  Algebraic Structures</vt:lpstr>
      <vt:lpstr>Algebraic systems</vt:lpstr>
      <vt:lpstr>Properties</vt:lpstr>
      <vt:lpstr>Semi group</vt:lpstr>
      <vt:lpstr>Clock Algebra</vt:lpstr>
      <vt:lpstr>&lt;F, o&gt; algebraic system</vt:lpstr>
      <vt:lpstr>Congruence modulo m &lt;Z4, +4&gt;</vt:lpstr>
      <vt:lpstr>Table of +4 </vt:lpstr>
      <vt:lpstr>Homomorphism</vt:lpstr>
      <vt:lpstr>PowerPoint Presentation</vt:lpstr>
      <vt:lpstr>PowerPoint Presentation</vt:lpstr>
      <vt:lpstr>PowerPoint Presentation</vt:lpstr>
      <vt:lpstr>Example</vt:lpstr>
      <vt:lpstr>Subsemigroup</vt:lpstr>
      <vt:lpstr>PowerPoint Presentation</vt:lpstr>
      <vt:lpstr>PowerPoint Presentation</vt:lpstr>
      <vt:lpstr>Example</vt:lpstr>
      <vt:lpstr>Monoid</vt:lpstr>
      <vt:lpstr>Submonoid</vt:lpstr>
      <vt:lpstr>Group</vt:lpstr>
      <vt:lpstr>Algebraic systems</vt:lpstr>
      <vt:lpstr>Theorem</vt:lpstr>
      <vt:lpstr>  Ex. Show that, the set of all integers is a group with         respect  to  addition.</vt:lpstr>
      <vt:lpstr>Contd.,</vt:lpstr>
      <vt:lpstr> Ex. Show that  set of all non zero real numbers is a group with respect to  multiplication .</vt:lpstr>
      <vt:lpstr>Contd.,</vt:lpstr>
      <vt:lpstr>Example</vt:lpstr>
      <vt:lpstr>Example</vt:lpstr>
      <vt:lpstr>Contd.,</vt:lpstr>
      <vt:lpstr>Example</vt:lpstr>
      <vt:lpstr>Contd.,</vt:lpstr>
      <vt:lpstr>Ex. If M is set of all non singular matrices of order ‘n x n’.       then show that M  is a group w.r.t. matrix multiplication.        Is (M, *) an abelian group?.   Justify your answer.</vt:lpstr>
      <vt:lpstr>Contd.,</vt:lpstr>
      <vt:lpstr>Ex. Show that the set of all positive rational  numbers forms an abelian        group under the composition * defined by             a * b = (ab)/2 . </vt:lpstr>
      <vt:lpstr>Contd.,</vt:lpstr>
      <vt:lpstr>Theorem</vt:lpstr>
      <vt:lpstr>Theorem</vt:lpstr>
      <vt:lpstr>Theorem</vt:lpstr>
      <vt:lpstr>Ex.    If (G, *) is a group and a  G  such that  a * a = a ,          then show that  a = e , where e is identity element in G.</vt:lpstr>
      <vt:lpstr>Ex.   If  every element of a group is its own inverse, then show that         the group must be abelian .</vt:lpstr>
      <vt:lpstr>Note:    a2  = a * a              a3  = a * a * a    etc.</vt:lpstr>
      <vt:lpstr>Finite groups</vt:lpstr>
      <vt:lpstr>Contd.,</vt:lpstr>
      <vt:lpstr>Ex. Show that  G = {1, , 2} is an abelian group under multiplication.            Where 1, , 2 are cube roots of unity.</vt:lpstr>
      <vt:lpstr>Contd.,</vt:lpstr>
      <vt:lpstr>Ex. Show that  G = {1,  –1,  i, –i } is an abelian group under multiplication.   </vt:lpstr>
      <vt:lpstr>Contd.,</vt:lpstr>
      <vt:lpstr>Modulo systems.</vt:lpstr>
      <vt:lpstr>Ex.The set G = {0,1,2,3,4,5} is a group with respect to addition modulo 6. </vt:lpstr>
      <vt:lpstr>Contd.,</vt:lpstr>
      <vt:lpstr>Ex.The set G = {1,2,3,4,5,6} is a group with respect to multiplication         modulo 7.</vt:lpstr>
      <vt:lpstr>Contd.,</vt:lpstr>
      <vt:lpstr>More on finite groups</vt:lpstr>
      <vt:lpstr>Examples</vt:lpstr>
      <vt:lpstr>Sub groups</vt:lpstr>
      <vt:lpstr>Theorem</vt:lpstr>
      <vt:lpstr>Contd.,</vt:lpstr>
      <vt:lpstr>Homomorphism and Isomorphism.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Unit-IV :  Algebraic Structures</dc:title>
  <dc:creator>UKS</dc:creator>
  <cp:lastModifiedBy>Ranjeeta Pandhare</cp:lastModifiedBy>
  <cp:revision>77</cp:revision>
  <cp:lastPrinted>1601-01-01T00:00:00Z</cp:lastPrinted>
  <dcterms:created xsi:type="dcterms:W3CDTF">2006-08-05T10:47:51Z</dcterms:created>
  <dcterms:modified xsi:type="dcterms:W3CDTF">2020-09-14T15:06:22Z</dcterms:modified>
</cp:coreProperties>
</file>