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58"/>
  </p:notesMasterIdLst>
  <p:sldIdLst>
    <p:sldId id="293" r:id="rId2"/>
    <p:sldId id="315" r:id="rId3"/>
    <p:sldId id="316" r:id="rId4"/>
    <p:sldId id="317" r:id="rId5"/>
    <p:sldId id="318" r:id="rId6"/>
    <p:sldId id="307" r:id="rId7"/>
    <p:sldId id="308" r:id="rId8"/>
    <p:sldId id="309" r:id="rId9"/>
    <p:sldId id="310" r:id="rId10"/>
    <p:sldId id="311" r:id="rId11"/>
    <p:sldId id="312" r:id="rId12"/>
    <p:sldId id="313" r:id="rId13"/>
    <p:sldId id="314" r:id="rId14"/>
    <p:sldId id="260" r:id="rId15"/>
    <p:sldId id="261" r:id="rId16"/>
    <p:sldId id="262" r:id="rId17"/>
    <p:sldId id="263" r:id="rId18"/>
    <p:sldId id="294" r:id="rId19"/>
    <p:sldId id="296" r:id="rId20"/>
    <p:sldId id="297" r:id="rId21"/>
    <p:sldId id="298" r:id="rId22"/>
    <p:sldId id="299" r:id="rId23"/>
    <p:sldId id="300" r:id="rId24"/>
    <p:sldId id="301" r:id="rId25"/>
    <p:sldId id="302" r:id="rId26"/>
    <p:sldId id="303" r:id="rId27"/>
    <p:sldId id="304" r:id="rId28"/>
    <p:sldId id="305" r:id="rId29"/>
    <p:sldId id="264" r:id="rId30"/>
    <p:sldId id="266" r:id="rId31"/>
    <p:sldId id="267" r:id="rId32"/>
    <p:sldId id="268" r:id="rId33"/>
    <p:sldId id="269" r:id="rId34"/>
    <p:sldId id="270" r:id="rId35"/>
    <p:sldId id="271" r:id="rId36"/>
    <p:sldId id="272" r:id="rId37"/>
    <p:sldId id="273" r:id="rId38"/>
    <p:sldId id="274" r:id="rId39"/>
    <p:sldId id="275" r:id="rId40"/>
    <p:sldId id="276" r:id="rId41"/>
    <p:sldId id="277" r:id="rId42"/>
    <p:sldId id="280" r:id="rId43"/>
    <p:sldId id="278" r:id="rId44"/>
    <p:sldId id="279" r:id="rId45"/>
    <p:sldId id="281" r:id="rId46"/>
    <p:sldId id="282" r:id="rId47"/>
    <p:sldId id="283" r:id="rId48"/>
    <p:sldId id="290" r:id="rId49"/>
    <p:sldId id="284" r:id="rId50"/>
    <p:sldId id="285" r:id="rId51"/>
    <p:sldId id="286" r:id="rId52"/>
    <p:sldId id="287" r:id="rId53"/>
    <p:sldId id="288" r:id="rId54"/>
    <p:sldId id="291" r:id="rId55"/>
    <p:sldId id="292" r:id="rId56"/>
    <p:sldId id="306"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83A39E-B089-4254-A2B9-942950E29430}" type="datetimeFigureOut">
              <a:rPr lang="en-US" smtClean="0"/>
              <a:pPr/>
              <a:t>3/24/2020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1BF342-E5FA-47AC-8DA4-A187753826DE}"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7EDE2B57-3168-4098-A5EF-BD6FF2BBBE98}" type="slidenum">
              <a:rPr lang="en-US" smtClean="0"/>
              <a:pPr/>
              <a:t>6</a:t>
            </a:fld>
            <a:endParaRPr 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1290638" y="381000"/>
            <a:ext cx="4567237" cy="3427413"/>
          </a:xfrm>
        </p:spPr>
      </p:sp>
      <p:sp>
        <p:nvSpPr>
          <p:cNvPr id="54275" name="Rectangle 3"/>
          <p:cNvSpPr>
            <a:spLocks noGrp="1" noChangeArrowheads="1"/>
          </p:cNvSpPr>
          <p:nvPr>
            <p:ph type="body" idx="1"/>
          </p:nvPr>
        </p:nvSpPr>
        <p:spPr>
          <a:xfrm>
            <a:off x="127837" y="4051318"/>
            <a:ext cx="6529052" cy="4941012"/>
          </a:xfrm>
          <a:noFill/>
          <a:ln/>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Text Box 1"/>
          <p:cNvSpPr txBox="1">
            <a:spLocks noChangeArrowheads="1"/>
          </p:cNvSpPr>
          <p:nvPr/>
        </p:nvSpPr>
        <p:spPr bwMode="auto">
          <a:xfrm>
            <a:off x="1159889" y="692681"/>
            <a:ext cx="4539781" cy="3414927"/>
          </a:xfrm>
          <a:prstGeom prst="rect">
            <a:avLst/>
          </a:prstGeom>
          <a:solidFill>
            <a:srgbClr val="FFFFFF"/>
          </a:solidFill>
          <a:ln w="9525">
            <a:solidFill>
              <a:srgbClr val="000000"/>
            </a:solidFill>
            <a:miter lim="800000"/>
            <a:headEnd/>
            <a:tailEnd/>
          </a:ln>
        </p:spPr>
        <p:txBody>
          <a:bodyPr wrap="none" lIns="89950" tIns="44975" rIns="89950" bIns="44975" anchor="ctr"/>
          <a:lstStyle/>
          <a:p>
            <a:endParaRPr lang="en-US"/>
          </a:p>
        </p:txBody>
      </p:sp>
      <p:sp>
        <p:nvSpPr>
          <p:cNvPr id="55299" name="Rectangle 2"/>
          <p:cNvSpPr txBox="1">
            <a:spLocks noGrp="1" noChangeArrowheads="1"/>
          </p:cNvSpPr>
          <p:nvPr>
            <p:ph type="body"/>
          </p:nvPr>
        </p:nvSpPr>
        <p:spPr>
          <a:xfrm>
            <a:off x="915128" y="4343713"/>
            <a:ext cx="5029304" cy="4115425"/>
          </a:xfrm>
          <a:noFill/>
          <a:ln/>
        </p:spPr>
        <p:txBody>
          <a:bodyPr wrap="none" anchor="ct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Text Box 1"/>
          <p:cNvSpPr txBox="1">
            <a:spLocks noChangeArrowheads="1"/>
          </p:cNvSpPr>
          <p:nvPr/>
        </p:nvSpPr>
        <p:spPr bwMode="auto">
          <a:xfrm>
            <a:off x="1159889" y="692681"/>
            <a:ext cx="4539781" cy="3414927"/>
          </a:xfrm>
          <a:prstGeom prst="rect">
            <a:avLst/>
          </a:prstGeom>
          <a:solidFill>
            <a:srgbClr val="FFFFFF"/>
          </a:solidFill>
          <a:ln w="9525">
            <a:solidFill>
              <a:srgbClr val="000000"/>
            </a:solidFill>
            <a:miter lim="800000"/>
            <a:headEnd/>
            <a:tailEnd/>
          </a:ln>
        </p:spPr>
        <p:txBody>
          <a:bodyPr wrap="none" lIns="89950" tIns="44975" rIns="89950" bIns="44975" anchor="ctr"/>
          <a:lstStyle/>
          <a:p>
            <a:endParaRPr lang="en-US"/>
          </a:p>
        </p:txBody>
      </p:sp>
      <p:sp>
        <p:nvSpPr>
          <p:cNvPr id="56323" name="Rectangle 2"/>
          <p:cNvSpPr txBox="1">
            <a:spLocks noGrp="1" noChangeArrowheads="1"/>
          </p:cNvSpPr>
          <p:nvPr>
            <p:ph type="body"/>
          </p:nvPr>
        </p:nvSpPr>
        <p:spPr>
          <a:xfrm>
            <a:off x="915128" y="4343713"/>
            <a:ext cx="5029304" cy="4115425"/>
          </a:xfrm>
          <a:noFill/>
          <a:ln/>
        </p:spPr>
        <p:txBody>
          <a:bodyPr wrap="none" anchor="ct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120775" y="677863"/>
            <a:ext cx="4608513" cy="3457575"/>
          </a:xfrm>
        </p:spPr>
      </p:sp>
      <p:sp>
        <p:nvSpPr>
          <p:cNvPr id="57347" name="Rectangle 3"/>
          <p:cNvSpPr>
            <a:spLocks noGrp="1" noChangeArrowheads="1"/>
          </p:cNvSpPr>
          <p:nvPr>
            <p:ph type="body" idx="1"/>
          </p:nvPr>
        </p:nvSpPr>
        <p:spPr>
          <a:xfrm>
            <a:off x="893303" y="4360913"/>
            <a:ext cx="5058924" cy="4131062"/>
          </a:xfrm>
          <a:noFill/>
          <a:ln/>
        </p:spPr>
        <p:txBody>
          <a:bodyPr lIns="89905" tIns="44951" rIns="89905" bIns="44951"/>
          <a:lstStyle/>
          <a:p>
            <a:r>
              <a:rPr lang="en-US" smtClean="0"/>
              <a:t>Goal:</a:t>
            </a:r>
          </a:p>
          <a:p>
            <a:r>
              <a:rPr lang="en-US" smtClean="0"/>
              <a:t>	Show the inefficeincy of current disk requests.</a:t>
            </a:r>
          </a:p>
          <a:p>
            <a:r>
              <a:rPr lang="en-US" smtClean="0"/>
              <a:t>Conveyed Ideas:</a:t>
            </a:r>
          </a:p>
          <a:p>
            <a:r>
              <a:rPr lang="en-US" smtClean="0"/>
              <a:t>	Rotational latency is wasted time that can be used to service tasks</a:t>
            </a:r>
          </a:p>
          <a:p>
            <a:r>
              <a:rPr lang="en-US" smtClean="0"/>
              <a:t>Background Information:</a:t>
            </a:r>
          </a:p>
          <a:p>
            <a:r>
              <a:rPr lang="en-US" smtClean="0"/>
              <a:t>	None.</a:t>
            </a:r>
          </a:p>
          <a:p>
            <a:r>
              <a:rPr lang="en-US" smtClean="0"/>
              <a:t>Slide Background:</a:t>
            </a:r>
          </a:p>
          <a:p>
            <a:r>
              <a:rPr lang="en-US" smtClean="0"/>
              <a:t>	None.</a:t>
            </a:r>
          </a:p>
          <a:p>
            <a:endParaRPr lang="en-US" smtClean="0"/>
          </a:p>
          <a:p>
            <a:r>
              <a:rPr lang="en-US" smtClean="0"/>
              <a:t>Kill text and arrows</a:t>
            </a:r>
          </a:p>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1120775" y="677863"/>
            <a:ext cx="4608513" cy="3457575"/>
          </a:xfrm>
        </p:spPr>
      </p:sp>
      <p:sp>
        <p:nvSpPr>
          <p:cNvPr id="58371" name="Rectangle 3"/>
          <p:cNvSpPr>
            <a:spLocks noGrp="1" noChangeArrowheads="1"/>
          </p:cNvSpPr>
          <p:nvPr>
            <p:ph type="body" idx="1"/>
          </p:nvPr>
        </p:nvSpPr>
        <p:spPr>
          <a:xfrm>
            <a:off x="893303" y="4360913"/>
            <a:ext cx="5058924" cy="4131062"/>
          </a:xfrm>
          <a:noFill/>
          <a:ln/>
        </p:spPr>
        <p:txBody>
          <a:bodyPr lIns="89905" tIns="44951" rIns="89905" bIns="44951"/>
          <a:lstStyle/>
          <a:p>
            <a:r>
              <a:rPr lang="en-US" smtClean="0"/>
              <a:t>Goal:</a:t>
            </a:r>
          </a:p>
          <a:p>
            <a:r>
              <a:rPr lang="en-US" smtClean="0"/>
              <a:t>	Show the inefficeincy of current disk requests.</a:t>
            </a:r>
          </a:p>
          <a:p>
            <a:r>
              <a:rPr lang="en-US" smtClean="0"/>
              <a:t>Conveyed Ideas:</a:t>
            </a:r>
          </a:p>
          <a:p>
            <a:r>
              <a:rPr lang="en-US" smtClean="0"/>
              <a:t>	Rotational latency is wasted time that can be used to service tasks</a:t>
            </a:r>
          </a:p>
          <a:p>
            <a:r>
              <a:rPr lang="en-US" smtClean="0"/>
              <a:t>Background Information:</a:t>
            </a:r>
          </a:p>
          <a:p>
            <a:r>
              <a:rPr lang="en-US" smtClean="0"/>
              <a:t>	None.</a:t>
            </a:r>
          </a:p>
          <a:p>
            <a:r>
              <a:rPr lang="en-US" smtClean="0"/>
              <a:t>Slide Background:</a:t>
            </a:r>
          </a:p>
          <a:p>
            <a:r>
              <a:rPr lang="en-US" smtClean="0"/>
              <a:t>	None.</a:t>
            </a:r>
          </a:p>
          <a:p>
            <a:endParaRPr lang="en-US" smtClean="0"/>
          </a:p>
          <a:p>
            <a:r>
              <a:rPr lang="en-US" smtClean="0"/>
              <a:t>Kill text and arrows</a:t>
            </a:r>
          </a:p>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1120775" y="677863"/>
            <a:ext cx="4608513" cy="3457575"/>
          </a:xfrm>
        </p:spPr>
      </p:sp>
      <p:sp>
        <p:nvSpPr>
          <p:cNvPr id="59395" name="Rectangle 3"/>
          <p:cNvSpPr>
            <a:spLocks noGrp="1" noChangeArrowheads="1"/>
          </p:cNvSpPr>
          <p:nvPr>
            <p:ph type="body" idx="1"/>
          </p:nvPr>
        </p:nvSpPr>
        <p:spPr>
          <a:xfrm>
            <a:off x="893303" y="4360913"/>
            <a:ext cx="5058924" cy="4131062"/>
          </a:xfrm>
          <a:noFill/>
          <a:ln/>
        </p:spPr>
        <p:txBody>
          <a:bodyPr lIns="89905" tIns="44951" rIns="89905" bIns="44951"/>
          <a:lstStyle/>
          <a:p>
            <a:r>
              <a:rPr lang="en-US" smtClean="0"/>
              <a:t>Goal:</a:t>
            </a:r>
          </a:p>
          <a:p>
            <a:r>
              <a:rPr lang="en-US" smtClean="0"/>
              <a:t>	Show the inefficeincy of current disk requests.</a:t>
            </a:r>
          </a:p>
          <a:p>
            <a:r>
              <a:rPr lang="en-US" smtClean="0"/>
              <a:t>Conveyed Ideas:</a:t>
            </a:r>
          </a:p>
          <a:p>
            <a:r>
              <a:rPr lang="en-US" smtClean="0"/>
              <a:t>	Rotational latency is wasted time that can be used to service tasks</a:t>
            </a:r>
          </a:p>
          <a:p>
            <a:r>
              <a:rPr lang="en-US" smtClean="0"/>
              <a:t>Background Information:</a:t>
            </a:r>
          </a:p>
          <a:p>
            <a:r>
              <a:rPr lang="en-US" smtClean="0"/>
              <a:t>	None.</a:t>
            </a:r>
          </a:p>
          <a:p>
            <a:r>
              <a:rPr lang="en-US" smtClean="0"/>
              <a:t>Slide Background:</a:t>
            </a:r>
          </a:p>
          <a:p>
            <a:r>
              <a:rPr lang="en-US" smtClean="0"/>
              <a:t>	None.</a:t>
            </a:r>
          </a:p>
          <a:p>
            <a:endParaRPr lang="en-US" smtClean="0"/>
          </a:p>
          <a:p>
            <a:r>
              <a:rPr lang="en-US" smtClean="0"/>
              <a:t>Kill text and arrows</a:t>
            </a:r>
          </a:p>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1120775" y="677863"/>
            <a:ext cx="4608513" cy="3457575"/>
          </a:xfrm>
        </p:spPr>
      </p:sp>
      <p:sp>
        <p:nvSpPr>
          <p:cNvPr id="60419" name="Rectangle 3"/>
          <p:cNvSpPr>
            <a:spLocks noGrp="1" noChangeArrowheads="1"/>
          </p:cNvSpPr>
          <p:nvPr>
            <p:ph type="body" idx="1"/>
          </p:nvPr>
        </p:nvSpPr>
        <p:spPr>
          <a:xfrm>
            <a:off x="893303" y="4360913"/>
            <a:ext cx="5058924" cy="4131062"/>
          </a:xfrm>
          <a:noFill/>
          <a:ln/>
        </p:spPr>
        <p:txBody>
          <a:bodyPr lIns="89905" tIns="44951" rIns="89905" bIns="44951"/>
          <a:lstStyle/>
          <a:p>
            <a:r>
              <a:rPr lang="en-US" smtClean="0"/>
              <a:t>Goal:</a:t>
            </a:r>
          </a:p>
          <a:p>
            <a:r>
              <a:rPr lang="en-US" smtClean="0"/>
              <a:t>	Show the inefficeincy of current disk requests.</a:t>
            </a:r>
          </a:p>
          <a:p>
            <a:r>
              <a:rPr lang="en-US" smtClean="0"/>
              <a:t>Conveyed Ideas:</a:t>
            </a:r>
          </a:p>
          <a:p>
            <a:r>
              <a:rPr lang="en-US" smtClean="0"/>
              <a:t>	Rotational latency is wasted time that can be used to service tasks</a:t>
            </a:r>
          </a:p>
          <a:p>
            <a:r>
              <a:rPr lang="en-US" smtClean="0"/>
              <a:t>Background Information:</a:t>
            </a:r>
          </a:p>
          <a:p>
            <a:r>
              <a:rPr lang="en-US" smtClean="0"/>
              <a:t>	None.</a:t>
            </a:r>
          </a:p>
          <a:p>
            <a:r>
              <a:rPr lang="en-US" smtClean="0"/>
              <a:t>Slide Background:</a:t>
            </a:r>
          </a:p>
          <a:p>
            <a:r>
              <a:rPr lang="en-US" smtClean="0"/>
              <a:t>	None.</a:t>
            </a:r>
          </a:p>
          <a:p>
            <a:endParaRPr lang="en-US" smtClean="0"/>
          </a:p>
          <a:p>
            <a:r>
              <a:rPr lang="en-US" smtClean="0"/>
              <a:t>Kill text and arrows</a:t>
            </a:r>
          </a:p>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120775" y="677863"/>
            <a:ext cx="4608513" cy="3457575"/>
          </a:xfrm>
        </p:spPr>
      </p:sp>
      <p:sp>
        <p:nvSpPr>
          <p:cNvPr id="61443" name="Rectangle 3"/>
          <p:cNvSpPr>
            <a:spLocks noGrp="1" noChangeArrowheads="1"/>
          </p:cNvSpPr>
          <p:nvPr>
            <p:ph type="body" idx="1"/>
          </p:nvPr>
        </p:nvSpPr>
        <p:spPr>
          <a:xfrm>
            <a:off x="893303" y="4360913"/>
            <a:ext cx="5058924" cy="4131062"/>
          </a:xfrm>
          <a:noFill/>
          <a:ln/>
        </p:spPr>
        <p:txBody>
          <a:bodyPr lIns="89905" tIns="44951" rIns="89905" bIns="44951"/>
          <a:lstStyle/>
          <a:p>
            <a:r>
              <a:rPr lang="en-US" smtClean="0"/>
              <a:t>Goal:</a:t>
            </a:r>
          </a:p>
          <a:p>
            <a:r>
              <a:rPr lang="en-US" smtClean="0"/>
              <a:t>	Show the inefficeincy of current disk requests.</a:t>
            </a:r>
          </a:p>
          <a:p>
            <a:r>
              <a:rPr lang="en-US" smtClean="0"/>
              <a:t>Conveyed Ideas:</a:t>
            </a:r>
          </a:p>
          <a:p>
            <a:r>
              <a:rPr lang="en-US" smtClean="0"/>
              <a:t>	Rotational latency is wasted time that can be used to service tasks</a:t>
            </a:r>
          </a:p>
          <a:p>
            <a:r>
              <a:rPr lang="en-US" smtClean="0"/>
              <a:t>Background Information:</a:t>
            </a:r>
          </a:p>
          <a:p>
            <a:r>
              <a:rPr lang="en-US" smtClean="0"/>
              <a:t>	None.</a:t>
            </a:r>
          </a:p>
          <a:p>
            <a:r>
              <a:rPr lang="en-US" smtClean="0"/>
              <a:t>Slide Background:</a:t>
            </a:r>
          </a:p>
          <a:p>
            <a:r>
              <a:rPr lang="en-US" smtClean="0"/>
              <a:t>	None.</a:t>
            </a:r>
          </a:p>
          <a:p>
            <a:endParaRPr lang="en-US" smtClean="0"/>
          </a:p>
          <a:p>
            <a:r>
              <a:rPr lang="en-US" smtClean="0"/>
              <a:t>Kill text and arrows</a:t>
            </a:r>
          </a:p>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120775" y="677863"/>
            <a:ext cx="4608513" cy="3457575"/>
          </a:xfrm>
        </p:spPr>
      </p:sp>
      <p:sp>
        <p:nvSpPr>
          <p:cNvPr id="62467" name="Rectangle 3"/>
          <p:cNvSpPr>
            <a:spLocks noGrp="1" noChangeArrowheads="1"/>
          </p:cNvSpPr>
          <p:nvPr>
            <p:ph type="body" idx="1"/>
          </p:nvPr>
        </p:nvSpPr>
        <p:spPr>
          <a:xfrm>
            <a:off x="893303" y="4360913"/>
            <a:ext cx="5058924" cy="4131062"/>
          </a:xfrm>
          <a:noFill/>
          <a:ln/>
        </p:spPr>
        <p:txBody>
          <a:bodyPr lIns="89905" tIns="44951" rIns="89905" bIns="44951"/>
          <a:lstStyle/>
          <a:p>
            <a:r>
              <a:rPr lang="en-US" smtClean="0"/>
              <a:t>Goal:</a:t>
            </a:r>
          </a:p>
          <a:p>
            <a:r>
              <a:rPr lang="en-US" smtClean="0"/>
              <a:t>	Show the inefficeincy of current disk requests.</a:t>
            </a:r>
          </a:p>
          <a:p>
            <a:r>
              <a:rPr lang="en-US" smtClean="0"/>
              <a:t>Conveyed Ideas:</a:t>
            </a:r>
          </a:p>
          <a:p>
            <a:r>
              <a:rPr lang="en-US" smtClean="0"/>
              <a:t>	Rotational latency is wasted time that can be used to service tasks</a:t>
            </a:r>
          </a:p>
          <a:p>
            <a:r>
              <a:rPr lang="en-US" smtClean="0"/>
              <a:t>Background Information:</a:t>
            </a:r>
          </a:p>
          <a:p>
            <a:r>
              <a:rPr lang="en-US" smtClean="0"/>
              <a:t>	None.</a:t>
            </a:r>
          </a:p>
          <a:p>
            <a:r>
              <a:rPr lang="en-US" smtClean="0"/>
              <a:t>Slide Background:</a:t>
            </a:r>
          </a:p>
          <a:p>
            <a:r>
              <a:rPr lang="en-US" smtClean="0"/>
              <a:t>	None.</a:t>
            </a:r>
          </a:p>
          <a:p>
            <a:endParaRPr lang="en-US" smtClean="0"/>
          </a:p>
          <a:p>
            <a:r>
              <a:rPr lang="en-US" smtClean="0"/>
              <a:t>Kill text and arrows</a:t>
            </a:r>
          </a:p>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1120775" y="677863"/>
            <a:ext cx="4608513" cy="3457575"/>
          </a:xfrm>
        </p:spPr>
      </p:sp>
      <p:sp>
        <p:nvSpPr>
          <p:cNvPr id="63491" name="Rectangle 3"/>
          <p:cNvSpPr>
            <a:spLocks noGrp="1" noChangeArrowheads="1"/>
          </p:cNvSpPr>
          <p:nvPr>
            <p:ph type="body" idx="1"/>
          </p:nvPr>
        </p:nvSpPr>
        <p:spPr>
          <a:xfrm>
            <a:off x="893303" y="4360913"/>
            <a:ext cx="5058924" cy="4131062"/>
          </a:xfrm>
          <a:noFill/>
          <a:ln/>
        </p:spPr>
        <p:txBody>
          <a:bodyPr lIns="89905" tIns="44951" rIns="89905" bIns="44951"/>
          <a:lstStyle/>
          <a:p>
            <a:r>
              <a:rPr lang="en-US" smtClean="0"/>
              <a:t>Goal:</a:t>
            </a:r>
          </a:p>
          <a:p>
            <a:r>
              <a:rPr lang="en-US" smtClean="0"/>
              <a:t>	Show the inefficeincy of current disk requests.</a:t>
            </a:r>
          </a:p>
          <a:p>
            <a:r>
              <a:rPr lang="en-US" smtClean="0"/>
              <a:t>Conveyed Ideas:</a:t>
            </a:r>
          </a:p>
          <a:p>
            <a:r>
              <a:rPr lang="en-US" smtClean="0"/>
              <a:t>	Rotational latency is wasted time that can be used to service tasks</a:t>
            </a:r>
          </a:p>
          <a:p>
            <a:r>
              <a:rPr lang="en-US" smtClean="0"/>
              <a:t>Background Information:</a:t>
            </a:r>
          </a:p>
          <a:p>
            <a:r>
              <a:rPr lang="en-US" smtClean="0"/>
              <a:t>	None.</a:t>
            </a:r>
          </a:p>
          <a:p>
            <a:r>
              <a:rPr lang="en-US" smtClean="0"/>
              <a:t>Slide Background:</a:t>
            </a:r>
          </a:p>
          <a:p>
            <a:r>
              <a:rPr lang="en-US" smtClean="0"/>
              <a:t>	None.</a:t>
            </a:r>
          </a:p>
          <a:p>
            <a:endParaRPr lang="en-US" smtClean="0"/>
          </a:p>
          <a:p>
            <a:r>
              <a:rPr lang="en-US" smtClean="0"/>
              <a:t>Kill text and arrows</a:t>
            </a:r>
          </a:p>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AFBD0194-9886-4954-8A63-0BFCF75EDBB4}" type="slidenum">
              <a:rPr lang="en-US" smtClean="0"/>
              <a:pPr/>
              <a:t>7</a:t>
            </a:fld>
            <a:endParaRPr 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506E540-6103-4AA7-9FEF-599DDCD9368B}" type="slidenum">
              <a:rPr lang="en-US" smtClean="0"/>
              <a:pPr/>
              <a:t>8</a:t>
            </a:fld>
            <a:endParaRPr lang="en-US" smtClean="0"/>
          </a:p>
        </p:txBody>
      </p:sp>
      <p:sp>
        <p:nvSpPr>
          <p:cNvPr id="44035" name="Text Box 2"/>
          <p:cNvSpPr>
            <a:spLocks noGrp="1" noChangeArrowheads="1"/>
          </p:cNvSpPr>
          <p:nvPr>
            <p:ph type="body"/>
          </p:nvPr>
        </p:nvSpPr>
        <p:spPr>
          <a:xfrm>
            <a:off x="911704" y="3518126"/>
            <a:ext cx="4964583" cy="1736928"/>
          </a:xfrm>
          <a:noFill/>
          <a:ln/>
        </p:spPr>
        <p:txBody>
          <a:bodyPr lIns="80805" tIns="39772" rIns="80805" bIns="39772">
            <a:spAutoFit/>
          </a:bodyPr>
          <a:lstStyle/>
          <a:p>
            <a:pPr defTabSz="441536">
              <a:lnSpc>
                <a:spcPct val="93000"/>
              </a:lnSpc>
              <a:spcBef>
                <a:spcPts val="430"/>
              </a:spcBef>
              <a:tabLst>
                <a:tab pos="0" algn="l"/>
                <a:tab pos="898672" algn="l"/>
                <a:tab pos="1797345" algn="l"/>
                <a:tab pos="2696017" algn="l"/>
                <a:tab pos="3594689" algn="l"/>
                <a:tab pos="4493362" algn="l"/>
                <a:tab pos="5392034" algn="l"/>
                <a:tab pos="6290706" algn="l"/>
                <a:tab pos="7189379" algn="l"/>
                <a:tab pos="8088051" algn="l"/>
                <a:tab pos="8986723" algn="l"/>
                <a:tab pos="9885396" algn="l"/>
              </a:tabLst>
            </a:pPr>
            <a:r>
              <a:rPr lang="en-GB" dirty="0" smtClean="0"/>
              <a:t>The design goal is to present the user with as much memory as is available in the cheapest technology (points to the disk).</a:t>
            </a:r>
          </a:p>
          <a:p>
            <a:pPr defTabSz="441536">
              <a:spcBef>
                <a:spcPts val="430"/>
              </a:spcBef>
              <a:tabLst>
                <a:tab pos="0" algn="l"/>
                <a:tab pos="898672" algn="l"/>
                <a:tab pos="1797345" algn="l"/>
                <a:tab pos="2696017" algn="l"/>
                <a:tab pos="3594689" algn="l"/>
                <a:tab pos="4493362" algn="l"/>
                <a:tab pos="5392034" algn="l"/>
                <a:tab pos="6290706" algn="l"/>
                <a:tab pos="7189379" algn="l"/>
                <a:tab pos="8088051" algn="l"/>
                <a:tab pos="8986723" algn="l"/>
                <a:tab pos="9885396" algn="l"/>
              </a:tabLst>
            </a:pPr>
            <a:r>
              <a:rPr lang="en-GB" dirty="0" smtClean="0"/>
              <a:t>While by taking advantage of the principle of locality, we like to provide the user an average access speed that is very close to the speed that is offered by the fastest technology.</a:t>
            </a:r>
          </a:p>
          <a:p>
            <a:pPr defTabSz="441536">
              <a:spcBef>
                <a:spcPts val="430"/>
              </a:spcBef>
              <a:tabLst>
                <a:tab pos="0" algn="l"/>
                <a:tab pos="898672" algn="l"/>
                <a:tab pos="1797345" algn="l"/>
                <a:tab pos="2696017" algn="l"/>
                <a:tab pos="3594689" algn="l"/>
                <a:tab pos="4493362" algn="l"/>
                <a:tab pos="5392034" algn="l"/>
                <a:tab pos="6290706" algn="l"/>
                <a:tab pos="7189379" algn="l"/>
                <a:tab pos="8088051" algn="l"/>
                <a:tab pos="8986723" algn="l"/>
                <a:tab pos="9885396" algn="l"/>
              </a:tabLst>
            </a:pPr>
            <a:r>
              <a:rPr lang="en-GB" dirty="0" smtClean="0"/>
              <a:t>(We will go over this slide in details in the next lecture on caches).</a:t>
            </a:r>
          </a:p>
          <a:p>
            <a:pPr defTabSz="441536">
              <a:spcBef>
                <a:spcPts val="430"/>
              </a:spcBef>
              <a:tabLst>
                <a:tab pos="0" algn="l"/>
                <a:tab pos="898672" algn="l"/>
                <a:tab pos="1797345" algn="l"/>
                <a:tab pos="2696017" algn="l"/>
                <a:tab pos="3594689" algn="l"/>
                <a:tab pos="4493362" algn="l"/>
                <a:tab pos="5392034" algn="l"/>
                <a:tab pos="6290706" algn="l"/>
                <a:tab pos="7189379" algn="l"/>
                <a:tab pos="8088051" algn="l"/>
                <a:tab pos="8986723" algn="l"/>
                <a:tab pos="9885396" algn="l"/>
              </a:tabLst>
            </a:pPr>
            <a:endParaRPr lang="en-GB" dirty="0" smtClean="0"/>
          </a:p>
          <a:p>
            <a:pPr defTabSz="441536">
              <a:spcBef>
                <a:spcPts val="430"/>
              </a:spcBef>
              <a:tabLst>
                <a:tab pos="0" algn="l"/>
                <a:tab pos="898672" algn="l"/>
                <a:tab pos="1797345" algn="l"/>
                <a:tab pos="2696017" algn="l"/>
                <a:tab pos="3594689" algn="l"/>
                <a:tab pos="4493362" algn="l"/>
                <a:tab pos="5392034" algn="l"/>
                <a:tab pos="6290706" algn="l"/>
                <a:tab pos="7189379" algn="l"/>
                <a:tab pos="8088051" algn="l"/>
                <a:tab pos="8986723" algn="l"/>
                <a:tab pos="9885396" algn="l"/>
              </a:tabLst>
            </a:pPr>
            <a:r>
              <a:rPr lang="en-GB" dirty="0" smtClean="0"/>
              <a:t>+1 = 16 min. (X:56)</a:t>
            </a:r>
          </a:p>
        </p:txBody>
      </p:sp>
      <p:sp>
        <p:nvSpPr>
          <p:cNvPr id="44036" name="Rectangle 3"/>
          <p:cNvSpPr>
            <a:spLocks noGrp="1" noRot="1" noChangeAspect="1" noChangeArrowheads="1" noTextEdit="1"/>
          </p:cNvSpPr>
          <p:nvPr>
            <p:ph type="sldImg" idx="1"/>
          </p:nvPr>
        </p:nvSpPr>
        <p:spPr>
          <a:xfrm>
            <a:off x="1389063" y="80963"/>
            <a:ext cx="4256087" cy="3192462"/>
          </a:xfrm>
          <a:solidFill>
            <a:srgbClr val="FFFFFF"/>
          </a:solid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4D3CD090-E96D-4C74-BB67-20AE0331D17F}" type="slidenum">
              <a:rPr lang="en-US" smtClean="0"/>
              <a:pPr/>
              <a:t>9</a:t>
            </a:fld>
            <a:endParaRPr lang="en-US" smtClean="0"/>
          </a:p>
        </p:txBody>
      </p:sp>
      <p:sp>
        <p:nvSpPr>
          <p:cNvPr id="45059" name="Rectangle 2"/>
          <p:cNvSpPr>
            <a:spLocks noGrp="1" noRot="1" noChangeAspect="1" noChangeArrowheads="1" noTextEdit="1"/>
          </p:cNvSpPr>
          <p:nvPr>
            <p:ph type="sldImg"/>
          </p:nvPr>
        </p:nvSpPr>
        <p:spPr>
          <a:xfrm>
            <a:off x="2114550" y="0"/>
            <a:ext cx="2978150" cy="2233613"/>
          </a:xfrm>
          <a:solidFill>
            <a:srgbClr val="FFFFFF"/>
          </a:solidFill>
          <a:ln/>
        </p:spPr>
      </p:sp>
      <p:sp>
        <p:nvSpPr>
          <p:cNvPr id="45060" name="Rectangle 3"/>
          <p:cNvSpPr>
            <a:spLocks noGrp="1" noChangeArrowheads="1"/>
          </p:cNvSpPr>
          <p:nvPr>
            <p:ph type="body" idx="1"/>
          </p:nvPr>
        </p:nvSpPr>
        <p:spPr>
          <a:xfrm>
            <a:off x="654996" y="2925518"/>
            <a:ext cx="5549565" cy="4445347"/>
          </a:xfrm>
          <a:noFill/>
          <a:ln/>
        </p:spPr>
        <p:txBody>
          <a:bodyPr wrap="none" anchor="ct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3FDBB82F-0BFE-4AD6-8F16-CB65E259181B}" type="slidenum">
              <a:rPr lang="en-US" smtClean="0"/>
              <a:pPr/>
              <a:t>10</a:t>
            </a:fld>
            <a:endParaRPr lang="en-US"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4A0C0C5-80B3-4FD7-8AA1-D5CA2DDE7874}" type="slidenum">
              <a:rPr lang="en-US" smtClean="0"/>
              <a:pPr/>
              <a:t>11</a:t>
            </a:fld>
            <a:endParaRPr lang="en-US" smtClean="0"/>
          </a:p>
        </p:txBody>
      </p:sp>
      <p:sp>
        <p:nvSpPr>
          <p:cNvPr id="50179" name="Text Box 2"/>
          <p:cNvSpPr>
            <a:spLocks noGrp="1" noChangeArrowheads="1"/>
          </p:cNvSpPr>
          <p:nvPr>
            <p:ph type="body"/>
          </p:nvPr>
        </p:nvSpPr>
        <p:spPr>
          <a:xfrm>
            <a:off x="634770" y="2841083"/>
            <a:ext cx="5568236" cy="3419440"/>
          </a:xfrm>
          <a:noFill/>
          <a:ln/>
        </p:spPr>
        <p:txBody>
          <a:bodyPr lIns="80805" tIns="39772" rIns="80805" bIns="39772">
            <a:spAutoFit/>
          </a:bodyPr>
          <a:lstStyle/>
          <a:p>
            <a:pPr defTabSz="441536">
              <a:lnSpc>
                <a:spcPct val="93000"/>
              </a:lnSpc>
              <a:spcBef>
                <a:spcPts val="430"/>
              </a:spcBef>
              <a:tabLst>
                <a:tab pos="0" algn="l"/>
                <a:tab pos="898672" algn="l"/>
                <a:tab pos="1797345" algn="l"/>
                <a:tab pos="2696017" algn="l"/>
                <a:tab pos="3594689" algn="l"/>
                <a:tab pos="4493362" algn="l"/>
                <a:tab pos="5392034" algn="l"/>
                <a:tab pos="6290706" algn="l"/>
                <a:tab pos="7189379" algn="l"/>
                <a:tab pos="8088051" algn="l"/>
                <a:tab pos="8986723" algn="l"/>
                <a:tab pos="9885396" algn="l"/>
              </a:tabLst>
            </a:pPr>
            <a:r>
              <a:rPr lang="en-GB" dirty="0" smtClean="0"/>
              <a:t>By now, you are probably wondering: Gee, I want to be a computer designer, why do I have to worry about RAM technology?</a:t>
            </a:r>
          </a:p>
          <a:p>
            <a:pPr defTabSz="441536">
              <a:spcBef>
                <a:spcPts val="430"/>
              </a:spcBef>
              <a:tabLst>
                <a:tab pos="0" algn="l"/>
                <a:tab pos="898672" algn="l"/>
                <a:tab pos="1797345" algn="l"/>
                <a:tab pos="2696017" algn="l"/>
                <a:tab pos="3594689" algn="l"/>
                <a:tab pos="4493362" algn="l"/>
                <a:tab pos="5392034" algn="l"/>
                <a:tab pos="6290706" algn="l"/>
                <a:tab pos="7189379" algn="l"/>
                <a:tab pos="8088051" algn="l"/>
                <a:tab pos="8986723" algn="l"/>
                <a:tab pos="9885396" algn="l"/>
              </a:tabLst>
            </a:pPr>
            <a:r>
              <a:rPr lang="en-GB" dirty="0" smtClean="0"/>
              <a:t>Well, the reason you need to know about RAM is that most modern computers’ performance is limited by memory bandwidth.</a:t>
            </a:r>
          </a:p>
          <a:p>
            <a:pPr defTabSz="441536">
              <a:spcBef>
                <a:spcPts val="430"/>
              </a:spcBef>
              <a:tabLst>
                <a:tab pos="0" algn="l"/>
                <a:tab pos="898672" algn="l"/>
                <a:tab pos="1797345" algn="l"/>
                <a:tab pos="2696017" algn="l"/>
                <a:tab pos="3594689" algn="l"/>
                <a:tab pos="4493362" algn="l"/>
                <a:tab pos="5392034" algn="l"/>
                <a:tab pos="6290706" algn="l"/>
                <a:tab pos="7189379" algn="l"/>
                <a:tab pos="8088051" algn="l"/>
                <a:tab pos="8986723" algn="l"/>
                <a:tab pos="9885396" algn="l"/>
              </a:tabLst>
            </a:pPr>
            <a:r>
              <a:rPr lang="en-GB" dirty="0" smtClean="0"/>
              <a:t>So if you know how to make the most out of the RAM technology available, you will end up designing a faster computer.</a:t>
            </a:r>
          </a:p>
          <a:p>
            <a:pPr defTabSz="441536">
              <a:spcBef>
                <a:spcPts val="430"/>
              </a:spcBef>
              <a:tabLst>
                <a:tab pos="0" algn="l"/>
                <a:tab pos="898672" algn="l"/>
                <a:tab pos="1797345" algn="l"/>
                <a:tab pos="2696017" algn="l"/>
                <a:tab pos="3594689" algn="l"/>
                <a:tab pos="4493362" algn="l"/>
                <a:tab pos="5392034" algn="l"/>
                <a:tab pos="6290706" algn="l"/>
                <a:tab pos="7189379" algn="l"/>
                <a:tab pos="8088051" algn="l"/>
                <a:tab pos="8986723" algn="l"/>
                <a:tab pos="9885396" algn="l"/>
              </a:tabLst>
            </a:pPr>
            <a:r>
              <a:rPr lang="en-GB" dirty="0" smtClean="0"/>
              <a:t>Also, if you are going to design a microprocessor, you will be able to put a lot of memory on your chip so you need to know the RAM technology in order to tailor the on-chip memory for your specific needs.</a:t>
            </a:r>
          </a:p>
          <a:p>
            <a:pPr defTabSz="441536">
              <a:spcBef>
                <a:spcPts val="430"/>
              </a:spcBef>
              <a:tabLst>
                <a:tab pos="0" algn="l"/>
                <a:tab pos="898672" algn="l"/>
                <a:tab pos="1797345" algn="l"/>
                <a:tab pos="2696017" algn="l"/>
                <a:tab pos="3594689" algn="l"/>
                <a:tab pos="4493362" algn="l"/>
                <a:tab pos="5392034" algn="l"/>
                <a:tab pos="6290706" algn="l"/>
                <a:tab pos="7189379" algn="l"/>
                <a:tab pos="8088051" algn="l"/>
                <a:tab pos="8986723" algn="l"/>
                <a:tab pos="9885396" algn="l"/>
              </a:tabLst>
            </a:pPr>
            <a:r>
              <a:rPr lang="en-GB" dirty="0" smtClean="0"/>
              <a:t>So the bottom line is that better you know about the RAM technology, better a computer designer you will become.</a:t>
            </a:r>
          </a:p>
          <a:p>
            <a:pPr defTabSz="441536">
              <a:spcBef>
                <a:spcPts val="430"/>
              </a:spcBef>
              <a:tabLst>
                <a:tab pos="0" algn="l"/>
                <a:tab pos="898672" algn="l"/>
                <a:tab pos="1797345" algn="l"/>
                <a:tab pos="2696017" algn="l"/>
                <a:tab pos="3594689" algn="l"/>
                <a:tab pos="4493362" algn="l"/>
                <a:tab pos="5392034" algn="l"/>
                <a:tab pos="6290706" algn="l"/>
                <a:tab pos="7189379" algn="l"/>
                <a:tab pos="8088051" algn="l"/>
                <a:tab pos="8986723" algn="l"/>
                <a:tab pos="9885396" algn="l"/>
              </a:tabLst>
            </a:pPr>
            <a:r>
              <a:rPr lang="en-GB" dirty="0" smtClean="0"/>
              <a:t>What makes RAM different from a bunch of flip flops?</a:t>
            </a:r>
          </a:p>
          <a:p>
            <a:pPr defTabSz="441536">
              <a:spcBef>
                <a:spcPts val="430"/>
              </a:spcBef>
              <a:tabLst>
                <a:tab pos="0" algn="l"/>
                <a:tab pos="898672" algn="l"/>
                <a:tab pos="1797345" algn="l"/>
                <a:tab pos="2696017" algn="l"/>
                <a:tab pos="3594689" algn="l"/>
                <a:tab pos="4493362" algn="l"/>
                <a:tab pos="5392034" algn="l"/>
                <a:tab pos="6290706" algn="l"/>
                <a:tab pos="7189379" algn="l"/>
                <a:tab pos="8088051" algn="l"/>
                <a:tab pos="8986723" algn="l"/>
                <a:tab pos="9885396" algn="l"/>
              </a:tabLst>
            </a:pPr>
            <a:r>
              <a:rPr lang="en-GB" dirty="0" smtClean="0"/>
              <a:t>The main difference is density.  For the same area, you can have much more bits of RAM than you can have flip flops.</a:t>
            </a:r>
          </a:p>
          <a:p>
            <a:pPr defTabSz="441536">
              <a:spcBef>
                <a:spcPts val="430"/>
              </a:spcBef>
              <a:tabLst>
                <a:tab pos="0" algn="l"/>
                <a:tab pos="898672" algn="l"/>
                <a:tab pos="1797345" algn="l"/>
                <a:tab pos="2696017" algn="l"/>
                <a:tab pos="3594689" algn="l"/>
                <a:tab pos="4493362" algn="l"/>
                <a:tab pos="5392034" algn="l"/>
                <a:tab pos="6290706" algn="l"/>
                <a:tab pos="7189379" algn="l"/>
                <a:tab pos="8088051" algn="l"/>
                <a:tab pos="8986723" algn="l"/>
                <a:tab pos="9885396" algn="l"/>
              </a:tabLst>
            </a:pPr>
            <a:endParaRPr lang="en-GB" dirty="0" smtClean="0"/>
          </a:p>
          <a:p>
            <a:pPr defTabSz="441536">
              <a:spcBef>
                <a:spcPts val="430"/>
              </a:spcBef>
              <a:tabLst>
                <a:tab pos="0" algn="l"/>
                <a:tab pos="898672" algn="l"/>
                <a:tab pos="1797345" algn="l"/>
                <a:tab pos="2696017" algn="l"/>
                <a:tab pos="3594689" algn="l"/>
                <a:tab pos="4493362" algn="l"/>
                <a:tab pos="5392034" algn="l"/>
                <a:tab pos="6290706" algn="l"/>
                <a:tab pos="7189379" algn="l"/>
                <a:tab pos="8088051" algn="l"/>
                <a:tab pos="8986723" algn="l"/>
                <a:tab pos="9885396" algn="l"/>
              </a:tabLst>
            </a:pPr>
            <a:r>
              <a:rPr lang="en-GB" dirty="0" smtClean="0"/>
              <a:t>+2 = 26 min. (Y:06)</a:t>
            </a:r>
          </a:p>
        </p:txBody>
      </p:sp>
      <p:sp>
        <p:nvSpPr>
          <p:cNvPr id="50180" name="Rectangle 3"/>
          <p:cNvSpPr>
            <a:spLocks noGrp="1" noRot="1" noChangeAspect="1" noChangeArrowheads="1" noTextEdit="1"/>
          </p:cNvSpPr>
          <p:nvPr>
            <p:ph type="sldImg" idx="1"/>
          </p:nvPr>
        </p:nvSpPr>
        <p:spPr>
          <a:xfrm>
            <a:off x="2728913" y="384175"/>
            <a:ext cx="2979737" cy="2235200"/>
          </a:xfrm>
          <a:solidFill>
            <a:srgbClr val="FFFFFF"/>
          </a:solid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84F1666A-1ADB-47E5-A5B3-23C93E0D7D6C}" type="slidenum">
              <a:rPr lang="en-US" smtClean="0"/>
              <a:pPr/>
              <a:t>12</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0048CC75-9792-480E-B5FB-AE074CA76D61}" type="slidenum">
              <a:rPr lang="en-US" smtClean="0"/>
              <a:pPr/>
              <a:t>13</a:t>
            </a:fld>
            <a:endParaRPr 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Text Box 1"/>
          <p:cNvSpPr txBox="1">
            <a:spLocks noChangeArrowheads="1"/>
          </p:cNvSpPr>
          <p:nvPr/>
        </p:nvSpPr>
        <p:spPr bwMode="auto">
          <a:xfrm>
            <a:off x="1159889" y="692681"/>
            <a:ext cx="4539781" cy="3414927"/>
          </a:xfrm>
          <a:prstGeom prst="rect">
            <a:avLst/>
          </a:prstGeom>
          <a:solidFill>
            <a:srgbClr val="FFFFFF"/>
          </a:solidFill>
          <a:ln w="9525">
            <a:solidFill>
              <a:srgbClr val="000000"/>
            </a:solidFill>
            <a:miter lim="800000"/>
            <a:headEnd/>
            <a:tailEnd/>
          </a:ln>
        </p:spPr>
        <p:txBody>
          <a:bodyPr wrap="none" lIns="89950" tIns="44975" rIns="89950" bIns="44975" anchor="ctr"/>
          <a:lstStyle/>
          <a:p>
            <a:endParaRPr lang="en-US"/>
          </a:p>
        </p:txBody>
      </p:sp>
      <p:sp>
        <p:nvSpPr>
          <p:cNvPr id="52227" name="Rectangle 2"/>
          <p:cNvSpPr txBox="1">
            <a:spLocks noGrp="1" noChangeArrowheads="1"/>
          </p:cNvSpPr>
          <p:nvPr>
            <p:ph type="body"/>
          </p:nvPr>
        </p:nvSpPr>
        <p:spPr>
          <a:xfrm>
            <a:off x="915128" y="4343713"/>
            <a:ext cx="5029304" cy="4115425"/>
          </a:xfrm>
          <a:noFill/>
          <a:ln/>
        </p:spPr>
        <p:txBody>
          <a:bodyPr wrap="none" anchor="ct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E36CDEEF-1C1B-421C-A9CB-E1043B12C31D}" type="datetimeFigureOut">
              <a:rPr lang="en-US" smtClean="0"/>
              <a:pPr/>
              <a:t>3/24/2020</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CA6ACAC4-3CF1-4228-8249-8D9CDEAFECE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36CDEEF-1C1B-421C-A9CB-E1043B12C31D}" type="datetimeFigureOut">
              <a:rPr lang="en-US" smtClean="0"/>
              <a:pPr/>
              <a:t>3/24/2020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A6ACAC4-3CF1-4228-8249-8D9CDEAFECE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E36CDEEF-1C1B-421C-A9CB-E1043B12C31D}" type="datetimeFigureOut">
              <a:rPr lang="en-US" smtClean="0"/>
              <a:pPr/>
              <a:t>3/24/2020</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CA6ACAC4-3CF1-4228-8249-8D9CDEAFECE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36CDEEF-1C1B-421C-A9CB-E1043B12C31D}" type="datetimeFigureOut">
              <a:rPr lang="en-US" smtClean="0"/>
              <a:pPr/>
              <a:t>3/24/2020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A6ACAC4-3CF1-4228-8249-8D9CDEAFECE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E36CDEEF-1C1B-421C-A9CB-E1043B12C31D}" type="datetimeFigureOut">
              <a:rPr lang="en-US" smtClean="0"/>
              <a:pPr/>
              <a:t>3/24/2020</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CA6ACAC4-3CF1-4228-8249-8D9CDEAFECE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36CDEEF-1C1B-421C-A9CB-E1043B12C31D}" type="datetimeFigureOut">
              <a:rPr lang="en-US" smtClean="0"/>
              <a:pPr/>
              <a:t>3/24/2020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A6ACAC4-3CF1-4228-8249-8D9CDEAFECE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36CDEEF-1C1B-421C-A9CB-E1043B12C31D}" type="datetimeFigureOut">
              <a:rPr lang="en-US" smtClean="0"/>
              <a:pPr/>
              <a:t>3/24/2020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A6ACAC4-3CF1-4228-8249-8D9CDEAFECE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36CDEEF-1C1B-421C-A9CB-E1043B12C31D}" type="datetimeFigureOut">
              <a:rPr lang="en-US" smtClean="0"/>
              <a:pPr/>
              <a:t>3/24/2020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A6ACAC4-3CF1-4228-8249-8D9CDEAFECE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E36CDEEF-1C1B-421C-A9CB-E1043B12C31D}" type="datetimeFigureOut">
              <a:rPr lang="en-US" smtClean="0"/>
              <a:pPr/>
              <a:t>3/24/2020</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CA6ACAC4-3CF1-4228-8249-8D9CDEAFECE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36CDEEF-1C1B-421C-A9CB-E1043B12C31D}" type="datetimeFigureOut">
              <a:rPr lang="en-US" smtClean="0"/>
              <a:pPr/>
              <a:t>3/24/2020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A6ACAC4-3CF1-4228-8249-8D9CDEAFECE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E36CDEEF-1C1B-421C-A9CB-E1043B12C31D}" type="datetimeFigureOut">
              <a:rPr lang="en-US" smtClean="0"/>
              <a:pPr/>
              <a:t>3/24/2020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A6ACAC4-3CF1-4228-8249-8D9CDEAFECE2}"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E36CDEEF-1C1B-421C-A9CB-E1043B12C31D}" type="datetimeFigureOut">
              <a:rPr lang="en-US" smtClean="0"/>
              <a:pPr/>
              <a:t>3/24/2020</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CA6ACAC4-3CF1-4228-8249-8D9CDEAFECE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wiki.linuxquestions.org/index.php?title=SDRAM&amp;action=edit" TargetMode="External"/><Relationship Id="rId3" Type="http://schemas.openxmlformats.org/officeDocument/2006/relationships/hyperlink" Target="http://www.webopedia.com/TERM/S/SDRAM.html" TargetMode="External"/><Relationship Id="rId7" Type="http://schemas.openxmlformats.org/officeDocument/2006/relationships/hyperlink" Target="http://www.webopedia.com/TERM/S/MHz.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www.webopedia.com/TERM/S/CPU.html" TargetMode="External"/><Relationship Id="rId5" Type="http://schemas.openxmlformats.org/officeDocument/2006/relationships/hyperlink" Target="http://www.webopedia.com/TERM/S/clock_speed.html" TargetMode="External"/><Relationship Id="rId4" Type="http://schemas.openxmlformats.org/officeDocument/2006/relationships/hyperlink" Target="http://www.webopedia.com/TERM/S/DRAM.html" TargetMode="External"/><Relationship Id="rId9"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7239000" cy="1143000"/>
          </a:xfrm>
        </p:spPr>
        <p:txBody>
          <a:bodyPr/>
          <a:lstStyle/>
          <a:p>
            <a:pPr algn="ctr"/>
            <a:r>
              <a:rPr lang="en-IN" dirty="0" smtClean="0"/>
              <a:t>Memory Organization</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a:spLocks noGrp="1"/>
          </p:cNvSpPr>
          <p:nvPr>
            <p:ph type="ftr" sz="quarter" idx="11"/>
          </p:nvPr>
        </p:nvSpPr>
        <p:spPr>
          <a:noFill/>
        </p:spPr>
        <p:txBody>
          <a:bodyPr/>
          <a:lstStyle/>
          <a:p>
            <a:r>
              <a:rPr lang="en-US" smtClean="0">
                <a:latin typeface="Arial" charset="0"/>
              </a:rPr>
              <a:t>Chapter 6: Memory</a:t>
            </a:r>
          </a:p>
        </p:txBody>
      </p:sp>
      <p:sp>
        <p:nvSpPr>
          <p:cNvPr id="10243" name="Slide Number Placeholder 5"/>
          <p:cNvSpPr>
            <a:spLocks noGrp="1"/>
          </p:cNvSpPr>
          <p:nvPr>
            <p:ph type="sldNum" sz="quarter" idx="12"/>
          </p:nvPr>
        </p:nvSpPr>
        <p:spPr>
          <a:noFill/>
        </p:spPr>
        <p:txBody>
          <a:bodyPr/>
          <a:lstStyle/>
          <a:p>
            <a:fld id="{CC9AA9EE-B4CA-4706-8B79-C74631E6D242}" type="slidenum">
              <a:rPr lang="en-US" smtClean="0">
                <a:latin typeface="Arial" charset="0"/>
              </a:rPr>
              <a:pPr/>
              <a:t>10</a:t>
            </a:fld>
            <a:endParaRPr lang="en-US" smtClean="0">
              <a:latin typeface="Arial" charset="0"/>
            </a:endParaRPr>
          </a:p>
        </p:txBody>
      </p:sp>
      <p:sp>
        <p:nvSpPr>
          <p:cNvPr id="10244" name="Rectangle 2"/>
          <p:cNvSpPr>
            <a:spLocks noGrp="1" noChangeArrowheads="1"/>
          </p:cNvSpPr>
          <p:nvPr>
            <p:ph type="title"/>
          </p:nvPr>
        </p:nvSpPr>
        <p:spPr>
          <a:xfrm>
            <a:off x="1066800" y="0"/>
            <a:ext cx="5943600" cy="547688"/>
          </a:xfrm>
        </p:spPr>
        <p:txBody>
          <a:bodyPr/>
          <a:lstStyle/>
          <a:p>
            <a:pPr eaLnBrk="1" hangingPunct="1"/>
            <a:r>
              <a:rPr lang="en-US" sz="3400" b="1" dirty="0" smtClean="0"/>
              <a:t>The Memory Hierarchy</a:t>
            </a:r>
            <a:endParaRPr lang="en-US" sz="3400" dirty="0" smtClean="0"/>
          </a:p>
        </p:txBody>
      </p:sp>
      <p:sp>
        <p:nvSpPr>
          <p:cNvPr id="10245" name="Rectangle 3"/>
          <p:cNvSpPr>
            <a:spLocks noGrp="1" noChangeArrowheads="1"/>
          </p:cNvSpPr>
          <p:nvPr>
            <p:ph type="body" idx="1"/>
          </p:nvPr>
        </p:nvSpPr>
        <p:spPr>
          <a:xfrm>
            <a:off x="228600" y="685800"/>
            <a:ext cx="7924800" cy="2514600"/>
          </a:xfrm>
          <a:noFill/>
        </p:spPr>
        <p:txBody>
          <a:bodyPr/>
          <a:lstStyle/>
          <a:p>
            <a:pPr eaLnBrk="1" hangingPunct="1">
              <a:lnSpc>
                <a:spcPct val="80000"/>
              </a:lnSpc>
              <a:spcBef>
                <a:spcPct val="40000"/>
              </a:spcBef>
              <a:buFontTx/>
              <a:buNone/>
            </a:pPr>
            <a:r>
              <a:rPr lang="en-US" sz="2000" b="1" dirty="0" smtClean="0">
                <a:solidFill>
                  <a:srgbClr val="0033CC"/>
                </a:solidFill>
              </a:rPr>
              <a:t>Mechanism:</a:t>
            </a:r>
          </a:p>
          <a:p>
            <a:pPr eaLnBrk="1" hangingPunct="1">
              <a:lnSpc>
                <a:spcPct val="80000"/>
              </a:lnSpc>
              <a:spcBef>
                <a:spcPct val="40000"/>
              </a:spcBef>
            </a:pPr>
            <a:r>
              <a:rPr lang="en-US" sz="2000" dirty="0" smtClean="0"/>
              <a:t>To access a particular piece of data, the CPU sends a request to its nearest memory, usually cache.  </a:t>
            </a:r>
          </a:p>
          <a:p>
            <a:pPr eaLnBrk="1" hangingPunct="1">
              <a:lnSpc>
                <a:spcPct val="80000"/>
              </a:lnSpc>
              <a:spcBef>
                <a:spcPct val="40000"/>
              </a:spcBef>
            </a:pPr>
            <a:r>
              <a:rPr lang="en-US" sz="2000" dirty="0" smtClean="0"/>
              <a:t>If the data is not in cache, then main memory is queried.  If the data is not in main memory, then the request goes to disk.</a:t>
            </a:r>
          </a:p>
          <a:p>
            <a:pPr eaLnBrk="1" hangingPunct="1">
              <a:lnSpc>
                <a:spcPct val="80000"/>
              </a:lnSpc>
              <a:spcBef>
                <a:spcPct val="40000"/>
              </a:spcBef>
            </a:pPr>
            <a:r>
              <a:rPr lang="en-US" sz="2000" dirty="0" smtClean="0"/>
              <a:t>Once the data is located, the data, and nearby data elements are fetched into cache memory.</a:t>
            </a:r>
          </a:p>
        </p:txBody>
      </p:sp>
      <p:sp>
        <p:nvSpPr>
          <p:cNvPr id="10246" name="Rectangle 4"/>
          <p:cNvSpPr>
            <a:spLocks noChangeArrowheads="1"/>
          </p:cNvSpPr>
          <p:nvPr/>
        </p:nvSpPr>
        <p:spPr bwMode="auto">
          <a:xfrm>
            <a:off x="228600" y="2667000"/>
            <a:ext cx="8382000" cy="4495800"/>
          </a:xfrm>
          <a:prstGeom prst="rect">
            <a:avLst/>
          </a:prstGeom>
          <a:noFill/>
          <a:ln w="9525">
            <a:noFill/>
            <a:miter lim="800000"/>
            <a:headEnd/>
            <a:tailEnd/>
          </a:ln>
        </p:spPr>
        <p:txBody>
          <a:bodyPr/>
          <a:lstStyle/>
          <a:p>
            <a:pPr marL="342900" indent="-342900">
              <a:spcBef>
                <a:spcPct val="40000"/>
              </a:spcBef>
              <a:buFontTx/>
              <a:buChar char="•"/>
            </a:pPr>
            <a:endParaRPr lang="en-US"/>
          </a:p>
        </p:txBody>
      </p:sp>
      <p:grpSp>
        <p:nvGrpSpPr>
          <p:cNvPr id="2" name="Group 6"/>
          <p:cNvGrpSpPr>
            <a:grpSpLocks/>
          </p:cNvGrpSpPr>
          <p:nvPr/>
        </p:nvGrpSpPr>
        <p:grpSpPr bwMode="auto">
          <a:xfrm>
            <a:off x="1371600" y="3657600"/>
            <a:ext cx="5951538" cy="1879600"/>
            <a:chOff x="903" y="2936"/>
            <a:chExt cx="3375" cy="1184"/>
          </a:xfrm>
        </p:grpSpPr>
        <p:sp>
          <p:nvSpPr>
            <p:cNvPr id="10248" name="AutoShape 7"/>
            <p:cNvSpPr>
              <a:spLocks noChangeArrowheads="1"/>
            </p:cNvSpPr>
            <p:nvPr/>
          </p:nvSpPr>
          <p:spPr bwMode="auto">
            <a:xfrm>
              <a:off x="2072" y="3080"/>
              <a:ext cx="800" cy="896"/>
            </a:xfrm>
            <a:prstGeom prst="roundRect">
              <a:avLst>
                <a:gd name="adj" fmla="val 125"/>
              </a:avLst>
            </a:prstGeom>
            <a:noFill/>
            <a:ln w="25560">
              <a:solidFill>
                <a:srgbClr val="000000"/>
              </a:solidFill>
              <a:round/>
              <a:headEnd/>
              <a:tailEnd/>
            </a:ln>
          </p:spPr>
          <p:txBody>
            <a:bodyPr wrap="none" anchor="ctr"/>
            <a:lstStyle/>
            <a:p>
              <a:endParaRPr lang="en-IN"/>
            </a:p>
          </p:txBody>
        </p:sp>
        <p:sp>
          <p:nvSpPr>
            <p:cNvPr id="10249" name="AutoShape 8"/>
            <p:cNvSpPr>
              <a:spLocks noChangeArrowheads="1"/>
            </p:cNvSpPr>
            <p:nvPr/>
          </p:nvSpPr>
          <p:spPr bwMode="auto">
            <a:xfrm>
              <a:off x="3464" y="2936"/>
              <a:ext cx="752" cy="1184"/>
            </a:xfrm>
            <a:prstGeom prst="roundRect">
              <a:avLst>
                <a:gd name="adj" fmla="val 130"/>
              </a:avLst>
            </a:prstGeom>
            <a:noFill/>
            <a:ln w="25560">
              <a:solidFill>
                <a:srgbClr val="000000"/>
              </a:solidFill>
              <a:round/>
              <a:headEnd/>
              <a:tailEnd/>
            </a:ln>
          </p:spPr>
          <p:txBody>
            <a:bodyPr wrap="none" anchor="ctr"/>
            <a:lstStyle/>
            <a:p>
              <a:endParaRPr lang="en-IN"/>
            </a:p>
          </p:txBody>
        </p:sp>
        <p:sp>
          <p:nvSpPr>
            <p:cNvPr id="10250" name="Text Box 9"/>
            <p:cNvSpPr txBox="1">
              <a:spLocks noChangeArrowheads="1"/>
            </p:cNvSpPr>
            <p:nvPr/>
          </p:nvSpPr>
          <p:spPr bwMode="auto">
            <a:xfrm>
              <a:off x="3443" y="2945"/>
              <a:ext cx="835" cy="353"/>
            </a:xfrm>
            <a:prstGeom prst="rect">
              <a:avLst/>
            </a:prstGeom>
            <a:noFill/>
            <a:ln w="9525">
              <a:noFill/>
              <a:miter lim="800000"/>
              <a:headEnd/>
              <a:tailEnd/>
            </a:ln>
          </p:spPr>
          <p:txBody>
            <a:bodyPr wrap="none" lIns="90360" tIns="44280" rIns="90360" bIns="44280">
              <a:spAutoFit/>
            </a:bodyPr>
            <a:lstStyle/>
            <a:p>
              <a:pPr algn="ctr" hangingPunct="0">
                <a:lnSpc>
                  <a:spcPct val="93000"/>
                </a:lnSpc>
                <a:spcBef>
                  <a:spcPct val="0"/>
                </a:spcBef>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Times New Roman" pitchFamily="18" charset="0"/>
                </a:rPr>
                <a:t>“Lower Level”</a:t>
              </a:r>
            </a:p>
            <a:p>
              <a:pPr algn="ctr" hangingPunct="0">
                <a:spcBef>
                  <a:spcPct val="0"/>
                </a:spcBef>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Times New Roman" pitchFamily="18" charset="0"/>
                </a:rPr>
                <a:t>Memory</a:t>
              </a:r>
            </a:p>
          </p:txBody>
        </p:sp>
        <p:sp>
          <p:nvSpPr>
            <p:cNvPr id="10251" name="Text Box 10"/>
            <p:cNvSpPr txBox="1">
              <a:spLocks noChangeArrowheads="1"/>
            </p:cNvSpPr>
            <p:nvPr/>
          </p:nvSpPr>
          <p:spPr bwMode="auto">
            <a:xfrm>
              <a:off x="2051" y="3089"/>
              <a:ext cx="829" cy="353"/>
            </a:xfrm>
            <a:prstGeom prst="rect">
              <a:avLst/>
            </a:prstGeom>
            <a:noFill/>
            <a:ln w="9525">
              <a:noFill/>
              <a:miter lim="800000"/>
              <a:headEnd/>
              <a:tailEnd/>
            </a:ln>
          </p:spPr>
          <p:txBody>
            <a:bodyPr wrap="none" lIns="90360" tIns="44280" rIns="90360" bIns="44280">
              <a:spAutoFit/>
            </a:bodyPr>
            <a:lstStyle/>
            <a:p>
              <a:pPr algn="ctr" hangingPunct="0">
                <a:lnSpc>
                  <a:spcPct val="93000"/>
                </a:lnSpc>
                <a:spcBef>
                  <a:spcPct val="0"/>
                </a:spcBef>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Times New Roman" pitchFamily="18" charset="0"/>
                </a:rPr>
                <a:t>“Upper Level”</a:t>
              </a:r>
            </a:p>
            <a:p>
              <a:pPr algn="ctr" hangingPunct="0">
                <a:spcBef>
                  <a:spcPct val="0"/>
                </a:spcBef>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Times New Roman" pitchFamily="18" charset="0"/>
                </a:rPr>
                <a:t>Memory</a:t>
              </a:r>
            </a:p>
          </p:txBody>
        </p:sp>
        <p:sp>
          <p:nvSpPr>
            <p:cNvPr id="10252" name="Line 11"/>
            <p:cNvSpPr>
              <a:spLocks noChangeShapeType="1"/>
            </p:cNvSpPr>
            <p:nvPr/>
          </p:nvSpPr>
          <p:spPr bwMode="auto">
            <a:xfrm flipH="1">
              <a:off x="903" y="3312"/>
              <a:ext cx="1170" cy="1"/>
            </a:xfrm>
            <a:prstGeom prst="line">
              <a:avLst/>
            </a:prstGeom>
            <a:noFill/>
            <a:ln w="25560">
              <a:solidFill>
                <a:srgbClr val="000000"/>
              </a:solidFill>
              <a:round/>
              <a:headEnd/>
              <a:tailEnd type="triangle" w="lg" len="lg"/>
            </a:ln>
          </p:spPr>
          <p:txBody>
            <a:bodyPr/>
            <a:lstStyle/>
            <a:p>
              <a:endParaRPr lang="en-IN"/>
            </a:p>
          </p:txBody>
        </p:sp>
        <p:sp>
          <p:nvSpPr>
            <p:cNvPr id="10253" name="Text Box 12"/>
            <p:cNvSpPr txBox="1">
              <a:spLocks noChangeArrowheads="1"/>
            </p:cNvSpPr>
            <p:nvPr/>
          </p:nvSpPr>
          <p:spPr bwMode="auto">
            <a:xfrm>
              <a:off x="1143" y="3120"/>
              <a:ext cx="747" cy="199"/>
            </a:xfrm>
            <a:prstGeom prst="rect">
              <a:avLst/>
            </a:prstGeom>
            <a:noFill/>
            <a:ln w="9525">
              <a:noFill/>
              <a:miter lim="800000"/>
              <a:headEnd/>
              <a:tailEnd/>
            </a:ln>
          </p:spPr>
          <p:txBody>
            <a:bodyPr wrap="none" lIns="90360" tIns="44280" rIns="90360" bIns="44280">
              <a:spAutoFit/>
            </a:bodyPr>
            <a:lstStyle/>
            <a:p>
              <a:pPr hangingPunct="0">
                <a:lnSpc>
                  <a:spcPct val="93000"/>
                </a:lnSpc>
                <a:spcBef>
                  <a:spcPct val="0"/>
                </a:spcBef>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Times New Roman" pitchFamily="18" charset="0"/>
                </a:rPr>
                <a:t>To Processor</a:t>
              </a:r>
            </a:p>
          </p:txBody>
        </p:sp>
        <p:sp>
          <p:nvSpPr>
            <p:cNvPr id="10254" name="Line 13"/>
            <p:cNvSpPr>
              <a:spLocks noChangeShapeType="1"/>
            </p:cNvSpPr>
            <p:nvPr/>
          </p:nvSpPr>
          <p:spPr bwMode="auto">
            <a:xfrm>
              <a:off x="920" y="3792"/>
              <a:ext cx="1136" cy="1"/>
            </a:xfrm>
            <a:prstGeom prst="line">
              <a:avLst/>
            </a:prstGeom>
            <a:noFill/>
            <a:ln w="25560">
              <a:solidFill>
                <a:srgbClr val="000000"/>
              </a:solidFill>
              <a:round/>
              <a:headEnd/>
              <a:tailEnd type="triangle" w="lg" len="lg"/>
            </a:ln>
          </p:spPr>
          <p:txBody>
            <a:bodyPr/>
            <a:lstStyle/>
            <a:p>
              <a:endParaRPr lang="en-IN"/>
            </a:p>
          </p:txBody>
        </p:sp>
        <p:sp>
          <p:nvSpPr>
            <p:cNvPr id="10255" name="Text Box 14"/>
            <p:cNvSpPr txBox="1">
              <a:spLocks noChangeArrowheads="1"/>
            </p:cNvSpPr>
            <p:nvPr/>
          </p:nvSpPr>
          <p:spPr bwMode="auto">
            <a:xfrm>
              <a:off x="903" y="3600"/>
              <a:ext cx="888" cy="199"/>
            </a:xfrm>
            <a:prstGeom prst="rect">
              <a:avLst/>
            </a:prstGeom>
            <a:noFill/>
            <a:ln w="9525">
              <a:noFill/>
              <a:miter lim="800000"/>
              <a:headEnd/>
              <a:tailEnd/>
            </a:ln>
          </p:spPr>
          <p:txBody>
            <a:bodyPr wrap="none" lIns="90360" tIns="44280" rIns="90360" bIns="44280">
              <a:spAutoFit/>
            </a:bodyPr>
            <a:lstStyle/>
            <a:p>
              <a:pPr hangingPunct="0">
                <a:lnSpc>
                  <a:spcPct val="93000"/>
                </a:lnSpc>
                <a:spcBef>
                  <a:spcPct val="0"/>
                </a:spcBef>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Times New Roman" pitchFamily="18" charset="0"/>
                </a:rPr>
                <a:t>From Processor</a:t>
              </a:r>
            </a:p>
          </p:txBody>
        </p:sp>
        <p:sp>
          <p:nvSpPr>
            <p:cNvPr id="10256" name="Line 15"/>
            <p:cNvSpPr>
              <a:spLocks noChangeShapeType="1"/>
            </p:cNvSpPr>
            <p:nvPr/>
          </p:nvSpPr>
          <p:spPr bwMode="auto">
            <a:xfrm>
              <a:off x="2888" y="3504"/>
              <a:ext cx="560" cy="1"/>
            </a:xfrm>
            <a:prstGeom prst="line">
              <a:avLst/>
            </a:prstGeom>
            <a:noFill/>
            <a:ln w="25560">
              <a:solidFill>
                <a:srgbClr val="000000"/>
              </a:solidFill>
              <a:round/>
              <a:headEnd type="triangle" w="lg" len="lg"/>
              <a:tailEnd type="triangle" w="lg" len="lg"/>
            </a:ln>
          </p:spPr>
          <p:txBody>
            <a:bodyPr/>
            <a:lstStyle/>
            <a:p>
              <a:endParaRPr lang="en-IN"/>
            </a:p>
          </p:txBody>
        </p:sp>
        <p:sp>
          <p:nvSpPr>
            <p:cNvPr id="10257" name="AutoShape 16"/>
            <p:cNvSpPr>
              <a:spLocks noChangeArrowheads="1"/>
            </p:cNvSpPr>
            <p:nvPr/>
          </p:nvSpPr>
          <p:spPr bwMode="auto">
            <a:xfrm>
              <a:off x="2356" y="3652"/>
              <a:ext cx="232" cy="232"/>
            </a:xfrm>
            <a:prstGeom prst="roundRect">
              <a:avLst>
                <a:gd name="adj" fmla="val 431"/>
              </a:avLst>
            </a:prstGeom>
            <a:solidFill>
              <a:srgbClr val="FC0128"/>
            </a:solidFill>
            <a:ln w="12600">
              <a:solidFill>
                <a:srgbClr val="000000"/>
              </a:solidFill>
              <a:round/>
              <a:headEnd/>
              <a:tailEnd/>
            </a:ln>
          </p:spPr>
          <p:txBody>
            <a:bodyPr wrap="none" anchor="ctr"/>
            <a:lstStyle/>
            <a:p>
              <a:endParaRPr lang="en-IN"/>
            </a:p>
          </p:txBody>
        </p:sp>
        <p:sp>
          <p:nvSpPr>
            <p:cNvPr id="10258" name="Text Box 17"/>
            <p:cNvSpPr txBox="1">
              <a:spLocks noChangeArrowheads="1"/>
            </p:cNvSpPr>
            <p:nvPr/>
          </p:nvSpPr>
          <p:spPr bwMode="auto">
            <a:xfrm>
              <a:off x="2295" y="3471"/>
              <a:ext cx="346" cy="181"/>
            </a:xfrm>
            <a:prstGeom prst="rect">
              <a:avLst/>
            </a:prstGeom>
            <a:noFill/>
            <a:ln w="9525">
              <a:noFill/>
              <a:miter lim="800000"/>
              <a:headEnd/>
              <a:tailEnd/>
            </a:ln>
          </p:spPr>
          <p:txBody>
            <a:bodyPr wrap="none" lIns="90360" tIns="44280" rIns="90360" bIns="44280">
              <a:spAutoFit/>
            </a:bodyPr>
            <a:lstStyle/>
            <a:p>
              <a:pPr hangingPunct="0">
                <a:lnSpc>
                  <a:spcPct val="93000"/>
                </a:lnSpc>
                <a:spcBef>
                  <a:spcPct val="0"/>
                </a:spcBef>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latin typeface="Times New Roman" pitchFamily="18" charset="0"/>
                </a:rPr>
                <a:t>Blk X</a:t>
              </a:r>
            </a:p>
          </p:txBody>
        </p:sp>
        <p:sp>
          <p:nvSpPr>
            <p:cNvPr id="10259" name="AutoShape 18"/>
            <p:cNvSpPr>
              <a:spLocks noChangeArrowheads="1"/>
            </p:cNvSpPr>
            <p:nvPr/>
          </p:nvSpPr>
          <p:spPr bwMode="auto">
            <a:xfrm>
              <a:off x="3748" y="3844"/>
              <a:ext cx="232" cy="232"/>
            </a:xfrm>
            <a:prstGeom prst="roundRect">
              <a:avLst>
                <a:gd name="adj" fmla="val 431"/>
              </a:avLst>
            </a:prstGeom>
            <a:solidFill>
              <a:srgbClr val="00DFCA"/>
            </a:solidFill>
            <a:ln w="12600">
              <a:solidFill>
                <a:srgbClr val="000000"/>
              </a:solidFill>
              <a:round/>
              <a:headEnd/>
              <a:tailEnd/>
            </a:ln>
          </p:spPr>
          <p:txBody>
            <a:bodyPr wrap="none" anchor="ctr"/>
            <a:lstStyle/>
            <a:p>
              <a:endParaRPr lang="en-IN"/>
            </a:p>
          </p:txBody>
        </p:sp>
        <p:sp>
          <p:nvSpPr>
            <p:cNvPr id="10260" name="Text Box 19"/>
            <p:cNvSpPr txBox="1">
              <a:spLocks noChangeArrowheads="1"/>
            </p:cNvSpPr>
            <p:nvPr/>
          </p:nvSpPr>
          <p:spPr bwMode="auto">
            <a:xfrm>
              <a:off x="3687" y="3663"/>
              <a:ext cx="346" cy="181"/>
            </a:xfrm>
            <a:prstGeom prst="rect">
              <a:avLst/>
            </a:prstGeom>
            <a:noFill/>
            <a:ln w="9525">
              <a:noFill/>
              <a:miter lim="800000"/>
              <a:headEnd/>
              <a:tailEnd/>
            </a:ln>
          </p:spPr>
          <p:txBody>
            <a:bodyPr wrap="none" lIns="90360" tIns="44280" rIns="90360" bIns="44280">
              <a:spAutoFit/>
            </a:bodyPr>
            <a:lstStyle/>
            <a:p>
              <a:pPr hangingPunct="0">
                <a:lnSpc>
                  <a:spcPct val="93000"/>
                </a:lnSpc>
                <a:spcBef>
                  <a:spcPct val="0"/>
                </a:spcBef>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latin typeface="Times New Roman" pitchFamily="18" charset="0"/>
                </a:rPr>
                <a:t>Blk Y</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a:spLocks noGrp="1"/>
          </p:cNvSpPr>
          <p:nvPr>
            <p:ph type="ftr" sz="quarter" idx="11"/>
          </p:nvPr>
        </p:nvSpPr>
        <p:spPr>
          <a:noFill/>
        </p:spPr>
        <p:txBody>
          <a:bodyPr/>
          <a:lstStyle/>
          <a:p>
            <a:r>
              <a:rPr lang="en-US" smtClean="0">
                <a:latin typeface="Arial" charset="0"/>
              </a:rPr>
              <a:t>Chapter 6: Memory</a:t>
            </a:r>
          </a:p>
        </p:txBody>
      </p:sp>
      <p:sp>
        <p:nvSpPr>
          <p:cNvPr id="12291" name="Slide Number Placeholder 5"/>
          <p:cNvSpPr>
            <a:spLocks noGrp="1"/>
          </p:cNvSpPr>
          <p:nvPr>
            <p:ph type="sldNum" sz="quarter" idx="12"/>
          </p:nvPr>
        </p:nvSpPr>
        <p:spPr>
          <a:noFill/>
        </p:spPr>
        <p:txBody>
          <a:bodyPr/>
          <a:lstStyle/>
          <a:p>
            <a:fld id="{CBD98DF2-14E0-4E32-BA10-DF26A22DA1A1}" type="slidenum">
              <a:rPr lang="en-US" smtClean="0">
                <a:latin typeface="Arial" charset="0"/>
              </a:rPr>
              <a:pPr/>
              <a:t>11</a:t>
            </a:fld>
            <a:endParaRPr lang="en-US" smtClean="0">
              <a:latin typeface="Arial" charset="0"/>
            </a:endParaRPr>
          </a:p>
        </p:txBody>
      </p:sp>
      <p:sp>
        <p:nvSpPr>
          <p:cNvPr id="12292" name="Rectangle 2"/>
          <p:cNvSpPr>
            <a:spLocks noGrp="1" noChangeArrowheads="1"/>
          </p:cNvSpPr>
          <p:nvPr>
            <p:ph type="title"/>
          </p:nvPr>
        </p:nvSpPr>
        <p:spPr>
          <a:xfrm>
            <a:off x="1524000" y="685800"/>
            <a:ext cx="6705600" cy="457200"/>
          </a:xfrm>
        </p:spPr>
        <p:txBody>
          <a:bodyPr wrap="none" lIns="63360" tIns="25560" rIns="63360" bIns="25560" anchor="t"/>
          <a:lstStyle/>
          <a:p>
            <a:pPr defTabSz="449263"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dirty="0" smtClean="0">
                <a:solidFill>
                  <a:srgbClr val="0033CC"/>
                </a:solidFill>
              </a:rPr>
              <a:t>Random Access Memory </a:t>
            </a:r>
          </a:p>
        </p:txBody>
      </p:sp>
      <p:sp>
        <p:nvSpPr>
          <p:cNvPr id="12293" name="Rectangle 3"/>
          <p:cNvSpPr>
            <a:spLocks noGrp="1" noChangeArrowheads="1"/>
          </p:cNvSpPr>
          <p:nvPr>
            <p:ph type="body" idx="1"/>
          </p:nvPr>
        </p:nvSpPr>
        <p:spPr>
          <a:xfrm>
            <a:off x="228600" y="1066800"/>
            <a:ext cx="7924800" cy="3276600"/>
          </a:xfrm>
        </p:spPr>
        <p:txBody>
          <a:bodyPr lIns="63360" tIns="25560" rIns="63360" bIns="25560">
            <a:normAutofit fontScale="85000" lnSpcReduction="10000"/>
          </a:bodyPr>
          <a:lstStyle/>
          <a:p>
            <a:pPr marL="201613" indent="-201613" defTabSz="449263" eaLnBrk="1" hangingPunct="1">
              <a:lnSpc>
                <a:spcPct val="80000"/>
              </a:lnSpc>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t>SDRAM;   </a:t>
            </a:r>
          </a:p>
          <a:p>
            <a:pPr marL="201613" indent="-201613"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t>Short for </a:t>
            </a:r>
            <a:r>
              <a:rPr lang="en-US" sz="2000" i="1" dirty="0" smtClean="0"/>
              <a:t>Synchronous </a:t>
            </a:r>
            <a:r>
              <a:rPr lang="en-US" sz="2000" i="1" u="sng" dirty="0" smtClean="0">
                <a:hlinkClick r:id="rId3"/>
              </a:rPr>
              <a:t>DRAM</a:t>
            </a:r>
            <a:r>
              <a:rPr lang="en-US" sz="2000" i="1" dirty="0" smtClean="0"/>
              <a:t>,</a:t>
            </a:r>
            <a:r>
              <a:rPr lang="en-US" sz="2000" dirty="0" smtClean="0"/>
              <a:t> a type of </a:t>
            </a:r>
            <a:r>
              <a:rPr lang="en-US" sz="2000" dirty="0" smtClean="0">
                <a:hlinkClick r:id="rId4"/>
              </a:rPr>
              <a:t>DRAM</a:t>
            </a:r>
            <a:r>
              <a:rPr lang="en-US" sz="2000" dirty="0" smtClean="0"/>
              <a:t> that can run at much higher </a:t>
            </a:r>
            <a:r>
              <a:rPr lang="en-US" sz="2000" dirty="0" smtClean="0">
                <a:hlinkClick r:id="rId5"/>
              </a:rPr>
              <a:t>clock speeds</a:t>
            </a:r>
            <a:r>
              <a:rPr lang="en-US" sz="2000" dirty="0" smtClean="0"/>
              <a:t> than conventional memory. </a:t>
            </a:r>
            <a:r>
              <a:rPr lang="en-US" sz="2000" u="sng" dirty="0" smtClean="0">
                <a:hlinkClick r:id="rId3"/>
              </a:rPr>
              <a:t>SDRAM</a:t>
            </a:r>
            <a:r>
              <a:rPr lang="en-US" sz="2000" dirty="0" smtClean="0"/>
              <a:t> actually synchronizes itself with the </a:t>
            </a:r>
            <a:r>
              <a:rPr lang="en-US" sz="2000" dirty="0" smtClean="0">
                <a:hlinkClick r:id="rId6"/>
              </a:rPr>
              <a:t>CPU's</a:t>
            </a:r>
            <a:r>
              <a:rPr lang="en-US" sz="2000" dirty="0" smtClean="0"/>
              <a:t> bus and is capable of running at 133 </a:t>
            </a:r>
            <a:r>
              <a:rPr lang="en-US" sz="2000" dirty="0" smtClean="0">
                <a:hlinkClick r:id="rId7"/>
              </a:rPr>
              <a:t>MHz</a:t>
            </a:r>
            <a:r>
              <a:rPr lang="en-US" sz="2000" dirty="0" smtClean="0"/>
              <a:t>, </a:t>
            </a:r>
          </a:p>
          <a:p>
            <a:pPr marL="201613" indent="-201613"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dirty="0" smtClean="0"/>
          </a:p>
          <a:p>
            <a:pPr marL="201613" indent="-201613" defTabSz="449263" eaLnBrk="1" hangingPunct="1">
              <a:lnSpc>
                <a:spcPct val="80000"/>
              </a:lnSpc>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t>DDR (Double Data Rate) is a technology used in some </a:t>
            </a:r>
            <a:r>
              <a:rPr lang="en-US" sz="2000" dirty="0" smtClean="0">
                <a:hlinkClick r:id="rId8" tooltip="SDRAM"/>
              </a:rPr>
              <a:t>SDRAM</a:t>
            </a:r>
            <a:r>
              <a:rPr lang="en-US" sz="2000" dirty="0" smtClean="0"/>
              <a:t> memories to increase the speed at which data can be written/retrieved from the memory. </a:t>
            </a:r>
          </a:p>
          <a:p>
            <a:pPr marL="201613" indent="-201613"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dirty="0" smtClean="0"/>
          </a:p>
          <a:p>
            <a:pPr marL="201613" indent="-201613" defTabSz="449263" eaLnBrk="1" hangingPunct="1">
              <a:lnSpc>
                <a:spcPct val="80000"/>
              </a:lnSpc>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t>DDR increase the transfer rate by sending/receiving memory data twice per clock cycle. This give a theoretical multiplication of transfer speed by two. </a:t>
            </a:r>
          </a:p>
          <a:p>
            <a:pPr marL="201613" indent="-201613"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dirty="0" smtClean="0"/>
          </a:p>
          <a:p>
            <a:pPr marL="201613" indent="-201613" defTabSz="449263" eaLnBrk="1" hangingPunct="1">
              <a:lnSpc>
                <a:spcPct val="80000"/>
              </a:lnSpc>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dirty="0" smtClean="0"/>
              <a:t>DDR2-SDRAM maintains the same core functions, transferring 64 bits of data twice every clock cycle for an effective transfer rate twice that of the front-side bus (FSB) of a computer system, and an effective bandwidth equal to its speed x 8. </a:t>
            </a:r>
            <a:endParaRPr lang="en-GB" sz="1800" dirty="0" smtClean="0"/>
          </a:p>
        </p:txBody>
      </p:sp>
      <p:pic>
        <p:nvPicPr>
          <p:cNvPr id="12294" name="Picture 4" descr="ddr2_6"/>
          <p:cNvPicPr>
            <a:picLocks noChangeAspect="1" noChangeArrowheads="1"/>
          </p:cNvPicPr>
          <p:nvPr/>
        </p:nvPicPr>
        <p:blipFill>
          <a:blip r:embed="rId9" cstate="print"/>
          <a:srcRect/>
          <a:stretch>
            <a:fillRect/>
          </a:stretch>
        </p:blipFill>
        <p:spPr bwMode="auto">
          <a:xfrm>
            <a:off x="1981200" y="4648200"/>
            <a:ext cx="4572000" cy="1668462"/>
          </a:xfrm>
          <a:prstGeom prst="rect">
            <a:avLst/>
          </a:prstGeom>
          <a:noFill/>
          <a:ln w="9525">
            <a:noFill/>
            <a:miter lim="800000"/>
            <a:headEnd/>
            <a:tailEnd/>
          </a:ln>
        </p:spPr>
      </p:pic>
      <p:sp>
        <p:nvSpPr>
          <p:cNvPr id="12295" name="Rectangle 5"/>
          <p:cNvSpPr>
            <a:spLocks noChangeArrowheads="1"/>
          </p:cNvSpPr>
          <p:nvPr/>
        </p:nvSpPr>
        <p:spPr bwMode="auto">
          <a:xfrm>
            <a:off x="0" y="0"/>
            <a:ext cx="9144000" cy="609600"/>
          </a:xfrm>
          <a:prstGeom prst="rect">
            <a:avLst/>
          </a:prstGeom>
          <a:noFill/>
          <a:ln w="9525">
            <a:noFill/>
            <a:miter lim="800000"/>
            <a:headEnd/>
            <a:tailEnd/>
          </a:ln>
        </p:spPr>
        <p:txBody>
          <a:bodyPr wrap="none" lIns="63360" tIns="25560" rIns="63360" bIns="25560"/>
          <a:lstStyle/>
          <a:p>
            <a:pPr algn="ctr" defTabSz="449263">
              <a:spcBef>
                <a:spcPct val="0"/>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800" b="1" dirty="0" smtClean="0">
                <a:solidFill>
                  <a:srgbClr val="FF0000"/>
                </a:solidFill>
              </a:rPr>
              <a:t>The </a:t>
            </a:r>
            <a:r>
              <a:rPr lang="en-US" sz="3800" b="1" dirty="0">
                <a:solidFill>
                  <a:srgbClr val="FF0000"/>
                </a:solidFill>
              </a:rPr>
              <a:t>Memory Hierarchy</a:t>
            </a:r>
            <a:endParaRPr lang="en-GB" sz="3800" b="1"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p:spPr>
        <p:txBody>
          <a:bodyPr/>
          <a:lstStyle/>
          <a:p>
            <a:r>
              <a:rPr lang="en-US" smtClean="0">
                <a:latin typeface="Arial" charset="0"/>
              </a:rPr>
              <a:t>Chapter 6: Memory</a:t>
            </a:r>
          </a:p>
        </p:txBody>
      </p:sp>
      <p:sp>
        <p:nvSpPr>
          <p:cNvPr id="13315" name="Slide Number Placeholder 5"/>
          <p:cNvSpPr>
            <a:spLocks noGrp="1"/>
          </p:cNvSpPr>
          <p:nvPr>
            <p:ph type="sldNum" sz="quarter" idx="12"/>
          </p:nvPr>
        </p:nvSpPr>
        <p:spPr>
          <a:noFill/>
        </p:spPr>
        <p:txBody>
          <a:bodyPr/>
          <a:lstStyle/>
          <a:p>
            <a:fld id="{0737FA82-EF0F-43AC-A486-4915AF9AE9AE}" type="slidenum">
              <a:rPr lang="en-US" smtClean="0">
                <a:latin typeface="Arial" charset="0"/>
              </a:rPr>
              <a:pPr/>
              <a:t>12</a:t>
            </a:fld>
            <a:endParaRPr lang="en-US" smtClean="0">
              <a:latin typeface="Arial" charset="0"/>
            </a:endParaRPr>
          </a:p>
        </p:txBody>
      </p:sp>
      <p:sp>
        <p:nvSpPr>
          <p:cNvPr id="13316" name="Rectangle 2"/>
          <p:cNvSpPr>
            <a:spLocks noGrp="1" noChangeArrowheads="1"/>
          </p:cNvSpPr>
          <p:nvPr>
            <p:ph type="title"/>
          </p:nvPr>
        </p:nvSpPr>
        <p:spPr>
          <a:xfrm>
            <a:off x="1447800" y="381000"/>
            <a:ext cx="5943600" cy="547688"/>
          </a:xfrm>
        </p:spPr>
        <p:txBody>
          <a:bodyPr/>
          <a:lstStyle/>
          <a:p>
            <a:pPr eaLnBrk="1" hangingPunct="1"/>
            <a:r>
              <a:rPr lang="en-US" sz="3400" b="1" dirty="0" smtClean="0"/>
              <a:t>Cache Memory</a:t>
            </a:r>
            <a:endParaRPr lang="en-US" sz="3400" dirty="0" smtClean="0"/>
          </a:p>
        </p:txBody>
      </p:sp>
      <p:sp>
        <p:nvSpPr>
          <p:cNvPr id="13317" name="Rectangle 3"/>
          <p:cNvSpPr>
            <a:spLocks noGrp="1" noChangeArrowheads="1"/>
          </p:cNvSpPr>
          <p:nvPr>
            <p:ph type="body" idx="1"/>
          </p:nvPr>
        </p:nvSpPr>
        <p:spPr>
          <a:xfrm>
            <a:off x="381000" y="1524000"/>
            <a:ext cx="7772400" cy="4267200"/>
          </a:xfrm>
          <a:noFill/>
        </p:spPr>
        <p:txBody>
          <a:bodyPr>
            <a:normAutofit fontScale="92500"/>
          </a:bodyPr>
          <a:lstStyle/>
          <a:p>
            <a:pPr eaLnBrk="1" hangingPunct="1"/>
            <a:r>
              <a:rPr lang="en-US" sz="2600" dirty="0" smtClean="0"/>
              <a:t>The purpose of cache memory is to speed up accesses by storing recently used data closer to the CPU, instead of storing it in main memory.</a:t>
            </a:r>
          </a:p>
          <a:p>
            <a:pPr eaLnBrk="1" hangingPunct="1"/>
            <a:r>
              <a:rPr lang="en-US" sz="2600" dirty="0" smtClean="0"/>
              <a:t>Although cache is much smaller than main memory, its access time is a fraction of that of main memory.</a:t>
            </a:r>
          </a:p>
          <a:p>
            <a:pPr eaLnBrk="1" hangingPunct="1"/>
            <a:r>
              <a:rPr lang="en-US" sz="2600" dirty="0" smtClean="0"/>
              <a:t>Unlike main memory, which is accessed by address, cache is typically accessed by content; hence, it is often called </a:t>
            </a:r>
            <a:r>
              <a:rPr lang="en-US" sz="2600" i="1" dirty="0" smtClean="0"/>
              <a:t>content addressable memory</a:t>
            </a:r>
            <a:r>
              <a:rPr lang="en-US" sz="2600" dirty="0" smtClean="0"/>
              <a:t>.</a:t>
            </a:r>
          </a:p>
          <a:p>
            <a:pPr eaLnBrk="1" hangingPunct="1"/>
            <a:r>
              <a:rPr lang="en-US" sz="2600" dirty="0" smtClean="0"/>
              <a:t>Because of this, a single large cache memory isn’t always desirable-- it takes longer to search.</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p:cNvSpPr>
            <a:spLocks noGrp="1"/>
          </p:cNvSpPr>
          <p:nvPr>
            <p:ph type="ftr" sz="quarter" idx="11"/>
          </p:nvPr>
        </p:nvSpPr>
        <p:spPr>
          <a:noFill/>
        </p:spPr>
        <p:txBody>
          <a:bodyPr/>
          <a:lstStyle/>
          <a:p>
            <a:r>
              <a:rPr lang="en-US" smtClean="0">
                <a:latin typeface="Arial" charset="0"/>
              </a:rPr>
              <a:t>Chapter 6: Memory</a:t>
            </a:r>
          </a:p>
        </p:txBody>
      </p:sp>
      <p:sp>
        <p:nvSpPr>
          <p:cNvPr id="14339" name="Slide Number Placeholder 5"/>
          <p:cNvSpPr>
            <a:spLocks noGrp="1"/>
          </p:cNvSpPr>
          <p:nvPr>
            <p:ph type="sldNum" sz="quarter" idx="12"/>
          </p:nvPr>
        </p:nvSpPr>
        <p:spPr>
          <a:noFill/>
        </p:spPr>
        <p:txBody>
          <a:bodyPr/>
          <a:lstStyle/>
          <a:p>
            <a:fld id="{77D18775-6495-47CA-9EDD-4AA7151BE972}" type="slidenum">
              <a:rPr lang="en-US" smtClean="0">
                <a:latin typeface="Arial" charset="0"/>
              </a:rPr>
              <a:pPr/>
              <a:t>13</a:t>
            </a:fld>
            <a:endParaRPr lang="en-US" smtClean="0">
              <a:latin typeface="Arial" charset="0"/>
            </a:endParaRPr>
          </a:p>
        </p:txBody>
      </p:sp>
      <p:sp>
        <p:nvSpPr>
          <p:cNvPr id="14340" name="Rectangle 2"/>
          <p:cNvSpPr>
            <a:spLocks noGrp="1" noChangeArrowheads="1"/>
          </p:cNvSpPr>
          <p:nvPr>
            <p:ph type="title"/>
          </p:nvPr>
        </p:nvSpPr>
        <p:spPr>
          <a:xfrm>
            <a:off x="1295400" y="152400"/>
            <a:ext cx="5943600" cy="547688"/>
          </a:xfrm>
        </p:spPr>
        <p:txBody>
          <a:bodyPr/>
          <a:lstStyle/>
          <a:p>
            <a:pPr eaLnBrk="1" hangingPunct="1"/>
            <a:r>
              <a:rPr lang="en-US" sz="3400" b="1" dirty="0" smtClean="0"/>
              <a:t>Cache Memory</a:t>
            </a:r>
            <a:endParaRPr lang="en-US" sz="3400" dirty="0" smtClean="0"/>
          </a:p>
        </p:txBody>
      </p:sp>
      <p:sp>
        <p:nvSpPr>
          <p:cNvPr id="14341" name="Rectangle 3"/>
          <p:cNvSpPr>
            <a:spLocks noGrp="1" noChangeArrowheads="1"/>
          </p:cNvSpPr>
          <p:nvPr>
            <p:ph type="body" idx="1"/>
          </p:nvPr>
        </p:nvSpPr>
        <p:spPr>
          <a:xfrm>
            <a:off x="381000" y="1600200"/>
            <a:ext cx="7772400" cy="4191000"/>
          </a:xfrm>
          <a:noFill/>
        </p:spPr>
        <p:txBody>
          <a:bodyPr>
            <a:normAutofit fontScale="92500"/>
          </a:bodyPr>
          <a:lstStyle/>
          <a:p>
            <a:pPr eaLnBrk="1" hangingPunct="1">
              <a:spcBef>
                <a:spcPct val="30000"/>
              </a:spcBef>
            </a:pPr>
            <a:r>
              <a:rPr lang="en-US" sz="2600" dirty="0" smtClean="0"/>
              <a:t>The “content” that is addressed in content addressable cache memory is a subset of the bits of a main memory address called a </a:t>
            </a:r>
            <a:r>
              <a:rPr lang="en-US" sz="2600" i="1" dirty="0" smtClean="0"/>
              <a:t>field</a:t>
            </a:r>
            <a:r>
              <a:rPr lang="en-US" sz="2600" dirty="0" smtClean="0"/>
              <a:t>.</a:t>
            </a:r>
          </a:p>
          <a:p>
            <a:pPr eaLnBrk="1" hangingPunct="1">
              <a:spcBef>
                <a:spcPct val="30000"/>
              </a:spcBef>
            </a:pPr>
            <a:r>
              <a:rPr lang="en-US" sz="2600" dirty="0" smtClean="0"/>
              <a:t>The fields into which a memory address is divided provide a many-to-one mapping between larger main memory and the smaller cache memory.</a:t>
            </a:r>
          </a:p>
          <a:p>
            <a:pPr eaLnBrk="1" hangingPunct="1">
              <a:spcBef>
                <a:spcPct val="30000"/>
              </a:spcBef>
            </a:pPr>
            <a:r>
              <a:rPr lang="en-US" sz="2600" dirty="0" smtClean="0"/>
              <a:t>Many blocks of main memory map to a single block of cache.  A </a:t>
            </a:r>
            <a:r>
              <a:rPr lang="en-US" sz="2600" i="1" dirty="0" smtClean="0"/>
              <a:t>tag</a:t>
            </a:r>
            <a:r>
              <a:rPr lang="en-US" sz="2600" dirty="0" smtClean="0"/>
              <a:t> field in the cache block distinguishes one cached memory block from another.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Modes</a:t>
            </a:r>
            <a:endParaRPr lang="en-US" dirty="0"/>
          </a:p>
        </p:txBody>
      </p:sp>
      <p:sp>
        <p:nvSpPr>
          <p:cNvPr id="3" name="Content Placeholder 2"/>
          <p:cNvSpPr>
            <a:spLocks noGrp="1"/>
          </p:cNvSpPr>
          <p:nvPr>
            <p:ph idx="1"/>
          </p:nvPr>
        </p:nvSpPr>
        <p:spPr/>
        <p:txBody>
          <a:bodyPr/>
          <a:lstStyle/>
          <a:p>
            <a:r>
              <a:rPr lang="en-US" dirty="0" smtClean="0"/>
              <a:t>Access mode specifies the order or sequence in which the information is accessed.</a:t>
            </a:r>
          </a:p>
          <a:p>
            <a:r>
              <a:rPr lang="en-US" dirty="0" smtClean="0"/>
              <a:t>Access modes:</a:t>
            </a:r>
          </a:p>
          <a:p>
            <a:pPr marL="1314450" lvl="2" indent="-514350">
              <a:buFont typeface="+mj-lt"/>
              <a:buAutoNum type="arabicPeriod"/>
            </a:pPr>
            <a:r>
              <a:rPr lang="en-US" dirty="0" smtClean="0"/>
              <a:t>Random access memory</a:t>
            </a:r>
          </a:p>
          <a:p>
            <a:pPr marL="1314450" lvl="2" indent="-514350">
              <a:buFont typeface="+mj-lt"/>
              <a:buAutoNum type="arabicPeriod"/>
            </a:pPr>
            <a:r>
              <a:rPr lang="en-US" dirty="0" smtClean="0"/>
              <a:t>Serial access memory</a:t>
            </a:r>
          </a:p>
          <a:p>
            <a:pPr marL="514350" indent="-514350">
              <a:buNone/>
            </a:pP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Modes</a:t>
            </a:r>
            <a:endParaRPr lang="en-US" dirty="0"/>
          </a:p>
        </p:txBody>
      </p:sp>
      <p:sp>
        <p:nvSpPr>
          <p:cNvPr id="3" name="Content Placeholder 2"/>
          <p:cNvSpPr>
            <a:spLocks noGrp="1"/>
          </p:cNvSpPr>
          <p:nvPr>
            <p:ph idx="1"/>
          </p:nvPr>
        </p:nvSpPr>
        <p:spPr/>
        <p:txBody>
          <a:bodyPr/>
          <a:lstStyle/>
          <a:p>
            <a:pPr marL="342900" lvl="2" indent="-342900"/>
            <a:r>
              <a:rPr lang="en-US" sz="3200" dirty="0" smtClean="0"/>
              <a:t>Random access memory</a:t>
            </a:r>
          </a:p>
          <a:p>
            <a:pPr marL="342900" lvl="2" indent="-342900"/>
            <a:r>
              <a:rPr lang="en-US" dirty="0" smtClean="0"/>
              <a:t>  storage locations accessed in any order.</a:t>
            </a:r>
          </a:p>
          <a:p>
            <a:pPr marL="342900" lvl="2" indent="-342900"/>
            <a:r>
              <a:rPr lang="en-US" dirty="0" smtClean="0"/>
              <a:t>  access time independent of the location being accessed</a:t>
            </a:r>
          </a:p>
          <a:p>
            <a:pPr marL="342900" lvl="2" indent="-342900"/>
            <a:r>
              <a:rPr lang="en-US" dirty="0" smtClean="0"/>
              <a:t>  each location has separate access  mechanism.</a:t>
            </a:r>
          </a:p>
          <a:p>
            <a:pPr marL="342900" lvl="2" indent="-342900"/>
            <a:endParaRPr lang="en-US" dirty="0" smtClean="0"/>
          </a:p>
          <a:p>
            <a:pPr>
              <a:buNone/>
            </a:pPr>
            <a:endParaRPr lang="en-US" dirty="0"/>
          </a:p>
        </p:txBody>
      </p:sp>
      <p:pic>
        <p:nvPicPr>
          <p:cNvPr id="4" name="Picture 3" descr="untitled.bmp"/>
          <p:cNvPicPr>
            <a:picLocks noChangeAspect="1"/>
          </p:cNvPicPr>
          <p:nvPr/>
        </p:nvPicPr>
        <p:blipFill>
          <a:blip r:embed="rId2" cstate="print"/>
          <a:stretch>
            <a:fillRect/>
          </a:stretch>
        </p:blipFill>
        <p:spPr>
          <a:xfrm>
            <a:off x="304800" y="3505200"/>
            <a:ext cx="7696200" cy="2646698"/>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Modes</a:t>
            </a:r>
            <a:endParaRPr lang="en-US" dirty="0"/>
          </a:p>
        </p:txBody>
      </p:sp>
      <p:sp>
        <p:nvSpPr>
          <p:cNvPr id="3" name="Content Placeholder 2"/>
          <p:cNvSpPr>
            <a:spLocks noGrp="1"/>
          </p:cNvSpPr>
          <p:nvPr>
            <p:ph idx="1"/>
          </p:nvPr>
        </p:nvSpPr>
        <p:spPr>
          <a:xfrm>
            <a:off x="457200" y="1600200"/>
            <a:ext cx="8229600" cy="5257800"/>
          </a:xfrm>
        </p:spPr>
        <p:txBody>
          <a:bodyPr/>
          <a:lstStyle/>
          <a:p>
            <a:pPr marL="342900" lvl="2" indent="-342900"/>
            <a:r>
              <a:rPr lang="en-US" sz="3200" dirty="0" smtClean="0"/>
              <a:t>Serial access memory</a:t>
            </a:r>
          </a:p>
          <a:p>
            <a:pPr marL="342900" lvl="2" indent="-342900"/>
            <a:r>
              <a:rPr lang="en-US" dirty="0" smtClean="0"/>
              <a:t>  storage locations are accessed  serially.</a:t>
            </a:r>
          </a:p>
          <a:p>
            <a:pPr marL="342900" lvl="2" indent="-342900"/>
            <a:r>
              <a:rPr lang="en-US" dirty="0" smtClean="0"/>
              <a:t>  access time is dependent on the location being accessed</a:t>
            </a:r>
          </a:p>
          <a:p>
            <a:pPr marL="342900" lvl="2" indent="-342900"/>
            <a:r>
              <a:rPr lang="en-US" dirty="0" smtClean="0"/>
              <a:t>  all  locations share  the access  mechanism.</a:t>
            </a:r>
          </a:p>
          <a:p>
            <a:pPr marL="342900" lvl="2" indent="-342900"/>
            <a:endParaRPr lang="en-US" dirty="0" smtClean="0"/>
          </a:p>
          <a:p>
            <a:pPr>
              <a:buNone/>
            </a:pPr>
            <a:endParaRPr lang="en-US" dirty="0"/>
          </a:p>
        </p:txBody>
      </p:sp>
      <p:pic>
        <p:nvPicPr>
          <p:cNvPr id="5" name="Picture 4" descr="untitled7.bmp"/>
          <p:cNvPicPr>
            <a:picLocks noChangeAspect="1"/>
          </p:cNvPicPr>
          <p:nvPr/>
        </p:nvPicPr>
        <p:blipFill>
          <a:blip r:embed="rId2" cstate="print"/>
          <a:stretch>
            <a:fillRect/>
          </a:stretch>
        </p:blipFill>
        <p:spPr>
          <a:xfrm>
            <a:off x="457200" y="3505200"/>
            <a:ext cx="7391400" cy="3088146"/>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Access Modes</a:t>
            </a:r>
            <a:endParaRPr lang="en-US" dirty="0"/>
          </a:p>
        </p:txBody>
      </p:sp>
      <p:sp>
        <p:nvSpPr>
          <p:cNvPr id="3" name="Content Placeholder 2"/>
          <p:cNvSpPr>
            <a:spLocks noGrp="1"/>
          </p:cNvSpPr>
          <p:nvPr>
            <p:ph idx="1"/>
          </p:nvPr>
        </p:nvSpPr>
        <p:spPr>
          <a:xfrm>
            <a:off x="533400" y="1447800"/>
            <a:ext cx="7467600" cy="4297363"/>
          </a:xfrm>
        </p:spPr>
        <p:txBody>
          <a:bodyPr/>
          <a:lstStyle/>
          <a:p>
            <a:pPr marL="342900" lvl="2" indent="-342900"/>
            <a:r>
              <a:rPr lang="en-US" sz="3200" dirty="0" err="1" smtClean="0"/>
              <a:t>Semirandom</a:t>
            </a:r>
            <a:r>
              <a:rPr lang="en-US" sz="3200" dirty="0" smtClean="0"/>
              <a:t> access memory</a:t>
            </a:r>
          </a:p>
          <a:p>
            <a:pPr marL="342900" lvl="2" indent="-342900" algn="just"/>
            <a:r>
              <a:rPr lang="en-US" dirty="0" smtClean="0"/>
              <a:t>Storage locations are arranged in multiple tracks.</a:t>
            </a:r>
          </a:p>
          <a:p>
            <a:pPr marL="342900" lvl="2" indent="-342900" algn="just"/>
            <a:r>
              <a:rPr lang="en-US" dirty="0" smtClean="0"/>
              <a:t>Tracks are accessed independently using separate read write head for each track.</a:t>
            </a:r>
          </a:p>
          <a:p>
            <a:pPr marL="342900" lvl="2" indent="-342900" algn="just"/>
            <a:r>
              <a:rPr lang="en-US" dirty="0" smtClean="0"/>
              <a:t>Tracks are divided into blocks and all the blocks in the track are sharing single read write head so, they are accessed serially.</a:t>
            </a:r>
          </a:p>
          <a:p>
            <a:pPr marL="342900" lvl="2" indent="-342900"/>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a:xfrm>
            <a:off x="404813" y="247650"/>
            <a:ext cx="8716962" cy="782638"/>
          </a:xfrm>
        </p:spPr>
        <p:txBody>
          <a:bodyPr>
            <a:normAutofit/>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Disk “Geometry”</a:t>
            </a:r>
          </a:p>
        </p:txBody>
      </p:sp>
      <p:sp>
        <p:nvSpPr>
          <p:cNvPr id="24578" name="Rectangle 2"/>
          <p:cNvSpPr>
            <a:spLocks noGrp="1" noChangeArrowheads="1"/>
          </p:cNvSpPr>
          <p:nvPr>
            <p:ph idx="1"/>
          </p:nvPr>
        </p:nvSpPr>
        <p:spPr>
          <a:xfrm>
            <a:off x="304800" y="1219200"/>
            <a:ext cx="7710487" cy="4997450"/>
          </a:xfrm>
        </p:spPr>
        <p:txBody>
          <a:bodyPr/>
          <a:lstStyle/>
          <a:p>
            <a:pPr eaLnBrk="1" hangingPunct="1">
              <a:buFont typeface="Wingdings" pitchFamily="2" charset="2"/>
              <a:buNone/>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t>Disks contain </a:t>
            </a:r>
            <a:r>
              <a:rPr lang="en-GB" dirty="0" smtClean="0">
                <a:solidFill>
                  <a:srgbClr val="FF0000"/>
                </a:solidFill>
              </a:rPr>
              <a:t>platters</a:t>
            </a:r>
            <a:r>
              <a:rPr lang="en-GB" dirty="0" smtClean="0"/>
              <a:t>, each with two </a:t>
            </a:r>
            <a:r>
              <a:rPr lang="en-GB" dirty="0" smtClean="0">
                <a:solidFill>
                  <a:srgbClr val="FF0000"/>
                </a:solidFill>
              </a:rPr>
              <a:t>surfaces</a:t>
            </a:r>
            <a:endParaRPr lang="en-GB" dirty="0" smtClean="0"/>
          </a:p>
          <a:p>
            <a:pPr eaLnBrk="1" hangingPunct="1">
              <a:buFont typeface="Wingdings" pitchFamily="2" charset="2"/>
              <a:buNone/>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t>Each surface organized in concentric rings called </a:t>
            </a:r>
            <a:r>
              <a:rPr lang="en-GB" dirty="0" smtClean="0">
                <a:solidFill>
                  <a:srgbClr val="FF0000"/>
                </a:solidFill>
              </a:rPr>
              <a:t>tracks</a:t>
            </a:r>
            <a:endParaRPr lang="en-GB" dirty="0" smtClean="0"/>
          </a:p>
          <a:p>
            <a:pPr eaLnBrk="1" hangingPunct="1">
              <a:buFont typeface="Wingdings" pitchFamily="2" charset="2"/>
              <a:buNone/>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t>Each track consists of </a:t>
            </a:r>
            <a:r>
              <a:rPr lang="en-GB" dirty="0" smtClean="0">
                <a:solidFill>
                  <a:srgbClr val="FF0000"/>
                </a:solidFill>
              </a:rPr>
              <a:t>sectors</a:t>
            </a:r>
            <a:r>
              <a:rPr lang="en-GB" dirty="0" smtClean="0"/>
              <a:t> separated by </a:t>
            </a:r>
            <a:r>
              <a:rPr lang="en-GB" dirty="0" smtClean="0">
                <a:solidFill>
                  <a:srgbClr val="FF0000"/>
                </a:solidFill>
              </a:rPr>
              <a:t>gaps</a:t>
            </a:r>
            <a:endParaRPr lang="en-GB" dirty="0" smtClean="0"/>
          </a:p>
        </p:txBody>
      </p:sp>
      <p:sp>
        <p:nvSpPr>
          <p:cNvPr id="12292" name="Oval 3"/>
          <p:cNvSpPr>
            <a:spLocks noChangeArrowheads="1"/>
          </p:cNvSpPr>
          <p:nvPr/>
        </p:nvSpPr>
        <p:spPr bwMode="auto">
          <a:xfrm>
            <a:off x="2036763" y="3702050"/>
            <a:ext cx="1851025" cy="1812925"/>
          </a:xfrm>
          <a:prstGeom prst="ellipse">
            <a:avLst/>
          </a:prstGeom>
          <a:noFill/>
          <a:ln w="12600">
            <a:solidFill>
              <a:srgbClr val="000066"/>
            </a:solidFill>
            <a:miter lim="800000"/>
            <a:headEnd/>
            <a:tailEnd/>
          </a:ln>
        </p:spPr>
        <p:txBody>
          <a:bodyPr wrap="none" anchor="ctr"/>
          <a:lstStyle/>
          <a:p>
            <a:endParaRPr lang="en-US"/>
          </a:p>
        </p:txBody>
      </p:sp>
      <p:sp>
        <p:nvSpPr>
          <p:cNvPr id="12293" name="Oval 4"/>
          <p:cNvSpPr>
            <a:spLocks noChangeArrowheads="1"/>
          </p:cNvSpPr>
          <p:nvPr/>
        </p:nvSpPr>
        <p:spPr bwMode="auto">
          <a:xfrm>
            <a:off x="1066800" y="2752725"/>
            <a:ext cx="3790950" cy="3713163"/>
          </a:xfrm>
          <a:prstGeom prst="ellipse">
            <a:avLst/>
          </a:prstGeom>
          <a:noFill/>
          <a:ln w="38160">
            <a:solidFill>
              <a:srgbClr val="000066"/>
            </a:solidFill>
            <a:miter lim="800000"/>
            <a:headEnd/>
            <a:tailEnd/>
          </a:ln>
        </p:spPr>
        <p:txBody>
          <a:bodyPr wrap="none" anchor="ctr"/>
          <a:lstStyle/>
          <a:p>
            <a:endParaRPr lang="en-US"/>
          </a:p>
        </p:txBody>
      </p:sp>
      <p:sp>
        <p:nvSpPr>
          <p:cNvPr id="12294" name="Oval 5"/>
          <p:cNvSpPr>
            <a:spLocks noChangeArrowheads="1"/>
          </p:cNvSpPr>
          <p:nvPr/>
        </p:nvSpPr>
        <p:spPr bwMode="auto">
          <a:xfrm>
            <a:off x="1257300" y="2938463"/>
            <a:ext cx="3409950" cy="3340100"/>
          </a:xfrm>
          <a:prstGeom prst="ellipse">
            <a:avLst/>
          </a:prstGeom>
          <a:noFill/>
          <a:ln w="12600">
            <a:solidFill>
              <a:srgbClr val="000066"/>
            </a:solidFill>
            <a:miter lim="800000"/>
            <a:headEnd/>
            <a:tailEnd/>
          </a:ln>
        </p:spPr>
        <p:txBody>
          <a:bodyPr wrap="none" anchor="ctr"/>
          <a:lstStyle/>
          <a:p>
            <a:endParaRPr lang="en-US"/>
          </a:p>
        </p:txBody>
      </p:sp>
      <p:sp>
        <p:nvSpPr>
          <p:cNvPr id="12295" name="Oval 6"/>
          <p:cNvSpPr>
            <a:spLocks noChangeArrowheads="1"/>
          </p:cNvSpPr>
          <p:nvPr/>
        </p:nvSpPr>
        <p:spPr bwMode="auto">
          <a:xfrm>
            <a:off x="1447800" y="3124200"/>
            <a:ext cx="3030538" cy="2968625"/>
          </a:xfrm>
          <a:prstGeom prst="ellipse">
            <a:avLst/>
          </a:prstGeom>
          <a:noFill/>
          <a:ln w="12600">
            <a:solidFill>
              <a:srgbClr val="000066"/>
            </a:solidFill>
            <a:miter lim="800000"/>
            <a:headEnd/>
            <a:tailEnd/>
          </a:ln>
        </p:spPr>
        <p:txBody>
          <a:bodyPr wrap="none" anchor="ctr"/>
          <a:lstStyle/>
          <a:p>
            <a:endParaRPr lang="en-US"/>
          </a:p>
        </p:txBody>
      </p:sp>
      <p:sp>
        <p:nvSpPr>
          <p:cNvPr id="12296" name="Oval 7"/>
          <p:cNvSpPr>
            <a:spLocks noChangeArrowheads="1"/>
          </p:cNvSpPr>
          <p:nvPr/>
        </p:nvSpPr>
        <p:spPr bwMode="auto">
          <a:xfrm>
            <a:off x="1638300" y="3311525"/>
            <a:ext cx="2649538" cy="2595563"/>
          </a:xfrm>
          <a:prstGeom prst="ellipse">
            <a:avLst/>
          </a:prstGeom>
          <a:noFill/>
          <a:ln w="12600">
            <a:solidFill>
              <a:srgbClr val="000066"/>
            </a:solidFill>
            <a:miter lim="800000"/>
            <a:headEnd/>
            <a:tailEnd/>
          </a:ln>
        </p:spPr>
        <p:txBody>
          <a:bodyPr wrap="none" anchor="ctr"/>
          <a:lstStyle/>
          <a:p>
            <a:endParaRPr lang="en-US"/>
          </a:p>
        </p:txBody>
      </p:sp>
      <p:sp>
        <p:nvSpPr>
          <p:cNvPr id="12297" name="Oval 8"/>
          <p:cNvSpPr>
            <a:spLocks noChangeArrowheads="1"/>
          </p:cNvSpPr>
          <p:nvPr/>
        </p:nvSpPr>
        <p:spPr bwMode="auto">
          <a:xfrm>
            <a:off x="1827213" y="3497263"/>
            <a:ext cx="2270125" cy="2222500"/>
          </a:xfrm>
          <a:prstGeom prst="ellipse">
            <a:avLst/>
          </a:prstGeom>
          <a:noFill/>
          <a:ln w="38160">
            <a:solidFill>
              <a:srgbClr val="000066"/>
            </a:solidFill>
            <a:miter lim="800000"/>
            <a:headEnd/>
            <a:tailEnd/>
          </a:ln>
        </p:spPr>
        <p:txBody>
          <a:bodyPr wrap="none" anchor="ctr"/>
          <a:lstStyle/>
          <a:p>
            <a:endParaRPr lang="en-US"/>
          </a:p>
        </p:txBody>
      </p:sp>
      <p:sp>
        <p:nvSpPr>
          <p:cNvPr id="12298" name="Oval 9"/>
          <p:cNvSpPr>
            <a:spLocks noChangeArrowheads="1"/>
          </p:cNvSpPr>
          <p:nvPr/>
        </p:nvSpPr>
        <p:spPr bwMode="auto">
          <a:xfrm>
            <a:off x="2208213" y="3870325"/>
            <a:ext cx="1508125" cy="1477963"/>
          </a:xfrm>
          <a:prstGeom prst="ellipse">
            <a:avLst/>
          </a:prstGeom>
          <a:noFill/>
          <a:ln w="12600">
            <a:solidFill>
              <a:srgbClr val="000066"/>
            </a:solidFill>
            <a:miter lim="800000"/>
            <a:headEnd/>
            <a:tailEnd/>
          </a:ln>
        </p:spPr>
        <p:txBody>
          <a:bodyPr wrap="none" anchor="ctr"/>
          <a:lstStyle/>
          <a:p>
            <a:endParaRPr lang="en-US"/>
          </a:p>
        </p:txBody>
      </p:sp>
      <p:sp>
        <p:nvSpPr>
          <p:cNvPr id="12299" name="Oval 10"/>
          <p:cNvSpPr>
            <a:spLocks noChangeArrowheads="1"/>
          </p:cNvSpPr>
          <p:nvPr/>
        </p:nvSpPr>
        <p:spPr bwMode="auto">
          <a:xfrm>
            <a:off x="2362200" y="4038600"/>
            <a:ext cx="1128712" cy="1104900"/>
          </a:xfrm>
          <a:prstGeom prst="ellipse">
            <a:avLst/>
          </a:prstGeom>
          <a:solidFill>
            <a:srgbClr val="00FFFF"/>
          </a:solidFill>
          <a:ln w="38160">
            <a:solidFill>
              <a:srgbClr val="000066"/>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66"/>
                </a:solidFill>
                <a:latin typeface="Helvetica" pitchFamily="48" charset="0"/>
              </a:rPr>
              <a:t>spindle</a:t>
            </a:r>
          </a:p>
        </p:txBody>
      </p:sp>
      <p:sp>
        <p:nvSpPr>
          <p:cNvPr id="12300" name="Text Box 11"/>
          <p:cNvSpPr txBox="1">
            <a:spLocks noChangeArrowheads="1"/>
          </p:cNvSpPr>
          <p:nvPr/>
        </p:nvSpPr>
        <p:spPr bwMode="auto">
          <a:xfrm>
            <a:off x="2533650" y="3079750"/>
            <a:ext cx="909638" cy="328613"/>
          </a:xfrm>
          <a:prstGeom prst="rect">
            <a:avLst/>
          </a:prstGeom>
          <a:solidFill>
            <a:srgbClr val="FFFFFF"/>
          </a:solidFill>
          <a:ln w="9525">
            <a:noFill/>
            <a:round/>
            <a:headEnd/>
            <a:tailEnd/>
          </a:ln>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66"/>
                </a:solidFill>
                <a:latin typeface="Helvetica" pitchFamily="48" charset="0"/>
              </a:rPr>
              <a:t>surface</a:t>
            </a:r>
          </a:p>
        </p:txBody>
      </p:sp>
      <p:sp>
        <p:nvSpPr>
          <p:cNvPr id="12301" name="Line 12"/>
          <p:cNvSpPr>
            <a:spLocks noChangeShapeType="1"/>
          </p:cNvSpPr>
          <p:nvPr/>
        </p:nvSpPr>
        <p:spPr bwMode="auto">
          <a:xfrm>
            <a:off x="1163638" y="3160713"/>
            <a:ext cx="990600" cy="676275"/>
          </a:xfrm>
          <a:prstGeom prst="line">
            <a:avLst/>
          </a:prstGeom>
          <a:noFill/>
          <a:ln w="12600">
            <a:solidFill>
              <a:srgbClr val="000066"/>
            </a:solidFill>
            <a:miter lim="800000"/>
            <a:headEnd/>
            <a:tailEnd type="triangle" w="med" len="med"/>
          </a:ln>
        </p:spPr>
        <p:txBody>
          <a:bodyPr/>
          <a:lstStyle/>
          <a:p>
            <a:endParaRPr lang="en-IN"/>
          </a:p>
        </p:txBody>
      </p:sp>
      <p:sp>
        <p:nvSpPr>
          <p:cNvPr id="12302" name="Line 13"/>
          <p:cNvSpPr>
            <a:spLocks noChangeShapeType="1"/>
          </p:cNvSpPr>
          <p:nvPr/>
        </p:nvSpPr>
        <p:spPr bwMode="auto">
          <a:xfrm>
            <a:off x="1436688" y="3160713"/>
            <a:ext cx="673100" cy="444500"/>
          </a:xfrm>
          <a:prstGeom prst="line">
            <a:avLst/>
          </a:prstGeom>
          <a:noFill/>
          <a:ln w="12600">
            <a:solidFill>
              <a:srgbClr val="000066"/>
            </a:solidFill>
            <a:miter lim="800000"/>
            <a:headEnd/>
            <a:tailEnd type="triangle" w="med" len="med"/>
          </a:ln>
        </p:spPr>
        <p:txBody>
          <a:bodyPr/>
          <a:lstStyle/>
          <a:p>
            <a:endParaRPr lang="en-IN"/>
          </a:p>
        </p:txBody>
      </p:sp>
      <p:sp>
        <p:nvSpPr>
          <p:cNvPr id="12303" name="Text Box 14"/>
          <p:cNvSpPr txBox="1">
            <a:spLocks noChangeArrowheads="1"/>
          </p:cNvSpPr>
          <p:nvPr/>
        </p:nvSpPr>
        <p:spPr bwMode="auto">
          <a:xfrm>
            <a:off x="793750" y="2874963"/>
            <a:ext cx="784225" cy="328612"/>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66"/>
                </a:solidFill>
                <a:latin typeface="Helvetica" pitchFamily="48" charset="0"/>
              </a:rPr>
              <a:t>tracks</a:t>
            </a:r>
          </a:p>
        </p:txBody>
      </p:sp>
      <p:sp>
        <p:nvSpPr>
          <p:cNvPr id="12304" name="Oval 15"/>
          <p:cNvSpPr>
            <a:spLocks noChangeArrowheads="1"/>
          </p:cNvSpPr>
          <p:nvPr/>
        </p:nvSpPr>
        <p:spPr bwMode="auto">
          <a:xfrm>
            <a:off x="5675313" y="3730625"/>
            <a:ext cx="1851025" cy="1812925"/>
          </a:xfrm>
          <a:prstGeom prst="ellipse">
            <a:avLst/>
          </a:prstGeom>
          <a:noFill/>
          <a:ln w="57240">
            <a:solidFill>
              <a:srgbClr val="000066"/>
            </a:solidFill>
            <a:miter lim="800000"/>
            <a:headEnd/>
            <a:tailEnd/>
          </a:ln>
        </p:spPr>
        <p:txBody>
          <a:bodyPr wrap="none" anchor="ctr"/>
          <a:lstStyle/>
          <a:p>
            <a:endParaRPr lang="en-US"/>
          </a:p>
        </p:txBody>
      </p:sp>
      <p:sp>
        <p:nvSpPr>
          <p:cNvPr id="12305" name="Text Box 16"/>
          <p:cNvSpPr txBox="1">
            <a:spLocks noChangeArrowheads="1"/>
          </p:cNvSpPr>
          <p:nvPr/>
        </p:nvSpPr>
        <p:spPr bwMode="auto">
          <a:xfrm>
            <a:off x="6224588" y="3308350"/>
            <a:ext cx="839787" cy="330200"/>
          </a:xfrm>
          <a:prstGeom prst="rect">
            <a:avLst/>
          </a:prstGeom>
          <a:noFill/>
          <a:ln w="9525">
            <a:noFill/>
            <a:round/>
            <a:headEnd/>
            <a:tailEnd/>
          </a:ln>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66"/>
                </a:solidFill>
                <a:latin typeface="Helvetica" pitchFamily="48" charset="0"/>
              </a:rPr>
              <a:t>track </a:t>
            </a:r>
            <a:r>
              <a:rPr lang="en-GB" sz="1600" b="1" i="1">
                <a:solidFill>
                  <a:srgbClr val="000066"/>
                </a:solidFill>
                <a:latin typeface="Helvetica" pitchFamily="48" charset="0"/>
              </a:rPr>
              <a:t>k</a:t>
            </a:r>
          </a:p>
        </p:txBody>
      </p:sp>
      <p:grpSp>
        <p:nvGrpSpPr>
          <p:cNvPr id="2" name="Group 17"/>
          <p:cNvGrpSpPr>
            <a:grpSpLocks/>
          </p:cNvGrpSpPr>
          <p:nvPr/>
        </p:nvGrpSpPr>
        <p:grpSpPr bwMode="auto">
          <a:xfrm>
            <a:off x="6611938" y="3675063"/>
            <a:ext cx="1065212" cy="989012"/>
            <a:chOff x="4165" y="2315"/>
            <a:chExt cx="671" cy="623"/>
          </a:xfrm>
        </p:grpSpPr>
        <p:sp>
          <p:nvSpPr>
            <p:cNvPr id="12329" name="Line 18"/>
            <p:cNvSpPr>
              <a:spLocks noChangeShapeType="1"/>
            </p:cNvSpPr>
            <p:nvPr/>
          </p:nvSpPr>
          <p:spPr bwMode="auto">
            <a:xfrm flipV="1">
              <a:off x="4165" y="2314"/>
              <a:ext cx="1" cy="626"/>
            </a:xfrm>
            <a:prstGeom prst="line">
              <a:avLst/>
            </a:prstGeom>
            <a:noFill/>
            <a:ln w="76320">
              <a:solidFill>
                <a:srgbClr val="FFFFFF"/>
              </a:solidFill>
              <a:miter lim="800000"/>
              <a:headEnd/>
              <a:tailEnd/>
            </a:ln>
          </p:spPr>
          <p:txBody>
            <a:bodyPr/>
            <a:lstStyle/>
            <a:p>
              <a:endParaRPr lang="en-IN"/>
            </a:p>
          </p:txBody>
        </p:sp>
        <p:sp>
          <p:nvSpPr>
            <p:cNvPr id="12330" name="Line 19"/>
            <p:cNvSpPr>
              <a:spLocks noChangeShapeType="1"/>
            </p:cNvSpPr>
            <p:nvPr/>
          </p:nvSpPr>
          <p:spPr bwMode="auto">
            <a:xfrm flipV="1">
              <a:off x="4165" y="2344"/>
              <a:ext cx="336" cy="572"/>
            </a:xfrm>
            <a:prstGeom prst="line">
              <a:avLst/>
            </a:prstGeom>
            <a:noFill/>
            <a:ln w="76320">
              <a:solidFill>
                <a:srgbClr val="FFFFFF"/>
              </a:solidFill>
              <a:miter lim="800000"/>
              <a:headEnd/>
              <a:tailEnd/>
            </a:ln>
          </p:spPr>
          <p:txBody>
            <a:bodyPr/>
            <a:lstStyle/>
            <a:p>
              <a:endParaRPr lang="en-IN"/>
            </a:p>
          </p:txBody>
        </p:sp>
        <p:sp>
          <p:nvSpPr>
            <p:cNvPr id="12331" name="Line 20"/>
            <p:cNvSpPr>
              <a:spLocks noChangeShapeType="1"/>
            </p:cNvSpPr>
            <p:nvPr/>
          </p:nvSpPr>
          <p:spPr bwMode="auto">
            <a:xfrm>
              <a:off x="4165" y="2921"/>
              <a:ext cx="672" cy="1"/>
            </a:xfrm>
            <a:prstGeom prst="line">
              <a:avLst/>
            </a:prstGeom>
            <a:noFill/>
            <a:ln w="76320">
              <a:solidFill>
                <a:srgbClr val="FFFFFF"/>
              </a:solidFill>
              <a:miter lim="800000"/>
              <a:headEnd/>
              <a:tailEnd/>
            </a:ln>
          </p:spPr>
          <p:txBody>
            <a:bodyPr/>
            <a:lstStyle/>
            <a:p>
              <a:endParaRPr lang="en-IN"/>
            </a:p>
          </p:txBody>
        </p:sp>
        <p:sp>
          <p:nvSpPr>
            <p:cNvPr id="12332" name="Line 21"/>
            <p:cNvSpPr>
              <a:spLocks noChangeShapeType="1"/>
            </p:cNvSpPr>
            <p:nvPr/>
          </p:nvSpPr>
          <p:spPr bwMode="auto">
            <a:xfrm flipV="1">
              <a:off x="4165" y="2584"/>
              <a:ext cx="576" cy="338"/>
            </a:xfrm>
            <a:prstGeom prst="line">
              <a:avLst/>
            </a:prstGeom>
            <a:noFill/>
            <a:ln w="76320">
              <a:solidFill>
                <a:srgbClr val="FFFFFF"/>
              </a:solidFill>
              <a:miter lim="800000"/>
              <a:headEnd/>
              <a:tailEnd/>
            </a:ln>
          </p:spPr>
          <p:txBody>
            <a:bodyPr/>
            <a:lstStyle/>
            <a:p>
              <a:endParaRPr lang="en-IN"/>
            </a:p>
          </p:txBody>
        </p:sp>
      </p:grpSp>
      <p:grpSp>
        <p:nvGrpSpPr>
          <p:cNvPr id="3" name="Group 22"/>
          <p:cNvGrpSpPr>
            <a:grpSpLocks/>
          </p:cNvGrpSpPr>
          <p:nvPr/>
        </p:nvGrpSpPr>
        <p:grpSpPr bwMode="auto">
          <a:xfrm>
            <a:off x="6611938" y="4608513"/>
            <a:ext cx="1065212" cy="989012"/>
            <a:chOff x="4165" y="2903"/>
            <a:chExt cx="671" cy="623"/>
          </a:xfrm>
        </p:grpSpPr>
        <p:sp>
          <p:nvSpPr>
            <p:cNvPr id="12325" name="Line 23"/>
            <p:cNvSpPr>
              <a:spLocks noChangeShapeType="1"/>
            </p:cNvSpPr>
            <p:nvPr/>
          </p:nvSpPr>
          <p:spPr bwMode="auto">
            <a:xfrm>
              <a:off x="4165" y="2903"/>
              <a:ext cx="1" cy="624"/>
            </a:xfrm>
            <a:prstGeom prst="line">
              <a:avLst/>
            </a:prstGeom>
            <a:noFill/>
            <a:ln w="76320">
              <a:solidFill>
                <a:srgbClr val="FFFFFF"/>
              </a:solidFill>
              <a:miter lim="800000"/>
              <a:headEnd/>
              <a:tailEnd/>
            </a:ln>
          </p:spPr>
          <p:txBody>
            <a:bodyPr/>
            <a:lstStyle/>
            <a:p>
              <a:endParaRPr lang="en-IN"/>
            </a:p>
          </p:txBody>
        </p:sp>
        <p:sp>
          <p:nvSpPr>
            <p:cNvPr id="12326" name="Line 24"/>
            <p:cNvSpPr>
              <a:spLocks noChangeShapeType="1"/>
            </p:cNvSpPr>
            <p:nvPr/>
          </p:nvSpPr>
          <p:spPr bwMode="auto">
            <a:xfrm>
              <a:off x="4165" y="2927"/>
              <a:ext cx="336" cy="570"/>
            </a:xfrm>
            <a:prstGeom prst="line">
              <a:avLst/>
            </a:prstGeom>
            <a:noFill/>
            <a:ln w="76320">
              <a:solidFill>
                <a:srgbClr val="FFFFFF"/>
              </a:solidFill>
              <a:miter lim="800000"/>
              <a:headEnd/>
              <a:tailEnd/>
            </a:ln>
          </p:spPr>
          <p:txBody>
            <a:bodyPr/>
            <a:lstStyle/>
            <a:p>
              <a:endParaRPr lang="en-IN"/>
            </a:p>
          </p:txBody>
        </p:sp>
        <p:sp>
          <p:nvSpPr>
            <p:cNvPr id="12327" name="Line 25"/>
            <p:cNvSpPr>
              <a:spLocks noChangeShapeType="1"/>
            </p:cNvSpPr>
            <p:nvPr/>
          </p:nvSpPr>
          <p:spPr bwMode="auto">
            <a:xfrm>
              <a:off x="4165" y="2921"/>
              <a:ext cx="672" cy="1"/>
            </a:xfrm>
            <a:prstGeom prst="line">
              <a:avLst/>
            </a:prstGeom>
            <a:noFill/>
            <a:ln w="76320">
              <a:solidFill>
                <a:srgbClr val="FFFFFF"/>
              </a:solidFill>
              <a:miter lim="800000"/>
              <a:headEnd/>
              <a:tailEnd/>
            </a:ln>
          </p:spPr>
          <p:txBody>
            <a:bodyPr/>
            <a:lstStyle/>
            <a:p>
              <a:endParaRPr lang="en-IN"/>
            </a:p>
          </p:txBody>
        </p:sp>
        <p:sp>
          <p:nvSpPr>
            <p:cNvPr id="12328" name="Line 26"/>
            <p:cNvSpPr>
              <a:spLocks noChangeShapeType="1"/>
            </p:cNvSpPr>
            <p:nvPr/>
          </p:nvSpPr>
          <p:spPr bwMode="auto">
            <a:xfrm>
              <a:off x="4165" y="2921"/>
              <a:ext cx="576" cy="336"/>
            </a:xfrm>
            <a:prstGeom prst="line">
              <a:avLst/>
            </a:prstGeom>
            <a:noFill/>
            <a:ln w="76320">
              <a:solidFill>
                <a:srgbClr val="FFFFFF"/>
              </a:solidFill>
              <a:miter lim="800000"/>
              <a:headEnd/>
              <a:tailEnd/>
            </a:ln>
          </p:spPr>
          <p:txBody>
            <a:bodyPr/>
            <a:lstStyle/>
            <a:p>
              <a:endParaRPr lang="en-IN"/>
            </a:p>
          </p:txBody>
        </p:sp>
      </p:grpSp>
      <p:grpSp>
        <p:nvGrpSpPr>
          <p:cNvPr id="4" name="Group 27"/>
          <p:cNvGrpSpPr>
            <a:grpSpLocks/>
          </p:cNvGrpSpPr>
          <p:nvPr/>
        </p:nvGrpSpPr>
        <p:grpSpPr bwMode="auto">
          <a:xfrm>
            <a:off x="5545138" y="4608513"/>
            <a:ext cx="1065212" cy="989012"/>
            <a:chOff x="3493" y="2903"/>
            <a:chExt cx="671" cy="623"/>
          </a:xfrm>
        </p:grpSpPr>
        <p:sp>
          <p:nvSpPr>
            <p:cNvPr id="12321" name="Line 28"/>
            <p:cNvSpPr>
              <a:spLocks noChangeShapeType="1"/>
            </p:cNvSpPr>
            <p:nvPr/>
          </p:nvSpPr>
          <p:spPr bwMode="auto">
            <a:xfrm>
              <a:off x="4165" y="2903"/>
              <a:ext cx="1" cy="624"/>
            </a:xfrm>
            <a:prstGeom prst="line">
              <a:avLst/>
            </a:prstGeom>
            <a:noFill/>
            <a:ln w="76320">
              <a:solidFill>
                <a:srgbClr val="FFFFFF"/>
              </a:solidFill>
              <a:miter lim="800000"/>
              <a:headEnd/>
              <a:tailEnd/>
            </a:ln>
          </p:spPr>
          <p:txBody>
            <a:bodyPr/>
            <a:lstStyle/>
            <a:p>
              <a:endParaRPr lang="en-IN"/>
            </a:p>
          </p:txBody>
        </p:sp>
        <p:sp>
          <p:nvSpPr>
            <p:cNvPr id="12322" name="Line 29"/>
            <p:cNvSpPr>
              <a:spLocks noChangeShapeType="1"/>
            </p:cNvSpPr>
            <p:nvPr/>
          </p:nvSpPr>
          <p:spPr bwMode="auto">
            <a:xfrm flipH="1">
              <a:off x="3828" y="2927"/>
              <a:ext cx="338" cy="570"/>
            </a:xfrm>
            <a:prstGeom prst="line">
              <a:avLst/>
            </a:prstGeom>
            <a:noFill/>
            <a:ln w="76320">
              <a:solidFill>
                <a:srgbClr val="FFFFFF"/>
              </a:solidFill>
              <a:miter lim="800000"/>
              <a:headEnd/>
              <a:tailEnd/>
            </a:ln>
          </p:spPr>
          <p:txBody>
            <a:bodyPr/>
            <a:lstStyle/>
            <a:p>
              <a:endParaRPr lang="en-IN"/>
            </a:p>
          </p:txBody>
        </p:sp>
        <p:sp>
          <p:nvSpPr>
            <p:cNvPr id="12323" name="Line 30"/>
            <p:cNvSpPr>
              <a:spLocks noChangeShapeType="1"/>
            </p:cNvSpPr>
            <p:nvPr/>
          </p:nvSpPr>
          <p:spPr bwMode="auto">
            <a:xfrm flipH="1">
              <a:off x="3492" y="2921"/>
              <a:ext cx="674" cy="1"/>
            </a:xfrm>
            <a:prstGeom prst="line">
              <a:avLst/>
            </a:prstGeom>
            <a:noFill/>
            <a:ln w="76320">
              <a:solidFill>
                <a:srgbClr val="FFFFFF"/>
              </a:solidFill>
              <a:miter lim="800000"/>
              <a:headEnd/>
              <a:tailEnd/>
            </a:ln>
          </p:spPr>
          <p:txBody>
            <a:bodyPr/>
            <a:lstStyle/>
            <a:p>
              <a:endParaRPr lang="en-IN"/>
            </a:p>
          </p:txBody>
        </p:sp>
        <p:sp>
          <p:nvSpPr>
            <p:cNvPr id="12324" name="Line 31"/>
            <p:cNvSpPr>
              <a:spLocks noChangeShapeType="1"/>
            </p:cNvSpPr>
            <p:nvPr/>
          </p:nvSpPr>
          <p:spPr bwMode="auto">
            <a:xfrm flipH="1">
              <a:off x="3588" y="2921"/>
              <a:ext cx="578" cy="336"/>
            </a:xfrm>
            <a:prstGeom prst="line">
              <a:avLst/>
            </a:prstGeom>
            <a:noFill/>
            <a:ln w="76320">
              <a:solidFill>
                <a:srgbClr val="FFFFFF"/>
              </a:solidFill>
              <a:miter lim="800000"/>
              <a:headEnd/>
              <a:tailEnd/>
            </a:ln>
          </p:spPr>
          <p:txBody>
            <a:bodyPr/>
            <a:lstStyle/>
            <a:p>
              <a:endParaRPr lang="en-IN"/>
            </a:p>
          </p:txBody>
        </p:sp>
      </p:grpSp>
      <p:grpSp>
        <p:nvGrpSpPr>
          <p:cNvPr id="5" name="Group 32"/>
          <p:cNvGrpSpPr>
            <a:grpSpLocks/>
          </p:cNvGrpSpPr>
          <p:nvPr/>
        </p:nvGrpSpPr>
        <p:grpSpPr bwMode="auto">
          <a:xfrm>
            <a:off x="5545138" y="3675063"/>
            <a:ext cx="1065212" cy="989012"/>
            <a:chOff x="3493" y="2315"/>
            <a:chExt cx="671" cy="623"/>
          </a:xfrm>
        </p:grpSpPr>
        <p:sp>
          <p:nvSpPr>
            <p:cNvPr id="12317" name="Line 33"/>
            <p:cNvSpPr>
              <a:spLocks noChangeShapeType="1"/>
            </p:cNvSpPr>
            <p:nvPr/>
          </p:nvSpPr>
          <p:spPr bwMode="auto">
            <a:xfrm flipV="1">
              <a:off x="4165" y="2314"/>
              <a:ext cx="1" cy="626"/>
            </a:xfrm>
            <a:prstGeom prst="line">
              <a:avLst/>
            </a:prstGeom>
            <a:noFill/>
            <a:ln w="76320">
              <a:solidFill>
                <a:srgbClr val="FFFFFF"/>
              </a:solidFill>
              <a:miter lim="800000"/>
              <a:headEnd/>
              <a:tailEnd/>
            </a:ln>
          </p:spPr>
          <p:txBody>
            <a:bodyPr/>
            <a:lstStyle/>
            <a:p>
              <a:endParaRPr lang="en-IN"/>
            </a:p>
          </p:txBody>
        </p:sp>
        <p:sp>
          <p:nvSpPr>
            <p:cNvPr id="12318" name="Line 34"/>
            <p:cNvSpPr>
              <a:spLocks noChangeShapeType="1"/>
            </p:cNvSpPr>
            <p:nvPr/>
          </p:nvSpPr>
          <p:spPr bwMode="auto">
            <a:xfrm flipH="1" flipV="1">
              <a:off x="3828" y="2344"/>
              <a:ext cx="338" cy="572"/>
            </a:xfrm>
            <a:prstGeom prst="line">
              <a:avLst/>
            </a:prstGeom>
            <a:noFill/>
            <a:ln w="76320">
              <a:solidFill>
                <a:srgbClr val="FFFFFF"/>
              </a:solidFill>
              <a:miter lim="800000"/>
              <a:headEnd/>
              <a:tailEnd/>
            </a:ln>
          </p:spPr>
          <p:txBody>
            <a:bodyPr/>
            <a:lstStyle/>
            <a:p>
              <a:endParaRPr lang="en-IN"/>
            </a:p>
          </p:txBody>
        </p:sp>
        <p:sp>
          <p:nvSpPr>
            <p:cNvPr id="12319" name="Line 35"/>
            <p:cNvSpPr>
              <a:spLocks noChangeShapeType="1"/>
            </p:cNvSpPr>
            <p:nvPr/>
          </p:nvSpPr>
          <p:spPr bwMode="auto">
            <a:xfrm flipH="1">
              <a:off x="3492" y="2921"/>
              <a:ext cx="674" cy="1"/>
            </a:xfrm>
            <a:prstGeom prst="line">
              <a:avLst/>
            </a:prstGeom>
            <a:noFill/>
            <a:ln w="76320">
              <a:solidFill>
                <a:srgbClr val="FFFFFF"/>
              </a:solidFill>
              <a:miter lim="800000"/>
              <a:headEnd/>
              <a:tailEnd/>
            </a:ln>
          </p:spPr>
          <p:txBody>
            <a:bodyPr/>
            <a:lstStyle/>
            <a:p>
              <a:endParaRPr lang="en-IN"/>
            </a:p>
          </p:txBody>
        </p:sp>
        <p:sp>
          <p:nvSpPr>
            <p:cNvPr id="12320" name="Line 36"/>
            <p:cNvSpPr>
              <a:spLocks noChangeShapeType="1"/>
            </p:cNvSpPr>
            <p:nvPr/>
          </p:nvSpPr>
          <p:spPr bwMode="auto">
            <a:xfrm flipH="1" flipV="1">
              <a:off x="3588" y="2584"/>
              <a:ext cx="578" cy="338"/>
            </a:xfrm>
            <a:prstGeom prst="line">
              <a:avLst/>
            </a:prstGeom>
            <a:noFill/>
            <a:ln w="76320">
              <a:solidFill>
                <a:srgbClr val="FFFFFF"/>
              </a:solidFill>
              <a:miter lim="800000"/>
              <a:headEnd/>
              <a:tailEnd/>
            </a:ln>
          </p:spPr>
          <p:txBody>
            <a:bodyPr/>
            <a:lstStyle/>
            <a:p>
              <a:endParaRPr lang="en-IN"/>
            </a:p>
          </p:txBody>
        </p:sp>
      </p:grpSp>
      <p:sp>
        <p:nvSpPr>
          <p:cNvPr id="12310" name="Text Box 37"/>
          <p:cNvSpPr txBox="1">
            <a:spLocks noChangeArrowheads="1"/>
          </p:cNvSpPr>
          <p:nvPr/>
        </p:nvSpPr>
        <p:spPr bwMode="auto">
          <a:xfrm>
            <a:off x="6148388" y="6013450"/>
            <a:ext cx="909637" cy="328613"/>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66"/>
                </a:solidFill>
                <a:latin typeface="Helvetica" pitchFamily="48" charset="0"/>
              </a:rPr>
              <a:t>sectors</a:t>
            </a:r>
          </a:p>
        </p:txBody>
      </p:sp>
      <p:sp>
        <p:nvSpPr>
          <p:cNvPr id="12311" name="Line 38"/>
          <p:cNvSpPr>
            <a:spLocks noChangeShapeType="1"/>
          </p:cNvSpPr>
          <p:nvPr/>
        </p:nvSpPr>
        <p:spPr bwMode="auto">
          <a:xfrm flipV="1">
            <a:off x="6383338" y="5549900"/>
            <a:ext cx="1587" cy="460375"/>
          </a:xfrm>
          <a:prstGeom prst="line">
            <a:avLst/>
          </a:prstGeom>
          <a:noFill/>
          <a:ln w="12600">
            <a:solidFill>
              <a:srgbClr val="000066"/>
            </a:solidFill>
            <a:miter lim="800000"/>
            <a:headEnd/>
            <a:tailEnd type="triangle" w="med" len="med"/>
          </a:ln>
        </p:spPr>
        <p:txBody>
          <a:bodyPr/>
          <a:lstStyle/>
          <a:p>
            <a:endParaRPr lang="en-IN"/>
          </a:p>
        </p:txBody>
      </p:sp>
      <p:sp>
        <p:nvSpPr>
          <p:cNvPr id="12312" name="Line 39"/>
          <p:cNvSpPr>
            <a:spLocks noChangeShapeType="1"/>
          </p:cNvSpPr>
          <p:nvPr/>
        </p:nvSpPr>
        <p:spPr bwMode="auto">
          <a:xfrm flipV="1">
            <a:off x="6840538" y="5549900"/>
            <a:ext cx="1587" cy="460375"/>
          </a:xfrm>
          <a:prstGeom prst="line">
            <a:avLst/>
          </a:prstGeom>
          <a:noFill/>
          <a:ln w="12600">
            <a:solidFill>
              <a:srgbClr val="000066"/>
            </a:solidFill>
            <a:miter lim="800000"/>
            <a:headEnd/>
            <a:tailEnd type="triangle" w="med" len="med"/>
          </a:ln>
        </p:spPr>
        <p:txBody>
          <a:bodyPr/>
          <a:lstStyle/>
          <a:p>
            <a:endParaRPr lang="en-IN"/>
          </a:p>
        </p:txBody>
      </p:sp>
      <p:sp>
        <p:nvSpPr>
          <p:cNvPr id="12313" name="AutoShape 40"/>
          <p:cNvSpPr>
            <a:spLocks noChangeArrowheads="1"/>
          </p:cNvSpPr>
          <p:nvPr/>
        </p:nvSpPr>
        <p:spPr bwMode="auto">
          <a:xfrm>
            <a:off x="4097338" y="4484688"/>
            <a:ext cx="1524000" cy="304800"/>
          </a:xfrm>
          <a:prstGeom prst="rightArrow">
            <a:avLst>
              <a:gd name="adj1" fmla="val 50000"/>
              <a:gd name="adj2" fmla="val 125000"/>
            </a:avLst>
          </a:prstGeom>
          <a:solidFill>
            <a:srgbClr val="FFFFFF"/>
          </a:solidFill>
          <a:ln w="12600">
            <a:solidFill>
              <a:srgbClr val="000066"/>
            </a:solidFill>
            <a:miter lim="800000"/>
            <a:headEnd/>
            <a:tailEnd/>
          </a:ln>
        </p:spPr>
        <p:txBody>
          <a:bodyPr wrap="none" anchor="ctr"/>
          <a:lstStyle/>
          <a:p>
            <a:endParaRPr lang="en-US"/>
          </a:p>
        </p:txBody>
      </p:sp>
      <p:sp>
        <p:nvSpPr>
          <p:cNvPr id="12314" name="Text Box 41"/>
          <p:cNvSpPr txBox="1">
            <a:spLocks noChangeArrowheads="1"/>
          </p:cNvSpPr>
          <p:nvPr/>
        </p:nvSpPr>
        <p:spPr bwMode="auto">
          <a:xfrm>
            <a:off x="7285038" y="3316288"/>
            <a:ext cx="658812" cy="328612"/>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66"/>
                </a:solidFill>
                <a:latin typeface="Helvetica" pitchFamily="48" charset="0"/>
              </a:rPr>
              <a:t>gaps</a:t>
            </a:r>
          </a:p>
        </p:txBody>
      </p:sp>
      <p:sp>
        <p:nvSpPr>
          <p:cNvPr id="12315" name="Line 42"/>
          <p:cNvSpPr>
            <a:spLocks noChangeShapeType="1"/>
          </p:cNvSpPr>
          <p:nvPr/>
        </p:nvSpPr>
        <p:spPr bwMode="auto">
          <a:xfrm flipH="1">
            <a:off x="7096125" y="3617913"/>
            <a:ext cx="250825" cy="219075"/>
          </a:xfrm>
          <a:prstGeom prst="line">
            <a:avLst/>
          </a:prstGeom>
          <a:noFill/>
          <a:ln w="12600">
            <a:solidFill>
              <a:srgbClr val="000066"/>
            </a:solidFill>
            <a:miter lim="800000"/>
            <a:headEnd/>
            <a:tailEnd type="triangle" w="med" len="med"/>
          </a:ln>
        </p:spPr>
        <p:txBody>
          <a:bodyPr/>
          <a:lstStyle/>
          <a:p>
            <a:endParaRPr lang="en-IN"/>
          </a:p>
        </p:txBody>
      </p:sp>
      <p:sp>
        <p:nvSpPr>
          <p:cNvPr id="12316" name="Line 43"/>
          <p:cNvSpPr>
            <a:spLocks noChangeShapeType="1"/>
          </p:cNvSpPr>
          <p:nvPr/>
        </p:nvSpPr>
        <p:spPr bwMode="auto">
          <a:xfrm flipV="1">
            <a:off x="7421563" y="3663950"/>
            <a:ext cx="190500" cy="517525"/>
          </a:xfrm>
          <a:prstGeom prst="line">
            <a:avLst/>
          </a:prstGeom>
          <a:noFill/>
          <a:ln w="12600">
            <a:solidFill>
              <a:srgbClr val="000066"/>
            </a:solidFill>
            <a:miter lim="800000"/>
            <a:headEnd type="triangle" w="med" len="med"/>
            <a:tailEnd/>
          </a:ln>
        </p:spPr>
        <p:txBody>
          <a:bodyPr/>
          <a:lstStyle/>
          <a:p>
            <a:endParaRPr lang="en-IN"/>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57213" y="452438"/>
            <a:ext cx="7727950" cy="576262"/>
          </a:xfrm>
        </p:spPr>
        <p:txBody>
          <a:bodyPr>
            <a:normAutofit fontScale="90000"/>
          </a:bodyPr>
          <a:lstStyle/>
          <a:p>
            <a:pPr eaLnBrk="1" hangingPunct="1"/>
            <a:r>
              <a:rPr lang="en-US" smtClean="0"/>
              <a:t>Disk Structure</a:t>
            </a:r>
            <a:endParaRPr lang="en-US" sz="3000" smtClean="0"/>
          </a:p>
        </p:txBody>
      </p:sp>
      <p:grpSp>
        <p:nvGrpSpPr>
          <p:cNvPr id="2" name="Group 3"/>
          <p:cNvGrpSpPr>
            <a:grpSpLocks/>
          </p:cNvGrpSpPr>
          <p:nvPr/>
        </p:nvGrpSpPr>
        <p:grpSpPr bwMode="auto">
          <a:xfrm>
            <a:off x="1676400" y="1600200"/>
            <a:ext cx="5438775" cy="4119563"/>
            <a:chOff x="665" y="869"/>
            <a:chExt cx="3426" cy="2595"/>
          </a:xfrm>
        </p:grpSpPr>
        <p:grpSp>
          <p:nvGrpSpPr>
            <p:cNvPr id="3" name="Group 4"/>
            <p:cNvGrpSpPr>
              <a:grpSpLocks/>
            </p:cNvGrpSpPr>
            <p:nvPr/>
          </p:nvGrpSpPr>
          <p:grpSpPr bwMode="auto">
            <a:xfrm>
              <a:off x="1703" y="1039"/>
              <a:ext cx="2289" cy="2425"/>
              <a:chOff x="1400" y="1039"/>
              <a:chExt cx="2289" cy="2425"/>
            </a:xfrm>
          </p:grpSpPr>
          <p:sp>
            <p:nvSpPr>
              <p:cNvPr id="14361" name="Rectangle 5"/>
              <p:cNvSpPr>
                <a:spLocks noChangeArrowheads="1"/>
              </p:cNvSpPr>
              <p:nvPr/>
            </p:nvSpPr>
            <p:spPr bwMode="auto">
              <a:xfrm>
                <a:off x="3292" y="1316"/>
                <a:ext cx="397" cy="1447"/>
              </a:xfrm>
              <a:prstGeom prst="rect">
                <a:avLst/>
              </a:prstGeom>
              <a:solidFill>
                <a:schemeClr val="bg2"/>
              </a:solidFill>
              <a:ln w="9525">
                <a:noFill/>
                <a:miter lim="800000"/>
                <a:headEnd/>
                <a:tailEnd/>
              </a:ln>
            </p:spPr>
            <p:txBody>
              <a:bodyPr wrap="none" anchor="ctr"/>
              <a:lstStyle/>
              <a:p>
                <a:endParaRPr lang="en-US"/>
              </a:p>
            </p:txBody>
          </p:sp>
          <p:grpSp>
            <p:nvGrpSpPr>
              <p:cNvPr id="4" name="Group 6"/>
              <p:cNvGrpSpPr>
                <a:grpSpLocks/>
              </p:cNvGrpSpPr>
              <p:nvPr/>
            </p:nvGrpSpPr>
            <p:grpSpPr bwMode="auto">
              <a:xfrm>
                <a:off x="2556" y="2004"/>
                <a:ext cx="930" cy="246"/>
                <a:chOff x="3259" y="1233"/>
                <a:chExt cx="930" cy="246"/>
              </a:xfrm>
            </p:grpSpPr>
            <p:sp>
              <p:nvSpPr>
                <p:cNvPr id="14456" name="Oval 7"/>
                <p:cNvSpPr>
                  <a:spLocks noChangeArrowheads="1"/>
                </p:cNvSpPr>
                <p:nvPr/>
              </p:nvSpPr>
              <p:spPr bwMode="auto">
                <a:xfrm>
                  <a:off x="3259" y="1422"/>
                  <a:ext cx="79" cy="57"/>
                </a:xfrm>
                <a:prstGeom prst="ellipse">
                  <a:avLst/>
                </a:prstGeom>
                <a:solidFill>
                  <a:schemeClr val="folHlink"/>
                </a:solidFill>
                <a:ln w="9525">
                  <a:solidFill>
                    <a:schemeClr val="tx1"/>
                  </a:solidFill>
                  <a:round/>
                  <a:headEnd/>
                  <a:tailEnd/>
                </a:ln>
              </p:spPr>
              <p:txBody>
                <a:bodyPr wrap="none" anchor="ctr"/>
                <a:lstStyle/>
                <a:p>
                  <a:endParaRPr lang="en-US"/>
                </a:p>
              </p:txBody>
            </p:sp>
            <p:sp>
              <p:nvSpPr>
                <p:cNvPr id="14457" name="Freeform 8"/>
                <p:cNvSpPr>
                  <a:spLocks/>
                </p:cNvSpPr>
                <p:nvPr/>
              </p:nvSpPr>
              <p:spPr bwMode="auto">
                <a:xfrm>
                  <a:off x="3297" y="1233"/>
                  <a:ext cx="892" cy="242"/>
                </a:xfrm>
                <a:custGeom>
                  <a:avLst/>
                  <a:gdLst>
                    <a:gd name="T0" fmla="*/ 0 w 892"/>
                    <a:gd name="T1" fmla="*/ 187 h 242"/>
                    <a:gd name="T2" fmla="*/ 887 w 892"/>
                    <a:gd name="T3" fmla="*/ 0 h 242"/>
                    <a:gd name="T4" fmla="*/ 892 w 892"/>
                    <a:gd name="T5" fmla="*/ 237 h 242"/>
                    <a:gd name="T6" fmla="*/ 6 w 892"/>
                    <a:gd name="T7" fmla="*/ 242 h 242"/>
                    <a:gd name="T8" fmla="*/ 0 w 892"/>
                    <a:gd name="T9" fmla="*/ 187 h 242"/>
                    <a:gd name="T10" fmla="*/ 0 60000 65536"/>
                    <a:gd name="T11" fmla="*/ 0 60000 65536"/>
                    <a:gd name="T12" fmla="*/ 0 60000 65536"/>
                    <a:gd name="T13" fmla="*/ 0 60000 65536"/>
                    <a:gd name="T14" fmla="*/ 0 60000 65536"/>
                    <a:gd name="T15" fmla="*/ 0 w 892"/>
                    <a:gd name="T16" fmla="*/ 0 h 242"/>
                    <a:gd name="T17" fmla="*/ 892 w 892"/>
                    <a:gd name="T18" fmla="*/ 242 h 242"/>
                  </a:gdLst>
                  <a:ahLst/>
                  <a:cxnLst>
                    <a:cxn ang="T10">
                      <a:pos x="T0" y="T1"/>
                    </a:cxn>
                    <a:cxn ang="T11">
                      <a:pos x="T2" y="T3"/>
                    </a:cxn>
                    <a:cxn ang="T12">
                      <a:pos x="T4" y="T5"/>
                    </a:cxn>
                    <a:cxn ang="T13">
                      <a:pos x="T6" y="T7"/>
                    </a:cxn>
                    <a:cxn ang="T14">
                      <a:pos x="T8" y="T9"/>
                    </a:cxn>
                  </a:cxnLst>
                  <a:rect l="T15" t="T16" r="T17" b="T18"/>
                  <a:pathLst>
                    <a:path w="892" h="242">
                      <a:moveTo>
                        <a:pt x="0" y="187"/>
                      </a:moveTo>
                      <a:lnTo>
                        <a:pt x="887" y="0"/>
                      </a:lnTo>
                      <a:lnTo>
                        <a:pt x="892" y="237"/>
                      </a:lnTo>
                      <a:lnTo>
                        <a:pt x="6" y="242"/>
                      </a:lnTo>
                      <a:lnTo>
                        <a:pt x="0" y="187"/>
                      </a:lnTo>
                      <a:close/>
                    </a:path>
                  </a:pathLst>
                </a:custGeom>
                <a:solidFill>
                  <a:schemeClr val="folHlink"/>
                </a:solidFill>
                <a:ln w="9525">
                  <a:solidFill>
                    <a:schemeClr val="tx1"/>
                  </a:solidFill>
                  <a:round/>
                  <a:headEnd/>
                  <a:tailEnd/>
                </a:ln>
              </p:spPr>
              <p:txBody>
                <a:bodyPr wrap="none" anchor="ctr"/>
                <a:lstStyle/>
                <a:p>
                  <a:endParaRPr lang="en-US"/>
                </a:p>
              </p:txBody>
            </p:sp>
          </p:grpSp>
          <p:sp>
            <p:nvSpPr>
              <p:cNvPr id="14363" name="Oval 9"/>
              <p:cNvSpPr>
                <a:spLocks noChangeArrowheads="1"/>
              </p:cNvSpPr>
              <p:nvPr/>
            </p:nvSpPr>
            <p:spPr bwMode="auto">
              <a:xfrm>
                <a:off x="3287" y="2003"/>
                <a:ext cx="402" cy="243"/>
              </a:xfrm>
              <a:prstGeom prst="ellipse">
                <a:avLst/>
              </a:prstGeom>
              <a:solidFill>
                <a:schemeClr val="bg2"/>
              </a:solidFill>
              <a:ln w="9525">
                <a:noFill/>
                <a:round/>
                <a:headEnd/>
                <a:tailEnd/>
              </a:ln>
            </p:spPr>
            <p:txBody>
              <a:bodyPr wrap="none" anchor="ctr"/>
              <a:lstStyle/>
              <a:p>
                <a:endParaRPr lang="en-US"/>
              </a:p>
            </p:txBody>
          </p:sp>
          <p:grpSp>
            <p:nvGrpSpPr>
              <p:cNvPr id="5" name="Group 10"/>
              <p:cNvGrpSpPr>
                <a:grpSpLocks/>
              </p:cNvGrpSpPr>
              <p:nvPr/>
            </p:nvGrpSpPr>
            <p:grpSpPr bwMode="auto">
              <a:xfrm>
                <a:off x="2556" y="2648"/>
                <a:ext cx="930" cy="246"/>
                <a:chOff x="3259" y="1233"/>
                <a:chExt cx="930" cy="246"/>
              </a:xfrm>
            </p:grpSpPr>
            <p:sp>
              <p:nvSpPr>
                <p:cNvPr id="14454" name="Oval 11"/>
                <p:cNvSpPr>
                  <a:spLocks noChangeArrowheads="1"/>
                </p:cNvSpPr>
                <p:nvPr/>
              </p:nvSpPr>
              <p:spPr bwMode="auto">
                <a:xfrm>
                  <a:off x="3259" y="1422"/>
                  <a:ext cx="79" cy="57"/>
                </a:xfrm>
                <a:prstGeom prst="ellipse">
                  <a:avLst/>
                </a:prstGeom>
                <a:solidFill>
                  <a:schemeClr val="folHlink"/>
                </a:solidFill>
                <a:ln w="9525">
                  <a:solidFill>
                    <a:schemeClr val="tx1"/>
                  </a:solidFill>
                  <a:round/>
                  <a:headEnd/>
                  <a:tailEnd/>
                </a:ln>
              </p:spPr>
              <p:txBody>
                <a:bodyPr wrap="none" anchor="ctr"/>
                <a:lstStyle/>
                <a:p>
                  <a:endParaRPr lang="en-US"/>
                </a:p>
              </p:txBody>
            </p:sp>
            <p:sp>
              <p:nvSpPr>
                <p:cNvPr id="14455" name="Freeform 12"/>
                <p:cNvSpPr>
                  <a:spLocks/>
                </p:cNvSpPr>
                <p:nvPr/>
              </p:nvSpPr>
              <p:spPr bwMode="auto">
                <a:xfrm>
                  <a:off x="3297" y="1233"/>
                  <a:ext cx="892" cy="242"/>
                </a:xfrm>
                <a:custGeom>
                  <a:avLst/>
                  <a:gdLst>
                    <a:gd name="T0" fmla="*/ 0 w 892"/>
                    <a:gd name="T1" fmla="*/ 187 h 242"/>
                    <a:gd name="T2" fmla="*/ 887 w 892"/>
                    <a:gd name="T3" fmla="*/ 0 h 242"/>
                    <a:gd name="T4" fmla="*/ 892 w 892"/>
                    <a:gd name="T5" fmla="*/ 237 h 242"/>
                    <a:gd name="T6" fmla="*/ 6 w 892"/>
                    <a:gd name="T7" fmla="*/ 242 h 242"/>
                    <a:gd name="T8" fmla="*/ 0 w 892"/>
                    <a:gd name="T9" fmla="*/ 187 h 242"/>
                    <a:gd name="T10" fmla="*/ 0 60000 65536"/>
                    <a:gd name="T11" fmla="*/ 0 60000 65536"/>
                    <a:gd name="T12" fmla="*/ 0 60000 65536"/>
                    <a:gd name="T13" fmla="*/ 0 60000 65536"/>
                    <a:gd name="T14" fmla="*/ 0 60000 65536"/>
                    <a:gd name="T15" fmla="*/ 0 w 892"/>
                    <a:gd name="T16" fmla="*/ 0 h 242"/>
                    <a:gd name="T17" fmla="*/ 892 w 892"/>
                    <a:gd name="T18" fmla="*/ 242 h 242"/>
                  </a:gdLst>
                  <a:ahLst/>
                  <a:cxnLst>
                    <a:cxn ang="T10">
                      <a:pos x="T0" y="T1"/>
                    </a:cxn>
                    <a:cxn ang="T11">
                      <a:pos x="T2" y="T3"/>
                    </a:cxn>
                    <a:cxn ang="T12">
                      <a:pos x="T4" y="T5"/>
                    </a:cxn>
                    <a:cxn ang="T13">
                      <a:pos x="T6" y="T7"/>
                    </a:cxn>
                    <a:cxn ang="T14">
                      <a:pos x="T8" y="T9"/>
                    </a:cxn>
                  </a:cxnLst>
                  <a:rect l="T15" t="T16" r="T17" b="T18"/>
                  <a:pathLst>
                    <a:path w="892" h="242">
                      <a:moveTo>
                        <a:pt x="0" y="187"/>
                      </a:moveTo>
                      <a:lnTo>
                        <a:pt x="887" y="0"/>
                      </a:lnTo>
                      <a:lnTo>
                        <a:pt x="892" y="237"/>
                      </a:lnTo>
                      <a:lnTo>
                        <a:pt x="6" y="242"/>
                      </a:lnTo>
                      <a:lnTo>
                        <a:pt x="0" y="187"/>
                      </a:lnTo>
                      <a:close/>
                    </a:path>
                  </a:pathLst>
                </a:custGeom>
                <a:solidFill>
                  <a:schemeClr val="folHlink"/>
                </a:solidFill>
                <a:ln w="9525">
                  <a:solidFill>
                    <a:schemeClr val="tx1"/>
                  </a:solidFill>
                  <a:round/>
                  <a:headEnd/>
                  <a:tailEnd/>
                </a:ln>
              </p:spPr>
              <p:txBody>
                <a:bodyPr wrap="none" anchor="ctr"/>
                <a:lstStyle/>
                <a:p>
                  <a:endParaRPr lang="en-US"/>
                </a:p>
              </p:txBody>
            </p:sp>
          </p:grpSp>
          <p:sp>
            <p:nvSpPr>
              <p:cNvPr id="14365" name="Oval 13"/>
              <p:cNvSpPr>
                <a:spLocks noChangeArrowheads="1"/>
              </p:cNvSpPr>
              <p:nvPr/>
            </p:nvSpPr>
            <p:spPr bwMode="auto">
              <a:xfrm>
                <a:off x="3287" y="2647"/>
                <a:ext cx="402" cy="243"/>
              </a:xfrm>
              <a:prstGeom prst="ellipse">
                <a:avLst/>
              </a:prstGeom>
              <a:solidFill>
                <a:schemeClr val="bg2"/>
              </a:solidFill>
              <a:ln w="9525">
                <a:noFill/>
                <a:round/>
                <a:headEnd/>
                <a:tailEnd/>
              </a:ln>
            </p:spPr>
            <p:txBody>
              <a:bodyPr wrap="none" anchor="ctr"/>
              <a:lstStyle/>
              <a:p>
                <a:endParaRPr lang="en-US"/>
              </a:p>
            </p:txBody>
          </p:sp>
          <p:grpSp>
            <p:nvGrpSpPr>
              <p:cNvPr id="6" name="Group 14"/>
              <p:cNvGrpSpPr>
                <a:grpSpLocks/>
              </p:cNvGrpSpPr>
              <p:nvPr/>
            </p:nvGrpSpPr>
            <p:grpSpPr bwMode="auto">
              <a:xfrm>
                <a:off x="1400" y="2379"/>
                <a:ext cx="1713" cy="1084"/>
                <a:chOff x="1398" y="1039"/>
                <a:chExt cx="1713" cy="1084"/>
              </a:xfrm>
            </p:grpSpPr>
            <p:sp>
              <p:nvSpPr>
                <p:cNvPr id="14445" name="Oval 15"/>
                <p:cNvSpPr>
                  <a:spLocks noChangeArrowheads="1"/>
                </p:cNvSpPr>
                <p:nvPr/>
              </p:nvSpPr>
              <p:spPr bwMode="auto">
                <a:xfrm>
                  <a:off x="1398" y="1039"/>
                  <a:ext cx="1713" cy="1084"/>
                </a:xfrm>
                <a:prstGeom prst="ellipse">
                  <a:avLst/>
                </a:prstGeom>
                <a:solidFill>
                  <a:schemeClr val="bg1"/>
                </a:solidFill>
                <a:ln w="9525">
                  <a:solidFill>
                    <a:schemeClr val="tx1"/>
                  </a:solidFill>
                  <a:round/>
                  <a:headEnd/>
                  <a:tailEnd/>
                </a:ln>
              </p:spPr>
              <p:txBody>
                <a:bodyPr wrap="none" anchor="ctr"/>
                <a:lstStyle/>
                <a:p>
                  <a:endParaRPr lang="en-US"/>
                </a:p>
              </p:txBody>
            </p:sp>
            <p:sp>
              <p:nvSpPr>
                <p:cNvPr id="14446" name="Oval 16"/>
                <p:cNvSpPr>
                  <a:spLocks noChangeArrowheads="1"/>
                </p:cNvSpPr>
                <p:nvPr/>
              </p:nvSpPr>
              <p:spPr bwMode="auto">
                <a:xfrm>
                  <a:off x="1464" y="1091"/>
                  <a:ext cx="1580" cy="981"/>
                </a:xfrm>
                <a:prstGeom prst="ellipse">
                  <a:avLst/>
                </a:prstGeom>
                <a:solidFill>
                  <a:schemeClr val="bg1"/>
                </a:solidFill>
                <a:ln w="9525">
                  <a:solidFill>
                    <a:schemeClr val="tx1"/>
                  </a:solidFill>
                  <a:round/>
                  <a:headEnd/>
                  <a:tailEnd/>
                </a:ln>
              </p:spPr>
              <p:txBody>
                <a:bodyPr wrap="none" anchor="ctr"/>
                <a:lstStyle/>
                <a:p>
                  <a:endParaRPr lang="en-US"/>
                </a:p>
              </p:txBody>
            </p:sp>
            <p:sp>
              <p:nvSpPr>
                <p:cNvPr id="14447" name="Oval 17"/>
                <p:cNvSpPr>
                  <a:spLocks noChangeArrowheads="1"/>
                </p:cNvSpPr>
                <p:nvPr/>
              </p:nvSpPr>
              <p:spPr bwMode="auto">
                <a:xfrm>
                  <a:off x="1519" y="1160"/>
                  <a:ext cx="1471" cy="841"/>
                </a:xfrm>
                <a:prstGeom prst="ellipse">
                  <a:avLst/>
                </a:prstGeom>
                <a:solidFill>
                  <a:schemeClr val="bg1"/>
                </a:solidFill>
                <a:ln w="9525">
                  <a:solidFill>
                    <a:schemeClr val="tx1"/>
                  </a:solidFill>
                  <a:round/>
                  <a:headEnd/>
                  <a:tailEnd/>
                </a:ln>
              </p:spPr>
              <p:txBody>
                <a:bodyPr wrap="none" anchor="ctr"/>
                <a:lstStyle/>
                <a:p>
                  <a:endParaRPr lang="en-US"/>
                </a:p>
              </p:txBody>
            </p:sp>
            <p:sp>
              <p:nvSpPr>
                <p:cNvPr id="14448" name="Oval 18"/>
                <p:cNvSpPr>
                  <a:spLocks noChangeArrowheads="1"/>
                </p:cNvSpPr>
                <p:nvPr/>
              </p:nvSpPr>
              <p:spPr bwMode="auto">
                <a:xfrm>
                  <a:off x="1590" y="1222"/>
                  <a:ext cx="1328" cy="718"/>
                </a:xfrm>
                <a:prstGeom prst="ellipse">
                  <a:avLst/>
                </a:prstGeom>
                <a:solidFill>
                  <a:schemeClr val="hlink"/>
                </a:solidFill>
                <a:ln w="9525">
                  <a:solidFill>
                    <a:schemeClr val="tx1"/>
                  </a:solidFill>
                  <a:round/>
                  <a:headEnd/>
                  <a:tailEnd/>
                </a:ln>
              </p:spPr>
              <p:txBody>
                <a:bodyPr wrap="none" anchor="ctr"/>
                <a:lstStyle/>
                <a:p>
                  <a:endParaRPr lang="en-US"/>
                </a:p>
              </p:txBody>
            </p:sp>
            <p:sp>
              <p:nvSpPr>
                <p:cNvPr id="14449" name="Oval 19"/>
                <p:cNvSpPr>
                  <a:spLocks noChangeArrowheads="1"/>
                </p:cNvSpPr>
                <p:nvPr/>
              </p:nvSpPr>
              <p:spPr bwMode="auto">
                <a:xfrm>
                  <a:off x="1647" y="1283"/>
                  <a:ext cx="1215" cy="596"/>
                </a:xfrm>
                <a:prstGeom prst="ellipse">
                  <a:avLst/>
                </a:prstGeom>
                <a:solidFill>
                  <a:schemeClr val="bg1"/>
                </a:solidFill>
                <a:ln w="9525">
                  <a:solidFill>
                    <a:schemeClr val="tx1"/>
                  </a:solidFill>
                  <a:round/>
                  <a:headEnd/>
                  <a:tailEnd/>
                </a:ln>
              </p:spPr>
              <p:txBody>
                <a:bodyPr wrap="none" anchor="ctr"/>
                <a:lstStyle/>
                <a:p>
                  <a:endParaRPr lang="en-US"/>
                </a:p>
              </p:txBody>
            </p:sp>
            <p:sp>
              <p:nvSpPr>
                <p:cNvPr id="14450" name="Oval 20"/>
                <p:cNvSpPr>
                  <a:spLocks noChangeArrowheads="1"/>
                </p:cNvSpPr>
                <p:nvPr/>
              </p:nvSpPr>
              <p:spPr bwMode="auto">
                <a:xfrm>
                  <a:off x="1707" y="1337"/>
                  <a:ext cx="1095" cy="488"/>
                </a:xfrm>
                <a:prstGeom prst="ellipse">
                  <a:avLst/>
                </a:prstGeom>
                <a:solidFill>
                  <a:schemeClr val="bg1"/>
                </a:solidFill>
                <a:ln w="9525">
                  <a:solidFill>
                    <a:schemeClr val="tx1"/>
                  </a:solidFill>
                  <a:round/>
                  <a:headEnd/>
                  <a:tailEnd/>
                </a:ln>
              </p:spPr>
              <p:txBody>
                <a:bodyPr wrap="none" anchor="ctr"/>
                <a:lstStyle/>
                <a:p>
                  <a:endParaRPr lang="en-US"/>
                </a:p>
              </p:txBody>
            </p:sp>
            <p:sp>
              <p:nvSpPr>
                <p:cNvPr id="14451" name="Oval 21"/>
                <p:cNvSpPr>
                  <a:spLocks noChangeArrowheads="1"/>
                </p:cNvSpPr>
                <p:nvPr/>
              </p:nvSpPr>
              <p:spPr bwMode="auto">
                <a:xfrm>
                  <a:off x="1775" y="1389"/>
                  <a:ext cx="960" cy="384"/>
                </a:xfrm>
                <a:prstGeom prst="ellipse">
                  <a:avLst/>
                </a:prstGeom>
                <a:solidFill>
                  <a:schemeClr val="bg1"/>
                </a:solidFill>
                <a:ln w="9525">
                  <a:solidFill>
                    <a:schemeClr val="tx1"/>
                  </a:solidFill>
                  <a:round/>
                  <a:headEnd/>
                  <a:tailEnd/>
                </a:ln>
              </p:spPr>
              <p:txBody>
                <a:bodyPr wrap="none" anchor="ctr"/>
                <a:lstStyle/>
                <a:p>
                  <a:endParaRPr lang="en-US"/>
                </a:p>
              </p:txBody>
            </p:sp>
            <p:sp>
              <p:nvSpPr>
                <p:cNvPr id="14452" name="Oval 22"/>
                <p:cNvSpPr>
                  <a:spLocks noChangeArrowheads="1"/>
                </p:cNvSpPr>
                <p:nvPr/>
              </p:nvSpPr>
              <p:spPr bwMode="auto">
                <a:xfrm>
                  <a:off x="1840" y="1436"/>
                  <a:ext cx="829" cy="288"/>
                </a:xfrm>
                <a:prstGeom prst="ellipse">
                  <a:avLst/>
                </a:prstGeom>
                <a:solidFill>
                  <a:schemeClr val="bg1"/>
                </a:solidFill>
                <a:ln w="9525">
                  <a:solidFill>
                    <a:schemeClr val="tx1"/>
                  </a:solidFill>
                  <a:round/>
                  <a:headEnd/>
                  <a:tailEnd/>
                </a:ln>
              </p:spPr>
              <p:txBody>
                <a:bodyPr wrap="none" anchor="ctr"/>
                <a:lstStyle/>
                <a:p>
                  <a:endParaRPr lang="en-US"/>
                </a:p>
              </p:txBody>
            </p:sp>
            <p:sp>
              <p:nvSpPr>
                <p:cNvPr id="14453" name="Oval 23"/>
                <p:cNvSpPr>
                  <a:spLocks noChangeArrowheads="1"/>
                </p:cNvSpPr>
                <p:nvPr/>
              </p:nvSpPr>
              <p:spPr bwMode="auto">
                <a:xfrm>
                  <a:off x="2194" y="1546"/>
                  <a:ext cx="122" cy="48"/>
                </a:xfrm>
                <a:prstGeom prst="ellipse">
                  <a:avLst/>
                </a:prstGeom>
                <a:solidFill>
                  <a:schemeClr val="accent2"/>
                </a:solidFill>
                <a:ln w="9525">
                  <a:solidFill>
                    <a:schemeClr val="tx1"/>
                  </a:solidFill>
                  <a:round/>
                  <a:headEnd/>
                  <a:tailEnd/>
                </a:ln>
              </p:spPr>
              <p:txBody>
                <a:bodyPr wrap="none" anchor="ctr"/>
                <a:lstStyle/>
                <a:p>
                  <a:endParaRPr lang="en-US"/>
                </a:p>
              </p:txBody>
            </p:sp>
          </p:grpSp>
          <p:grpSp>
            <p:nvGrpSpPr>
              <p:cNvPr id="7" name="Group 24"/>
              <p:cNvGrpSpPr>
                <a:grpSpLocks/>
              </p:cNvGrpSpPr>
              <p:nvPr/>
            </p:nvGrpSpPr>
            <p:grpSpPr bwMode="auto">
              <a:xfrm>
                <a:off x="1797" y="3046"/>
                <a:ext cx="741" cy="418"/>
                <a:chOff x="1795" y="1701"/>
                <a:chExt cx="741" cy="424"/>
              </a:xfrm>
            </p:grpSpPr>
            <p:sp>
              <p:nvSpPr>
                <p:cNvPr id="14439" name="Line 25"/>
                <p:cNvSpPr>
                  <a:spLocks noChangeShapeType="1"/>
                </p:cNvSpPr>
                <p:nvPr/>
              </p:nvSpPr>
              <p:spPr bwMode="auto">
                <a:xfrm>
                  <a:off x="2257" y="1723"/>
                  <a:ext cx="0" cy="402"/>
                </a:xfrm>
                <a:prstGeom prst="line">
                  <a:avLst/>
                </a:prstGeom>
                <a:noFill/>
                <a:ln w="9525">
                  <a:solidFill>
                    <a:schemeClr val="tx1"/>
                  </a:solidFill>
                  <a:round/>
                  <a:headEnd/>
                  <a:tailEnd/>
                </a:ln>
              </p:spPr>
              <p:txBody>
                <a:bodyPr wrap="none" anchor="ctr"/>
                <a:lstStyle/>
                <a:p>
                  <a:endParaRPr lang="en-IN"/>
                </a:p>
              </p:txBody>
            </p:sp>
            <p:sp>
              <p:nvSpPr>
                <p:cNvPr id="14440" name="Line 26"/>
                <p:cNvSpPr>
                  <a:spLocks noChangeShapeType="1"/>
                </p:cNvSpPr>
                <p:nvPr/>
              </p:nvSpPr>
              <p:spPr bwMode="auto">
                <a:xfrm>
                  <a:off x="2329" y="1723"/>
                  <a:ext cx="60" cy="396"/>
                </a:xfrm>
                <a:prstGeom prst="line">
                  <a:avLst/>
                </a:prstGeom>
                <a:noFill/>
                <a:ln w="9525">
                  <a:solidFill>
                    <a:schemeClr val="tx1"/>
                  </a:solidFill>
                  <a:round/>
                  <a:headEnd/>
                  <a:tailEnd/>
                </a:ln>
              </p:spPr>
              <p:txBody>
                <a:bodyPr wrap="none" anchor="ctr"/>
                <a:lstStyle/>
                <a:p>
                  <a:endParaRPr lang="en-IN"/>
                </a:p>
              </p:txBody>
            </p:sp>
            <p:sp>
              <p:nvSpPr>
                <p:cNvPr id="14441" name="Line 27"/>
                <p:cNvSpPr>
                  <a:spLocks noChangeShapeType="1"/>
                </p:cNvSpPr>
                <p:nvPr/>
              </p:nvSpPr>
              <p:spPr bwMode="auto">
                <a:xfrm>
                  <a:off x="2393" y="1712"/>
                  <a:ext cx="143" cy="380"/>
                </a:xfrm>
                <a:prstGeom prst="line">
                  <a:avLst/>
                </a:prstGeom>
                <a:noFill/>
                <a:ln w="9525">
                  <a:solidFill>
                    <a:schemeClr val="tx1"/>
                  </a:solidFill>
                  <a:round/>
                  <a:headEnd/>
                  <a:tailEnd/>
                </a:ln>
              </p:spPr>
              <p:txBody>
                <a:bodyPr wrap="none" anchor="ctr"/>
                <a:lstStyle/>
                <a:p>
                  <a:endParaRPr lang="en-IN"/>
                </a:p>
              </p:txBody>
            </p:sp>
            <p:sp>
              <p:nvSpPr>
                <p:cNvPr id="14442" name="Line 28"/>
                <p:cNvSpPr>
                  <a:spLocks noChangeShapeType="1"/>
                </p:cNvSpPr>
                <p:nvPr/>
              </p:nvSpPr>
              <p:spPr bwMode="auto">
                <a:xfrm flipH="1">
                  <a:off x="2103" y="1723"/>
                  <a:ext cx="88" cy="391"/>
                </a:xfrm>
                <a:prstGeom prst="line">
                  <a:avLst/>
                </a:prstGeom>
                <a:noFill/>
                <a:ln w="9525">
                  <a:solidFill>
                    <a:schemeClr val="tx1"/>
                  </a:solidFill>
                  <a:round/>
                  <a:headEnd/>
                  <a:tailEnd/>
                </a:ln>
              </p:spPr>
              <p:txBody>
                <a:bodyPr wrap="none" anchor="ctr"/>
                <a:lstStyle/>
                <a:p>
                  <a:endParaRPr lang="en-IN"/>
                </a:p>
              </p:txBody>
            </p:sp>
            <p:sp>
              <p:nvSpPr>
                <p:cNvPr id="14443" name="Line 29"/>
                <p:cNvSpPr>
                  <a:spLocks noChangeShapeType="1"/>
                </p:cNvSpPr>
                <p:nvPr/>
              </p:nvSpPr>
              <p:spPr bwMode="auto">
                <a:xfrm flipH="1">
                  <a:off x="1949" y="1712"/>
                  <a:ext cx="170" cy="374"/>
                </a:xfrm>
                <a:prstGeom prst="line">
                  <a:avLst/>
                </a:prstGeom>
                <a:noFill/>
                <a:ln w="9525">
                  <a:solidFill>
                    <a:schemeClr val="tx1"/>
                  </a:solidFill>
                  <a:round/>
                  <a:headEnd/>
                  <a:tailEnd/>
                </a:ln>
              </p:spPr>
              <p:txBody>
                <a:bodyPr wrap="none" anchor="ctr"/>
                <a:lstStyle/>
                <a:p>
                  <a:endParaRPr lang="en-IN"/>
                </a:p>
              </p:txBody>
            </p:sp>
            <p:sp>
              <p:nvSpPr>
                <p:cNvPr id="14444" name="Line 30"/>
                <p:cNvSpPr>
                  <a:spLocks noChangeShapeType="1"/>
                </p:cNvSpPr>
                <p:nvPr/>
              </p:nvSpPr>
              <p:spPr bwMode="auto">
                <a:xfrm flipH="1">
                  <a:off x="1795" y="1701"/>
                  <a:ext cx="248" cy="336"/>
                </a:xfrm>
                <a:prstGeom prst="line">
                  <a:avLst/>
                </a:prstGeom>
                <a:noFill/>
                <a:ln w="9525">
                  <a:solidFill>
                    <a:schemeClr val="tx1"/>
                  </a:solidFill>
                  <a:round/>
                  <a:headEnd/>
                  <a:tailEnd/>
                </a:ln>
              </p:spPr>
              <p:txBody>
                <a:bodyPr wrap="none" anchor="ctr"/>
                <a:lstStyle/>
                <a:p>
                  <a:endParaRPr lang="en-IN"/>
                </a:p>
              </p:txBody>
            </p:sp>
          </p:grpSp>
          <p:grpSp>
            <p:nvGrpSpPr>
              <p:cNvPr id="8" name="Group 31"/>
              <p:cNvGrpSpPr>
                <a:grpSpLocks/>
              </p:cNvGrpSpPr>
              <p:nvPr/>
            </p:nvGrpSpPr>
            <p:grpSpPr bwMode="auto">
              <a:xfrm>
                <a:off x="2556" y="1380"/>
                <a:ext cx="930" cy="246"/>
                <a:chOff x="3259" y="1233"/>
                <a:chExt cx="930" cy="246"/>
              </a:xfrm>
            </p:grpSpPr>
            <p:sp>
              <p:nvSpPr>
                <p:cNvPr id="14437" name="Oval 32"/>
                <p:cNvSpPr>
                  <a:spLocks noChangeArrowheads="1"/>
                </p:cNvSpPr>
                <p:nvPr/>
              </p:nvSpPr>
              <p:spPr bwMode="auto">
                <a:xfrm>
                  <a:off x="3259" y="1422"/>
                  <a:ext cx="79" cy="57"/>
                </a:xfrm>
                <a:prstGeom prst="ellipse">
                  <a:avLst/>
                </a:prstGeom>
                <a:solidFill>
                  <a:schemeClr val="folHlink"/>
                </a:solidFill>
                <a:ln w="9525">
                  <a:solidFill>
                    <a:schemeClr val="tx1"/>
                  </a:solidFill>
                  <a:round/>
                  <a:headEnd/>
                  <a:tailEnd/>
                </a:ln>
              </p:spPr>
              <p:txBody>
                <a:bodyPr wrap="none" anchor="ctr"/>
                <a:lstStyle/>
                <a:p>
                  <a:endParaRPr lang="en-US"/>
                </a:p>
              </p:txBody>
            </p:sp>
            <p:sp>
              <p:nvSpPr>
                <p:cNvPr id="14438" name="Freeform 33"/>
                <p:cNvSpPr>
                  <a:spLocks/>
                </p:cNvSpPr>
                <p:nvPr/>
              </p:nvSpPr>
              <p:spPr bwMode="auto">
                <a:xfrm>
                  <a:off x="3297" y="1233"/>
                  <a:ext cx="892" cy="242"/>
                </a:xfrm>
                <a:custGeom>
                  <a:avLst/>
                  <a:gdLst>
                    <a:gd name="T0" fmla="*/ 0 w 892"/>
                    <a:gd name="T1" fmla="*/ 187 h 242"/>
                    <a:gd name="T2" fmla="*/ 887 w 892"/>
                    <a:gd name="T3" fmla="*/ 0 h 242"/>
                    <a:gd name="T4" fmla="*/ 892 w 892"/>
                    <a:gd name="T5" fmla="*/ 237 h 242"/>
                    <a:gd name="T6" fmla="*/ 6 w 892"/>
                    <a:gd name="T7" fmla="*/ 242 h 242"/>
                    <a:gd name="T8" fmla="*/ 0 w 892"/>
                    <a:gd name="T9" fmla="*/ 187 h 242"/>
                    <a:gd name="T10" fmla="*/ 0 60000 65536"/>
                    <a:gd name="T11" fmla="*/ 0 60000 65536"/>
                    <a:gd name="T12" fmla="*/ 0 60000 65536"/>
                    <a:gd name="T13" fmla="*/ 0 60000 65536"/>
                    <a:gd name="T14" fmla="*/ 0 60000 65536"/>
                    <a:gd name="T15" fmla="*/ 0 w 892"/>
                    <a:gd name="T16" fmla="*/ 0 h 242"/>
                    <a:gd name="T17" fmla="*/ 892 w 892"/>
                    <a:gd name="T18" fmla="*/ 242 h 242"/>
                  </a:gdLst>
                  <a:ahLst/>
                  <a:cxnLst>
                    <a:cxn ang="T10">
                      <a:pos x="T0" y="T1"/>
                    </a:cxn>
                    <a:cxn ang="T11">
                      <a:pos x="T2" y="T3"/>
                    </a:cxn>
                    <a:cxn ang="T12">
                      <a:pos x="T4" y="T5"/>
                    </a:cxn>
                    <a:cxn ang="T13">
                      <a:pos x="T6" y="T7"/>
                    </a:cxn>
                    <a:cxn ang="T14">
                      <a:pos x="T8" y="T9"/>
                    </a:cxn>
                  </a:cxnLst>
                  <a:rect l="T15" t="T16" r="T17" b="T18"/>
                  <a:pathLst>
                    <a:path w="892" h="242">
                      <a:moveTo>
                        <a:pt x="0" y="187"/>
                      </a:moveTo>
                      <a:lnTo>
                        <a:pt x="887" y="0"/>
                      </a:lnTo>
                      <a:lnTo>
                        <a:pt x="892" y="237"/>
                      </a:lnTo>
                      <a:lnTo>
                        <a:pt x="6" y="242"/>
                      </a:lnTo>
                      <a:lnTo>
                        <a:pt x="0" y="187"/>
                      </a:lnTo>
                      <a:close/>
                    </a:path>
                  </a:pathLst>
                </a:custGeom>
                <a:solidFill>
                  <a:schemeClr val="folHlink"/>
                </a:solidFill>
                <a:ln w="9525">
                  <a:solidFill>
                    <a:schemeClr val="tx1"/>
                  </a:solidFill>
                  <a:round/>
                  <a:headEnd/>
                  <a:tailEnd/>
                </a:ln>
              </p:spPr>
              <p:txBody>
                <a:bodyPr wrap="none" anchor="ctr"/>
                <a:lstStyle/>
                <a:p>
                  <a:endParaRPr lang="en-US"/>
                </a:p>
              </p:txBody>
            </p:sp>
          </p:grpSp>
          <p:sp>
            <p:nvSpPr>
              <p:cNvPr id="14369" name="Oval 34"/>
              <p:cNvSpPr>
                <a:spLocks noChangeArrowheads="1"/>
              </p:cNvSpPr>
              <p:nvPr/>
            </p:nvSpPr>
            <p:spPr bwMode="auto">
              <a:xfrm>
                <a:off x="3287" y="1379"/>
                <a:ext cx="402" cy="243"/>
              </a:xfrm>
              <a:prstGeom prst="ellipse">
                <a:avLst/>
              </a:prstGeom>
              <a:solidFill>
                <a:schemeClr val="bg2"/>
              </a:solidFill>
              <a:ln w="9525">
                <a:noFill/>
                <a:round/>
                <a:headEnd/>
                <a:tailEnd/>
              </a:ln>
            </p:spPr>
            <p:txBody>
              <a:bodyPr wrap="none" anchor="ctr"/>
              <a:lstStyle/>
              <a:p>
                <a:endParaRPr lang="en-US"/>
              </a:p>
            </p:txBody>
          </p:sp>
          <p:grpSp>
            <p:nvGrpSpPr>
              <p:cNvPr id="9" name="Group 35"/>
              <p:cNvGrpSpPr>
                <a:grpSpLocks/>
              </p:cNvGrpSpPr>
              <p:nvPr/>
            </p:nvGrpSpPr>
            <p:grpSpPr bwMode="auto">
              <a:xfrm>
                <a:off x="2556" y="2464"/>
                <a:ext cx="930" cy="246"/>
                <a:chOff x="3259" y="1233"/>
                <a:chExt cx="930" cy="246"/>
              </a:xfrm>
            </p:grpSpPr>
            <p:sp>
              <p:nvSpPr>
                <p:cNvPr id="14435" name="Oval 36"/>
                <p:cNvSpPr>
                  <a:spLocks noChangeArrowheads="1"/>
                </p:cNvSpPr>
                <p:nvPr/>
              </p:nvSpPr>
              <p:spPr bwMode="auto">
                <a:xfrm>
                  <a:off x="3259" y="1422"/>
                  <a:ext cx="79" cy="57"/>
                </a:xfrm>
                <a:prstGeom prst="ellipse">
                  <a:avLst/>
                </a:prstGeom>
                <a:solidFill>
                  <a:schemeClr val="folHlink"/>
                </a:solidFill>
                <a:ln w="9525">
                  <a:solidFill>
                    <a:schemeClr val="tx1"/>
                  </a:solidFill>
                  <a:round/>
                  <a:headEnd/>
                  <a:tailEnd/>
                </a:ln>
              </p:spPr>
              <p:txBody>
                <a:bodyPr wrap="none" anchor="ctr"/>
                <a:lstStyle/>
                <a:p>
                  <a:endParaRPr lang="en-US"/>
                </a:p>
              </p:txBody>
            </p:sp>
            <p:sp>
              <p:nvSpPr>
                <p:cNvPr id="14436" name="Freeform 37"/>
                <p:cNvSpPr>
                  <a:spLocks/>
                </p:cNvSpPr>
                <p:nvPr/>
              </p:nvSpPr>
              <p:spPr bwMode="auto">
                <a:xfrm>
                  <a:off x="3297" y="1233"/>
                  <a:ext cx="892" cy="242"/>
                </a:xfrm>
                <a:custGeom>
                  <a:avLst/>
                  <a:gdLst>
                    <a:gd name="T0" fmla="*/ 0 w 892"/>
                    <a:gd name="T1" fmla="*/ 187 h 242"/>
                    <a:gd name="T2" fmla="*/ 887 w 892"/>
                    <a:gd name="T3" fmla="*/ 0 h 242"/>
                    <a:gd name="T4" fmla="*/ 892 w 892"/>
                    <a:gd name="T5" fmla="*/ 237 h 242"/>
                    <a:gd name="T6" fmla="*/ 6 w 892"/>
                    <a:gd name="T7" fmla="*/ 242 h 242"/>
                    <a:gd name="T8" fmla="*/ 0 w 892"/>
                    <a:gd name="T9" fmla="*/ 187 h 242"/>
                    <a:gd name="T10" fmla="*/ 0 60000 65536"/>
                    <a:gd name="T11" fmla="*/ 0 60000 65536"/>
                    <a:gd name="T12" fmla="*/ 0 60000 65536"/>
                    <a:gd name="T13" fmla="*/ 0 60000 65536"/>
                    <a:gd name="T14" fmla="*/ 0 60000 65536"/>
                    <a:gd name="T15" fmla="*/ 0 w 892"/>
                    <a:gd name="T16" fmla="*/ 0 h 242"/>
                    <a:gd name="T17" fmla="*/ 892 w 892"/>
                    <a:gd name="T18" fmla="*/ 242 h 242"/>
                  </a:gdLst>
                  <a:ahLst/>
                  <a:cxnLst>
                    <a:cxn ang="T10">
                      <a:pos x="T0" y="T1"/>
                    </a:cxn>
                    <a:cxn ang="T11">
                      <a:pos x="T2" y="T3"/>
                    </a:cxn>
                    <a:cxn ang="T12">
                      <a:pos x="T4" y="T5"/>
                    </a:cxn>
                    <a:cxn ang="T13">
                      <a:pos x="T6" y="T7"/>
                    </a:cxn>
                    <a:cxn ang="T14">
                      <a:pos x="T8" y="T9"/>
                    </a:cxn>
                  </a:cxnLst>
                  <a:rect l="T15" t="T16" r="T17" b="T18"/>
                  <a:pathLst>
                    <a:path w="892" h="242">
                      <a:moveTo>
                        <a:pt x="0" y="187"/>
                      </a:moveTo>
                      <a:lnTo>
                        <a:pt x="887" y="0"/>
                      </a:lnTo>
                      <a:lnTo>
                        <a:pt x="892" y="237"/>
                      </a:lnTo>
                      <a:lnTo>
                        <a:pt x="6" y="242"/>
                      </a:lnTo>
                      <a:lnTo>
                        <a:pt x="0" y="187"/>
                      </a:lnTo>
                      <a:close/>
                    </a:path>
                  </a:pathLst>
                </a:custGeom>
                <a:solidFill>
                  <a:schemeClr val="folHlink"/>
                </a:solidFill>
                <a:ln w="9525">
                  <a:solidFill>
                    <a:schemeClr val="tx1"/>
                  </a:solidFill>
                  <a:round/>
                  <a:headEnd/>
                  <a:tailEnd/>
                </a:ln>
              </p:spPr>
              <p:txBody>
                <a:bodyPr wrap="none" anchor="ctr"/>
                <a:lstStyle/>
                <a:p>
                  <a:endParaRPr lang="en-US"/>
                </a:p>
              </p:txBody>
            </p:sp>
          </p:grpSp>
          <p:sp>
            <p:nvSpPr>
              <p:cNvPr id="14371" name="Oval 38"/>
              <p:cNvSpPr>
                <a:spLocks noChangeArrowheads="1"/>
              </p:cNvSpPr>
              <p:nvPr/>
            </p:nvSpPr>
            <p:spPr bwMode="auto">
              <a:xfrm>
                <a:off x="3287" y="2463"/>
                <a:ext cx="402" cy="243"/>
              </a:xfrm>
              <a:prstGeom prst="ellipse">
                <a:avLst/>
              </a:prstGeom>
              <a:solidFill>
                <a:schemeClr val="bg2"/>
              </a:solidFill>
              <a:ln w="9525">
                <a:noFill/>
                <a:round/>
                <a:headEnd/>
                <a:tailEnd/>
              </a:ln>
            </p:spPr>
            <p:txBody>
              <a:bodyPr wrap="none" anchor="ctr"/>
              <a:lstStyle/>
              <a:p>
                <a:endParaRPr lang="en-US"/>
              </a:p>
            </p:txBody>
          </p:sp>
          <p:grpSp>
            <p:nvGrpSpPr>
              <p:cNvPr id="10" name="Group 39"/>
              <p:cNvGrpSpPr>
                <a:grpSpLocks/>
              </p:cNvGrpSpPr>
              <p:nvPr/>
            </p:nvGrpSpPr>
            <p:grpSpPr bwMode="auto">
              <a:xfrm>
                <a:off x="1400" y="1709"/>
                <a:ext cx="1713" cy="1084"/>
                <a:chOff x="1398" y="1039"/>
                <a:chExt cx="1713" cy="1084"/>
              </a:xfrm>
            </p:grpSpPr>
            <p:sp>
              <p:nvSpPr>
                <p:cNvPr id="14426" name="Oval 40"/>
                <p:cNvSpPr>
                  <a:spLocks noChangeArrowheads="1"/>
                </p:cNvSpPr>
                <p:nvPr/>
              </p:nvSpPr>
              <p:spPr bwMode="auto">
                <a:xfrm>
                  <a:off x="1398" y="1039"/>
                  <a:ext cx="1713" cy="1084"/>
                </a:xfrm>
                <a:prstGeom prst="ellipse">
                  <a:avLst/>
                </a:prstGeom>
                <a:solidFill>
                  <a:schemeClr val="bg1"/>
                </a:solidFill>
                <a:ln w="9525">
                  <a:solidFill>
                    <a:schemeClr val="tx1"/>
                  </a:solidFill>
                  <a:round/>
                  <a:headEnd/>
                  <a:tailEnd/>
                </a:ln>
              </p:spPr>
              <p:txBody>
                <a:bodyPr wrap="none" anchor="ctr"/>
                <a:lstStyle/>
                <a:p>
                  <a:endParaRPr lang="en-US"/>
                </a:p>
              </p:txBody>
            </p:sp>
            <p:sp>
              <p:nvSpPr>
                <p:cNvPr id="14427" name="Oval 41"/>
                <p:cNvSpPr>
                  <a:spLocks noChangeArrowheads="1"/>
                </p:cNvSpPr>
                <p:nvPr/>
              </p:nvSpPr>
              <p:spPr bwMode="auto">
                <a:xfrm>
                  <a:off x="1464" y="1091"/>
                  <a:ext cx="1580" cy="981"/>
                </a:xfrm>
                <a:prstGeom prst="ellipse">
                  <a:avLst/>
                </a:prstGeom>
                <a:solidFill>
                  <a:schemeClr val="bg1"/>
                </a:solidFill>
                <a:ln w="9525">
                  <a:solidFill>
                    <a:schemeClr val="tx1"/>
                  </a:solidFill>
                  <a:round/>
                  <a:headEnd/>
                  <a:tailEnd/>
                </a:ln>
              </p:spPr>
              <p:txBody>
                <a:bodyPr wrap="none" anchor="ctr"/>
                <a:lstStyle/>
                <a:p>
                  <a:endParaRPr lang="en-US"/>
                </a:p>
              </p:txBody>
            </p:sp>
            <p:sp>
              <p:nvSpPr>
                <p:cNvPr id="14428" name="Oval 42"/>
                <p:cNvSpPr>
                  <a:spLocks noChangeArrowheads="1"/>
                </p:cNvSpPr>
                <p:nvPr/>
              </p:nvSpPr>
              <p:spPr bwMode="auto">
                <a:xfrm>
                  <a:off x="1519" y="1160"/>
                  <a:ext cx="1471" cy="841"/>
                </a:xfrm>
                <a:prstGeom prst="ellipse">
                  <a:avLst/>
                </a:prstGeom>
                <a:solidFill>
                  <a:schemeClr val="bg1"/>
                </a:solidFill>
                <a:ln w="9525">
                  <a:solidFill>
                    <a:schemeClr val="tx1"/>
                  </a:solidFill>
                  <a:round/>
                  <a:headEnd/>
                  <a:tailEnd/>
                </a:ln>
              </p:spPr>
              <p:txBody>
                <a:bodyPr wrap="none" anchor="ctr"/>
                <a:lstStyle/>
                <a:p>
                  <a:endParaRPr lang="en-US"/>
                </a:p>
              </p:txBody>
            </p:sp>
            <p:sp>
              <p:nvSpPr>
                <p:cNvPr id="14429" name="Oval 43"/>
                <p:cNvSpPr>
                  <a:spLocks noChangeArrowheads="1"/>
                </p:cNvSpPr>
                <p:nvPr/>
              </p:nvSpPr>
              <p:spPr bwMode="auto">
                <a:xfrm>
                  <a:off x="1590" y="1222"/>
                  <a:ext cx="1328" cy="718"/>
                </a:xfrm>
                <a:prstGeom prst="ellipse">
                  <a:avLst/>
                </a:prstGeom>
                <a:solidFill>
                  <a:schemeClr val="hlink"/>
                </a:solidFill>
                <a:ln w="9525">
                  <a:solidFill>
                    <a:schemeClr val="tx1"/>
                  </a:solidFill>
                  <a:round/>
                  <a:headEnd/>
                  <a:tailEnd/>
                </a:ln>
              </p:spPr>
              <p:txBody>
                <a:bodyPr wrap="none" anchor="ctr"/>
                <a:lstStyle/>
                <a:p>
                  <a:endParaRPr lang="en-US"/>
                </a:p>
              </p:txBody>
            </p:sp>
            <p:sp>
              <p:nvSpPr>
                <p:cNvPr id="14430" name="Oval 44"/>
                <p:cNvSpPr>
                  <a:spLocks noChangeArrowheads="1"/>
                </p:cNvSpPr>
                <p:nvPr/>
              </p:nvSpPr>
              <p:spPr bwMode="auto">
                <a:xfrm>
                  <a:off x="1647" y="1283"/>
                  <a:ext cx="1215" cy="596"/>
                </a:xfrm>
                <a:prstGeom prst="ellipse">
                  <a:avLst/>
                </a:prstGeom>
                <a:solidFill>
                  <a:schemeClr val="bg1"/>
                </a:solidFill>
                <a:ln w="9525">
                  <a:solidFill>
                    <a:schemeClr val="tx1"/>
                  </a:solidFill>
                  <a:round/>
                  <a:headEnd/>
                  <a:tailEnd/>
                </a:ln>
              </p:spPr>
              <p:txBody>
                <a:bodyPr wrap="none" anchor="ctr"/>
                <a:lstStyle/>
                <a:p>
                  <a:endParaRPr lang="en-US"/>
                </a:p>
              </p:txBody>
            </p:sp>
            <p:sp>
              <p:nvSpPr>
                <p:cNvPr id="14431" name="Oval 45"/>
                <p:cNvSpPr>
                  <a:spLocks noChangeArrowheads="1"/>
                </p:cNvSpPr>
                <p:nvPr/>
              </p:nvSpPr>
              <p:spPr bwMode="auto">
                <a:xfrm>
                  <a:off x="1707" y="1337"/>
                  <a:ext cx="1095" cy="488"/>
                </a:xfrm>
                <a:prstGeom prst="ellipse">
                  <a:avLst/>
                </a:prstGeom>
                <a:solidFill>
                  <a:schemeClr val="bg1"/>
                </a:solidFill>
                <a:ln w="9525">
                  <a:solidFill>
                    <a:schemeClr val="tx1"/>
                  </a:solidFill>
                  <a:round/>
                  <a:headEnd/>
                  <a:tailEnd/>
                </a:ln>
              </p:spPr>
              <p:txBody>
                <a:bodyPr wrap="none" anchor="ctr"/>
                <a:lstStyle/>
                <a:p>
                  <a:endParaRPr lang="en-US"/>
                </a:p>
              </p:txBody>
            </p:sp>
            <p:sp>
              <p:nvSpPr>
                <p:cNvPr id="14432" name="Oval 46"/>
                <p:cNvSpPr>
                  <a:spLocks noChangeArrowheads="1"/>
                </p:cNvSpPr>
                <p:nvPr/>
              </p:nvSpPr>
              <p:spPr bwMode="auto">
                <a:xfrm>
                  <a:off x="1775" y="1389"/>
                  <a:ext cx="960" cy="384"/>
                </a:xfrm>
                <a:prstGeom prst="ellipse">
                  <a:avLst/>
                </a:prstGeom>
                <a:solidFill>
                  <a:schemeClr val="bg1"/>
                </a:solidFill>
                <a:ln w="9525">
                  <a:solidFill>
                    <a:schemeClr val="tx1"/>
                  </a:solidFill>
                  <a:round/>
                  <a:headEnd/>
                  <a:tailEnd/>
                </a:ln>
              </p:spPr>
              <p:txBody>
                <a:bodyPr wrap="none" anchor="ctr"/>
                <a:lstStyle/>
                <a:p>
                  <a:endParaRPr lang="en-US"/>
                </a:p>
              </p:txBody>
            </p:sp>
            <p:sp>
              <p:nvSpPr>
                <p:cNvPr id="14433" name="Oval 47"/>
                <p:cNvSpPr>
                  <a:spLocks noChangeArrowheads="1"/>
                </p:cNvSpPr>
                <p:nvPr/>
              </p:nvSpPr>
              <p:spPr bwMode="auto">
                <a:xfrm>
                  <a:off x="1840" y="1436"/>
                  <a:ext cx="829" cy="288"/>
                </a:xfrm>
                <a:prstGeom prst="ellipse">
                  <a:avLst/>
                </a:prstGeom>
                <a:solidFill>
                  <a:schemeClr val="bg1"/>
                </a:solidFill>
                <a:ln w="9525">
                  <a:solidFill>
                    <a:schemeClr val="tx1"/>
                  </a:solidFill>
                  <a:round/>
                  <a:headEnd/>
                  <a:tailEnd/>
                </a:ln>
              </p:spPr>
              <p:txBody>
                <a:bodyPr wrap="none" anchor="ctr"/>
                <a:lstStyle/>
                <a:p>
                  <a:endParaRPr lang="en-US"/>
                </a:p>
              </p:txBody>
            </p:sp>
            <p:sp>
              <p:nvSpPr>
                <p:cNvPr id="14434" name="Oval 48"/>
                <p:cNvSpPr>
                  <a:spLocks noChangeArrowheads="1"/>
                </p:cNvSpPr>
                <p:nvPr/>
              </p:nvSpPr>
              <p:spPr bwMode="auto">
                <a:xfrm>
                  <a:off x="2194" y="1546"/>
                  <a:ext cx="122" cy="48"/>
                </a:xfrm>
                <a:prstGeom prst="ellipse">
                  <a:avLst/>
                </a:prstGeom>
                <a:solidFill>
                  <a:schemeClr val="accent2"/>
                </a:solidFill>
                <a:ln w="9525">
                  <a:solidFill>
                    <a:schemeClr val="tx1"/>
                  </a:solidFill>
                  <a:round/>
                  <a:headEnd/>
                  <a:tailEnd/>
                </a:ln>
              </p:spPr>
              <p:txBody>
                <a:bodyPr wrap="none" anchor="ctr"/>
                <a:lstStyle/>
                <a:p>
                  <a:endParaRPr lang="en-US"/>
                </a:p>
              </p:txBody>
            </p:sp>
          </p:grpSp>
          <p:grpSp>
            <p:nvGrpSpPr>
              <p:cNvPr id="11" name="Group 49"/>
              <p:cNvGrpSpPr>
                <a:grpSpLocks/>
              </p:cNvGrpSpPr>
              <p:nvPr/>
            </p:nvGrpSpPr>
            <p:grpSpPr bwMode="auto">
              <a:xfrm>
                <a:off x="2556" y="1820"/>
                <a:ext cx="930" cy="246"/>
                <a:chOff x="3259" y="1233"/>
                <a:chExt cx="930" cy="246"/>
              </a:xfrm>
            </p:grpSpPr>
            <p:sp>
              <p:nvSpPr>
                <p:cNvPr id="14424" name="Oval 50"/>
                <p:cNvSpPr>
                  <a:spLocks noChangeArrowheads="1"/>
                </p:cNvSpPr>
                <p:nvPr/>
              </p:nvSpPr>
              <p:spPr bwMode="auto">
                <a:xfrm>
                  <a:off x="3259" y="1422"/>
                  <a:ext cx="79" cy="57"/>
                </a:xfrm>
                <a:prstGeom prst="ellipse">
                  <a:avLst/>
                </a:prstGeom>
                <a:solidFill>
                  <a:schemeClr val="folHlink"/>
                </a:solidFill>
                <a:ln w="9525">
                  <a:solidFill>
                    <a:schemeClr val="tx1"/>
                  </a:solidFill>
                  <a:round/>
                  <a:headEnd/>
                  <a:tailEnd/>
                </a:ln>
              </p:spPr>
              <p:txBody>
                <a:bodyPr wrap="none" anchor="ctr"/>
                <a:lstStyle/>
                <a:p>
                  <a:endParaRPr lang="en-US"/>
                </a:p>
              </p:txBody>
            </p:sp>
            <p:sp>
              <p:nvSpPr>
                <p:cNvPr id="14425" name="Freeform 51"/>
                <p:cNvSpPr>
                  <a:spLocks/>
                </p:cNvSpPr>
                <p:nvPr/>
              </p:nvSpPr>
              <p:spPr bwMode="auto">
                <a:xfrm>
                  <a:off x="3297" y="1233"/>
                  <a:ext cx="892" cy="242"/>
                </a:xfrm>
                <a:custGeom>
                  <a:avLst/>
                  <a:gdLst>
                    <a:gd name="T0" fmla="*/ 0 w 892"/>
                    <a:gd name="T1" fmla="*/ 187 h 242"/>
                    <a:gd name="T2" fmla="*/ 887 w 892"/>
                    <a:gd name="T3" fmla="*/ 0 h 242"/>
                    <a:gd name="T4" fmla="*/ 892 w 892"/>
                    <a:gd name="T5" fmla="*/ 237 h 242"/>
                    <a:gd name="T6" fmla="*/ 6 w 892"/>
                    <a:gd name="T7" fmla="*/ 242 h 242"/>
                    <a:gd name="T8" fmla="*/ 0 w 892"/>
                    <a:gd name="T9" fmla="*/ 187 h 242"/>
                    <a:gd name="T10" fmla="*/ 0 60000 65536"/>
                    <a:gd name="T11" fmla="*/ 0 60000 65536"/>
                    <a:gd name="T12" fmla="*/ 0 60000 65536"/>
                    <a:gd name="T13" fmla="*/ 0 60000 65536"/>
                    <a:gd name="T14" fmla="*/ 0 60000 65536"/>
                    <a:gd name="T15" fmla="*/ 0 w 892"/>
                    <a:gd name="T16" fmla="*/ 0 h 242"/>
                    <a:gd name="T17" fmla="*/ 892 w 892"/>
                    <a:gd name="T18" fmla="*/ 242 h 242"/>
                  </a:gdLst>
                  <a:ahLst/>
                  <a:cxnLst>
                    <a:cxn ang="T10">
                      <a:pos x="T0" y="T1"/>
                    </a:cxn>
                    <a:cxn ang="T11">
                      <a:pos x="T2" y="T3"/>
                    </a:cxn>
                    <a:cxn ang="T12">
                      <a:pos x="T4" y="T5"/>
                    </a:cxn>
                    <a:cxn ang="T13">
                      <a:pos x="T6" y="T7"/>
                    </a:cxn>
                    <a:cxn ang="T14">
                      <a:pos x="T8" y="T9"/>
                    </a:cxn>
                  </a:cxnLst>
                  <a:rect l="T15" t="T16" r="T17" b="T18"/>
                  <a:pathLst>
                    <a:path w="892" h="242">
                      <a:moveTo>
                        <a:pt x="0" y="187"/>
                      </a:moveTo>
                      <a:lnTo>
                        <a:pt x="887" y="0"/>
                      </a:lnTo>
                      <a:lnTo>
                        <a:pt x="892" y="237"/>
                      </a:lnTo>
                      <a:lnTo>
                        <a:pt x="6" y="242"/>
                      </a:lnTo>
                      <a:lnTo>
                        <a:pt x="0" y="187"/>
                      </a:lnTo>
                      <a:close/>
                    </a:path>
                  </a:pathLst>
                </a:custGeom>
                <a:solidFill>
                  <a:schemeClr val="folHlink"/>
                </a:solidFill>
                <a:ln w="9525">
                  <a:solidFill>
                    <a:schemeClr val="tx1"/>
                  </a:solidFill>
                  <a:round/>
                  <a:headEnd/>
                  <a:tailEnd/>
                </a:ln>
              </p:spPr>
              <p:txBody>
                <a:bodyPr wrap="none" anchor="ctr"/>
                <a:lstStyle/>
                <a:p>
                  <a:endParaRPr lang="en-US"/>
                </a:p>
              </p:txBody>
            </p:sp>
          </p:grpSp>
          <p:sp>
            <p:nvSpPr>
              <p:cNvPr id="14374" name="Oval 52"/>
              <p:cNvSpPr>
                <a:spLocks noChangeArrowheads="1"/>
              </p:cNvSpPr>
              <p:nvPr/>
            </p:nvSpPr>
            <p:spPr bwMode="auto">
              <a:xfrm>
                <a:off x="3287" y="1819"/>
                <a:ext cx="402" cy="243"/>
              </a:xfrm>
              <a:prstGeom prst="ellipse">
                <a:avLst/>
              </a:prstGeom>
              <a:solidFill>
                <a:schemeClr val="bg2"/>
              </a:solidFill>
              <a:ln w="9525">
                <a:noFill/>
                <a:round/>
                <a:headEnd/>
                <a:tailEnd/>
              </a:ln>
            </p:spPr>
            <p:txBody>
              <a:bodyPr wrap="none" anchor="ctr"/>
              <a:lstStyle/>
              <a:p>
                <a:endParaRPr lang="en-US"/>
              </a:p>
            </p:txBody>
          </p:sp>
          <p:grpSp>
            <p:nvGrpSpPr>
              <p:cNvPr id="12" name="Group 53"/>
              <p:cNvGrpSpPr>
                <a:grpSpLocks/>
              </p:cNvGrpSpPr>
              <p:nvPr/>
            </p:nvGrpSpPr>
            <p:grpSpPr bwMode="auto">
              <a:xfrm>
                <a:off x="1400" y="1039"/>
                <a:ext cx="1713" cy="1084"/>
                <a:chOff x="1398" y="1039"/>
                <a:chExt cx="1713" cy="1084"/>
              </a:xfrm>
            </p:grpSpPr>
            <p:sp>
              <p:nvSpPr>
                <p:cNvPr id="14415" name="Oval 54"/>
                <p:cNvSpPr>
                  <a:spLocks noChangeArrowheads="1"/>
                </p:cNvSpPr>
                <p:nvPr/>
              </p:nvSpPr>
              <p:spPr bwMode="auto">
                <a:xfrm>
                  <a:off x="1398" y="1039"/>
                  <a:ext cx="1713" cy="1084"/>
                </a:xfrm>
                <a:prstGeom prst="ellipse">
                  <a:avLst/>
                </a:prstGeom>
                <a:solidFill>
                  <a:schemeClr val="bg1"/>
                </a:solidFill>
                <a:ln w="9525">
                  <a:solidFill>
                    <a:schemeClr val="tx1"/>
                  </a:solidFill>
                  <a:round/>
                  <a:headEnd/>
                  <a:tailEnd/>
                </a:ln>
              </p:spPr>
              <p:txBody>
                <a:bodyPr wrap="none" anchor="ctr"/>
                <a:lstStyle/>
                <a:p>
                  <a:endParaRPr lang="en-US"/>
                </a:p>
              </p:txBody>
            </p:sp>
            <p:sp>
              <p:nvSpPr>
                <p:cNvPr id="14416" name="Oval 55"/>
                <p:cNvSpPr>
                  <a:spLocks noChangeArrowheads="1"/>
                </p:cNvSpPr>
                <p:nvPr/>
              </p:nvSpPr>
              <p:spPr bwMode="auto">
                <a:xfrm>
                  <a:off x="1464" y="1091"/>
                  <a:ext cx="1580" cy="981"/>
                </a:xfrm>
                <a:prstGeom prst="ellipse">
                  <a:avLst/>
                </a:prstGeom>
                <a:solidFill>
                  <a:schemeClr val="bg1"/>
                </a:solidFill>
                <a:ln w="9525">
                  <a:solidFill>
                    <a:schemeClr val="tx1"/>
                  </a:solidFill>
                  <a:round/>
                  <a:headEnd/>
                  <a:tailEnd/>
                </a:ln>
              </p:spPr>
              <p:txBody>
                <a:bodyPr wrap="none" anchor="ctr"/>
                <a:lstStyle/>
                <a:p>
                  <a:endParaRPr lang="en-US"/>
                </a:p>
              </p:txBody>
            </p:sp>
            <p:sp>
              <p:nvSpPr>
                <p:cNvPr id="14417" name="Oval 56"/>
                <p:cNvSpPr>
                  <a:spLocks noChangeArrowheads="1"/>
                </p:cNvSpPr>
                <p:nvPr/>
              </p:nvSpPr>
              <p:spPr bwMode="auto">
                <a:xfrm>
                  <a:off x="1519" y="1160"/>
                  <a:ext cx="1471" cy="841"/>
                </a:xfrm>
                <a:prstGeom prst="ellipse">
                  <a:avLst/>
                </a:prstGeom>
                <a:solidFill>
                  <a:schemeClr val="bg1"/>
                </a:solidFill>
                <a:ln w="9525">
                  <a:solidFill>
                    <a:schemeClr val="tx1"/>
                  </a:solidFill>
                  <a:round/>
                  <a:headEnd/>
                  <a:tailEnd/>
                </a:ln>
              </p:spPr>
              <p:txBody>
                <a:bodyPr wrap="none" anchor="ctr"/>
                <a:lstStyle/>
                <a:p>
                  <a:endParaRPr lang="en-US"/>
                </a:p>
              </p:txBody>
            </p:sp>
            <p:sp>
              <p:nvSpPr>
                <p:cNvPr id="14418" name="Oval 57"/>
                <p:cNvSpPr>
                  <a:spLocks noChangeArrowheads="1"/>
                </p:cNvSpPr>
                <p:nvPr/>
              </p:nvSpPr>
              <p:spPr bwMode="auto">
                <a:xfrm>
                  <a:off x="1590" y="1222"/>
                  <a:ext cx="1328" cy="718"/>
                </a:xfrm>
                <a:prstGeom prst="ellipse">
                  <a:avLst/>
                </a:prstGeom>
                <a:solidFill>
                  <a:schemeClr val="hlink"/>
                </a:solidFill>
                <a:ln w="9525">
                  <a:solidFill>
                    <a:schemeClr val="tx1"/>
                  </a:solidFill>
                  <a:round/>
                  <a:headEnd/>
                  <a:tailEnd/>
                </a:ln>
              </p:spPr>
              <p:txBody>
                <a:bodyPr wrap="none" anchor="ctr"/>
                <a:lstStyle/>
                <a:p>
                  <a:endParaRPr lang="en-US"/>
                </a:p>
              </p:txBody>
            </p:sp>
            <p:sp>
              <p:nvSpPr>
                <p:cNvPr id="14419" name="Oval 58"/>
                <p:cNvSpPr>
                  <a:spLocks noChangeArrowheads="1"/>
                </p:cNvSpPr>
                <p:nvPr/>
              </p:nvSpPr>
              <p:spPr bwMode="auto">
                <a:xfrm>
                  <a:off x="1647" y="1283"/>
                  <a:ext cx="1215" cy="596"/>
                </a:xfrm>
                <a:prstGeom prst="ellipse">
                  <a:avLst/>
                </a:prstGeom>
                <a:solidFill>
                  <a:schemeClr val="bg1"/>
                </a:solidFill>
                <a:ln w="9525">
                  <a:solidFill>
                    <a:schemeClr val="tx1"/>
                  </a:solidFill>
                  <a:round/>
                  <a:headEnd/>
                  <a:tailEnd/>
                </a:ln>
              </p:spPr>
              <p:txBody>
                <a:bodyPr wrap="none" anchor="ctr"/>
                <a:lstStyle/>
                <a:p>
                  <a:endParaRPr lang="en-US"/>
                </a:p>
              </p:txBody>
            </p:sp>
            <p:sp>
              <p:nvSpPr>
                <p:cNvPr id="14420" name="Oval 59"/>
                <p:cNvSpPr>
                  <a:spLocks noChangeArrowheads="1"/>
                </p:cNvSpPr>
                <p:nvPr/>
              </p:nvSpPr>
              <p:spPr bwMode="auto">
                <a:xfrm>
                  <a:off x="1707" y="1337"/>
                  <a:ext cx="1095" cy="488"/>
                </a:xfrm>
                <a:prstGeom prst="ellipse">
                  <a:avLst/>
                </a:prstGeom>
                <a:solidFill>
                  <a:schemeClr val="bg1"/>
                </a:solidFill>
                <a:ln w="9525">
                  <a:solidFill>
                    <a:schemeClr val="tx1"/>
                  </a:solidFill>
                  <a:round/>
                  <a:headEnd/>
                  <a:tailEnd/>
                </a:ln>
              </p:spPr>
              <p:txBody>
                <a:bodyPr wrap="none" anchor="ctr"/>
                <a:lstStyle/>
                <a:p>
                  <a:endParaRPr lang="en-US"/>
                </a:p>
              </p:txBody>
            </p:sp>
            <p:sp>
              <p:nvSpPr>
                <p:cNvPr id="14421" name="Oval 60"/>
                <p:cNvSpPr>
                  <a:spLocks noChangeArrowheads="1"/>
                </p:cNvSpPr>
                <p:nvPr/>
              </p:nvSpPr>
              <p:spPr bwMode="auto">
                <a:xfrm>
                  <a:off x="1775" y="1389"/>
                  <a:ext cx="960" cy="384"/>
                </a:xfrm>
                <a:prstGeom prst="ellipse">
                  <a:avLst/>
                </a:prstGeom>
                <a:solidFill>
                  <a:schemeClr val="bg1"/>
                </a:solidFill>
                <a:ln w="9525">
                  <a:solidFill>
                    <a:schemeClr val="tx1"/>
                  </a:solidFill>
                  <a:round/>
                  <a:headEnd/>
                  <a:tailEnd/>
                </a:ln>
              </p:spPr>
              <p:txBody>
                <a:bodyPr wrap="none" anchor="ctr"/>
                <a:lstStyle/>
                <a:p>
                  <a:endParaRPr lang="en-US"/>
                </a:p>
              </p:txBody>
            </p:sp>
            <p:sp>
              <p:nvSpPr>
                <p:cNvPr id="14422" name="Oval 61"/>
                <p:cNvSpPr>
                  <a:spLocks noChangeArrowheads="1"/>
                </p:cNvSpPr>
                <p:nvPr/>
              </p:nvSpPr>
              <p:spPr bwMode="auto">
                <a:xfrm>
                  <a:off x="1840" y="1436"/>
                  <a:ext cx="829" cy="288"/>
                </a:xfrm>
                <a:prstGeom prst="ellipse">
                  <a:avLst/>
                </a:prstGeom>
                <a:solidFill>
                  <a:schemeClr val="bg1"/>
                </a:solidFill>
                <a:ln w="9525">
                  <a:solidFill>
                    <a:schemeClr val="tx1"/>
                  </a:solidFill>
                  <a:round/>
                  <a:headEnd/>
                  <a:tailEnd/>
                </a:ln>
              </p:spPr>
              <p:txBody>
                <a:bodyPr wrap="none" anchor="ctr"/>
                <a:lstStyle/>
                <a:p>
                  <a:endParaRPr lang="en-US"/>
                </a:p>
              </p:txBody>
            </p:sp>
            <p:sp>
              <p:nvSpPr>
                <p:cNvPr id="14423" name="Oval 62"/>
                <p:cNvSpPr>
                  <a:spLocks noChangeArrowheads="1"/>
                </p:cNvSpPr>
                <p:nvPr/>
              </p:nvSpPr>
              <p:spPr bwMode="auto">
                <a:xfrm>
                  <a:off x="2194" y="1546"/>
                  <a:ext cx="122" cy="48"/>
                </a:xfrm>
                <a:prstGeom prst="ellipse">
                  <a:avLst/>
                </a:prstGeom>
                <a:solidFill>
                  <a:schemeClr val="accent2"/>
                </a:solidFill>
                <a:ln w="9525">
                  <a:solidFill>
                    <a:schemeClr val="tx1"/>
                  </a:solidFill>
                  <a:round/>
                  <a:headEnd/>
                  <a:tailEnd/>
                </a:ln>
              </p:spPr>
              <p:txBody>
                <a:bodyPr wrap="none" anchor="ctr"/>
                <a:lstStyle/>
                <a:p>
                  <a:endParaRPr lang="en-US"/>
                </a:p>
              </p:txBody>
            </p:sp>
          </p:grpSp>
          <p:sp>
            <p:nvSpPr>
              <p:cNvPr id="14376" name="Rectangle 63"/>
              <p:cNvSpPr>
                <a:spLocks noChangeArrowheads="1"/>
              </p:cNvSpPr>
              <p:nvPr/>
            </p:nvSpPr>
            <p:spPr bwMode="auto">
              <a:xfrm>
                <a:off x="2197" y="2125"/>
                <a:ext cx="127" cy="115"/>
              </a:xfrm>
              <a:prstGeom prst="rect">
                <a:avLst/>
              </a:prstGeom>
              <a:solidFill>
                <a:schemeClr val="accent2"/>
              </a:solidFill>
              <a:ln w="9525">
                <a:noFill/>
                <a:miter lim="800000"/>
                <a:headEnd/>
                <a:tailEnd/>
              </a:ln>
            </p:spPr>
            <p:txBody>
              <a:bodyPr wrap="none" anchor="ctr"/>
              <a:lstStyle/>
              <a:p>
                <a:endParaRPr lang="en-US"/>
              </a:p>
            </p:txBody>
          </p:sp>
          <p:sp>
            <p:nvSpPr>
              <p:cNvPr id="14377" name="Rectangle 64"/>
              <p:cNvSpPr>
                <a:spLocks noChangeArrowheads="1"/>
              </p:cNvSpPr>
              <p:nvPr/>
            </p:nvSpPr>
            <p:spPr bwMode="auto">
              <a:xfrm>
                <a:off x="2195" y="2793"/>
                <a:ext cx="127" cy="115"/>
              </a:xfrm>
              <a:prstGeom prst="rect">
                <a:avLst/>
              </a:prstGeom>
              <a:solidFill>
                <a:schemeClr val="accent2"/>
              </a:solidFill>
              <a:ln w="9525">
                <a:noFill/>
                <a:miter lim="800000"/>
                <a:headEnd/>
                <a:tailEnd/>
              </a:ln>
            </p:spPr>
            <p:txBody>
              <a:bodyPr wrap="none" anchor="ctr"/>
              <a:lstStyle/>
              <a:p>
                <a:endParaRPr lang="en-US"/>
              </a:p>
            </p:txBody>
          </p:sp>
          <p:sp>
            <p:nvSpPr>
              <p:cNvPr id="14378" name="Line 65"/>
              <p:cNvSpPr>
                <a:spLocks noChangeShapeType="1"/>
              </p:cNvSpPr>
              <p:nvPr/>
            </p:nvSpPr>
            <p:spPr bwMode="auto">
              <a:xfrm>
                <a:off x="1591" y="1574"/>
                <a:ext cx="0" cy="1349"/>
              </a:xfrm>
              <a:prstGeom prst="line">
                <a:avLst/>
              </a:prstGeom>
              <a:noFill/>
              <a:ln w="9525">
                <a:solidFill>
                  <a:schemeClr val="tx1"/>
                </a:solidFill>
                <a:prstDash val="sysDot"/>
                <a:round/>
                <a:headEnd/>
                <a:tailEnd/>
              </a:ln>
            </p:spPr>
            <p:txBody>
              <a:bodyPr wrap="none" anchor="ctr"/>
              <a:lstStyle/>
              <a:p>
                <a:endParaRPr lang="en-IN"/>
              </a:p>
            </p:txBody>
          </p:sp>
          <p:sp>
            <p:nvSpPr>
              <p:cNvPr id="14379" name="Line 66"/>
              <p:cNvSpPr>
                <a:spLocks noChangeShapeType="1"/>
              </p:cNvSpPr>
              <p:nvPr/>
            </p:nvSpPr>
            <p:spPr bwMode="auto">
              <a:xfrm>
                <a:off x="1659" y="1626"/>
                <a:ext cx="0" cy="1349"/>
              </a:xfrm>
              <a:prstGeom prst="line">
                <a:avLst/>
              </a:prstGeom>
              <a:noFill/>
              <a:ln w="9525">
                <a:solidFill>
                  <a:schemeClr val="tx1"/>
                </a:solidFill>
                <a:prstDash val="sysDot"/>
                <a:round/>
                <a:headEnd/>
                <a:tailEnd/>
              </a:ln>
            </p:spPr>
            <p:txBody>
              <a:bodyPr wrap="none" anchor="ctr"/>
              <a:lstStyle/>
              <a:p>
                <a:endParaRPr lang="en-IN"/>
              </a:p>
            </p:txBody>
          </p:sp>
          <p:grpSp>
            <p:nvGrpSpPr>
              <p:cNvPr id="13" name="Group 67"/>
              <p:cNvGrpSpPr>
                <a:grpSpLocks/>
              </p:cNvGrpSpPr>
              <p:nvPr/>
            </p:nvGrpSpPr>
            <p:grpSpPr bwMode="auto">
              <a:xfrm flipH="1">
                <a:off x="2849" y="1570"/>
                <a:ext cx="68" cy="1401"/>
                <a:chOff x="1687" y="1670"/>
                <a:chExt cx="68" cy="1401"/>
              </a:xfrm>
            </p:grpSpPr>
            <p:sp>
              <p:nvSpPr>
                <p:cNvPr id="14413" name="Line 68"/>
                <p:cNvSpPr>
                  <a:spLocks noChangeShapeType="1"/>
                </p:cNvSpPr>
                <p:nvPr/>
              </p:nvSpPr>
              <p:spPr bwMode="auto">
                <a:xfrm flipH="1">
                  <a:off x="1687" y="1670"/>
                  <a:ext cx="0" cy="1349"/>
                </a:xfrm>
                <a:prstGeom prst="line">
                  <a:avLst/>
                </a:prstGeom>
                <a:noFill/>
                <a:ln w="9525">
                  <a:solidFill>
                    <a:schemeClr val="tx1"/>
                  </a:solidFill>
                  <a:prstDash val="sysDot"/>
                  <a:round/>
                  <a:headEnd/>
                  <a:tailEnd/>
                </a:ln>
              </p:spPr>
              <p:txBody>
                <a:bodyPr wrap="none" anchor="ctr"/>
                <a:lstStyle/>
                <a:p>
                  <a:endParaRPr lang="en-IN"/>
                </a:p>
              </p:txBody>
            </p:sp>
            <p:sp>
              <p:nvSpPr>
                <p:cNvPr id="14414" name="Line 69"/>
                <p:cNvSpPr>
                  <a:spLocks noChangeShapeType="1"/>
                </p:cNvSpPr>
                <p:nvPr/>
              </p:nvSpPr>
              <p:spPr bwMode="auto">
                <a:xfrm flipH="1">
                  <a:off x="1755" y="1722"/>
                  <a:ext cx="0" cy="1349"/>
                </a:xfrm>
                <a:prstGeom prst="line">
                  <a:avLst/>
                </a:prstGeom>
                <a:noFill/>
                <a:ln w="9525">
                  <a:solidFill>
                    <a:schemeClr val="tx1"/>
                  </a:solidFill>
                  <a:prstDash val="sysDot"/>
                  <a:round/>
                  <a:headEnd/>
                  <a:tailEnd/>
                </a:ln>
              </p:spPr>
              <p:txBody>
                <a:bodyPr wrap="none" anchor="ctr"/>
                <a:lstStyle/>
                <a:p>
                  <a:endParaRPr lang="en-IN"/>
                </a:p>
              </p:txBody>
            </p:sp>
          </p:grpSp>
          <p:grpSp>
            <p:nvGrpSpPr>
              <p:cNvPr id="14" name="Group 70"/>
              <p:cNvGrpSpPr>
                <a:grpSpLocks/>
              </p:cNvGrpSpPr>
              <p:nvPr/>
            </p:nvGrpSpPr>
            <p:grpSpPr bwMode="auto">
              <a:xfrm>
                <a:off x="1797" y="1701"/>
                <a:ext cx="741" cy="424"/>
                <a:chOff x="1795" y="1701"/>
                <a:chExt cx="741" cy="424"/>
              </a:xfrm>
            </p:grpSpPr>
            <p:sp>
              <p:nvSpPr>
                <p:cNvPr id="14407" name="Line 71"/>
                <p:cNvSpPr>
                  <a:spLocks noChangeShapeType="1"/>
                </p:cNvSpPr>
                <p:nvPr/>
              </p:nvSpPr>
              <p:spPr bwMode="auto">
                <a:xfrm>
                  <a:off x="2257" y="1723"/>
                  <a:ext cx="0" cy="402"/>
                </a:xfrm>
                <a:prstGeom prst="line">
                  <a:avLst/>
                </a:prstGeom>
                <a:noFill/>
                <a:ln w="9525">
                  <a:solidFill>
                    <a:schemeClr val="tx1"/>
                  </a:solidFill>
                  <a:round/>
                  <a:headEnd/>
                  <a:tailEnd/>
                </a:ln>
              </p:spPr>
              <p:txBody>
                <a:bodyPr wrap="none" anchor="ctr"/>
                <a:lstStyle/>
                <a:p>
                  <a:endParaRPr lang="en-IN"/>
                </a:p>
              </p:txBody>
            </p:sp>
            <p:sp>
              <p:nvSpPr>
                <p:cNvPr id="14408" name="Line 72"/>
                <p:cNvSpPr>
                  <a:spLocks noChangeShapeType="1"/>
                </p:cNvSpPr>
                <p:nvPr/>
              </p:nvSpPr>
              <p:spPr bwMode="auto">
                <a:xfrm>
                  <a:off x="2329" y="1723"/>
                  <a:ext cx="60" cy="396"/>
                </a:xfrm>
                <a:prstGeom prst="line">
                  <a:avLst/>
                </a:prstGeom>
                <a:noFill/>
                <a:ln w="9525">
                  <a:solidFill>
                    <a:schemeClr val="tx1"/>
                  </a:solidFill>
                  <a:round/>
                  <a:headEnd/>
                  <a:tailEnd/>
                </a:ln>
              </p:spPr>
              <p:txBody>
                <a:bodyPr wrap="none" anchor="ctr"/>
                <a:lstStyle/>
                <a:p>
                  <a:endParaRPr lang="en-IN"/>
                </a:p>
              </p:txBody>
            </p:sp>
            <p:sp>
              <p:nvSpPr>
                <p:cNvPr id="14409" name="Line 73"/>
                <p:cNvSpPr>
                  <a:spLocks noChangeShapeType="1"/>
                </p:cNvSpPr>
                <p:nvPr/>
              </p:nvSpPr>
              <p:spPr bwMode="auto">
                <a:xfrm>
                  <a:off x="2393" y="1712"/>
                  <a:ext cx="143" cy="380"/>
                </a:xfrm>
                <a:prstGeom prst="line">
                  <a:avLst/>
                </a:prstGeom>
                <a:noFill/>
                <a:ln w="9525">
                  <a:solidFill>
                    <a:schemeClr val="tx1"/>
                  </a:solidFill>
                  <a:round/>
                  <a:headEnd/>
                  <a:tailEnd/>
                </a:ln>
              </p:spPr>
              <p:txBody>
                <a:bodyPr wrap="none" anchor="ctr"/>
                <a:lstStyle/>
                <a:p>
                  <a:endParaRPr lang="en-IN"/>
                </a:p>
              </p:txBody>
            </p:sp>
            <p:sp>
              <p:nvSpPr>
                <p:cNvPr id="14410" name="Line 74"/>
                <p:cNvSpPr>
                  <a:spLocks noChangeShapeType="1"/>
                </p:cNvSpPr>
                <p:nvPr/>
              </p:nvSpPr>
              <p:spPr bwMode="auto">
                <a:xfrm flipH="1">
                  <a:off x="2103" y="1723"/>
                  <a:ext cx="88" cy="391"/>
                </a:xfrm>
                <a:prstGeom prst="line">
                  <a:avLst/>
                </a:prstGeom>
                <a:noFill/>
                <a:ln w="9525">
                  <a:solidFill>
                    <a:schemeClr val="tx1"/>
                  </a:solidFill>
                  <a:round/>
                  <a:headEnd/>
                  <a:tailEnd/>
                </a:ln>
              </p:spPr>
              <p:txBody>
                <a:bodyPr wrap="none" anchor="ctr"/>
                <a:lstStyle/>
                <a:p>
                  <a:endParaRPr lang="en-IN"/>
                </a:p>
              </p:txBody>
            </p:sp>
            <p:sp>
              <p:nvSpPr>
                <p:cNvPr id="14411" name="Line 75"/>
                <p:cNvSpPr>
                  <a:spLocks noChangeShapeType="1"/>
                </p:cNvSpPr>
                <p:nvPr/>
              </p:nvSpPr>
              <p:spPr bwMode="auto">
                <a:xfrm flipH="1">
                  <a:off x="1949" y="1712"/>
                  <a:ext cx="170" cy="374"/>
                </a:xfrm>
                <a:prstGeom prst="line">
                  <a:avLst/>
                </a:prstGeom>
                <a:noFill/>
                <a:ln w="9525">
                  <a:solidFill>
                    <a:schemeClr val="tx1"/>
                  </a:solidFill>
                  <a:round/>
                  <a:headEnd/>
                  <a:tailEnd/>
                </a:ln>
              </p:spPr>
              <p:txBody>
                <a:bodyPr wrap="none" anchor="ctr"/>
                <a:lstStyle/>
                <a:p>
                  <a:endParaRPr lang="en-IN"/>
                </a:p>
              </p:txBody>
            </p:sp>
            <p:sp>
              <p:nvSpPr>
                <p:cNvPr id="14412" name="Line 76"/>
                <p:cNvSpPr>
                  <a:spLocks noChangeShapeType="1"/>
                </p:cNvSpPr>
                <p:nvPr/>
              </p:nvSpPr>
              <p:spPr bwMode="auto">
                <a:xfrm flipH="1">
                  <a:off x="1795" y="1701"/>
                  <a:ext cx="248" cy="336"/>
                </a:xfrm>
                <a:prstGeom prst="line">
                  <a:avLst/>
                </a:prstGeom>
                <a:noFill/>
                <a:ln w="9525">
                  <a:solidFill>
                    <a:schemeClr val="tx1"/>
                  </a:solidFill>
                  <a:round/>
                  <a:headEnd/>
                  <a:tailEnd/>
                </a:ln>
              </p:spPr>
              <p:txBody>
                <a:bodyPr wrap="none" anchor="ctr"/>
                <a:lstStyle/>
                <a:p>
                  <a:endParaRPr lang="en-IN"/>
                </a:p>
              </p:txBody>
            </p:sp>
          </p:grpSp>
          <p:grpSp>
            <p:nvGrpSpPr>
              <p:cNvPr id="15" name="Group 77"/>
              <p:cNvGrpSpPr>
                <a:grpSpLocks/>
              </p:cNvGrpSpPr>
              <p:nvPr/>
            </p:nvGrpSpPr>
            <p:grpSpPr bwMode="auto">
              <a:xfrm>
                <a:off x="1798" y="2375"/>
                <a:ext cx="741" cy="412"/>
                <a:chOff x="1795" y="1701"/>
                <a:chExt cx="741" cy="424"/>
              </a:xfrm>
            </p:grpSpPr>
            <p:sp>
              <p:nvSpPr>
                <p:cNvPr id="14401" name="Line 78"/>
                <p:cNvSpPr>
                  <a:spLocks noChangeShapeType="1"/>
                </p:cNvSpPr>
                <p:nvPr/>
              </p:nvSpPr>
              <p:spPr bwMode="auto">
                <a:xfrm>
                  <a:off x="2257" y="1723"/>
                  <a:ext cx="0" cy="402"/>
                </a:xfrm>
                <a:prstGeom prst="line">
                  <a:avLst/>
                </a:prstGeom>
                <a:noFill/>
                <a:ln w="9525">
                  <a:solidFill>
                    <a:schemeClr val="tx1"/>
                  </a:solidFill>
                  <a:round/>
                  <a:headEnd/>
                  <a:tailEnd/>
                </a:ln>
              </p:spPr>
              <p:txBody>
                <a:bodyPr wrap="none" anchor="ctr"/>
                <a:lstStyle/>
                <a:p>
                  <a:endParaRPr lang="en-IN"/>
                </a:p>
              </p:txBody>
            </p:sp>
            <p:sp>
              <p:nvSpPr>
                <p:cNvPr id="14402" name="Line 79"/>
                <p:cNvSpPr>
                  <a:spLocks noChangeShapeType="1"/>
                </p:cNvSpPr>
                <p:nvPr/>
              </p:nvSpPr>
              <p:spPr bwMode="auto">
                <a:xfrm>
                  <a:off x="2329" y="1723"/>
                  <a:ext cx="60" cy="396"/>
                </a:xfrm>
                <a:prstGeom prst="line">
                  <a:avLst/>
                </a:prstGeom>
                <a:noFill/>
                <a:ln w="9525">
                  <a:solidFill>
                    <a:schemeClr val="tx1"/>
                  </a:solidFill>
                  <a:round/>
                  <a:headEnd/>
                  <a:tailEnd/>
                </a:ln>
              </p:spPr>
              <p:txBody>
                <a:bodyPr wrap="none" anchor="ctr"/>
                <a:lstStyle/>
                <a:p>
                  <a:endParaRPr lang="en-IN"/>
                </a:p>
              </p:txBody>
            </p:sp>
            <p:sp>
              <p:nvSpPr>
                <p:cNvPr id="14403" name="Line 80"/>
                <p:cNvSpPr>
                  <a:spLocks noChangeShapeType="1"/>
                </p:cNvSpPr>
                <p:nvPr/>
              </p:nvSpPr>
              <p:spPr bwMode="auto">
                <a:xfrm>
                  <a:off x="2393" y="1712"/>
                  <a:ext cx="143" cy="380"/>
                </a:xfrm>
                <a:prstGeom prst="line">
                  <a:avLst/>
                </a:prstGeom>
                <a:noFill/>
                <a:ln w="9525">
                  <a:solidFill>
                    <a:schemeClr val="tx1"/>
                  </a:solidFill>
                  <a:round/>
                  <a:headEnd/>
                  <a:tailEnd/>
                </a:ln>
              </p:spPr>
              <p:txBody>
                <a:bodyPr wrap="none" anchor="ctr"/>
                <a:lstStyle/>
                <a:p>
                  <a:endParaRPr lang="en-IN"/>
                </a:p>
              </p:txBody>
            </p:sp>
            <p:sp>
              <p:nvSpPr>
                <p:cNvPr id="14404" name="Line 81"/>
                <p:cNvSpPr>
                  <a:spLocks noChangeShapeType="1"/>
                </p:cNvSpPr>
                <p:nvPr/>
              </p:nvSpPr>
              <p:spPr bwMode="auto">
                <a:xfrm flipH="1">
                  <a:off x="2103" y="1723"/>
                  <a:ext cx="88" cy="391"/>
                </a:xfrm>
                <a:prstGeom prst="line">
                  <a:avLst/>
                </a:prstGeom>
                <a:noFill/>
                <a:ln w="9525">
                  <a:solidFill>
                    <a:schemeClr val="tx1"/>
                  </a:solidFill>
                  <a:round/>
                  <a:headEnd/>
                  <a:tailEnd/>
                </a:ln>
              </p:spPr>
              <p:txBody>
                <a:bodyPr wrap="none" anchor="ctr"/>
                <a:lstStyle/>
                <a:p>
                  <a:endParaRPr lang="en-IN"/>
                </a:p>
              </p:txBody>
            </p:sp>
            <p:sp>
              <p:nvSpPr>
                <p:cNvPr id="14405" name="Line 82"/>
                <p:cNvSpPr>
                  <a:spLocks noChangeShapeType="1"/>
                </p:cNvSpPr>
                <p:nvPr/>
              </p:nvSpPr>
              <p:spPr bwMode="auto">
                <a:xfrm flipH="1">
                  <a:off x="1949" y="1712"/>
                  <a:ext cx="170" cy="374"/>
                </a:xfrm>
                <a:prstGeom prst="line">
                  <a:avLst/>
                </a:prstGeom>
                <a:noFill/>
                <a:ln w="9525">
                  <a:solidFill>
                    <a:schemeClr val="tx1"/>
                  </a:solidFill>
                  <a:round/>
                  <a:headEnd/>
                  <a:tailEnd/>
                </a:ln>
              </p:spPr>
              <p:txBody>
                <a:bodyPr wrap="none" anchor="ctr"/>
                <a:lstStyle/>
                <a:p>
                  <a:endParaRPr lang="en-IN"/>
                </a:p>
              </p:txBody>
            </p:sp>
            <p:sp>
              <p:nvSpPr>
                <p:cNvPr id="14406" name="Line 83"/>
                <p:cNvSpPr>
                  <a:spLocks noChangeShapeType="1"/>
                </p:cNvSpPr>
                <p:nvPr/>
              </p:nvSpPr>
              <p:spPr bwMode="auto">
                <a:xfrm flipH="1">
                  <a:off x="1795" y="1701"/>
                  <a:ext cx="248" cy="336"/>
                </a:xfrm>
                <a:prstGeom prst="line">
                  <a:avLst/>
                </a:prstGeom>
                <a:noFill/>
                <a:ln w="9525">
                  <a:solidFill>
                    <a:schemeClr val="tx1"/>
                  </a:solidFill>
                  <a:round/>
                  <a:headEnd/>
                  <a:tailEnd/>
                </a:ln>
              </p:spPr>
              <p:txBody>
                <a:bodyPr wrap="none" anchor="ctr"/>
                <a:lstStyle/>
                <a:p>
                  <a:endParaRPr lang="en-IN"/>
                </a:p>
              </p:txBody>
            </p:sp>
          </p:grpSp>
          <p:sp>
            <p:nvSpPr>
              <p:cNvPr id="14383" name="Freeform 84"/>
              <p:cNvSpPr>
                <a:spLocks/>
              </p:cNvSpPr>
              <p:nvPr/>
            </p:nvSpPr>
            <p:spPr bwMode="auto">
              <a:xfrm>
                <a:off x="2257" y="3220"/>
                <a:ext cx="105" cy="61"/>
              </a:xfrm>
              <a:custGeom>
                <a:avLst/>
                <a:gdLst>
                  <a:gd name="T0" fmla="*/ 0 w 105"/>
                  <a:gd name="T1" fmla="*/ 0 h 61"/>
                  <a:gd name="T2" fmla="*/ 0 w 105"/>
                  <a:gd name="T3" fmla="*/ 61 h 61"/>
                  <a:gd name="T4" fmla="*/ 105 w 105"/>
                  <a:gd name="T5" fmla="*/ 55 h 61"/>
                  <a:gd name="T6" fmla="*/ 94 w 105"/>
                  <a:gd name="T7" fmla="*/ 0 h 61"/>
                  <a:gd name="T8" fmla="*/ 0 w 105"/>
                  <a:gd name="T9" fmla="*/ 0 h 61"/>
                  <a:gd name="T10" fmla="*/ 0 60000 65536"/>
                  <a:gd name="T11" fmla="*/ 0 60000 65536"/>
                  <a:gd name="T12" fmla="*/ 0 60000 65536"/>
                  <a:gd name="T13" fmla="*/ 0 60000 65536"/>
                  <a:gd name="T14" fmla="*/ 0 60000 65536"/>
                  <a:gd name="T15" fmla="*/ 0 w 105"/>
                  <a:gd name="T16" fmla="*/ 0 h 61"/>
                  <a:gd name="T17" fmla="*/ 105 w 105"/>
                  <a:gd name="T18" fmla="*/ 61 h 61"/>
                </a:gdLst>
                <a:ahLst/>
                <a:cxnLst>
                  <a:cxn ang="T10">
                    <a:pos x="T0" y="T1"/>
                  </a:cxn>
                  <a:cxn ang="T11">
                    <a:pos x="T2" y="T3"/>
                  </a:cxn>
                  <a:cxn ang="T12">
                    <a:pos x="T4" y="T5"/>
                  </a:cxn>
                  <a:cxn ang="T13">
                    <a:pos x="T6" y="T7"/>
                  </a:cxn>
                  <a:cxn ang="T14">
                    <a:pos x="T8" y="T9"/>
                  </a:cxn>
                </a:cxnLst>
                <a:rect l="T15" t="T16" r="T17" b="T18"/>
                <a:pathLst>
                  <a:path w="105" h="61">
                    <a:moveTo>
                      <a:pt x="0" y="0"/>
                    </a:moveTo>
                    <a:lnTo>
                      <a:pt x="0" y="61"/>
                    </a:lnTo>
                    <a:lnTo>
                      <a:pt x="105" y="55"/>
                    </a:lnTo>
                    <a:lnTo>
                      <a:pt x="94" y="0"/>
                    </a:lnTo>
                    <a:lnTo>
                      <a:pt x="0" y="0"/>
                    </a:lnTo>
                    <a:close/>
                  </a:path>
                </a:pathLst>
              </a:custGeom>
              <a:solidFill>
                <a:schemeClr val="accent2"/>
              </a:solidFill>
              <a:ln w="9525">
                <a:noFill/>
                <a:round/>
                <a:headEnd/>
                <a:tailEnd/>
              </a:ln>
            </p:spPr>
            <p:txBody>
              <a:bodyPr wrap="none" anchor="ctr"/>
              <a:lstStyle/>
              <a:p>
                <a:endParaRPr lang="en-US"/>
              </a:p>
            </p:txBody>
          </p:sp>
          <p:grpSp>
            <p:nvGrpSpPr>
              <p:cNvPr id="16" name="Group 85"/>
              <p:cNvGrpSpPr>
                <a:grpSpLocks/>
              </p:cNvGrpSpPr>
              <p:nvPr/>
            </p:nvGrpSpPr>
            <p:grpSpPr bwMode="auto">
              <a:xfrm>
                <a:off x="3287" y="1434"/>
                <a:ext cx="100" cy="1351"/>
                <a:chOff x="3287" y="1434"/>
                <a:chExt cx="100" cy="1351"/>
              </a:xfrm>
            </p:grpSpPr>
            <p:sp>
              <p:nvSpPr>
                <p:cNvPr id="14396" name="Rectangle 86"/>
                <p:cNvSpPr>
                  <a:spLocks noChangeArrowheads="1"/>
                </p:cNvSpPr>
                <p:nvPr/>
              </p:nvSpPr>
              <p:spPr bwMode="auto">
                <a:xfrm>
                  <a:off x="3291" y="1784"/>
                  <a:ext cx="94" cy="127"/>
                </a:xfrm>
                <a:prstGeom prst="rect">
                  <a:avLst/>
                </a:prstGeom>
                <a:solidFill>
                  <a:schemeClr val="bg2"/>
                </a:solidFill>
                <a:ln w="9525">
                  <a:noFill/>
                  <a:miter lim="800000"/>
                  <a:headEnd/>
                  <a:tailEnd/>
                </a:ln>
              </p:spPr>
              <p:txBody>
                <a:bodyPr wrap="none" anchor="ctr"/>
                <a:lstStyle/>
                <a:p>
                  <a:endParaRPr lang="en-US"/>
                </a:p>
              </p:txBody>
            </p:sp>
            <p:sp>
              <p:nvSpPr>
                <p:cNvPr id="14397" name="Rectangle 87"/>
                <p:cNvSpPr>
                  <a:spLocks noChangeArrowheads="1"/>
                </p:cNvSpPr>
                <p:nvPr/>
              </p:nvSpPr>
              <p:spPr bwMode="auto">
                <a:xfrm>
                  <a:off x="3293" y="2458"/>
                  <a:ext cx="94" cy="127"/>
                </a:xfrm>
                <a:prstGeom prst="rect">
                  <a:avLst/>
                </a:prstGeom>
                <a:solidFill>
                  <a:schemeClr val="bg2"/>
                </a:solidFill>
                <a:ln w="9525">
                  <a:noFill/>
                  <a:miter lim="800000"/>
                  <a:headEnd/>
                  <a:tailEnd/>
                </a:ln>
              </p:spPr>
              <p:txBody>
                <a:bodyPr wrap="none" anchor="ctr"/>
                <a:lstStyle/>
                <a:p>
                  <a:endParaRPr lang="en-US"/>
                </a:p>
              </p:txBody>
            </p:sp>
            <p:sp>
              <p:nvSpPr>
                <p:cNvPr id="14398" name="Rectangle 88"/>
                <p:cNvSpPr>
                  <a:spLocks noChangeArrowheads="1"/>
                </p:cNvSpPr>
                <p:nvPr/>
              </p:nvSpPr>
              <p:spPr bwMode="auto">
                <a:xfrm>
                  <a:off x="3287" y="1434"/>
                  <a:ext cx="88" cy="77"/>
                </a:xfrm>
                <a:prstGeom prst="rect">
                  <a:avLst/>
                </a:prstGeom>
                <a:solidFill>
                  <a:schemeClr val="bg2"/>
                </a:solidFill>
                <a:ln w="9525">
                  <a:noFill/>
                  <a:miter lim="800000"/>
                  <a:headEnd/>
                  <a:tailEnd/>
                </a:ln>
              </p:spPr>
              <p:txBody>
                <a:bodyPr wrap="none" anchor="ctr"/>
                <a:lstStyle/>
                <a:p>
                  <a:endParaRPr lang="en-US"/>
                </a:p>
              </p:txBody>
            </p:sp>
            <p:sp>
              <p:nvSpPr>
                <p:cNvPr id="14399" name="Rectangle 89"/>
                <p:cNvSpPr>
                  <a:spLocks noChangeArrowheads="1"/>
                </p:cNvSpPr>
                <p:nvPr/>
              </p:nvSpPr>
              <p:spPr bwMode="auto">
                <a:xfrm>
                  <a:off x="3289" y="2064"/>
                  <a:ext cx="88" cy="77"/>
                </a:xfrm>
                <a:prstGeom prst="rect">
                  <a:avLst/>
                </a:prstGeom>
                <a:solidFill>
                  <a:schemeClr val="bg2"/>
                </a:solidFill>
                <a:ln w="9525">
                  <a:noFill/>
                  <a:miter lim="800000"/>
                  <a:headEnd/>
                  <a:tailEnd/>
                </a:ln>
              </p:spPr>
              <p:txBody>
                <a:bodyPr wrap="none" anchor="ctr"/>
                <a:lstStyle/>
                <a:p>
                  <a:endParaRPr lang="en-US"/>
                </a:p>
              </p:txBody>
            </p:sp>
            <p:sp>
              <p:nvSpPr>
                <p:cNvPr id="14400" name="Rectangle 90"/>
                <p:cNvSpPr>
                  <a:spLocks noChangeArrowheads="1"/>
                </p:cNvSpPr>
                <p:nvPr/>
              </p:nvSpPr>
              <p:spPr bwMode="auto">
                <a:xfrm>
                  <a:off x="3289" y="2708"/>
                  <a:ext cx="88" cy="77"/>
                </a:xfrm>
                <a:prstGeom prst="rect">
                  <a:avLst/>
                </a:prstGeom>
                <a:solidFill>
                  <a:schemeClr val="bg2"/>
                </a:solidFill>
                <a:ln w="9525">
                  <a:noFill/>
                  <a:miter lim="800000"/>
                  <a:headEnd/>
                  <a:tailEnd/>
                </a:ln>
              </p:spPr>
              <p:txBody>
                <a:bodyPr wrap="none" anchor="ctr"/>
                <a:lstStyle/>
                <a:p>
                  <a:endParaRPr lang="en-US"/>
                </a:p>
              </p:txBody>
            </p:sp>
          </p:grpSp>
          <p:grpSp>
            <p:nvGrpSpPr>
              <p:cNvPr id="17" name="Group 91"/>
              <p:cNvGrpSpPr>
                <a:grpSpLocks/>
              </p:cNvGrpSpPr>
              <p:nvPr/>
            </p:nvGrpSpPr>
            <p:grpSpPr bwMode="auto">
              <a:xfrm rot="-438227">
                <a:off x="2549" y="1341"/>
                <a:ext cx="59" cy="145"/>
                <a:chOff x="760" y="2350"/>
                <a:chExt cx="133" cy="271"/>
              </a:xfrm>
            </p:grpSpPr>
            <p:sp>
              <p:nvSpPr>
                <p:cNvPr id="14393" name="Rectangle 92"/>
                <p:cNvSpPr>
                  <a:spLocks noChangeArrowheads="1"/>
                </p:cNvSpPr>
                <p:nvPr/>
              </p:nvSpPr>
              <p:spPr bwMode="auto">
                <a:xfrm>
                  <a:off x="760" y="2350"/>
                  <a:ext cx="133" cy="271"/>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4394" name="Rectangle 93"/>
                <p:cNvSpPr>
                  <a:spLocks noChangeArrowheads="1"/>
                </p:cNvSpPr>
                <p:nvPr/>
              </p:nvSpPr>
              <p:spPr bwMode="auto">
                <a:xfrm>
                  <a:off x="782" y="2372"/>
                  <a:ext cx="88" cy="55"/>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4395" name="Rectangle 94"/>
                <p:cNvSpPr>
                  <a:spLocks noChangeArrowheads="1"/>
                </p:cNvSpPr>
                <p:nvPr/>
              </p:nvSpPr>
              <p:spPr bwMode="auto">
                <a:xfrm>
                  <a:off x="779" y="2551"/>
                  <a:ext cx="88" cy="55"/>
                </a:xfrm>
                <a:prstGeom prst="rect">
                  <a:avLst/>
                </a:prstGeom>
                <a:solidFill>
                  <a:schemeClr val="tx1"/>
                </a:solidFill>
                <a:ln w="9525">
                  <a:solidFill>
                    <a:schemeClr val="tx1"/>
                  </a:solidFill>
                  <a:miter lim="800000"/>
                  <a:headEnd/>
                  <a:tailEnd/>
                </a:ln>
              </p:spPr>
              <p:txBody>
                <a:bodyPr wrap="none" anchor="ctr"/>
                <a:lstStyle/>
                <a:p>
                  <a:endParaRPr lang="en-US"/>
                </a:p>
              </p:txBody>
            </p:sp>
          </p:grpSp>
          <p:grpSp>
            <p:nvGrpSpPr>
              <p:cNvPr id="18" name="Group 95"/>
              <p:cNvGrpSpPr>
                <a:grpSpLocks/>
              </p:cNvGrpSpPr>
              <p:nvPr/>
            </p:nvGrpSpPr>
            <p:grpSpPr bwMode="auto">
              <a:xfrm>
                <a:off x="2556" y="1195"/>
                <a:ext cx="1133" cy="247"/>
                <a:chOff x="2556" y="1195"/>
                <a:chExt cx="1133" cy="247"/>
              </a:xfrm>
            </p:grpSpPr>
            <p:grpSp>
              <p:nvGrpSpPr>
                <p:cNvPr id="19" name="Group 96"/>
                <p:cNvGrpSpPr>
                  <a:grpSpLocks/>
                </p:cNvGrpSpPr>
                <p:nvPr/>
              </p:nvGrpSpPr>
              <p:grpSpPr bwMode="auto">
                <a:xfrm>
                  <a:off x="2556" y="1195"/>
                  <a:ext cx="1133" cy="247"/>
                  <a:chOff x="3259" y="1232"/>
                  <a:chExt cx="1133" cy="247"/>
                </a:xfrm>
              </p:grpSpPr>
              <p:grpSp>
                <p:nvGrpSpPr>
                  <p:cNvPr id="20" name="Group 97"/>
                  <p:cNvGrpSpPr>
                    <a:grpSpLocks/>
                  </p:cNvGrpSpPr>
                  <p:nvPr/>
                </p:nvGrpSpPr>
                <p:grpSpPr bwMode="auto">
                  <a:xfrm>
                    <a:off x="3259" y="1233"/>
                    <a:ext cx="930" cy="246"/>
                    <a:chOff x="3259" y="1233"/>
                    <a:chExt cx="930" cy="246"/>
                  </a:xfrm>
                </p:grpSpPr>
                <p:sp>
                  <p:nvSpPr>
                    <p:cNvPr id="14391" name="Oval 98"/>
                    <p:cNvSpPr>
                      <a:spLocks noChangeArrowheads="1"/>
                    </p:cNvSpPr>
                    <p:nvPr/>
                  </p:nvSpPr>
                  <p:spPr bwMode="auto">
                    <a:xfrm>
                      <a:off x="3259" y="1422"/>
                      <a:ext cx="79" cy="57"/>
                    </a:xfrm>
                    <a:prstGeom prst="ellipse">
                      <a:avLst/>
                    </a:prstGeom>
                    <a:solidFill>
                      <a:schemeClr val="folHlink"/>
                    </a:solidFill>
                    <a:ln w="9525">
                      <a:solidFill>
                        <a:schemeClr val="tx1"/>
                      </a:solidFill>
                      <a:round/>
                      <a:headEnd/>
                      <a:tailEnd/>
                    </a:ln>
                  </p:spPr>
                  <p:txBody>
                    <a:bodyPr wrap="none" anchor="ctr"/>
                    <a:lstStyle/>
                    <a:p>
                      <a:endParaRPr lang="en-US"/>
                    </a:p>
                  </p:txBody>
                </p:sp>
                <p:sp>
                  <p:nvSpPr>
                    <p:cNvPr id="14392" name="Freeform 99"/>
                    <p:cNvSpPr>
                      <a:spLocks/>
                    </p:cNvSpPr>
                    <p:nvPr/>
                  </p:nvSpPr>
                  <p:spPr bwMode="auto">
                    <a:xfrm>
                      <a:off x="3297" y="1233"/>
                      <a:ext cx="892" cy="242"/>
                    </a:xfrm>
                    <a:custGeom>
                      <a:avLst/>
                      <a:gdLst>
                        <a:gd name="T0" fmla="*/ 0 w 892"/>
                        <a:gd name="T1" fmla="*/ 187 h 242"/>
                        <a:gd name="T2" fmla="*/ 887 w 892"/>
                        <a:gd name="T3" fmla="*/ 0 h 242"/>
                        <a:gd name="T4" fmla="*/ 892 w 892"/>
                        <a:gd name="T5" fmla="*/ 237 h 242"/>
                        <a:gd name="T6" fmla="*/ 6 w 892"/>
                        <a:gd name="T7" fmla="*/ 242 h 242"/>
                        <a:gd name="T8" fmla="*/ 0 w 892"/>
                        <a:gd name="T9" fmla="*/ 187 h 242"/>
                        <a:gd name="T10" fmla="*/ 0 60000 65536"/>
                        <a:gd name="T11" fmla="*/ 0 60000 65536"/>
                        <a:gd name="T12" fmla="*/ 0 60000 65536"/>
                        <a:gd name="T13" fmla="*/ 0 60000 65536"/>
                        <a:gd name="T14" fmla="*/ 0 60000 65536"/>
                        <a:gd name="T15" fmla="*/ 0 w 892"/>
                        <a:gd name="T16" fmla="*/ 0 h 242"/>
                        <a:gd name="T17" fmla="*/ 892 w 892"/>
                        <a:gd name="T18" fmla="*/ 242 h 242"/>
                      </a:gdLst>
                      <a:ahLst/>
                      <a:cxnLst>
                        <a:cxn ang="T10">
                          <a:pos x="T0" y="T1"/>
                        </a:cxn>
                        <a:cxn ang="T11">
                          <a:pos x="T2" y="T3"/>
                        </a:cxn>
                        <a:cxn ang="T12">
                          <a:pos x="T4" y="T5"/>
                        </a:cxn>
                        <a:cxn ang="T13">
                          <a:pos x="T6" y="T7"/>
                        </a:cxn>
                        <a:cxn ang="T14">
                          <a:pos x="T8" y="T9"/>
                        </a:cxn>
                      </a:cxnLst>
                      <a:rect l="T15" t="T16" r="T17" b="T18"/>
                      <a:pathLst>
                        <a:path w="892" h="242">
                          <a:moveTo>
                            <a:pt x="0" y="187"/>
                          </a:moveTo>
                          <a:lnTo>
                            <a:pt x="887" y="0"/>
                          </a:lnTo>
                          <a:lnTo>
                            <a:pt x="892" y="237"/>
                          </a:lnTo>
                          <a:lnTo>
                            <a:pt x="6" y="242"/>
                          </a:lnTo>
                          <a:lnTo>
                            <a:pt x="0" y="187"/>
                          </a:lnTo>
                          <a:close/>
                        </a:path>
                      </a:pathLst>
                    </a:custGeom>
                    <a:solidFill>
                      <a:schemeClr val="folHlink"/>
                    </a:solidFill>
                    <a:ln w="9525">
                      <a:solidFill>
                        <a:schemeClr val="tx1"/>
                      </a:solidFill>
                      <a:round/>
                      <a:headEnd/>
                      <a:tailEnd/>
                    </a:ln>
                  </p:spPr>
                  <p:txBody>
                    <a:bodyPr wrap="none" anchor="ctr"/>
                    <a:lstStyle/>
                    <a:p>
                      <a:endParaRPr lang="en-US"/>
                    </a:p>
                  </p:txBody>
                </p:sp>
              </p:grpSp>
              <p:sp>
                <p:nvSpPr>
                  <p:cNvPr id="14390" name="Oval 100"/>
                  <p:cNvSpPr>
                    <a:spLocks noChangeArrowheads="1"/>
                  </p:cNvSpPr>
                  <p:nvPr/>
                </p:nvSpPr>
                <p:spPr bwMode="auto">
                  <a:xfrm>
                    <a:off x="3990" y="1232"/>
                    <a:ext cx="402" cy="243"/>
                  </a:xfrm>
                  <a:prstGeom prst="ellipse">
                    <a:avLst/>
                  </a:prstGeom>
                  <a:solidFill>
                    <a:schemeClr val="bg2"/>
                  </a:solidFill>
                  <a:ln w="9525">
                    <a:solidFill>
                      <a:schemeClr val="tx1"/>
                    </a:solidFill>
                    <a:round/>
                    <a:headEnd/>
                    <a:tailEnd/>
                  </a:ln>
                </p:spPr>
                <p:txBody>
                  <a:bodyPr wrap="none" anchor="ctr"/>
                  <a:lstStyle/>
                  <a:p>
                    <a:endParaRPr lang="en-US"/>
                  </a:p>
                </p:txBody>
              </p:sp>
            </p:grpSp>
            <p:sp>
              <p:nvSpPr>
                <p:cNvPr id="14388" name="Oval 101"/>
                <p:cNvSpPr>
                  <a:spLocks noChangeArrowheads="1"/>
                </p:cNvSpPr>
                <p:nvPr/>
              </p:nvSpPr>
              <p:spPr bwMode="auto">
                <a:xfrm>
                  <a:off x="2571" y="1387"/>
                  <a:ext cx="77" cy="53"/>
                </a:xfrm>
                <a:prstGeom prst="ellipse">
                  <a:avLst/>
                </a:prstGeom>
                <a:solidFill>
                  <a:schemeClr val="folHlink"/>
                </a:solidFill>
                <a:ln w="9525">
                  <a:noFill/>
                  <a:round/>
                  <a:headEnd/>
                  <a:tailEnd/>
                </a:ln>
              </p:spPr>
              <p:txBody>
                <a:bodyPr wrap="none" anchor="ctr"/>
                <a:lstStyle/>
                <a:p>
                  <a:endParaRPr lang="en-US"/>
                </a:p>
              </p:txBody>
            </p:sp>
          </p:grpSp>
        </p:grpSp>
        <p:sp>
          <p:nvSpPr>
            <p:cNvPr id="14341" name="Text Box 102"/>
            <p:cNvSpPr txBox="1">
              <a:spLocks noChangeArrowheads="1"/>
            </p:cNvSpPr>
            <p:nvPr/>
          </p:nvSpPr>
          <p:spPr bwMode="auto">
            <a:xfrm>
              <a:off x="746" y="916"/>
              <a:ext cx="1038" cy="202"/>
            </a:xfrm>
            <a:prstGeom prst="rect">
              <a:avLst/>
            </a:prstGeom>
            <a:noFill/>
            <a:ln w="9525">
              <a:noFill/>
              <a:miter lim="800000"/>
              <a:headEnd/>
              <a:tailEnd/>
            </a:ln>
          </p:spPr>
          <p:txBody>
            <a:bodyPr wrap="none">
              <a:spAutoFit/>
            </a:bodyPr>
            <a:lstStyle/>
            <a:p>
              <a:pPr>
                <a:lnSpc>
                  <a:spcPct val="100000"/>
                </a:lnSpc>
                <a:buClrTx/>
                <a:buSzTx/>
                <a:buFontTx/>
                <a:buNone/>
              </a:pPr>
              <a:r>
                <a:rPr lang="en-US" sz="1500">
                  <a:solidFill>
                    <a:schemeClr val="tx1"/>
                  </a:solidFill>
                  <a:latin typeface="Arial" pitchFamily="34" charset="0"/>
                </a:rPr>
                <a:t>Read/Write Head</a:t>
              </a:r>
              <a:endParaRPr lang="en-US" sz="1800">
                <a:solidFill>
                  <a:schemeClr val="tx1"/>
                </a:solidFill>
                <a:latin typeface="Arial" pitchFamily="34" charset="0"/>
              </a:endParaRPr>
            </a:p>
          </p:txBody>
        </p:sp>
        <p:sp>
          <p:nvSpPr>
            <p:cNvPr id="14342" name="Text Box 103"/>
            <p:cNvSpPr txBox="1">
              <a:spLocks noChangeArrowheads="1"/>
            </p:cNvSpPr>
            <p:nvPr/>
          </p:nvSpPr>
          <p:spPr bwMode="auto">
            <a:xfrm>
              <a:off x="665" y="1221"/>
              <a:ext cx="891" cy="202"/>
            </a:xfrm>
            <a:prstGeom prst="rect">
              <a:avLst/>
            </a:prstGeom>
            <a:noFill/>
            <a:ln w="9525">
              <a:noFill/>
              <a:miter lim="800000"/>
              <a:headEnd/>
              <a:tailEnd/>
            </a:ln>
          </p:spPr>
          <p:txBody>
            <a:bodyPr wrap="none">
              <a:spAutoFit/>
            </a:bodyPr>
            <a:lstStyle/>
            <a:p>
              <a:pPr>
                <a:lnSpc>
                  <a:spcPct val="100000"/>
                </a:lnSpc>
                <a:buClrTx/>
                <a:buSzTx/>
                <a:buFontTx/>
                <a:buNone/>
              </a:pPr>
              <a:r>
                <a:rPr lang="en-US" sz="1500">
                  <a:solidFill>
                    <a:schemeClr val="tx1"/>
                  </a:solidFill>
                  <a:latin typeface="Arial" pitchFamily="34" charset="0"/>
                </a:rPr>
                <a:t>Upper Surface</a:t>
              </a:r>
              <a:endParaRPr lang="en-US" sz="1800">
                <a:solidFill>
                  <a:schemeClr val="tx1"/>
                </a:solidFill>
                <a:latin typeface="Arial" pitchFamily="34" charset="0"/>
              </a:endParaRPr>
            </a:p>
          </p:txBody>
        </p:sp>
        <p:sp>
          <p:nvSpPr>
            <p:cNvPr id="14343" name="Text Box 104"/>
            <p:cNvSpPr txBox="1">
              <a:spLocks noChangeArrowheads="1"/>
            </p:cNvSpPr>
            <p:nvPr/>
          </p:nvSpPr>
          <p:spPr bwMode="auto">
            <a:xfrm>
              <a:off x="1093" y="1376"/>
              <a:ext cx="463" cy="202"/>
            </a:xfrm>
            <a:prstGeom prst="rect">
              <a:avLst/>
            </a:prstGeom>
            <a:noFill/>
            <a:ln w="9525">
              <a:noFill/>
              <a:miter lim="800000"/>
              <a:headEnd/>
              <a:tailEnd/>
            </a:ln>
          </p:spPr>
          <p:txBody>
            <a:bodyPr wrap="none">
              <a:spAutoFit/>
            </a:bodyPr>
            <a:lstStyle/>
            <a:p>
              <a:pPr>
                <a:lnSpc>
                  <a:spcPct val="100000"/>
                </a:lnSpc>
                <a:buClrTx/>
                <a:buSzTx/>
                <a:buFontTx/>
                <a:buNone/>
              </a:pPr>
              <a:r>
                <a:rPr lang="en-US" sz="1500">
                  <a:solidFill>
                    <a:schemeClr val="tx1"/>
                  </a:solidFill>
                  <a:latin typeface="Arial" pitchFamily="34" charset="0"/>
                </a:rPr>
                <a:t>Platter</a:t>
              </a:r>
              <a:endParaRPr lang="en-US" sz="1800">
                <a:solidFill>
                  <a:schemeClr val="tx1"/>
                </a:solidFill>
                <a:latin typeface="Arial" pitchFamily="34" charset="0"/>
              </a:endParaRPr>
            </a:p>
          </p:txBody>
        </p:sp>
        <p:sp>
          <p:nvSpPr>
            <p:cNvPr id="14344" name="Text Box 105"/>
            <p:cNvSpPr txBox="1">
              <a:spLocks noChangeArrowheads="1"/>
            </p:cNvSpPr>
            <p:nvPr/>
          </p:nvSpPr>
          <p:spPr bwMode="auto">
            <a:xfrm>
              <a:off x="665" y="1537"/>
              <a:ext cx="891" cy="202"/>
            </a:xfrm>
            <a:prstGeom prst="rect">
              <a:avLst/>
            </a:prstGeom>
            <a:noFill/>
            <a:ln w="9525">
              <a:noFill/>
              <a:miter lim="800000"/>
              <a:headEnd/>
              <a:tailEnd/>
            </a:ln>
          </p:spPr>
          <p:txBody>
            <a:bodyPr wrap="none">
              <a:spAutoFit/>
            </a:bodyPr>
            <a:lstStyle/>
            <a:p>
              <a:pPr>
                <a:lnSpc>
                  <a:spcPct val="100000"/>
                </a:lnSpc>
                <a:buClrTx/>
                <a:buSzTx/>
                <a:buFontTx/>
                <a:buNone/>
              </a:pPr>
              <a:r>
                <a:rPr lang="en-US" sz="1500">
                  <a:solidFill>
                    <a:schemeClr val="tx1"/>
                  </a:solidFill>
                  <a:latin typeface="Arial" pitchFamily="34" charset="0"/>
                </a:rPr>
                <a:t>Lower Surface</a:t>
              </a:r>
              <a:endParaRPr lang="en-US" sz="1800">
                <a:solidFill>
                  <a:schemeClr val="tx1"/>
                </a:solidFill>
                <a:latin typeface="Arial" pitchFamily="34" charset="0"/>
              </a:endParaRPr>
            </a:p>
          </p:txBody>
        </p:sp>
        <p:sp>
          <p:nvSpPr>
            <p:cNvPr id="14345" name="Text Box 106"/>
            <p:cNvSpPr txBox="1">
              <a:spLocks noChangeArrowheads="1"/>
            </p:cNvSpPr>
            <p:nvPr/>
          </p:nvSpPr>
          <p:spPr bwMode="auto">
            <a:xfrm>
              <a:off x="814" y="2173"/>
              <a:ext cx="558" cy="202"/>
            </a:xfrm>
            <a:prstGeom prst="rect">
              <a:avLst/>
            </a:prstGeom>
            <a:noFill/>
            <a:ln w="9525">
              <a:noFill/>
              <a:miter lim="800000"/>
              <a:headEnd/>
              <a:tailEnd/>
            </a:ln>
          </p:spPr>
          <p:txBody>
            <a:bodyPr wrap="none">
              <a:spAutoFit/>
            </a:bodyPr>
            <a:lstStyle/>
            <a:p>
              <a:pPr>
                <a:lnSpc>
                  <a:spcPct val="100000"/>
                </a:lnSpc>
                <a:buClrTx/>
                <a:buSzTx/>
                <a:buFontTx/>
                <a:buNone/>
              </a:pPr>
              <a:r>
                <a:rPr lang="en-US" sz="1500">
                  <a:solidFill>
                    <a:schemeClr val="tx1"/>
                  </a:solidFill>
                  <a:latin typeface="Arial" pitchFamily="34" charset="0"/>
                </a:rPr>
                <a:t>Cylinder</a:t>
              </a:r>
              <a:endParaRPr lang="en-US" sz="1800">
                <a:solidFill>
                  <a:schemeClr val="tx1"/>
                </a:solidFill>
                <a:latin typeface="Arial" pitchFamily="34" charset="0"/>
              </a:endParaRPr>
            </a:p>
          </p:txBody>
        </p:sp>
        <p:sp>
          <p:nvSpPr>
            <p:cNvPr id="14346" name="Text Box 107"/>
            <p:cNvSpPr txBox="1">
              <a:spLocks noChangeArrowheads="1"/>
            </p:cNvSpPr>
            <p:nvPr/>
          </p:nvSpPr>
          <p:spPr bwMode="auto">
            <a:xfrm>
              <a:off x="956" y="2840"/>
              <a:ext cx="416" cy="202"/>
            </a:xfrm>
            <a:prstGeom prst="rect">
              <a:avLst/>
            </a:prstGeom>
            <a:noFill/>
            <a:ln w="9525">
              <a:noFill/>
              <a:miter lim="800000"/>
              <a:headEnd/>
              <a:tailEnd/>
            </a:ln>
          </p:spPr>
          <p:txBody>
            <a:bodyPr wrap="none">
              <a:spAutoFit/>
            </a:bodyPr>
            <a:lstStyle/>
            <a:p>
              <a:pPr>
                <a:lnSpc>
                  <a:spcPct val="100000"/>
                </a:lnSpc>
                <a:buClrTx/>
                <a:buSzTx/>
                <a:buFontTx/>
                <a:buNone/>
              </a:pPr>
              <a:r>
                <a:rPr lang="en-US" sz="1500">
                  <a:solidFill>
                    <a:schemeClr val="tx1"/>
                  </a:solidFill>
                  <a:latin typeface="Arial" pitchFamily="34" charset="0"/>
                </a:rPr>
                <a:t>Track</a:t>
              </a:r>
              <a:endParaRPr lang="en-US" sz="1800">
                <a:solidFill>
                  <a:schemeClr val="tx1"/>
                </a:solidFill>
                <a:latin typeface="Arial" pitchFamily="34" charset="0"/>
              </a:endParaRPr>
            </a:p>
          </p:txBody>
        </p:sp>
        <p:sp>
          <p:nvSpPr>
            <p:cNvPr id="14347" name="Text Box 108"/>
            <p:cNvSpPr txBox="1">
              <a:spLocks noChangeArrowheads="1"/>
            </p:cNvSpPr>
            <p:nvPr/>
          </p:nvSpPr>
          <p:spPr bwMode="auto">
            <a:xfrm>
              <a:off x="909" y="3087"/>
              <a:ext cx="463" cy="202"/>
            </a:xfrm>
            <a:prstGeom prst="rect">
              <a:avLst/>
            </a:prstGeom>
            <a:noFill/>
            <a:ln w="9525">
              <a:noFill/>
              <a:miter lim="800000"/>
              <a:headEnd/>
              <a:tailEnd/>
            </a:ln>
          </p:spPr>
          <p:txBody>
            <a:bodyPr wrap="none">
              <a:spAutoFit/>
            </a:bodyPr>
            <a:lstStyle/>
            <a:p>
              <a:pPr>
                <a:lnSpc>
                  <a:spcPct val="100000"/>
                </a:lnSpc>
                <a:buClrTx/>
                <a:buSzTx/>
                <a:buFontTx/>
                <a:buNone/>
              </a:pPr>
              <a:r>
                <a:rPr lang="en-US" sz="1500">
                  <a:solidFill>
                    <a:schemeClr val="tx1"/>
                  </a:solidFill>
                  <a:latin typeface="Arial" pitchFamily="34" charset="0"/>
                </a:rPr>
                <a:t>Sector</a:t>
              </a:r>
              <a:endParaRPr lang="en-US" sz="1800">
                <a:solidFill>
                  <a:schemeClr val="tx1"/>
                </a:solidFill>
                <a:latin typeface="Arial" pitchFamily="34" charset="0"/>
              </a:endParaRPr>
            </a:p>
          </p:txBody>
        </p:sp>
        <p:sp>
          <p:nvSpPr>
            <p:cNvPr id="14348" name="Text Box 109"/>
            <p:cNvSpPr txBox="1">
              <a:spLocks noChangeArrowheads="1"/>
            </p:cNvSpPr>
            <p:nvPr/>
          </p:nvSpPr>
          <p:spPr bwMode="auto">
            <a:xfrm>
              <a:off x="3192" y="869"/>
              <a:ext cx="336" cy="202"/>
            </a:xfrm>
            <a:prstGeom prst="rect">
              <a:avLst/>
            </a:prstGeom>
            <a:noFill/>
            <a:ln w="9525">
              <a:noFill/>
              <a:miter lim="800000"/>
              <a:headEnd/>
              <a:tailEnd/>
            </a:ln>
          </p:spPr>
          <p:txBody>
            <a:bodyPr wrap="none">
              <a:spAutoFit/>
            </a:bodyPr>
            <a:lstStyle/>
            <a:p>
              <a:pPr>
                <a:lnSpc>
                  <a:spcPct val="100000"/>
                </a:lnSpc>
                <a:buClrTx/>
                <a:buSzTx/>
                <a:buFontTx/>
                <a:buNone/>
              </a:pPr>
              <a:r>
                <a:rPr lang="en-US" sz="1500">
                  <a:solidFill>
                    <a:schemeClr val="tx1"/>
                  </a:solidFill>
                  <a:latin typeface="Arial" pitchFamily="34" charset="0"/>
                </a:rPr>
                <a:t>Arm</a:t>
              </a:r>
              <a:endParaRPr lang="en-US" sz="1800">
                <a:solidFill>
                  <a:schemeClr val="tx1"/>
                </a:solidFill>
                <a:latin typeface="Arial" pitchFamily="34" charset="0"/>
              </a:endParaRPr>
            </a:p>
          </p:txBody>
        </p:sp>
        <p:sp>
          <p:nvSpPr>
            <p:cNvPr id="14349" name="Text Box 110"/>
            <p:cNvSpPr txBox="1">
              <a:spLocks noChangeArrowheads="1"/>
            </p:cNvSpPr>
            <p:nvPr/>
          </p:nvSpPr>
          <p:spPr bwMode="auto">
            <a:xfrm>
              <a:off x="3528" y="3177"/>
              <a:ext cx="563" cy="202"/>
            </a:xfrm>
            <a:prstGeom prst="rect">
              <a:avLst/>
            </a:prstGeom>
            <a:noFill/>
            <a:ln w="9525">
              <a:noFill/>
              <a:miter lim="800000"/>
              <a:headEnd/>
              <a:tailEnd/>
            </a:ln>
          </p:spPr>
          <p:txBody>
            <a:bodyPr wrap="none">
              <a:spAutoFit/>
            </a:bodyPr>
            <a:lstStyle/>
            <a:p>
              <a:pPr>
                <a:lnSpc>
                  <a:spcPct val="100000"/>
                </a:lnSpc>
                <a:buClrTx/>
                <a:buSzTx/>
                <a:buFontTx/>
                <a:buNone/>
              </a:pPr>
              <a:r>
                <a:rPr lang="en-US" sz="1500">
                  <a:solidFill>
                    <a:schemeClr val="tx1"/>
                  </a:solidFill>
                  <a:latin typeface="Arial" pitchFamily="34" charset="0"/>
                </a:rPr>
                <a:t>Actuator</a:t>
              </a:r>
              <a:endParaRPr lang="en-US" sz="1800">
                <a:solidFill>
                  <a:schemeClr val="tx1"/>
                </a:solidFill>
                <a:latin typeface="Arial" pitchFamily="34" charset="0"/>
              </a:endParaRPr>
            </a:p>
          </p:txBody>
        </p:sp>
        <p:sp>
          <p:nvSpPr>
            <p:cNvPr id="14350" name="Line 111"/>
            <p:cNvSpPr>
              <a:spLocks noChangeShapeType="1"/>
            </p:cNvSpPr>
            <p:nvPr/>
          </p:nvSpPr>
          <p:spPr bwMode="auto">
            <a:xfrm flipV="1">
              <a:off x="3815" y="2917"/>
              <a:ext cx="0" cy="292"/>
            </a:xfrm>
            <a:prstGeom prst="line">
              <a:avLst/>
            </a:prstGeom>
            <a:noFill/>
            <a:ln w="9525">
              <a:solidFill>
                <a:schemeClr val="tx1"/>
              </a:solidFill>
              <a:round/>
              <a:headEnd/>
              <a:tailEnd type="stealth" w="med" len="med"/>
            </a:ln>
          </p:spPr>
          <p:txBody>
            <a:bodyPr wrap="none" anchor="ctr"/>
            <a:lstStyle/>
            <a:p>
              <a:endParaRPr lang="en-IN"/>
            </a:p>
          </p:txBody>
        </p:sp>
        <p:sp>
          <p:nvSpPr>
            <p:cNvPr id="14351" name="Line 112"/>
            <p:cNvSpPr>
              <a:spLocks noChangeShapeType="1"/>
            </p:cNvSpPr>
            <p:nvPr/>
          </p:nvSpPr>
          <p:spPr bwMode="auto">
            <a:xfrm>
              <a:off x="3364" y="1040"/>
              <a:ext cx="0" cy="198"/>
            </a:xfrm>
            <a:prstGeom prst="line">
              <a:avLst/>
            </a:prstGeom>
            <a:noFill/>
            <a:ln w="12700">
              <a:solidFill>
                <a:schemeClr val="tx1"/>
              </a:solidFill>
              <a:round/>
              <a:headEnd/>
              <a:tailEnd type="stealth" w="med" len="med"/>
            </a:ln>
          </p:spPr>
          <p:txBody>
            <a:bodyPr wrap="none" anchor="ctr"/>
            <a:lstStyle/>
            <a:p>
              <a:endParaRPr lang="en-IN"/>
            </a:p>
          </p:txBody>
        </p:sp>
        <p:sp>
          <p:nvSpPr>
            <p:cNvPr id="14352" name="Line 113"/>
            <p:cNvSpPr>
              <a:spLocks noChangeShapeType="1"/>
            </p:cNvSpPr>
            <p:nvPr/>
          </p:nvSpPr>
          <p:spPr bwMode="auto">
            <a:xfrm>
              <a:off x="1519" y="1486"/>
              <a:ext cx="193" cy="17"/>
            </a:xfrm>
            <a:prstGeom prst="line">
              <a:avLst/>
            </a:prstGeom>
            <a:noFill/>
            <a:ln w="12700">
              <a:solidFill>
                <a:schemeClr val="tx1"/>
              </a:solidFill>
              <a:round/>
              <a:headEnd/>
              <a:tailEnd type="stealth" w="med" len="med"/>
            </a:ln>
          </p:spPr>
          <p:txBody>
            <a:bodyPr wrap="none" anchor="ctr"/>
            <a:lstStyle/>
            <a:p>
              <a:endParaRPr lang="en-IN"/>
            </a:p>
          </p:txBody>
        </p:sp>
        <p:sp>
          <p:nvSpPr>
            <p:cNvPr id="14353" name="Freeform 114"/>
            <p:cNvSpPr>
              <a:spLocks/>
            </p:cNvSpPr>
            <p:nvPr/>
          </p:nvSpPr>
          <p:spPr bwMode="auto">
            <a:xfrm>
              <a:off x="1530" y="1327"/>
              <a:ext cx="254" cy="110"/>
            </a:xfrm>
            <a:custGeom>
              <a:avLst/>
              <a:gdLst>
                <a:gd name="T0" fmla="*/ 0 w 254"/>
                <a:gd name="T1" fmla="*/ 0 h 110"/>
                <a:gd name="T2" fmla="*/ 215 w 254"/>
                <a:gd name="T3" fmla="*/ 71 h 110"/>
                <a:gd name="T4" fmla="*/ 237 w 254"/>
                <a:gd name="T5" fmla="*/ 110 h 110"/>
                <a:gd name="T6" fmla="*/ 0 60000 65536"/>
                <a:gd name="T7" fmla="*/ 0 60000 65536"/>
                <a:gd name="T8" fmla="*/ 0 60000 65536"/>
                <a:gd name="T9" fmla="*/ 0 w 254"/>
                <a:gd name="T10" fmla="*/ 0 h 110"/>
                <a:gd name="T11" fmla="*/ 254 w 254"/>
                <a:gd name="T12" fmla="*/ 110 h 110"/>
              </a:gdLst>
              <a:ahLst/>
              <a:cxnLst>
                <a:cxn ang="T6">
                  <a:pos x="T0" y="T1"/>
                </a:cxn>
                <a:cxn ang="T7">
                  <a:pos x="T2" y="T3"/>
                </a:cxn>
                <a:cxn ang="T8">
                  <a:pos x="T4" y="T5"/>
                </a:cxn>
              </a:cxnLst>
              <a:rect l="T9" t="T10" r="T11" b="T12"/>
              <a:pathLst>
                <a:path w="254" h="110">
                  <a:moveTo>
                    <a:pt x="0" y="0"/>
                  </a:moveTo>
                  <a:cubicBezTo>
                    <a:pt x="88" y="26"/>
                    <a:pt x="176" y="53"/>
                    <a:pt x="215" y="71"/>
                  </a:cubicBezTo>
                  <a:cubicBezTo>
                    <a:pt x="254" y="89"/>
                    <a:pt x="233" y="103"/>
                    <a:pt x="237" y="110"/>
                  </a:cubicBezTo>
                </a:path>
              </a:pathLst>
            </a:custGeom>
            <a:noFill/>
            <a:ln w="12700">
              <a:solidFill>
                <a:schemeClr val="tx1"/>
              </a:solidFill>
              <a:round/>
              <a:headEnd/>
              <a:tailEnd type="stealth" w="med" len="med"/>
            </a:ln>
          </p:spPr>
          <p:txBody>
            <a:bodyPr wrap="none" anchor="ctr"/>
            <a:lstStyle/>
            <a:p>
              <a:endParaRPr lang="en-US"/>
            </a:p>
          </p:txBody>
        </p:sp>
        <p:sp>
          <p:nvSpPr>
            <p:cNvPr id="14354" name="Freeform 115"/>
            <p:cNvSpPr>
              <a:spLocks/>
            </p:cNvSpPr>
            <p:nvPr/>
          </p:nvSpPr>
          <p:spPr bwMode="auto">
            <a:xfrm>
              <a:off x="1530" y="1640"/>
              <a:ext cx="172" cy="28"/>
            </a:xfrm>
            <a:custGeom>
              <a:avLst/>
              <a:gdLst>
                <a:gd name="T0" fmla="*/ 0 w 172"/>
                <a:gd name="T1" fmla="*/ 28 h 28"/>
                <a:gd name="T2" fmla="*/ 144 w 172"/>
                <a:gd name="T3" fmla="*/ 22 h 28"/>
                <a:gd name="T4" fmla="*/ 171 w 172"/>
                <a:gd name="T5" fmla="*/ 0 h 28"/>
                <a:gd name="T6" fmla="*/ 0 60000 65536"/>
                <a:gd name="T7" fmla="*/ 0 60000 65536"/>
                <a:gd name="T8" fmla="*/ 0 60000 65536"/>
                <a:gd name="T9" fmla="*/ 0 w 172"/>
                <a:gd name="T10" fmla="*/ 0 h 28"/>
                <a:gd name="T11" fmla="*/ 172 w 172"/>
                <a:gd name="T12" fmla="*/ 28 h 28"/>
              </a:gdLst>
              <a:ahLst/>
              <a:cxnLst>
                <a:cxn ang="T6">
                  <a:pos x="T0" y="T1"/>
                </a:cxn>
                <a:cxn ang="T7">
                  <a:pos x="T2" y="T3"/>
                </a:cxn>
                <a:cxn ang="T8">
                  <a:pos x="T4" y="T5"/>
                </a:cxn>
              </a:cxnLst>
              <a:rect l="T9" t="T10" r="T11" b="T12"/>
              <a:pathLst>
                <a:path w="172" h="28">
                  <a:moveTo>
                    <a:pt x="0" y="28"/>
                  </a:moveTo>
                  <a:cubicBezTo>
                    <a:pt x="58" y="27"/>
                    <a:pt x="116" y="27"/>
                    <a:pt x="144" y="22"/>
                  </a:cubicBezTo>
                  <a:cubicBezTo>
                    <a:pt x="172" y="17"/>
                    <a:pt x="171" y="8"/>
                    <a:pt x="171" y="0"/>
                  </a:cubicBezTo>
                </a:path>
              </a:pathLst>
            </a:custGeom>
            <a:noFill/>
            <a:ln w="12700">
              <a:solidFill>
                <a:schemeClr val="tx1"/>
              </a:solidFill>
              <a:round/>
              <a:headEnd/>
              <a:tailEnd type="stealth" w="med" len="med"/>
            </a:ln>
          </p:spPr>
          <p:txBody>
            <a:bodyPr wrap="none" anchor="ctr"/>
            <a:lstStyle/>
            <a:p>
              <a:endParaRPr lang="en-US"/>
            </a:p>
          </p:txBody>
        </p:sp>
        <p:sp>
          <p:nvSpPr>
            <p:cNvPr id="14355" name="Line 116"/>
            <p:cNvSpPr>
              <a:spLocks noChangeShapeType="1"/>
            </p:cNvSpPr>
            <p:nvPr/>
          </p:nvSpPr>
          <p:spPr bwMode="auto">
            <a:xfrm>
              <a:off x="1349" y="2279"/>
              <a:ext cx="611" cy="0"/>
            </a:xfrm>
            <a:prstGeom prst="line">
              <a:avLst/>
            </a:prstGeom>
            <a:noFill/>
            <a:ln w="12700">
              <a:solidFill>
                <a:schemeClr val="tx1"/>
              </a:solidFill>
              <a:round/>
              <a:headEnd/>
              <a:tailEnd type="stealth" w="med" len="med"/>
            </a:ln>
          </p:spPr>
          <p:txBody>
            <a:bodyPr wrap="none" anchor="ctr"/>
            <a:lstStyle/>
            <a:p>
              <a:endParaRPr lang="en-IN"/>
            </a:p>
          </p:txBody>
        </p:sp>
        <p:sp>
          <p:nvSpPr>
            <p:cNvPr id="14356" name="Line 117"/>
            <p:cNvSpPr>
              <a:spLocks noChangeShapeType="1"/>
            </p:cNvSpPr>
            <p:nvPr/>
          </p:nvSpPr>
          <p:spPr bwMode="auto">
            <a:xfrm flipV="1">
              <a:off x="1349" y="1640"/>
              <a:ext cx="611" cy="639"/>
            </a:xfrm>
            <a:prstGeom prst="line">
              <a:avLst/>
            </a:prstGeom>
            <a:noFill/>
            <a:ln w="12700">
              <a:solidFill>
                <a:schemeClr val="tx1"/>
              </a:solidFill>
              <a:round/>
              <a:headEnd/>
              <a:tailEnd type="stealth" w="med" len="med"/>
            </a:ln>
          </p:spPr>
          <p:txBody>
            <a:bodyPr wrap="none" anchor="ctr"/>
            <a:lstStyle/>
            <a:p>
              <a:endParaRPr lang="en-IN"/>
            </a:p>
          </p:txBody>
        </p:sp>
        <p:sp>
          <p:nvSpPr>
            <p:cNvPr id="14357" name="Line 118"/>
            <p:cNvSpPr>
              <a:spLocks noChangeShapeType="1"/>
            </p:cNvSpPr>
            <p:nvPr/>
          </p:nvSpPr>
          <p:spPr bwMode="auto">
            <a:xfrm>
              <a:off x="1349" y="2279"/>
              <a:ext cx="611" cy="660"/>
            </a:xfrm>
            <a:prstGeom prst="line">
              <a:avLst/>
            </a:prstGeom>
            <a:noFill/>
            <a:ln w="12700">
              <a:solidFill>
                <a:schemeClr val="tx1"/>
              </a:solidFill>
              <a:round/>
              <a:headEnd/>
              <a:tailEnd type="stealth" w="med" len="med"/>
            </a:ln>
          </p:spPr>
          <p:txBody>
            <a:bodyPr wrap="none" anchor="ctr"/>
            <a:lstStyle/>
            <a:p>
              <a:endParaRPr lang="en-IN"/>
            </a:p>
          </p:txBody>
        </p:sp>
        <p:sp>
          <p:nvSpPr>
            <p:cNvPr id="14358" name="Line 119"/>
            <p:cNvSpPr>
              <a:spLocks noChangeShapeType="1"/>
            </p:cNvSpPr>
            <p:nvPr/>
          </p:nvSpPr>
          <p:spPr bwMode="auto">
            <a:xfrm>
              <a:off x="1327" y="2950"/>
              <a:ext cx="660" cy="116"/>
            </a:xfrm>
            <a:prstGeom prst="line">
              <a:avLst/>
            </a:prstGeom>
            <a:noFill/>
            <a:ln w="12700">
              <a:solidFill>
                <a:schemeClr val="tx1"/>
              </a:solidFill>
              <a:round/>
              <a:headEnd/>
              <a:tailEnd type="stealth" w="med" len="med"/>
            </a:ln>
          </p:spPr>
          <p:txBody>
            <a:bodyPr wrap="none" anchor="ctr"/>
            <a:lstStyle/>
            <a:p>
              <a:endParaRPr lang="en-IN"/>
            </a:p>
          </p:txBody>
        </p:sp>
        <p:sp>
          <p:nvSpPr>
            <p:cNvPr id="14359" name="Line 120"/>
            <p:cNvSpPr>
              <a:spLocks noChangeShapeType="1"/>
            </p:cNvSpPr>
            <p:nvPr/>
          </p:nvSpPr>
          <p:spPr bwMode="auto">
            <a:xfrm>
              <a:off x="1349" y="3204"/>
              <a:ext cx="1244" cy="49"/>
            </a:xfrm>
            <a:prstGeom prst="line">
              <a:avLst/>
            </a:prstGeom>
            <a:noFill/>
            <a:ln w="12700">
              <a:solidFill>
                <a:schemeClr val="tx1"/>
              </a:solidFill>
              <a:round/>
              <a:headEnd/>
              <a:tailEnd type="stealth" w="med" len="med"/>
            </a:ln>
          </p:spPr>
          <p:txBody>
            <a:bodyPr wrap="none" anchor="ctr"/>
            <a:lstStyle/>
            <a:p>
              <a:endParaRPr lang="en-IN"/>
            </a:p>
          </p:txBody>
        </p:sp>
        <p:sp>
          <p:nvSpPr>
            <p:cNvPr id="14360" name="Line 121"/>
            <p:cNvSpPr>
              <a:spLocks noChangeShapeType="1"/>
            </p:cNvSpPr>
            <p:nvPr/>
          </p:nvSpPr>
          <p:spPr bwMode="auto">
            <a:xfrm>
              <a:off x="1773" y="1029"/>
              <a:ext cx="1035" cy="314"/>
            </a:xfrm>
            <a:prstGeom prst="line">
              <a:avLst/>
            </a:prstGeom>
            <a:noFill/>
            <a:ln w="12700">
              <a:solidFill>
                <a:schemeClr val="tx1"/>
              </a:solidFill>
              <a:round/>
              <a:headEnd/>
              <a:tailEnd type="stealth" w="med" len="med"/>
            </a:ln>
          </p:spPr>
          <p:txBody>
            <a:bodyPr wrap="none" anchor="ctr"/>
            <a:lstStyle/>
            <a:p>
              <a:endParaRPr lang="en-IN"/>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229600" cy="4953000"/>
          </a:xfrm>
        </p:spPr>
        <p:txBody>
          <a:bodyPr/>
          <a:lstStyle/>
          <a:p>
            <a:r>
              <a:rPr lang="en-US" sz="2800" dirty="0" smtClean="0"/>
              <a:t>Goal of memory system:</a:t>
            </a:r>
          </a:p>
          <a:p>
            <a:pPr>
              <a:buNone/>
            </a:pPr>
            <a:r>
              <a:rPr lang="en-US" sz="2800" dirty="0"/>
              <a:t> </a:t>
            </a:r>
            <a:r>
              <a:rPr lang="en-US" sz="2800" dirty="0" smtClean="0"/>
              <a:t>    To provide adequate storage capacity with an acceptable level of performance and cost.</a:t>
            </a:r>
          </a:p>
          <a:p>
            <a:pPr>
              <a:buNone/>
            </a:pPr>
            <a:r>
              <a:rPr lang="en-US" sz="2800" dirty="0" smtClean="0"/>
              <a:t>    i.e. high average performance at low average cost.</a:t>
            </a:r>
          </a:p>
          <a:p>
            <a:pPr>
              <a:buNone/>
            </a:pPr>
            <a:endParaRPr lang="en-US" dirty="0" smtClean="0"/>
          </a:p>
          <a:p>
            <a:pPr>
              <a:buNone/>
            </a:pPr>
            <a:endParaRPr lang="en-US" dirty="0"/>
          </a:p>
        </p:txBody>
      </p:sp>
      <p:pic>
        <p:nvPicPr>
          <p:cNvPr id="4" name="Picture 3" descr="untitled1.bmp"/>
          <p:cNvPicPr>
            <a:picLocks noChangeAspect="1"/>
          </p:cNvPicPr>
          <p:nvPr/>
        </p:nvPicPr>
        <p:blipFill>
          <a:blip r:embed="rId2" cstate="print"/>
          <a:stretch>
            <a:fillRect/>
          </a:stretch>
        </p:blipFill>
        <p:spPr>
          <a:xfrm rot="10800000">
            <a:off x="609600" y="2971800"/>
            <a:ext cx="7239000" cy="3134617"/>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a:xfrm>
            <a:off x="404813" y="381000"/>
            <a:ext cx="7672387" cy="649288"/>
          </a:xfrm>
        </p:spPr>
        <p:txBody>
          <a:bodyPr>
            <a:normAutofit fontScale="90000"/>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Disk Operation (Single-Platter View)</a:t>
            </a:r>
          </a:p>
        </p:txBody>
      </p:sp>
      <p:sp>
        <p:nvSpPr>
          <p:cNvPr id="30722" name="Rectangle 2"/>
          <p:cNvSpPr>
            <a:spLocks noGrp="1" noChangeArrowheads="1"/>
          </p:cNvSpPr>
          <p:nvPr>
            <p:ph idx="1"/>
          </p:nvPr>
        </p:nvSpPr>
        <p:spPr>
          <a:xfrm>
            <a:off x="290513" y="1220788"/>
            <a:ext cx="8307387" cy="5224462"/>
          </a:xfrm>
        </p:spPr>
        <p:txBody>
          <a:bodyPr/>
          <a:lstStyle/>
          <a:p>
            <a:pPr eaLnBrk="1" hangingPunct="1">
              <a:buFont typeface="Wingdings" pitchFamily="2" charset="2"/>
              <a:buNone/>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mtClean="0"/>
              <a:t> </a:t>
            </a:r>
          </a:p>
        </p:txBody>
      </p:sp>
      <p:sp>
        <p:nvSpPr>
          <p:cNvPr id="15364" name="Oval 3"/>
          <p:cNvSpPr>
            <a:spLocks noChangeArrowheads="1"/>
          </p:cNvSpPr>
          <p:nvPr/>
        </p:nvSpPr>
        <p:spPr bwMode="auto">
          <a:xfrm>
            <a:off x="2962275" y="2722563"/>
            <a:ext cx="1851025" cy="1812925"/>
          </a:xfrm>
          <a:prstGeom prst="ellipse">
            <a:avLst/>
          </a:prstGeom>
          <a:solidFill>
            <a:srgbClr val="FFFFFF"/>
          </a:solidFill>
          <a:ln w="12600">
            <a:solidFill>
              <a:srgbClr val="000066"/>
            </a:solidFill>
            <a:miter lim="800000"/>
            <a:headEnd/>
            <a:tailEnd/>
          </a:ln>
        </p:spPr>
        <p:txBody>
          <a:bodyPr wrap="none" anchor="ctr"/>
          <a:lstStyle/>
          <a:p>
            <a:endParaRPr lang="en-US"/>
          </a:p>
        </p:txBody>
      </p:sp>
      <p:sp>
        <p:nvSpPr>
          <p:cNvPr id="15365" name="Oval 4"/>
          <p:cNvSpPr>
            <a:spLocks noChangeArrowheads="1"/>
          </p:cNvSpPr>
          <p:nvPr/>
        </p:nvSpPr>
        <p:spPr bwMode="auto">
          <a:xfrm>
            <a:off x="1992313" y="1773238"/>
            <a:ext cx="3790950" cy="3713162"/>
          </a:xfrm>
          <a:prstGeom prst="ellipse">
            <a:avLst/>
          </a:prstGeom>
          <a:noFill/>
          <a:ln w="38160">
            <a:solidFill>
              <a:srgbClr val="000066"/>
            </a:solidFill>
            <a:miter lim="800000"/>
            <a:headEnd/>
            <a:tailEnd/>
          </a:ln>
        </p:spPr>
        <p:txBody>
          <a:bodyPr wrap="none" anchor="ctr"/>
          <a:lstStyle/>
          <a:p>
            <a:endParaRPr lang="en-US"/>
          </a:p>
        </p:txBody>
      </p:sp>
      <p:sp>
        <p:nvSpPr>
          <p:cNvPr id="15366" name="Oval 5"/>
          <p:cNvSpPr>
            <a:spLocks noChangeArrowheads="1"/>
          </p:cNvSpPr>
          <p:nvPr/>
        </p:nvSpPr>
        <p:spPr bwMode="auto">
          <a:xfrm>
            <a:off x="2182813" y="1958975"/>
            <a:ext cx="3409950" cy="3340100"/>
          </a:xfrm>
          <a:prstGeom prst="ellipse">
            <a:avLst/>
          </a:prstGeom>
          <a:noFill/>
          <a:ln w="12600">
            <a:solidFill>
              <a:srgbClr val="000066"/>
            </a:solidFill>
            <a:miter lim="800000"/>
            <a:headEnd/>
            <a:tailEnd/>
          </a:ln>
        </p:spPr>
        <p:txBody>
          <a:bodyPr wrap="none" anchor="ctr"/>
          <a:lstStyle/>
          <a:p>
            <a:endParaRPr lang="en-US"/>
          </a:p>
        </p:txBody>
      </p:sp>
      <p:sp>
        <p:nvSpPr>
          <p:cNvPr id="15367" name="Oval 6"/>
          <p:cNvSpPr>
            <a:spLocks noChangeArrowheads="1"/>
          </p:cNvSpPr>
          <p:nvPr/>
        </p:nvSpPr>
        <p:spPr bwMode="auto">
          <a:xfrm>
            <a:off x="2373313" y="2144713"/>
            <a:ext cx="3030537" cy="2968625"/>
          </a:xfrm>
          <a:prstGeom prst="ellipse">
            <a:avLst/>
          </a:prstGeom>
          <a:noFill/>
          <a:ln w="12600">
            <a:solidFill>
              <a:srgbClr val="000066"/>
            </a:solidFill>
            <a:miter lim="800000"/>
            <a:headEnd/>
            <a:tailEnd/>
          </a:ln>
        </p:spPr>
        <p:txBody>
          <a:bodyPr wrap="none" anchor="ctr"/>
          <a:lstStyle/>
          <a:p>
            <a:endParaRPr lang="en-US"/>
          </a:p>
        </p:txBody>
      </p:sp>
      <p:sp>
        <p:nvSpPr>
          <p:cNvPr id="15368" name="Oval 7"/>
          <p:cNvSpPr>
            <a:spLocks noChangeArrowheads="1"/>
          </p:cNvSpPr>
          <p:nvPr/>
        </p:nvSpPr>
        <p:spPr bwMode="auto">
          <a:xfrm>
            <a:off x="2563813" y="2332038"/>
            <a:ext cx="2649537" cy="2595562"/>
          </a:xfrm>
          <a:prstGeom prst="ellipse">
            <a:avLst/>
          </a:prstGeom>
          <a:noFill/>
          <a:ln w="12600">
            <a:solidFill>
              <a:srgbClr val="000066"/>
            </a:solidFill>
            <a:miter lim="800000"/>
            <a:headEnd/>
            <a:tailEnd/>
          </a:ln>
        </p:spPr>
        <p:txBody>
          <a:bodyPr wrap="none" anchor="ctr"/>
          <a:lstStyle/>
          <a:p>
            <a:endParaRPr lang="en-US"/>
          </a:p>
        </p:txBody>
      </p:sp>
      <p:sp>
        <p:nvSpPr>
          <p:cNvPr id="15369" name="Oval 8"/>
          <p:cNvSpPr>
            <a:spLocks noChangeArrowheads="1"/>
          </p:cNvSpPr>
          <p:nvPr/>
        </p:nvSpPr>
        <p:spPr bwMode="auto">
          <a:xfrm>
            <a:off x="2752725" y="2517775"/>
            <a:ext cx="2270125" cy="2222500"/>
          </a:xfrm>
          <a:prstGeom prst="ellipse">
            <a:avLst/>
          </a:prstGeom>
          <a:noFill/>
          <a:ln w="12600">
            <a:solidFill>
              <a:srgbClr val="000066"/>
            </a:solidFill>
            <a:miter lim="800000"/>
            <a:headEnd/>
            <a:tailEnd/>
          </a:ln>
        </p:spPr>
        <p:txBody>
          <a:bodyPr wrap="none" anchor="ctr"/>
          <a:lstStyle/>
          <a:p>
            <a:endParaRPr lang="en-US"/>
          </a:p>
        </p:txBody>
      </p:sp>
      <p:sp>
        <p:nvSpPr>
          <p:cNvPr id="15370" name="Oval 9"/>
          <p:cNvSpPr>
            <a:spLocks noChangeArrowheads="1"/>
          </p:cNvSpPr>
          <p:nvPr/>
        </p:nvSpPr>
        <p:spPr bwMode="auto">
          <a:xfrm>
            <a:off x="3133725" y="2890838"/>
            <a:ext cx="1508125" cy="1477962"/>
          </a:xfrm>
          <a:prstGeom prst="ellipse">
            <a:avLst/>
          </a:prstGeom>
          <a:noFill/>
          <a:ln w="12600">
            <a:solidFill>
              <a:srgbClr val="000066"/>
            </a:solidFill>
            <a:miter lim="800000"/>
            <a:headEnd/>
            <a:tailEnd/>
          </a:ln>
        </p:spPr>
        <p:txBody>
          <a:bodyPr wrap="none" anchor="ctr"/>
          <a:lstStyle/>
          <a:p>
            <a:endParaRPr lang="en-US"/>
          </a:p>
        </p:txBody>
      </p:sp>
      <p:sp>
        <p:nvSpPr>
          <p:cNvPr id="15371" name="AutoShape 10"/>
          <p:cNvSpPr>
            <a:spLocks/>
          </p:cNvSpPr>
          <p:nvPr/>
        </p:nvSpPr>
        <p:spPr bwMode="auto">
          <a:xfrm rot="-1920000">
            <a:off x="1736725" y="1757363"/>
            <a:ext cx="2705100" cy="101600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960 w 21600"/>
              <a:gd name="T19" fmla="*/ 1 h 21600"/>
              <a:gd name="T20" fmla="*/ 10799 w 21600"/>
              <a:gd name="T21" fmla="*/ 10799 h 21600"/>
            </a:gdLst>
            <a:ahLst/>
            <a:cxnLst>
              <a:cxn ang="T12">
                <a:pos x="T0" y="T1"/>
              </a:cxn>
              <a:cxn ang="T13">
                <a:pos x="T2" y="T3"/>
              </a:cxn>
              <a:cxn ang="T14">
                <a:pos x="T4" y="T5"/>
              </a:cxn>
              <a:cxn ang="T15">
                <a:pos x="T6" y="T7"/>
              </a:cxn>
              <a:cxn ang="T16">
                <a:pos x="T8" y="T9"/>
              </a:cxn>
              <a:cxn ang="T17">
                <a:pos x="T10" y="T11"/>
              </a:cxn>
            </a:cxnLst>
            <a:rect l="T18" t="T19" r="T20" b="T21"/>
            <a:pathLst>
              <a:path w="21600" h="21600" stroke="0">
                <a:moveTo>
                  <a:pt x="912" y="6454"/>
                </a:moveTo>
                <a:cubicBezTo>
                  <a:pt x="2634" y="2536"/>
                  <a:pt x="6507" y="5"/>
                  <a:pt x="10787" y="0"/>
                </a:cubicBezTo>
                <a:lnTo>
                  <a:pt x="10800" y="10800"/>
                </a:lnTo>
                <a:close/>
              </a:path>
              <a:path w="21600" h="21600" fill="none">
                <a:moveTo>
                  <a:pt x="912" y="6454"/>
                </a:moveTo>
                <a:cubicBezTo>
                  <a:pt x="2634" y="2536"/>
                  <a:pt x="6507" y="5"/>
                  <a:pt x="10787" y="0"/>
                </a:cubicBezTo>
              </a:path>
            </a:pathLst>
          </a:custGeom>
          <a:noFill/>
          <a:ln w="28440">
            <a:solidFill>
              <a:srgbClr val="00FFFF"/>
            </a:solidFill>
            <a:prstDash val="dash"/>
            <a:miter lim="800000"/>
            <a:headEnd/>
            <a:tailEnd type="triangle" w="med" len="med"/>
          </a:ln>
        </p:spPr>
        <p:txBody>
          <a:bodyPr wrap="none" anchor="ctr"/>
          <a:lstStyle/>
          <a:p>
            <a:endParaRPr lang="en-US"/>
          </a:p>
        </p:txBody>
      </p:sp>
      <p:sp>
        <p:nvSpPr>
          <p:cNvPr id="15372" name="Rectangle 11"/>
          <p:cNvSpPr>
            <a:spLocks noChangeArrowheads="1"/>
          </p:cNvSpPr>
          <p:nvPr/>
        </p:nvSpPr>
        <p:spPr bwMode="auto">
          <a:xfrm>
            <a:off x="457200" y="1647825"/>
            <a:ext cx="1735138" cy="1028700"/>
          </a:xfrm>
          <a:prstGeom prst="rect">
            <a:avLst/>
          </a:prstGeom>
          <a:noFill/>
          <a:ln w="9525">
            <a:noFill/>
            <a:round/>
            <a:headEnd/>
            <a:tailEnd/>
          </a:ln>
        </p:spPr>
        <p:txBody>
          <a:bodyPr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66"/>
                </a:solidFill>
                <a:latin typeface="Helvetica" pitchFamily="48" charset="0"/>
              </a:rPr>
              <a:t>The disk surface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66"/>
                </a:solidFill>
                <a:latin typeface="Helvetica" pitchFamily="48" charset="0"/>
              </a:rPr>
              <a:t>spins at a fixed</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66"/>
                </a:solidFill>
                <a:latin typeface="Helvetica" pitchFamily="48" charset="0"/>
              </a:rPr>
              <a:t>rotational rate</a:t>
            </a:r>
          </a:p>
        </p:txBody>
      </p:sp>
      <p:sp>
        <p:nvSpPr>
          <p:cNvPr id="15373" name="Oval 12"/>
          <p:cNvSpPr>
            <a:spLocks noChangeArrowheads="1"/>
          </p:cNvSpPr>
          <p:nvPr/>
        </p:nvSpPr>
        <p:spPr bwMode="auto">
          <a:xfrm>
            <a:off x="3355975" y="3078163"/>
            <a:ext cx="1128713" cy="1104900"/>
          </a:xfrm>
          <a:prstGeom prst="ellipse">
            <a:avLst/>
          </a:prstGeom>
          <a:solidFill>
            <a:srgbClr val="00FFFF"/>
          </a:solidFill>
          <a:ln w="38160">
            <a:solidFill>
              <a:srgbClr val="000066"/>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66"/>
                </a:solidFill>
                <a:latin typeface="Helvetica" pitchFamily="48" charset="0"/>
              </a:rPr>
              <a:t>spindle</a:t>
            </a:r>
          </a:p>
        </p:txBody>
      </p:sp>
      <p:grpSp>
        <p:nvGrpSpPr>
          <p:cNvPr id="2" name="Group 13"/>
          <p:cNvGrpSpPr>
            <a:grpSpLocks/>
          </p:cNvGrpSpPr>
          <p:nvPr/>
        </p:nvGrpSpPr>
        <p:grpSpPr bwMode="auto">
          <a:xfrm>
            <a:off x="4360863" y="1828799"/>
            <a:ext cx="4021137" cy="3573463"/>
            <a:chOff x="2747" y="1126"/>
            <a:chExt cx="2629" cy="2277"/>
          </a:xfrm>
        </p:grpSpPr>
        <p:grpSp>
          <p:nvGrpSpPr>
            <p:cNvPr id="3" name="Group 14"/>
            <p:cNvGrpSpPr>
              <a:grpSpLocks/>
            </p:cNvGrpSpPr>
            <p:nvPr/>
          </p:nvGrpSpPr>
          <p:grpSpPr bwMode="auto">
            <a:xfrm>
              <a:off x="2747" y="2494"/>
              <a:ext cx="2629" cy="909"/>
              <a:chOff x="2747" y="2494"/>
              <a:chExt cx="2629" cy="909"/>
            </a:xfrm>
          </p:grpSpPr>
          <p:sp>
            <p:nvSpPr>
              <p:cNvPr id="15421" name="Rectangle 15"/>
              <p:cNvSpPr>
                <a:spLocks noChangeArrowheads="1"/>
              </p:cNvSpPr>
              <p:nvPr/>
            </p:nvSpPr>
            <p:spPr bwMode="auto">
              <a:xfrm>
                <a:off x="3520" y="2894"/>
                <a:ext cx="1856" cy="509"/>
              </a:xfrm>
              <a:prstGeom prst="rect">
                <a:avLst/>
              </a:prstGeom>
              <a:noFill/>
              <a:ln w="9525">
                <a:noFill/>
                <a:round/>
                <a:headEnd/>
                <a:tailEnd/>
              </a:ln>
            </p:spPr>
            <p:txBody>
              <a:bodyPr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66"/>
                    </a:solidFill>
                    <a:latin typeface="Helvetica" pitchFamily="48" charset="0"/>
                  </a:rPr>
                  <a:t>By moving radially, the arm can position the read/write head over any track</a:t>
                </a:r>
              </a:p>
            </p:txBody>
          </p:sp>
          <p:sp>
            <p:nvSpPr>
              <p:cNvPr id="15422" name="AutoShape 16"/>
              <p:cNvSpPr>
                <a:spLocks/>
              </p:cNvSpPr>
              <p:nvPr/>
            </p:nvSpPr>
            <p:spPr bwMode="auto">
              <a:xfrm rot="2820000" flipV="1">
                <a:off x="2497" y="2744"/>
                <a:ext cx="826" cy="32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1464 w 21600"/>
                  <a:gd name="T19" fmla="*/ 0 h 21600"/>
                  <a:gd name="T20" fmla="*/ 20136 w 21600"/>
                  <a:gd name="T21" fmla="*/ 10800 h 21600"/>
                </a:gdLst>
                <a:ahLst/>
                <a:cxnLst>
                  <a:cxn ang="T12">
                    <a:pos x="T0" y="T1"/>
                  </a:cxn>
                  <a:cxn ang="T13">
                    <a:pos x="T2" y="T3"/>
                  </a:cxn>
                  <a:cxn ang="T14">
                    <a:pos x="T4" y="T5"/>
                  </a:cxn>
                  <a:cxn ang="T15">
                    <a:pos x="T6" y="T7"/>
                  </a:cxn>
                  <a:cxn ang="T16">
                    <a:pos x="T8" y="T9"/>
                  </a:cxn>
                  <a:cxn ang="T17">
                    <a:pos x="T10" y="T11"/>
                  </a:cxn>
                </a:cxnLst>
                <a:rect l="T18" t="T19" r="T20" b="T21"/>
                <a:pathLst>
                  <a:path w="21600" h="21600" stroke="0">
                    <a:moveTo>
                      <a:pt x="1422" y="5443"/>
                    </a:moveTo>
                    <a:cubicBezTo>
                      <a:pt x="3344" y="2077"/>
                      <a:pt x="6923" y="-1"/>
                      <a:pt x="10800" y="0"/>
                    </a:cubicBezTo>
                    <a:cubicBezTo>
                      <a:pt x="14633" y="0"/>
                      <a:pt x="18179" y="2032"/>
                      <a:pt x="20118" y="5339"/>
                    </a:cubicBezTo>
                    <a:lnTo>
                      <a:pt x="10800" y="10800"/>
                    </a:lnTo>
                    <a:close/>
                  </a:path>
                  <a:path w="21600" h="21600" fill="none">
                    <a:moveTo>
                      <a:pt x="1422" y="5443"/>
                    </a:moveTo>
                    <a:cubicBezTo>
                      <a:pt x="3344" y="2077"/>
                      <a:pt x="6923" y="-1"/>
                      <a:pt x="10800" y="0"/>
                    </a:cubicBezTo>
                    <a:cubicBezTo>
                      <a:pt x="14633" y="0"/>
                      <a:pt x="18179" y="2032"/>
                      <a:pt x="20118" y="5339"/>
                    </a:cubicBezTo>
                  </a:path>
                </a:pathLst>
              </a:custGeom>
              <a:noFill/>
              <a:ln w="28440">
                <a:solidFill>
                  <a:srgbClr val="00FFFF"/>
                </a:solidFill>
                <a:prstDash val="dash"/>
                <a:miter lim="800000"/>
                <a:headEnd type="triangle" w="med" len="med"/>
                <a:tailEnd type="triangle" w="med" len="med"/>
              </a:ln>
            </p:spPr>
            <p:txBody>
              <a:bodyPr wrap="none" anchor="ctr"/>
              <a:lstStyle/>
              <a:p>
                <a:endParaRPr lang="en-US"/>
              </a:p>
            </p:txBody>
          </p:sp>
        </p:grpSp>
        <p:sp>
          <p:nvSpPr>
            <p:cNvPr id="15420" name="Rectangle 17"/>
            <p:cNvSpPr>
              <a:spLocks noChangeArrowheads="1"/>
            </p:cNvSpPr>
            <p:nvPr/>
          </p:nvSpPr>
          <p:spPr bwMode="auto">
            <a:xfrm>
              <a:off x="3600" y="1126"/>
              <a:ext cx="1596" cy="811"/>
            </a:xfrm>
            <a:prstGeom prst="rect">
              <a:avLst/>
            </a:prstGeom>
            <a:noFill/>
            <a:ln w="9525">
              <a:noFill/>
              <a:round/>
              <a:headEnd/>
              <a:tailEnd/>
            </a:ln>
          </p:spPr>
          <p:txBody>
            <a:bodyPr wrap="none"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066"/>
                  </a:solidFill>
                  <a:latin typeface="Helvetica" pitchFamily="48" charset="0"/>
                </a:rPr>
                <a:t>The read/write </a:t>
              </a:r>
              <a:r>
                <a:rPr lang="en-GB" sz="1600" b="1" i="1" dirty="0">
                  <a:solidFill>
                    <a:srgbClr val="000066"/>
                  </a:solidFill>
                  <a:latin typeface="Helvetica" pitchFamily="48" charset="0"/>
                </a:rPr>
                <a:t>head</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066"/>
                  </a:solidFill>
                  <a:latin typeface="Helvetica" pitchFamily="48" charset="0"/>
                </a:rPr>
                <a:t>is attached to the end</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066"/>
                  </a:solidFill>
                  <a:latin typeface="Helvetica" pitchFamily="48" charset="0"/>
                </a:rPr>
                <a:t>of the </a:t>
              </a:r>
              <a:r>
                <a:rPr lang="en-GB" sz="1600" b="1" i="1" dirty="0">
                  <a:solidFill>
                    <a:srgbClr val="000066"/>
                  </a:solidFill>
                  <a:latin typeface="Helvetica" pitchFamily="48" charset="0"/>
                </a:rPr>
                <a:t>arm</a:t>
              </a:r>
              <a:r>
                <a:rPr lang="en-GB" sz="1600" b="1" dirty="0">
                  <a:solidFill>
                    <a:srgbClr val="000066"/>
                  </a:solidFill>
                  <a:latin typeface="Helvetica" pitchFamily="48" charset="0"/>
                </a:rPr>
                <a:t> and flies over</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066"/>
                  </a:solidFill>
                  <a:latin typeface="Helvetica" pitchFamily="48" charset="0"/>
                </a:rPr>
                <a:t> the disk surface on</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066"/>
                  </a:solidFill>
                  <a:latin typeface="Helvetica" pitchFamily="48" charset="0"/>
                </a:rPr>
                <a:t>a thin cushion of air</a:t>
              </a:r>
            </a:p>
          </p:txBody>
        </p:sp>
      </p:grpSp>
      <p:grpSp>
        <p:nvGrpSpPr>
          <p:cNvPr id="4" name="Group 18"/>
          <p:cNvGrpSpPr>
            <a:grpSpLocks/>
          </p:cNvGrpSpPr>
          <p:nvPr/>
        </p:nvGrpSpPr>
        <p:grpSpPr bwMode="auto">
          <a:xfrm>
            <a:off x="4530725" y="3149600"/>
            <a:ext cx="1679575" cy="1651000"/>
            <a:chOff x="2854" y="1984"/>
            <a:chExt cx="1058" cy="1040"/>
          </a:xfrm>
        </p:grpSpPr>
        <p:grpSp>
          <p:nvGrpSpPr>
            <p:cNvPr id="5" name="Group 19"/>
            <p:cNvGrpSpPr>
              <a:grpSpLocks/>
            </p:cNvGrpSpPr>
            <p:nvPr/>
          </p:nvGrpSpPr>
          <p:grpSpPr bwMode="auto">
            <a:xfrm>
              <a:off x="2854" y="1984"/>
              <a:ext cx="1058" cy="1040"/>
              <a:chOff x="2854" y="1984"/>
              <a:chExt cx="1058" cy="1040"/>
            </a:xfrm>
          </p:grpSpPr>
          <p:sp>
            <p:nvSpPr>
              <p:cNvPr id="15417" name="Oval 20"/>
              <p:cNvSpPr>
                <a:spLocks noChangeArrowheads="1"/>
              </p:cNvSpPr>
              <p:nvPr/>
            </p:nvSpPr>
            <p:spPr bwMode="auto">
              <a:xfrm rot="-2700000">
                <a:off x="2880" y="2872"/>
                <a:ext cx="128" cy="128"/>
              </a:xfrm>
              <a:prstGeom prst="ellipse">
                <a:avLst/>
              </a:prstGeom>
              <a:solidFill>
                <a:srgbClr val="00FFFF"/>
              </a:solidFill>
              <a:ln w="12600">
                <a:solidFill>
                  <a:srgbClr val="000066"/>
                </a:solidFill>
                <a:miter lim="800000"/>
                <a:headEnd/>
                <a:tailEnd/>
              </a:ln>
            </p:spPr>
            <p:txBody>
              <a:bodyPr wrap="none" anchor="ctr"/>
              <a:lstStyle/>
              <a:p>
                <a:endParaRPr lang="en-US"/>
              </a:p>
            </p:txBody>
          </p:sp>
          <p:sp>
            <p:nvSpPr>
              <p:cNvPr id="15418" name="Rectangle 21"/>
              <p:cNvSpPr>
                <a:spLocks noChangeArrowheads="1"/>
              </p:cNvSpPr>
              <p:nvPr/>
            </p:nvSpPr>
            <p:spPr bwMode="auto">
              <a:xfrm rot="-2700000">
                <a:off x="2791" y="2424"/>
                <a:ext cx="1282" cy="63"/>
              </a:xfrm>
              <a:prstGeom prst="rect">
                <a:avLst/>
              </a:prstGeom>
              <a:solidFill>
                <a:srgbClr val="00FFFF"/>
              </a:solidFill>
              <a:ln w="12600">
                <a:solidFill>
                  <a:srgbClr val="000066"/>
                </a:solidFill>
                <a:miter lim="800000"/>
                <a:headEnd/>
                <a:tailEnd/>
              </a:ln>
            </p:spPr>
            <p:txBody>
              <a:bodyPr wrap="none" anchor="ctr"/>
              <a:lstStyle/>
              <a:p>
                <a:endParaRPr lang="en-US"/>
              </a:p>
            </p:txBody>
          </p:sp>
        </p:grpSp>
        <p:sp>
          <p:nvSpPr>
            <p:cNvPr id="15416" name="Oval 22"/>
            <p:cNvSpPr>
              <a:spLocks noChangeArrowheads="1"/>
            </p:cNvSpPr>
            <p:nvPr/>
          </p:nvSpPr>
          <p:spPr bwMode="auto">
            <a:xfrm>
              <a:off x="3859" y="2022"/>
              <a:ext cx="23" cy="23"/>
            </a:xfrm>
            <a:prstGeom prst="ellipse">
              <a:avLst/>
            </a:prstGeom>
            <a:solidFill>
              <a:srgbClr val="000066"/>
            </a:solidFill>
            <a:ln w="25560">
              <a:solidFill>
                <a:srgbClr val="000066"/>
              </a:solidFill>
              <a:miter lim="800000"/>
              <a:headEnd/>
              <a:tailEnd/>
            </a:ln>
          </p:spPr>
          <p:txBody>
            <a:bodyPr wrap="none" anchor="ctr"/>
            <a:lstStyle/>
            <a:p>
              <a:endParaRPr lang="en-US"/>
            </a:p>
          </p:txBody>
        </p:sp>
      </p:grpSp>
      <p:grpSp>
        <p:nvGrpSpPr>
          <p:cNvPr id="6" name="Group 23"/>
          <p:cNvGrpSpPr>
            <a:grpSpLocks/>
          </p:cNvGrpSpPr>
          <p:nvPr/>
        </p:nvGrpSpPr>
        <p:grpSpPr bwMode="auto">
          <a:xfrm>
            <a:off x="4887913" y="3121025"/>
            <a:ext cx="1296987" cy="1947863"/>
            <a:chOff x="3079" y="1966"/>
            <a:chExt cx="817" cy="1227"/>
          </a:xfrm>
        </p:grpSpPr>
        <p:grpSp>
          <p:nvGrpSpPr>
            <p:cNvPr id="7" name="Group 24"/>
            <p:cNvGrpSpPr>
              <a:grpSpLocks/>
            </p:cNvGrpSpPr>
            <p:nvPr/>
          </p:nvGrpSpPr>
          <p:grpSpPr bwMode="auto">
            <a:xfrm>
              <a:off x="3079" y="1966"/>
              <a:ext cx="817" cy="1227"/>
              <a:chOff x="3079" y="1966"/>
              <a:chExt cx="817" cy="1227"/>
            </a:xfrm>
          </p:grpSpPr>
          <p:sp>
            <p:nvSpPr>
              <p:cNvPr id="15413" name="Oval 25"/>
              <p:cNvSpPr>
                <a:spLocks noChangeArrowheads="1"/>
              </p:cNvSpPr>
              <p:nvPr/>
            </p:nvSpPr>
            <p:spPr bwMode="auto">
              <a:xfrm rot="-3480000">
                <a:off x="3103" y="3042"/>
                <a:ext cx="128" cy="128"/>
              </a:xfrm>
              <a:prstGeom prst="ellipse">
                <a:avLst/>
              </a:prstGeom>
              <a:solidFill>
                <a:srgbClr val="00FFFF"/>
              </a:solidFill>
              <a:ln w="12600">
                <a:solidFill>
                  <a:srgbClr val="000066"/>
                </a:solidFill>
                <a:miter lim="800000"/>
                <a:headEnd/>
                <a:tailEnd/>
              </a:ln>
            </p:spPr>
            <p:txBody>
              <a:bodyPr wrap="none" anchor="ctr"/>
              <a:lstStyle/>
              <a:p>
                <a:endParaRPr lang="en-US"/>
              </a:p>
            </p:txBody>
          </p:sp>
          <p:sp>
            <p:nvSpPr>
              <p:cNvPr id="15414" name="Rectangle 26"/>
              <p:cNvSpPr>
                <a:spLocks noChangeArrowheads="1"/>
              </p:cNvSpPr>
              <p:nvPr/>
            </p:nvSpPr>
            <p:spPr bwMode="auto">
              <a:xfrm rot="-3480000">
                <a:off x="2889" y="2493"/>
                <a:ext cx="1282" cy="63"/>
              </a:xfrm>
              <a:prstGeom prst="rect">
                <a:avLst/>
              </a:prstGeom>
              <a:solidFill>
                <a:srgbClr val="00FFFF"/>
              </a:solidFill>
              <a:ln w="12600">
                <a:solidFill>
                  <a:srgbClr val="000066"/>
                </a:solidFill>
                <a:miter lim="800000"/>
                <a:headEnd/>
                <a:tailEnd/>
              </a:ln>
            </p:spPr>
            <p:txBody>
              <a:bodyPr wrap="none" anchor="ctr"/>
              <a:lstStyle/>
              <a:p>
                <a:endParaRPr lang="en-US"/>
              </a:p>
            </p:txBody>
          </p:sp>
        </p:grpSp>
        <p:sp>
          <p:nvSpPr>
            <p:cNvPr id="15412" name="Oval 27"/>
            <p:cNvSpPr>
              <a:spLocks noChangeArrowheads="1"/>
            </p:cNvSpPr>
            <p:nvPr/>
          </p:nvSpPr>
          <p:spPr bwMode="auto">
            <a:xfrm rot="-840000">
              <a:off x="3846" y="2003"/>
              <a:ext cx="23" cy="23"/>
            </a:xfrm>
            <a:prstGeom prst="ellipse">
              <a:avLst/>
            </a:prstGeom>
            <a:solidFill>
              <a:srgbClr val="000066"/>
            </a:solidFill>
            <a:ln w="25560">
              <a:solidFill>
                <a:srgbClr val="000066"/>
              </a:solidFill>
              <a:miter lim="800000"/>
              <a:headEnd/>
              <a:tailEnd/>
            </a:ln>
          </p:spPr>
          <p:txBody>
            <a:bodyPr wrap="none" anchor="ctr"/>
            <a:lstStyle/>
            <a:p>
              <a:endParaRPr lang="en-US"/>
            </a:p>
          </p:txBody>
        </p:sp>
      </p:grpSp>
      <p:grpSp>
        <p:nvGrpSpPr>
          <p:cNvPr id="8" name="Group 28"/>
          <p:cNvGrpSpPr>
            <a:grpSpLocks/>
          </p:cNvGrpSpPr>
          <p:nvPr/>
        </p:nvGrpSpPr>
        <p:grpSpPr bwMode="auto">
          <a:xfrm>
            <a:off x="4217988" y="3113088"/>
            <a:ext cx="1993900" cy="1211262"/>
            <a:chOff x="2657" y="1961"/>
            <a:chExt cx="1256" cy="763"/>
          </a:xfrm>
        </p:grpSpPr>
        <p:grpSp>
          <p:nvGrpSpPr>
            <p:cNvPr id="9" name="Group 29"/>
            <p:cNvGrpSpPr>
              <a:grpSpLocks/>
            </p:cNvGrpSpPr>
            <p:nvPr/>
          </p:nvGrpSpPr>
          <p:grpSpPr bwMode="auto">
            <a:xfrm>
              <a:off x="2657" y="1961"/>
              <a:ext cx="1256" cy="763"/>
              <a:chOff x="2657" y="1961"/>
              <a:chExt cx="1256" cy="763"/>
            </a:xfrm>
          </p:grpSpPr>
          <p:sp>
            <p:nvSpPr>
              <p:cNvPr id="15409" name="Oval 30"/>
              <p:cNvSpPr>
                <a:spLocks noChangeArrowheads="1"/>
              </p:cNvSpPr>
              <p:nvPr/>
            </p:nvSpPr>
            <p:spPr bwMode="auto">
              <a:xfrm rot="-1740000">
                <a:off x="2680" y="2575"/>
                <a:ext cx="128" cy="128"/>
              </a:xfrm>
              <a:prstGeom prst="ellipse">
                <a:avLst/>
              </a:prstGeom>
              <a:solidFill>
                <a:srgbClr val="00FFFF"/>
              </a:solidFill>
              <a:ln w="12600">
                <a:solidFill>
                  <a:srgbClr val="000066"/>
                </a:solidFill>
                <a:miter lim="800000"/>
                <a:headEnd/>
                <a:tailEnd/>
              </a:ln>
            </p:spPr>
            <p:txBody>
              <a:bodyPr wrap="none" anchor="ctr"/>
              <a:lstStyle/>
              <a:p>
                <a:endParaRPr lang="en-US"/>
              </a:p>
            </p:txBody>
          </p:sp>
          <p:sp>
            <p:nvSpPr>
              <p:cNvPr id="15410" name="Rectangle 31"/>
              <p:cNvSpPr>
                <a:spLocks noChangeArrowheads="1"/>
              </p:cNvSpPr>
              <p:nvPr/>
            </p:nvSpPr>
            <p:spPr bwMode="auto">
              <a:xfrm rot="-1740000">
                <a:off x="2699" y="2271"/>
                <a:ext cx="1282" cy="63"/>
              </a:xfrm>
              <a:prstGeom prst="rect">
                <a:avLst/>
              </a:prstGeom>
              <a:solidFill>
                <a:srgbClr val="00FFFF"/>
              </a:solidFill>
              <a:ln w="12600">
                <a:solidFill>
                  <a:srgbClr val="000066"/>
                </a:solidFill>
                <a:miter lim="800000"/>
                <a:headEnd/>
                <a:tailEnd/>
              </a:ln>
            </p:spPr>
            <p:txBody>
              <a:bodyPr wrap="none" anchor="ctr"/>
              <a:lstStyle/>
              <a:p>
                <a:endParaRPr lang="en-US"/>
              </a:p>
            </p:txBody>
          </p:sp>
        </p:grpSp>
        <p:sp>
          <p:nvSpPr>
            <p:cNvPr id="15408" name="Oval 32"/>
            <p:cNvSpPr>
              <a:spLocks noChangeArrowheads="1"/>
            </p:cNvSpPr>
            <p:nvPr/>
          </p:nvSpPr>
          <p:spPr bwMode="auto">
            <a:xfrm rot="900000">
              <a:off x="3862" y="1997"/>
              <a:ext cx="23" cy="23"/>
            </a:xfrm>
            <a:prstGeom prst="ellipse">
              <a:avLst/>
            </a:prstGeom>
            <a:solidFill>
              <a:srgbClr val="000066"/>
            </a:solidFill>
            <a:ln w="25560">
              <a:solidFill>
                <a:srgbClr val="000066"/>
              </a:solidFill>
              <a:miter lim="800000"/>
              <a:headEnd/>
              <a:tailEnd/>
            </a:ln>
          </p:spPr>
          <p:txBody>
            <a:bodyPr wrap="none" anchor="ctr"/>
            <a:lstStyle/>
            <a:p>
              <a:endParaRPr lang="en-US"/>
            </a:p>
          </p:txBody>
        </p:sp>
      </p:grpSp>
      <p:sp>
        <p:nvSpPr>
          <p:cNvPr id="30753" name="Oval 33"/>
          <p:cNvSpPr>
            <a:spLocks noChangeArrowheads="1"/>
          </p:cNvSpPr>
          <p:nvPr/>
        </p:nvSpPr>
        <p:spPr bwMode="auto">
          <a:xfrm rot="5400000">
            <a:off x="3356769" y="3077369"/>
            <a:ext cx="1128712" cy="1104900"/>
          </a:xfrm>
          <a:prstGeom prst="ellipse">
            <a:avLst/>
          </a:prstGeom>
          <a:solidFill>
            <a:srgbClr val="00FFFF"/>
          </a:solidFill>
          <a:ln w="38160">
            <a:solidFill>
              <a:srgbClr val="000066"/>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66"/>
                </a:solidFill>
                <a:latin typeface="Helvetica" pitchFamily="48" charset="0"/>
              </a:rPr>
              <a:t>spindle</a:t>
            </a:r>
          </a:p>
        </p:txBody>
      </p:sp>
      <p:sp>
        <p:nvSpPr>
          <p:cNvPr id="30754" name="Oval 34"/>
          <p:cNvSpPr>
            <a:spLocks noChangeArrowheads="1"/>
          </p:cNvSpPr>
          <p:nvPr/>
        </p:nvSpPr>
        <p:spPr bwMode="auto">
          <a:xfrm rot="10800000">
            <a:off x="3357563" y="3079750"/>
            <a:ext cx="1128712" cy="1104900"/>
          </a:xfrm>
          <a:prstGeom prst="ellipse">
            <a:avLst/>
          </a:prstGeom>
          <a:solidFill>
            <a:srgbClr val="00FFFF"/>
          </a:solidFill>
          <a:ln w="38160">
            <a:solidFill>
              <a:srgbClr val="000066"/>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66"/>
                </a:solidFill>
                <a:latin typeface="Helvetica" pitchFamily="48" charset="0"/>
              </a:rPr>
              <a:t>spindle</a:t>
            </a:r>
          </a:p>
        </p:txBody>
      </p:sp>
      <p:sp>
        <p:nvSpPr>
          <p:cNvPr id="30755" name="Oval 35"/>
          <p:cNvSpPr>
            <a:spLocks noChangeArrowheads="1"/>
          </p:cNvSpPr>
          <p:nvPr/>
        </p:nvSpPr>
        <p:spPr bwMode="auto">
          <a:xfrm rot="-5400000">
            <a:off x="3356768" y="3078957"/>
            <a:ext cx="1128713" cy="1104900"/>
          </a:xfrm>
          <a:prstGeom prst="ellipse">
            <a:avLst/>
          </a:prstGeom>
          <a:solidFill>
            <a:srgbClr val="00FFFF"/>
          </a:solidFill>
          <a:ln w="38160">
            <a:solidFill>
              <a:srgbClr val="000066"/>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66"/>
                </a:solidFill>
                <a:latin typeface="Helvetica" pitchFamily="48" charset="0"/>
              </a:rPr>
              <a:t>spindle</a:t>
            </a:r>
          </a:p>
        </p:txBody>
      </p:sp>
      <p:sp>
        <p:nvSpPr>
          <p:cNvPr id="30756" name="Oval 36"/>
          <p:cNvSpPr>
            <a:spLocks noChangeArrowheads="1"/>
          </p:cNvSpPr>
          <p:nvPr/>
        </p:nvSpPr>
        <p:spPr bwMode="auto">
          <a:xfrm>
            <a:off x="3355975" y="3076575"/>
            <a:ext cx="1128713" cy="1104900"/>
          </a:xfrm>
          <a:prstGeom prst="ellipse">
            <a:avLst/>
          </a:prstGeom>
          <a:solidFill>
            <a:srgbClr val="00FFFF"/>
          </a:solidFill>
          <a:ln w="38160">
            <a:solidFill>
              <a:srgbClr val="000066"/>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66"/>
                </a:solidFill>
                <a:latin typeface="Helvetica" pitchFamily="48" charset="0"/>
              </a:rPr>
              <a:t>spindle</a:t>
            </a:r>
          </a:p>
        </p:txBody>
      </p:sp>
      <p:grpSp>
        <p:nvGrpSpPr>
          <p:cNvPr id="10" name="Group 37"/>
          <p:cNvGrpSpPr>
            <a:grpSpLocks/>
          </p:cNvGrpSpPr>
          <p:nvPr/>
        </p:nvGrpSpPr>
        <p:grpSpPr bwMode="auto">
          <a:xfrm>
            <a:off x="4208463" y="3113088"/>
            <a:ext cx="1993900" cy="1211262"/>
            <a:chOff x="2651" y="1961"/>
            <a:chExt cx="1256" cy="763"/>
          </a:xfrm>
        </p:grpSpPr>
        <p:grpSp>
          <p:nvGrpSpPr>
            <p:cNvPr id="11" name="Group 38"/>
            <p:cNvGrpSpPr>
              <a:grpSpLocks/>
            </p:cNvGrpSpPr>
            <p:nvPr/>
          </p:nvGrpSpPr>
          <p:grpSpPr bwMode="auto">
            <a:xfrm>
              <a:off x="2651" y="1961"/>
              <a:ext cx="1256" cy="763"/>
              <a:chOff x="2651" y="1961"/>
              <a:chExt cx="1256" cy="763"/>
            </a:xfrm>
          </p:grpSpPr>
          <p:sp>
            <p:nvSpPr>
              <p:cNvPr id="15405" name="Oval 39"/>
              <p:cNvSpPr>
                <a:spLocks noChangeArrowheads="1"/>
              </p:cNvSpPr>
              <p:nvPr/>
            </p:nvSpPr>
            <p:spPr bwMode="auto">
              <a:xfrm rot="-1740000">
                <a:off x="2674" y="2575"/>
                <a:ext cx="128" cy="128"/>
              </a:xfrm>
              <a:prstGeom prst="ellipse">
                <a:avLst/>
              </a:prstGeom>
              <a:solidFill>
                <a:srgbClr val="00FFFF"/>
              </a:solidFill>
              <a:ln w="12600">
                <a:solidFill>
                  <a:srgbClr val="000066"/>
                </a:solidFill>
                <a:miter lim="800000"/>
                <a:headEnd/>
                <a:tailEnd/>
              </a:ln>
            </p:spPr>
            <p:txBody>
              <a:bodyPr wrap="none" anchor="ctr"/>
              <a:lstStyle/>
              <a:p>
                <a:endParaRPr lang="en-US"/>
              </a:p>
            </p:txBody>
          </p:sp>
          <p:sp>
            <p:nvSpPr>
              <p:cNvPr id="15406" name="Rectangle 40"/>
              <p:cNvSpPr>
                <a:spLocks noChangeArrowheads="1"/>
              </p:cNvSpPr>
              <p:nvPr/>
            </p:nvSpPr>
            <p:spPr bwMode="auto">
              <a:xfrm rot="-1740000">
                <a:off x="2693" y="2271"/>
                <a:ext cx="1282" cy="63"/>
              </a:xfrm>
              <a:prstGeom prst="rect">
                <a:avLst/>
              </a:prstGeom>
              <a:solidFill>
                <a:srgbClr val="00FFFF"/>
              </a:solidFill>
              <a:ln w="12600">
                <a:solidFill>
                  <a:srgbClr val="000066"/>
                </a:solidFill>
                <a:miter lim="800000"/>
                <a:headEnd/>
                <a:tailEnd/>
              </a:ln>
            </p:spPr>
            <p:txBody>
              <a:bodyPr wrap="none" anchor="ctr"/>
              <a:lstStyle/>
              <a:p>
                <a:endParaRPr lang="en-US"/>
              </a:p>
            </p:txBody>
          </p:sp>
        </p:grpSp>
        <p:sp>
          <p:nvSpPr>
            <p:cNvPr id="15404" name="Oval 41"/>
            <p:cNvSpPr>
              <a:spLocks noChangeArrowheads="1"/>
            </p:cNvSpPr>
            <p:nvPr/>
          </p:nvSpPr>
          <p:spPr bwMode="auto">
            <a:xfrm rot="900000">
              <a:off x="3856" y="1997"/>
              <a:ext cx="23" cy="23"/>
            </a:xfrm>
            <a:prstGeom prst="ellipse">
              <a:avLst/>
            </a:prstGeom>
            <a:solidFill>
              <a:srgbClr val="000066"/>
            </a:solidFill>
            <a:ln w="25560">
              <a:solidFill>
                <a:srgbClr val="000066"/>
              </a:solidFill>
              <a:miter lim="800000"/>
              <a:headEnd/>
              <a:tailEnd/>
            </a:ln>
          </p:spPr>
          <p:txBody>
            <a:bodyPr wrap="none" anchor="ctr"/>
            <a:lstStyle/>
            <a:p>
              <a:endParaRPr lang="en-US"/>
            </a:p>
          </p:txBody>
        </p:sp>
      </p:grpSp>
      <p:grpSp>
        <p:nvGrpSpPr>
          <p:cNvPr id="12" name="Group 42"/>
          <p:cNvGrpSpPr>
            <a:grpSpLocks/>
          </p:cNvGrpSpPr>
          <p:nvPr/>
        </p:nvGrpSpPr>
        <p:grpSpPr bwMode="auto">
          <a:xfrm>
            <a:off x="4208463" y="3113088"/>
            <a:ext cx="1993900" cy="1211262"/>
            <a:chOff x="2651" y="1961"/>
            <a:chExt cx="1256" cy="763"/>
          </a:xfrm>
        </p:grpSpPr>
        <p:grpSp>
          <p:nvGrpSpPr>
            <p:cNvPr id="13" name="Group 43"/>
            <p:cNvGrpSpPr>
              <a:grpSpLocks/>
            </p:cNvGrpSpPr>
            <p:nvPr/>
          </p:nvGrpSpPr>
          <p:grpSpPr bwMode="auto">
            <a:xfrm>
              <a:off x="2651" y="1961"/>
              <a:ext cx="1256" cy="763"/>
              <a:chOff x="2651" y="1961"/>
              <a:chExt cx="1256" cy="763"/>
            </a:xfrm>
          </p:grpSpPr>
          <p:sp>
            <p:nvSpPr>
              <p:cNvPr id="15401" name="Oval 44"/>
              <p:cNvSpPr>
                <a:spLocks noChangeArrowheads="1"/>
              </p:cNvSpPr>
              <p:nvPr/>
            </p:nvSpPr>
            <p:spPr bwMode="auto">
              <a:xfrm rot="-1740000">
                <a:off x="2674" y="2575"/>
                <a:ext cx="128" cy="128"/>
              </a:xfrm>
              <a:prstGeom prst="ellipse">
                <a:avLst/>
              </a:prstGeom>
              <a:solidFill>
                <a:srgbClr val="00FFFF"/>
              </a:solidFill>
              <a:ln w="12600">
                <a:solidFill>
                  <a:srgbClr val="000066"/>
                </a:solidFill>
                <a:miter lim="800000"/>
                <a:headEnd/>
                <a:tailEnd/>
              </a:ln>
            </p:spPr>
            <p:txBody>
              <a:bodyPr wrap="none" anchor="ctr"/>
              <a:lstStyle/>
              <a:p>
                <a:endParaRPr lang="en-US"/>
              </a:p>
            </p:txBody>
          </p:sp>
          <p:sp>
            <p:nvSpPr>
              <p:cNvPr id="15402" name="Rectangle 45"/>
              <p:cNvSpPr>
                <a:spLocks noChangeArrowheads="1"/>
              </p:cNvSpPr>
              <p:nvPr/>
            </p:nvSpPr>
            <p:spPr bwMode="auto">
              <a:xfrm rot="-1740000">
                <a:off x="2693" y="2271"/>
                <a:ext cx="1282" cy="63"/>
              </a:xfrm>
              <a:prstGeom prst="rect">
                <a:avLst/>
              </a:prstGeom>
              <a:solidFill>
                <a:srgbClr val="00FFFF"/>
              </a:solidFill>
              <a:ln w="12600">
                <a:solidFill>
                  <a:srgbClr val="000066"/>
                </a:solidFill>
                <a:miter lim="800000"/>
                <a:headEnd/>
                <a:tailEnd/>
              </a:ln>
            </p:spPr>
            <p:txBody>
              <a:bodyPr wrap="none" anchor="ctr"/>
              <a:lstStyle/>
              <a:p>
                <a:endParaRPr lang="en-US"/>
              </a:p>
            </p:txBody>
          </p:sp>
        </p:grpSp>
        <p:sp>
          <p:nvSpPr>
            <p:cNvPr id="15400" name="Oval 46"/>
            <p:cNvSpPr>
              <a:spLocks noChangeArrowheads="1"/>
            </p:cNvSpPr>
            <p:nvPr/>
          </p:nvSpPr>
          <p:spPr bwMode="auto">
            <a:xfrm rot="900000">
              <a:off x="3856" y="1997"/>
              <a:ext cx="23" cy="23"/>
            </a:xfrm>
            <a:prstGeom prst="ellipse">
              <a:avLst/>
            </a:prstGeom>
            <a:solidFill>
              <a:srgbClr val="000066"/>
            </a:solidFill>
            <a:ln w="25560">
              <a:solidFill>
                <a:srgbClr val="000066"/>
              </a:solidFill>
              <a:miter lim="800000"/>
              <a:headEnd/>
              <a:tailEnd/>
            </a:ln>
          </p:spPr>
          <p:txBody>
            <a:bodyPr wrap="none" anchor="ctr"/>
            <a:lstStyle/>
            <a:p>
              <a:endParaRPr lang="en-US"/>
            </a:p>
          </p:txBody>
        </p:sp>
      </p:grpSp>
      <p:grpSp>
        <p:nvGrpSpPr>
          <p:cNvPr id="14" name="Group 47"/>
          <p:cNvGrpSpPr>
            <a:grpSpLocks/>
          </p:cNvGrpSpPr>
          <p:nvPr/>
        </p:nvGrpSpPr>
        <p:grpSpPr bwMode="auto">
          <a:xfrm>
            <a:off x="4889500" y="3119438"/>
            <a:ext cx="1296988" cy="1947862"/>
            <a:chOff x="3080" y="1965"/>
            <a:chExt cx="817" cy="1227"/>
          </a:xfrm>
        </p:grpSpPr>
        <p:grpSp>
          <p:nvGrpSpPr>
            <p:cNvPr id="15" name="Group 48"/>
            <p:cNvGrpSpPr>
              <a:grpSpLocks/>
            </p:cNvGrpSpPr>
            <p:nvPr/>
          </p:nvGrpSpPr>
          <p:grpSpPr bwMode="auto">
            <a:xfrm>
              <a:off x="3080" y="1965"/>
              <a:ext cx="817" cy="1227"/>
              <a:chOff x="3080" y="1965"/>
              <a:chExt cx="817" cy="1227"/>
            </a:xfrm>
          </p:grpSpPr>
          <p:sp>
            <p:nvSpPr>
              <p:cNvPr id="15397" name="Oval 49"/>
              <p:cNvSpPr>
                <a:spLocks noChangeArrowheads="1"/>
              </p:cNvSpPr>
              <p:nvPr/>
            </p:nvSpPr>
            <p:spPr bwMode="auto">
              <a:xfrm rot="-3480000">
                <a:off x="3104" y="3041"/>
                <a:ext cx="128" cy="128"/>
              </a:xfrm>
              <a:prstGeom prst="ellipse">
                <a:avLst/>
              </a:prstGeom>
              <a:solidFill>
                <a:srgbClr val="00FFFF"/>
              </a:solidFill>
              <a:ln w="12600">
                <a:solidFill>
                  <a:srgbClr val="000066"/>
                </a:solidFill>
                <a:miter lim="800000"/>
                <a:headEnd/>
                <a:tailEnd/>
              </a:ln>
            </p:spPr>
            <p:txBody>
              <a:bodyPr wrap="none" anchor="ctr"/>
              <a:lstStyle/>
              <a:p>
                <a:endParaRPr lang="en-US"/>
              </a:p>
            </p:txBody>
          </p:sp>
          <p:sp>
            <p:nvSpPr>
              <p:cNvPr id="15398" name="Rectangle 50"/>
              <p:cNvSpPr>
                <a:spLocks noChangeArrowheads="1"/>
              </p:cNvSpPr>
              <p:nvPr/>
            </p:nvSpPr>
            <p:spPr bwMode="auto">
              <a:xfrm rot="-3480000">
                <a:off x="2890" y="2493"/>
                <a:ext cx="1282" cy="63"/>
              </a:xfrm>
              <a:prstGeom prst="rect">
                <a:avLst/>
              </a:prstGeom>
              <a:solidFill>
                <a:srgbClr val="00FFFF"/>
              </a:solidFill>
              <a:ln w="12600">
                <a:solidFill>
                  <a:srgbClr val="000066"/>
                </a:solidFill>
                <a:miter lim="800000"/>
                <a:headEnd/>
                <a:tailEnd/>
              </a:ln>
            </p:spPr>
            <p:txBody>
              <a:bodyPr wrap="none" anchor="ctr"/>
              <a:lstStyle/>
              <a:p>
                <a:endParaRPr lang="en-US"/>
              </a:p>
            </p:txBody>
          </p:sp>
        </p:grpSp>
        <p:sp>
          <p:nvSpPr>
            <p:cNvPr id="15396" name="Oval 51"/>
            <p:cNvSpPr>
              <a:spLocks noChangeArrowheads="1"/>
            </p:cNvSpPr>
            <p:nvPr/>
          </p:nvSpPr>
          <p:spPr bwMode="auto">
            <a:xfrm rot="-840000">
              <a:off x="3847" y="2002"/>
              <a:ext cx="23" cy="23"/>
            </a:xfrm>
            <a:prstGeom prst="ellipse">
              <a:avLst/>
            </a:prstGeom>
            <a:solidFill>
              <a:srgbClr val="000066"/>
            </a:solidFill>
            <a:ln w="25560">
              <a:solidFill>
                <a:srgbClr val="000066"/>
              </a:solidFill>
              <a:miter lim="800000"/>
              <a:headEnd/>
              <a:tailEnd/>
            </a:ln>
          </p:spPr>
          <p:txBody>
            <a:bodyPr wrap="none" anchor="ctr"/>
            <a:lstStyle/>
            <a:p>
              <a:endParaRPr lang="en-US"/>
            </a:p>
          </p:txBody>
        </p:sp>
      </p:grpSp>
      <p:grpSp>
        <p:nvGrpSpPr>
          <p:cNvPr id="16" name="Group 52"/>
          <p:cNvGrpSpPr>
            <a:grpSpLocks/>
          </p:cNvGrpSpPr>
          <p:nvPr/>
        </p:nvGrpSpPr>
        <p:grpSpPr bwMode="auto">
          <a:xfrm>
            <a:off x="4887913" y="3119438"/>
            <a:ext cx="1296987" cy="1947862"/>
            <a:chOff x="3079" y="1965"/>
            <a:chExt cx="817" cy="1227"/>
          </a:xfrm>
        </p:grpSpPr>
        <p:grpSp>
          <p:nvGrpSpPr>
            <p:cNvPr id="17" name="Group 53"/>
            <p:cNvGrpSpPr>
              <a:grpSpLocks/>
            </p:cNvGrpSpPr>
            <p:nvPr/>
          </p:nvGrpSpPr>
          <p:grpSpPr bwMode="auto">
            <a:xfrm>
              <a:off x="3079" y="1965"/>
              <a:ext cx="817" cy="1227"/>
              <a:chOff x="3079" y="1965"/>
              <a:chExt cx="817" cy="1227"/>
            </a:xfrm>
          </p:grpSpPr>
          <p:sp>
            <p:nvSpPr>
              <p:cNvPr id="15393" name="Oval 54"/>
              <p:cNvSpPr>
                <a:spLocks noChangeArrowheads="1"/>
              </p:cNvSpPr>
              <p:nvPr/>
            </p:nvSpPr>
            <p:spPr bwMode="auto">
              <a:xfrm rot="-3480000">
                <a:off x="3103" y="3041"/>
                <a:ext cx="128" cy="128"/>
              </a:xfrm>
              <a:prstGeom prst="ellipse">
                <a:avLst/>
              </a:prstGeom>
              <a:solidFill>
                <a:srgbClr val="00FFFF"/>
              </a:solidFill>
              <a:ln w="12600">
                <a:solidFill>
                  <a:srgbClr val="000066"/>
                </a:solidFill>
                <a:miter lim="800000"/>
                <a:headEnd/>
                <a:tailEnd/>
              </a:ln>
            </p:spPr>
            <p:txBody>
              <a:bodyPr wrap="none" anchor="ctr"/>
              <a:lstStyle/>
              <a:p>
                <a:endParaRPr lang="en-US"/>
              </a:p>
            </p:txBody>
          </p:sp>
          <p:sp>
            <p:nvSpPr>
              <p:cNvPr id="15394" name="Rectangle 55"/>
              <p:cNvSpPr>
                <a:spLocks noChangeArrowheads="1"/>
              </p:cNvSpPr>
              <p:nvPr/>
            </p:nvSpPr>
            <p:spPr bwMode="auto">
              <a:xfrm rot="-3480000">
                <a:off x="2889" y="2493"/>
                <a:ext cx="1282" cy="63"/>
              </a:xfrm>
              <a:prstGeom prst="rect">
                <a:avLst/>
              </a:prstGeom>
              <a:solidFill>
                <a:srgbClr val="00FFFF"/>
              </a:solidFill>
              <a:ln w="12600">
                <a:solidFill>
                  <a:srgbClr val="000066"/>
                </a:solidFill>
                <a:miter lim="800000"/>
                <a:headEnd/>
                <a:tailEnd/>
              </a:ln>
            </p:spPr>
            <p:txBody>
              <a:bodyPr wrap="none" anchor="ctr"/>
              <a:lstStyle/>
              <a:p>
                <a:endParaRPr lang="en-US"/>
              </a:p>
            </p:txBody>
          </p:sp>
        </p:grpSp>
        <p:sp>
          <p:nvSpPr>
            <p:cNvPr id="15392" name="Oval 56"/>
            <p:cNvSpPr>
              <a:spLocks noChangeArrowheads="1"/>
            </p:cNvSpPr>
            <p:nvPr/>
          </p:nvSpPr>
          <p:spPr bwMode="auto">
            <a:xfrm rot="-840000">
              <a:off x="3846" y="2002"/>
              <a:ext cx="23" cy="23"/>
            </a:xfrm>
            <a:prstGeom prst="ellipse">
              <a:avLst/>
            </a:prstGeom>
            <a:solidFill>
              <a:srgbClr val="000066"/>
            </a:solidFill>
            <a:ln w="25560">
              <a:solidFill>
                <a:srgbClr val="000066"/>
              </a:solidFill>
              <a:miter lim="800000"/>
              <a:headEnd/>
              <a:tailEnd/>
            </a:ln>
          </p:spPr>
          <p:txBody>
            <a:bodyPr wrap="none" anchor="ctr"/>
            <a:lstStyle/>
            <a:p>
              <a:endParaRPr lang="en-US"/>
            </a:p>
          </p:txBody>
        </p:sp>
      </p:grpSp>
      <p:grpSp>
        <p:nvGrpSpPr>
          <p:cNvPr id="18" name="Group 57"/>
          <p:cNvGrpSpPr>
            <a:grpSpLocks/>
          </p:cNvGrpSpPr>
          <p:nvPr/>
        </p:nvGrpSpPr>
        <p:grpSpPr bwMode="auto">
          <a:xfrm>
            <a:off x="4887913" y="3119438"/>
            <a:ext cx="1296987" cy="1947862"/>
            <a:chOff x="3079" y="1965"/>
            <a:chExt cx="817" cy="1227"/>
          </a:xfrm>
        </p:grpSpPr>
        <p:grpSp>
          <p:nvGrpSpPr>
            <p:cNvPr id="19" name="Group 58"/>
            <p:cNvGrpSpPr>
              <a:grpSpLocks/>
            </p:cNvGrpSpPr>
            <p:nvPr/>
          </p:nvGrpSpPr>
          <p:grpSpPr bwMode="auto">
            <a:xfrm>
              <a:off x="3079" y="1965"/>
              <a:ext cx="817" cy="1227"/>
              <a:chOff x="3079" y="1965"/>
              <a:chExt cx="817" cy="1227"/>
            </a:xfrm>
          </p:grpSpPr>
          <p:sp>
            <p:nvSpPr>
              <p:cNvPr id="15389" name="Oval 59"/>
              <p:cNvSpPr>
                <a:spLocks noChangeArrowheads="1"/>
              </p:cNvSpPr>
              <p:nvPr/>
            </p:nvSpPr>
            <p:spPr bwMode="auto">
              <a:xfrm rot="-3480000">
                <a:off x="3103" y="3041"/>
                <a:ext cx="128" cy="128"/>
              </a:xfrm>
              <a:prstGeom prst="ellipse">
                <a:avLst/>
              </a:prstGeom>
              <a:solidFill>
                <a:srgbClr val="00FFFF"/>
              </a:solidFill>
              <a:ln w="12600">
                <a:solidFill>
                  <a:srgbClr val="000066"/>
                </a:solidFill>
                <a:miter lim="800000"/>
                <a:headEnd/>
                <a:tailEnd/>
              </a:ln>
            </p:spPr>
            <p:txBody>
              <a:bodyPr wrap="none" anchor="ctr"/>
              <a:lstStyle/>
              <a:p>
                <a:endParaRPr lang="en-US"/>
              </a:p>
            </p:txBody>
          </p:sp>
          <p:sp>
            <p:nvSpPr>
              <p:cNvPr id="15390" name="Rectangle 60"/>
              <p:cNvSpPr>
                <a:spLocks noChangeArrowheads="1"/>
              </p:cNvSpPr>
              <p:nvPr/>
            </p:nvSpPr>
            <p:spPr bwMode="auto">
              <a:xfrm rot="-3480000">
                <a:off x="2889" y="2493"/>
                <a:ext cx="1282" cy="63"/>
              </a:xfrm>
              <a:prstGeom prst="rect">
                <a:avLst/>
              </a:prstGeom>
              <a:solidFill>
                <a:srgbClr val="00FFFF"/>
              </a:solidFill>
              <a:ln w="12600">
                <a:solidFill>
                  <a:srgbClr val="000066"/>
                </a:solidFill>
                <a:miter lim="800000"/>
                <a:headEnd/>
                <a:tailEnd/>
              </a:ln>
            </p:spPr>
            <p:txBody>
              <a:bodyPr wrap="none" anchor="ctr"/>
              <a:lstStyle/>
              <a:p>
                <a:endParaRPr lang="en-US"/>
              </a:p>
            </p:txBody>
          </p:sp>
        </p:grpSp>
        <p:sp>
          <p:nvSpPr>
            <p:cNvPr id="15388" name="Oval 61"/>
            <p:cNvSpPr>
              <a:spLocks noChangeArrowheads="1"/>
            </p:cNvSpPr>
            <p:nvPr/>
          </p:nvSpPr>
          <p:spPr bwMode="auto">
            <a:xfrm rot="-840000">
              <a:off x="3846" y="2002"/>
              <a:ext cx="23" cy="23"/>
            </a:xfrm>
            <a:prstGeom prst="ellipse">
              <a:avLst/>
            </a:prstGeom>
            <a:solidFill>
              <a:srgbClr val="000066"/>
            </a:solidFill>
            <a:ln w="25560">
              <a:solidFill>
                <a:srgbClr val="000066"/>
              </a:solidFill>
              <a:miter lim="800000"/>
              <a:headEnd/>
              <a:tailEnd/>
            </a:ln>
          </p:spPr>
          <p:txBody>
            <a:bodyPr wrap="none" anchor="ctr"/>
            <a:lstStyle/>
            <a:p>
              <a:endParaRPr lang="en-U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0753"/>
                                        </p:tgtEl>
                                        <p:attrNameLst>
                                          <p:attrName>style.visibility</p:attrName>
                                        </p:attrNameLst>
                                      </p:cBhvr>
                                      <p:to>
                                        <p:strVal val="visible"/>
                                      </p:to>
                                    </p:set>
                                  </p:childTnLst>
                                  <p:subTnLst>
                                    <p:set>
                                      <p:cBhvr override="childStyle">
                                        <p:cTn dur="1" fill="hold" display="0" masterRel="nextClick" afterEffect="1"/>
                                        <p:tgtEl>
                                          <p:spTgt spid="3075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0754"/>
                                        </p:tgtEl>
                                        <p:attrNameLst>
                                          <p:attrName>style.visibility</p:attrName>
                                        </p:attrNameLst>
                                      </p:cBhvr>
                                      <p:to>
                                        <p:strVal val="visible"/>
                                      </p:to>
                                    </p:set>
                                  </p:childTnLst>
                                  <p:subTnLst>
                                    <p:set>
                                      <p:cBhvr override="childStyle">
                                        <p:cTn dur="1" fill="hold" display="0" masterRel="nextClick" afterEffect="1"/>
                                        <p:tgtEl>
                                          <p:spTgt spid="3075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30755"/>
                                        </p:tgtEl>
                                        <p:attrNameLst>
                                          <p:attrName>style.visibility</p:attrName>
                                        </p:attrNameLst>
                                      </p:cBhvr>
                                      <p:to>
                                        <p:strVal val="visible"/>
                                      </p:to>
                                    </p:set>
                                  </p:childTnLst>
                                  <p:subTnLst>
                                    <p:set>
                                      <p:cBhvr override="childStyle">
                                        <p:cTn dur="1" fill="hold" display="0" masterRel="nextClick" afterEffect="1"/>
                                        <p:tgtEl>
                                          <p:spTgt spid="30755"/>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307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 presetClass="entr"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1" presetClass="entr"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 presetClass="entr" fill="hold"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a:xfrm>
            <a:off x="404813" y="247650"/>
            <a:ext cx="8716962" cy="782638"/>
          </a:xfrm>
        </p:spPr>
        <p:txBody>
          <a:bodyPr>
            <a:normAutofit fontScale="90000"/>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Disk Operation (Multi-Platter View)</a:t>
            </a:r>
          </a:p>
        </p:txBody>
      </p:sp>
      <p:sp>
        <p:nvSpPr>
          <p:cNvPr id="31746" name="Rectangle 2"/>
          <p:cNvSpPr>
            <a:spLocks noGrp="1" noChangeArrowheads="1"/>
          </p:cNvSpPr>
          <p:nvPr>
            <p:ph idx="1"/>
          </p:nvPr>
        </p:nvSpPr>
        <p:spPr>
          <a:xfrm>
            <a:off x="290513" y="1220788"/>
            <a:ext cx="8307387" cy="5224462"/>
          </a:xfrm>
        </p:spPr>
        <p:txBody>
          <a:bodyPr/>
          <a:lstStyle/>
          <a:p>
            <a:pPr eaLnBrk="1" hangingPunct="1">
              <a:buFont typeface="Wingdings" pitchFamily="2" charset="2"/>
              <a:buNone/>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mtClean="0"/>
              <a:t> </a:t>
            </a:r>
          </a:p>
        </p:txBody>
      </p:sp>
      <p:sp>
        <p:nvSpPr>
          <p:cNvPr id="16388" name="Line 3"/>
          <p:cNvSpPr>
            <a:spLocks noChangeShapeType="1"/>
          </p:cNvSpPr>
          <p:nvPr/>
        </p:nvSpPr>
        <p:spPr bwMode="auto">
          <a:xfrm flipH="1">
            <a:off x="5216525" y="2720975"/>
            <a:ext cx="460375" cy="1588"/>
          </a:xfrm>
          <a:prstGeom prst="line">
            <a:avLst/>
          </a:prstGeom>
          <a:noFill/>
          <a:ln w="38160">
            <a:solidFill>
              <a:srgbClr val="000066"/>
            </a:solidFill>
            <a:miter lim="800000"/>
            <a:headEnd/>
            <a:tailEnd/>
          </a:ln>
        </p:spPr>
        <p:txBody>
          <a:bodyPr/>
          <a:lstStyle/>
          <a:p>
            <a:endParaRPr lang="en-IN"/>
          </a:p>
        </p:txBody>
      </p:sp>
      <p:sp>
        <p:nvSpPr>
          <p:cNvPr id="16389" name="Oval 4"/>
          <p:cNvSpPr>
            <a:spLocks noChangeArrowheads="1"/>
          </p:cNvSpPr>
          <p:nvPr/>
        </p:nvSpPr>
        <p:spPr bwMode="auto">
          <a:xfrm>
            <a:off x="5078413" y="2682875"/>
            <a:ext cx="304800" cy="76200"/>
          </a:xfrm>
          <a:prstGeom prst="ellipse">
            <a:avLst/>
          </a:prstGeom>
          <a:solidFill>
            <a:srgbClr val="00FFFF"/>
          </a:solidFill>
          <a:ln w="12600">
            <a:solidFill>
              <a:srgbClr val="000066"/>
            </a:solidFill>
            <a:miter lim="800000"/>
            <a:headEnd/>
            <a:tailEnd/>
          </a:ln>
        </p:spPr>
        <p:txBody>
          <a:bodyPr wrap="none" anchor="ctr"/>
          <a:lstStyle/>
          <a:p>
            <a:endParaRPr lang="en-US"/>
          </a:p>
        </p:txBody>
      </p:sp>
      <p:sp>
        <p:nvSpPr>
          <p:cNvPr id="16390" name="Line 5"/>
          <p:cNvSpPr>
            <a:spLocks noChangeShapeType="1"/>
          </p:cNvSpPr>
          <p:nvPr/>
        </p:nvSpPr>
        <p:spPr bwMode="auto">
          <a:xfrm flipH="1">
            <a:off x="5219700" y="3279775"/>
            <a:ext cx="460375" cy="1588"/>
          </a:xfrm>
          <a:prstGeom prst="line">
            <a:avLst/>
          </a:prstGeom>
          <a:noFill/>
          <a:ln w="38160">
            <a:solidFill>
              <a:srgbClr val="000066"/>
            </a:solidFill>
            <a:miter lim="800000"/>
            <a:headEnd/>
            <a:tailEnd/>
          </a:ln>
        </p:spPr>
        <p:txBody>
          <a:bodyPr/>
          <a:lstStyle/>
          <a:p>
            <a:endParaRPr lang="en-IN"/>
          </a:p>
        </p:txBody>
      </p:sp>
      <p:sp>
        <p:nvSpPr>
          <p:cNvPr id="16391" name="Oval 6"/>
          <p:cNvSpPr>
            <a:spLocks noChangeArrowheads="1"/>
          </p:cNvSpPr>
          <p:nvPr/>
        </p:nvSpPr>
        <p:spPr bwMode="auto">
          <a:xfrm>
            <a:off x="5081588" y="3241675"/>
            <a:ext cx="304800" cy="76200"/>
          </a:xfrm>
          <a:prstGeom prst="ellipse">
            <a:avLst/>
          </a:prstGeom>
          <a:solidFill>
            <a:srgbClr val="00FFFF"/>
          </a:solidFill>
          <a:ln w="12600">
            <a:solidFill>
              <a:srgbClr val="000066"/>
            </a:solidFill>
            <a:miter lim="800000"/>
            <a:headEnd/>
            <a:tailEnd/>
          </a:ln>
        </p:spPr>
        <p:txBody>
          <a:bodyPr wrap="none" anchor="ctr"/>
          <a:lstStyle/>
          <a:p>
            <a:endParaRPr lang="en-US"/>
          </a:p>
        </p:txBody>
      </p:sp>
      <p:sp>
        <p:nvSpPr>
          <p:cNvPr id="16392" name="Line 7"/>
          <p:cNvSpPr>
            <a:spLocks noChangeShapeType="1"/>
          </p:cNvSpPr>
          <p:nvPr/>
        </p:nvSpPr>
        <p:spPr bwMode="auto">
          <a:xfrm flipH="1">
            <a:off x="5216525" y="3889375"/>
            <a:ext cx="460375" cy="1588"/>
          </a:xfrm>
          <a:prstGeom prst="line">
            <a:avLst/>
          </a:prstGeom>
          <a:noFill/>
          <a:ln w="38160">
            <a:solidFill>
              <a:srgbClr val="000066"/>
            </a:solidFill>
            <a:miter lim="800000"/>
            <a:headEnd/>
            <a:tailEnd/>
          </a:ln>
        </p:spPr>
        <p:txBody>
          <a:bodyPr/>
          <a:lstStyle/>
          <a:p>
            <a:endParaRPr lang="en-IN"/>
          </a:p>
        </p:txBody>
      </p:sp>
      <p:sp>
        <p:nvSpPr>
          <p:cNvPr id="16393" name="Oval 8"/>
          <p:cNvSpPr>
            <a:spLocks noChangeArrowheads="1"/>
          </p:cNvSpPr>
          <p:nvPr/>
        </p:nvSpPr>
        <p:spPr bwMode="auto">
          <a:xfrm>
            <a:off x="5078413" y="3851275"/>
            <a:ext cx="304800" cy="76200"/>
          </a:xfrm>
          <a:prstGeom prst="ellipse">
            <a:avLst/>
          </a:prstGeom>
          <a:solidFill>
            <a:srgbClr val="00FFFF"/>
          </a:solidFill>
          <a:ln w="12600">
            <a:solidFill>
              <a:srgbClr val="000066"/>
            </a:solidFill>
            <a:miter lim="800000"/>
            <a:headEnd/>
            <a:tailEnd/>
          </a:ln>
        </p:spPr>
        <p:txBody>
          <a:bodyPr wrap="none" anchor="ctr"/>
          <a:lstStyle/>
          <a:p>
            <a:endParaRPr lang="en-US"/>
          </a:p>
        </p:txBody>
      </p:sp>
      <p:sp>
        <p:nvSpPr>
          <p:cNvPr id="16394" name="AutoShape 9"/>
          <p:cNvSpPr>
            <a:spLocks noChangeArrowheads="1"/>
          </p:cNvSpPr>
          <p:nvPr/>
        </p:nvSpPr>
        <p:spPr bwMode="auto">
          <a:xfrm>
            <a:off x="4103688" y="3736975"/>
            <a:ext cx="381000" cy="635000"/>
          </a:xfrm>
          <a:prstGeom prst="can">
            <a:avLst>
              <a:gd name="adj" fmla="val 14244"/>
            </a:avLst>
          </a:prstGeom>
          <a:solidFill>
            <a:srgbClr val="00FFFF"/>
          </a:solidFill>
          <a:ln w="12600">
            <a:solidFill>
              <a:srgbClr val="000066"/>
            </a:solidFill>
            <a:miter lim="800000"/>
            <a:headEnd/>
            <a:tailEnd/>
          </a:ln>
        </p:spPr>
        <p:txBody>
          <a:bodyPr wrap="none" anchor="ctr"/>
          <a:lstStyle/>
          <a:p>
            <a:endParaRPr lang="en-US"/>
          </a:p>
        </p:txBody>
      </p:sp>
      <p:sp>
        <p:nvSpPr>
          <p:cNvPr id="16395" name="Oval 10"/>
          <p:cNvSpPr>
            <a:spLocks noChangeArrowheads="1"/>
          </p:cNvSpPr>
          <p:nvPr/>
        </p:nvSpPr>
        <p:spPr bwMode="auto">
          <a:xfrm>
            <a:off x="3074988" y="3546475"/>
            <a:ext cx="2387600" cy="431800"/>
          </a:xfrm>
          <a:prstGeom prst="ellipse">
            <a:avLst/>
          </a:prstGeom>
          <a:solidFill>
            <a:srgbClr val="FFFFFF"/>
          </a:solidFill>
          <a:ln w="12600">
            <a:solidFill>
              <a:srgbClr val="000066"/>
            </a:solidFill>
            <a:miter lim="800000"/>
            <a:headEnd/>
            <a:tailEnd/>
          </a:ln>
        </p:spPr>
        <p:txBody>
          <a:bodyPr wrap="none" anchor="ctr"/>
          <a:lstStyle/>
          <a:p>
            <a:endParaRPr lang="en-US"/>
          </a:p>
        </p:txBody>
      </p:sp>
      <p:sp>
        <p:nvSpPr>
          <p:cNvPr id="16396" name="Line 11"/>
          <p:cNvSpPr>
            <a:spLocks noChangeShapeType="1"/>
          </p:cNvSpPr>
          <p:nvPr/>
        </p:nvSpPr>
        <p:spPr bwMode="auto">
          <a:xfrm>
            <a:off x="5675313" y="2479675"/>
            <a:ext cx="3175" cy="1409700"/>
          </a:xfrm>
          <a:prstGeom prst="line">
            <a:avLst/>
          </a:prstGeom>
          <a:noFill/>
          <a:ln w="38160">
            <a:solidFill>
              <a:srgbClr val="000066"/>
            </a:solidFill>
            <a:miter lim="800000"/>
            <a:headEnd/>
            <a:tailEnd/>
          </a:ln>
        </p:spPr>
        <p:txBody>
          <a:bodyPr/>
          <a:lstStyle/>
          <a:p>
            <a:endParaRPr lang="en-IN"/>
          </a:p>
        </p:txBody>
      </p:sp>
      <p:sp>
        <p:nvSpPr>
          <p:cNvPr id="16397" name="Line 12"/>
          <p:cNvSpPr>
            <a:spLocks noChangeShapeType="1"/>
          </p:cNvSpPr>
          <p:nvPr/>
        </p:nvSpPr>
        <p:spPr bwMode="auto">
          <a:xfrm flipH="1">
            <a:off x="5216525" y="3660775"/>
            <a:ext cx="460375" cy="1588"/>
          </a:xfrm>
          <a:prstGeom prst="line">
            <a:avLst/>
          </a:prstGeom>
          <a:noFill/>
          <a:ln w="38160">
            <a:solidFill>
              <a:srgbClr val="000066"/>
            </a:solidFill>
            <a:miter lim="800000"/>
            <a:headEnd/>
            <a:tailEnd/>
          </a:ln>
        </p:spPr>
        <p:txBody>
          <a:bodyPr/>
          <a:lstStyle/>
          <a:p>
            <a:endParaRPr lang="en-IN"/>
          </a:p>
        </p:txBody>
      </p:sp>
      <p:sp>
        <p:nvSpPr>
          <p:cNvPr id="16398" name="Oval 13"/>
          <p:cNvSpPr>
            <a:spLocks noChangeArrowheads="1"/>
          </p:cNvSpPr>
          <p:nvPr/>
        </p:nvSpPr>
        <p:spPr bwMode="auto">
          <a:xfrm>
            <a:off x="5078413" y="3622675"/>
            <a:ext cx="304800" cy="76200"/>
          </a:xfrm>
          <a:prstGeom prst="ellipse">
            <a:avLst/>
          </a:prstGeom>
          <a:solidFill>
            <a:srgbClr val="00FFFF"/>
          </a:solidFill>
          <a:ln w="12600">
            <a:solidFill>
              <a:srgbClr val="000066"/>
            </a:solidFill>
            <a:miter lim="800000"/>
            <a:headEnd/>
            <a:tailEnd/>
          </a:ln>
        </p:spPr>
        <p:txBody>
          <a:bodyPr wrap="none" anchor="ctr"/>
          <a:lstStyle/>
          <a:p>
            <a:endParaRPr lang="en-US"/>
          </a:p>
        </p:txBody>
      </p:sp>
      <p:sp>
        <p:nvSpPr>
          <p:cNvPr id="16399" name="Line 14"/>
          <p:cNvSpPr>
            <a:spLocks noChangeShapeType="1"/>
          </p:cNvSpPr>
          <p:nvPr/>
        </p:nvSpPr>
        <p:spPr bwMode="auto">
          <a:xfrm>
            <a:off x="5678488" y="3165475"/>
            <a:ext cx="639762" cy="1588"/>
          </a:xfrm>
          <a:prstGeom prst="line">
            <a:avLst/>
          </a:prstGeom>
          <a:noFill/>
          <a:ln w="38160">
            <a:solidFill>
              <a:srgbClr val="000066"/>
            </a:solidFill>
            <a:miter lim="800000"/>
            <a:headEnd/>
            <a:tailEnd/>
          </a:ln>
        </p:spPr>
        <p:txBody>
          <a:bodyPr/>
          <a:lstStyle/>
          <a:p>
            <a:endParaRPr lang="en-IN"/>
          </a:p>
        </p:txBody>
      </p:sp>
      <p:sp>
        <p:nvSpPr>
          <p:cNvPr id="16400" name="AutoShape 15"/>
          <p:cNvSpPr>
            <a:spLocks noChangeArrowheads="1"/>
          </p:cNvSpPr>
          <p:nvPr/>
        </p:nvSpPr>
        <p:spPr bwMode="auto">
          <a:xfrm>
            <a:off x="4103688" y="3165475"/>
            <a:ext cx="381000" cy="635000"/>
          </a:xfrm>
          <a:prstGeom prst="can">
            <a:avLst>
              <a:gd name="adj" fmla="val 14244"/>
            </a:avLst>
          </a:prstGeom>
          <a:solidFill>
            <a:srgbClr val="00FFFF"/>
          </a:solidFill>
          <a:ln w="12600">
            <a:solidFill>
              <a:srgbClr val="000066"/>
            </a:solidFill>
            <a:miter lim="800000"/>
            <a:headEnd/>
            <a:tailEnd/>
          </a:ln>
        </p:spPr>
        <p:txBody>
          <a:bodyPr wrap="none" anchor="ctr"/>
          <a:lstStyle/>
          <a:p>
            <a:endParaRPr lang="en-US"/>
          </a:p>
        </p:txBody>
      </p:sp>
      <p:sp>
        <p:nvSpPr>
          <p:cNvPr id="16401" name="Oval 16"/>
          <p:cNvSpPr>
            <a:spLocks noChangeArrowheads="1"/>
          </p:cNvSpPr>
          <p:nvPr/>
        </p:nvSpPr>
        <p:spPr bwMode="auto">
          <a:xfrm>
            <a:off x="3100388" y="2936875"/>
            <a:ext cx="2387600" cy="431800"/>
          </a:xfrm>
          <a:prstGeom prst="ellipse">
            <a:avLst/>
          </a:prstGeom>
          <a:solidFill>
            <a:srgbClr val="FFFFFF"/>
          </a:solidFill>
          <a:ln w="12600">
            <a:solidFill>
              <a:srgbClr val="000066"/>
            </a:solidFill>
            <a:miter lim="800000"/>
            <a:headEnd/>
            <a:tailEnd/>
          </a:ln>
        </p:spPr>
        <p:txBody>
          <a:bodyPr wrap="none" anchor="ctr"/>
          <a:lstStyle/>
          <a:p>
            <a:endParaRPr lang="en-US"/>
          </a:p>
        </p:txBody>
      </p:sp>
      <p:sp>
        <p:nvSpPr>
          <p:cNvPr id="16402" name="AutoShape 17"/>
          <p:cNvSpPr>
            <a:spLocks noChangeArrowheads="1"/>
          </p:cNvSpPr>
          <p:nvPr/>
        </p:nvSpPr>
        <p:spPr bwMode="auto">
          <a:xfrm>
            <a:off x="4103688" y="2593975"/>
            <a:ext cx="381000" cy="635000"/>
          </a:xfrm>
          <a:prstGeom prst="can">
            <a:avLst>
              <a:gd name="adj" fmla="val 14244"/>
            </a:avLst>
          </a:prstGeom>
          <a:solidFill>
            <a:srgbClr val="00FFFF"/>
          </a:solidFill>
          <a:ln w="12600">
            <a:solidFill>
              <a:srgbClr val="000066"/>
            </a:solidFill>
            <a:miter lim="800000"/>
            <a:headEnd/>
            <a:tailEnd/>
          </a:ln>
        </p:spPr>
        <p:txBody>
          <a:bodyPr wrap="none" anchor="ctr"/>
          <a:lstStyle/>
          <a:p>
            <a:endParaRPr lang="en-US"/>
          </a:p>
        </p:txBody>
      </p:sp>
      <p:sp>
        <p:nvSpPr>
          <p:cNvPr id="16403" name="Oval 18"/>
          <p:cNvSpPr>
            <a:spLocks noChangeArrowheads="1"/>
          </p:cNvSpPr>
          <p:nvPr/>
        </p:nvSpPr>
        <p:spPr bwMode="auto">
          <a:xfrm>
            <a:off x="3062288" y="2390775"/>
            <a:ext cx="2387600" cy="431800"/>
          </a:xfrm>
          <a:prstGeom prst="ellipse">
            <a:avLst/>
          </a:prstGeom>
          <a:solidFill>
            <a:srgbClr val="FFFFFF"/>
          </a:solidFill>
          <a:ln w="12600">
            <a:solidFill>
              <a:srgbClr val="000066"/>
            </a:solidFill>
            <a:miter lim="800000"/>
            <a:headEnd/>
            <a:tailEnd/>
          </a:ln>
        </p:spPr>
        <p:txBody>
          <a:bodyPr wrap="none" anchor="ctr"/>
          <a:lstStyle/>
          <a:p>
            <a:endParaRPr lang="en-US"/>
          </a:p>
        </p:txBody>
      </p:sp>
      <p:sp>
        <p:nvSpPr>
          <p:cNvPr id="16404" name="AutoShape 19"/>
          <p:cNvSpPr>
            <a:spLocks noChangeArrowheads="1"/>
          </p:cNvSpPr>
          <p:nvPr/>
        </p:nvSpPr>
        <p:spPr bwMode="auto">
          <a:xfrm>
            <a:off x="4103688" y="1997075"/>
            <a:ext cx="381000" cy="635000"/>
          </a:xfrm>
          <a:prstGeom prst="can">
            <a:avLst>
              <a:gd name="adj" fmla="val 14244"/>
            </a:avLst>
          </a:prstGeom>
          <a:solidFill>
            <a:srgbClr val="00FFFF"/>
          </a:solidFill>
          <a:ln w="12600">
            <a:solidFill>
              <a:srgbClr val="000066"/>
            </a:solidFill>
            <a:miter lim="800000"/>
            <a:headEnd/>
            <a:tailEnd/>
          </a:ln>
        </p:spPr>
        <p:txBody>
          <a:bodyPr wrap="none" anchor="ctr"/>
          <a:lstStyle/>
          <a:p>
            <a:endParaRPr lang="en-US"/>
          </a:p>
        </p:txBody>
      </p:sp>
      <p:sp>
        <p:nvSpPr>
          <p:cNvPr id="16405" name="Line 20"/>
          <p:cNvSpPr>
            <a:spLocks noChangeShapeType="1"/>
          </p:cNvSpPr>
          <p:nvPr/>
        </p:nvSpPr>
        <p:spPr bwMode="auto">
          <a:xfrm flipH="1">
            <a:off x="5216525" y="2479675"/>
            <a:ext cx="460375" cy="1588"/>
          </a:xfrm>
          <a:prstGeom prst="line">
            <a:avLst/>
          </a:prstGeom>
          <a:noFill/>
          <a:ln w="38160">
            <a:solidFill>
              <a:srgbClr val="000066"/>
            </a:solidFill>
            <a:miter lim="800000"/>
            <a:headEnd/>
            <a:tailEnd/>
          </a:ln>
        </p:spPr>
        <p:txBody>
          <a:bodyPr/>
          <a:lstStyle/>
          <a:p>
            <a:endParaRPr lang="en-IN"/>
          </a:p>
        </p:txBody>
      </p:sp>
      <p:sp>
        <p:nvSpPr>
          <p:cNvPr id="16406" name="Oval 21"/>
          <p:cNvSpPr>
            <a:spLocks noChangeArrowheads="1"/>
          </p:cNvSpPr>
          <p:nvPr/>
        </p:nvSpPr>
        <p:spPr bwMode="auto">
          <a:xfrm>
            <a:off x="5065713" y="2441575"/>
            <a:ext cx="304800" cy="76200"/>
          </a:xfrm>
          <a:prstGeom prst="ellipse">
            <a:avLst/>
          </a:prstGeom>
          <a:solidFill>
            <a:srgbClr val="00FFFF"/>
          </a:solidFill>
          <a:ln w="12600">
            <a:solidFill>
              <a:srgbClr val="000066"/>
            </a:solidFill>
            <a:miter lim="800000"/>
            <a:headEnd/>
            <a:tailEnd/>
          </a:ln>
        </p:spPr>
        <p:txBody>
          <a:bodyPr wrap="none" anchor="ctr"/>
          <a:lstStyle/>
          <a:p>
            <a:endParaRPr lang="en-US"/>
          </a:p>
        </p:txBody>
      </p:sp>
      <p:sp>
        <p:nvSpPr>
          <p:cNvPr id="16407" name="Line 22"/>
          <p:cNvSpPr>
            <a:spLocks noChangeShapeType="1"/>
          </p:cNvSpPr>
          <p:nvPr/>
        </p:nvSpPr>
        <p:spPr bwMode="auto">
          <a:xfrm flipH="1">
            <a:off x="5216525" y="3038475"/>
            <a:ext cx="460375" cy="1588"/>
          </a:xfrm>
          <a:prstGeom prst="line">
            <a:avLst/>
          </a:prstGeom>
          <a:noFill/>
          <a:ln w="38160">
            <a:solidFill>
              <a:srgbClr val="000066"/>
            </a:solidFill>
            <a:miter lim="800000"/>
            <a:headEnd/>
            <a:tailEnd/>
          </a:ln>
        </p:spPr>
        <p:txBody>
          <a:bodyPr/>
          <a:lstStyle/>
          <a:p>
            <a:endParaRPr lang="en-IN"/>
          </a:p>
        </p:txBody>
      </p:sp>
      <p:sp>
        <p:nvSpPr>
          <p:cNvPr id="16408" name="Oval 23"/>
          <p:cNvSpPr>
            <a:spLocks noChangeArrowheads="1"/>
          </p:cNvSpPr>
          <p:nvPr/>
        </p:nvSpPr>
        <p:spPr bwMode="auto">
          <a:xfrm>
            <a:off x="5078413" y="3000375"/>
            <a:ext cx="304800" cy="76200"/>
          </a:xfrm>
          <a:prstGeom prst="ellipse">
            <a:avLst/>
          </a:prstGeom>
          <a:solidFill>
            <a:srgbClr val="00FFFF"/>
          </a:solidFill>
          <a:ln w="12600">
            <a:solidFill>
              <a:srgbClr val="000066"/>
            </a:solidFill>
            <a:miter lim="800000"/>
            <a:headEnd/>
            <a:tailEnd/>
          </a:ln>
        </p:spPr>
        <p:txBody>
          <a:bodyPr wrap="none" anchor="ctr"/>
          <a:lstStyle/>
          <a:p>
            <a:endParaRPr lang="en-US"/>
          </a:p>
        </p:txBody>
      </p:sp>
      <p:sp>
        <p:nvSpPr>
          <p:cNvPr id="16409" name="Text Box 24"/>
          <p:cNvSpPr txBox="1">
            <a:spLocks noChangeArrowheads="1"/>
          </p:cNvSpPr>
          <p:nvPr/>
        </p:nvSpPr>
        <p:spPr bwMode="auto">
          <a:xfrm>
            <a:off x="5772150" y="2832100"/>
            <a:ext cx="557213" cy="328613"/>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66"/>
                </a:solidFill>
                <a:latin typeface="Helvetica" pitchFamily="48" charset="0"/>
              </a:rPr>
              <a:t>arm</a:t>
            </a:r>
          </a:p>
        </p:txBody>
      </p:sp>
      <p:sp>
        <p:nvSpPr>
          <p:cNvPr id="16410" name="Text Box 25"/>
          <p:cNvSpPr txBox="1">
            <a:spLocks noChangeArrowheads="1"/>
          </p:cNvSpPr>
          <p:nvPr/>
        </p:nvSpPr>
        <p:spPr bwMode="auto">
          <a:xfrm>
            <a:off x="4576763" y="1339850"/>
            <a:ext cx="2566987" cy="798513"/>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66"/>
                </a:solidFill>
                <a:latin typeface="Helvetica" pitchFamily="48" charset="0"/>
              </a:rPr>
              <a:t>read/write heads </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66"/>
                </a:solidFill>
                <a:latin typeface="Helvetica" pitchFamily="48" charset="0"/>
              </a:rPr>
              <a:t>move in unison</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66"/>
                </a:solidFill>
                <a:latin typeface="Helvetica" pitchFamily="48" charset="0"/>
              </a:rPr>
              <a:t>from cylinder to cylinder</a:t>
            </a:r>
          </a:p>
        </p:txBody>
      </p:sp>
      <p:sp>
        <p:nvSpPr>
          <p:cNvPr id="16411" name="Line 26"/>
          <p:cNvSpPr>
            <a:spLocks noChangeShapeType="1"/>
          </p:cNvSpPr>
          <p:nvPr/>
        </p:nvSpPr>
        <p:spPr bwMode="auto">
          <a:xfrm flipH="1">
            <a:off x="5359400" y="2165350"/>
            <a:ext cx="320675" cy="225425"/>
          </a:xfrm>
          <a:prstGeom prst="line">
            <a:avLst/>
          </a:prstGeom>
          <a:noFill/>
          <a:ln w="12600">
            <a:solidFill>
              <a:srgbClr val="000066"/>
            </a:solidFill>
            <a:miter lim="800000"/>
            <a:headEnd/>
            <a:tailEnd type="triangle" w="med" len="med"/>
          </a:ln>
        </p:spPr>
        <p:txBody>
          <a:bodyPr/>
          <a:lstStyle/>
          <a:p>
            <a:endParaRPr lang="en-IN"/>
          </a:p>
        </p:txBody>
      </p:sp>
      <p:sp>
        <p:nvSpPr>
          <p:cNvPr id="16412" name="Text Box 27"/>
          <p:cNvSpPr txBox="1">
            <a:spLocks noChangeArrowheads="1"/>
          </p:cNvSpPr>
          <p:nvPr/>
        </p:nvSpPr>
        <p:spPr bwMode="auto">
          <a:xfrm>
            <a:off x="4410075" y="4040188"/>
            <a:ext cx="896938" cy="328612"/>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66"/>
                </a:solidFill>
                <a:latin typeface="Helvetica" pitchFamily="48" charset="0"/>
              </a:rPr>
              <a:t>spindle</a:t>
            </a:r>
          </a:p>
        </p:txBody>
      </p:sp>
      <p:sp>
        <p:nvSpPr>
          <p:cNvPr id="16413" name="Line 28"/>
          <p:cNvSpPr>
            <a:spLocks noChangeShapeType="1"/>
          </p:cNvSpPr>
          <p:nvPr/>
        </p:nvSpPr>
        <p:spPr bwMode="auto">
          <a:xfrm flipH="1">
            <a:off x="5283200" y="2165350"/>
            <a:ext cx="393700" cy="844550"/>
          </a:xfrm>
          <a:prstGeom prst="line">
            <a:avLst/>
          </a:prstGeom>
          <a:noFill/>
          <a:ln w="12600">
            <a:solidFill>
              <a:srgbClr val="000066"/>
            </a:solidFill>
            <a:miter lim="800000"/>
            <a:headEnd/>
            <a:tailEnd type="triangle" w="med" len="med"/>
          </a:ln>
        </p:spPr>
        <p:txBody>
          <a:bodyPr/>
          <a:lstStyle/>
          <a:p>
            <a:endParaRPr lang="en-IN"/>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Oval 2"/>
          <p:cNvSpPr>
            <a:spLocks noChangeAspect="1" noChangeArrowheads="1"/>
          </p:cNvSpPr>
          <p:nvPr/>
        </p:nvSpPr>
        <p:spPr bwMode="auto">
          <a:xfrm>
            <a:off x="738188" y="2090738"/>
            <a:ext cx="1716087" cy="1714500"/>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pPr>
              <a:defRPr/>
            </a:pPr>
            <a:endParaRPr lang="en-US"/>
          </a:p>
        </p:txBody>
      </p:sp>
      <p:grpSp>
        <p:nvGrpSpPr>
          <p:cNvPr id="2" name="Group 3"/>
          <p:cNvGrpSpPr>
            <a:grpSpLocks/>
          </p:cNvGrpSpPr>
          <p:nvPr/>
        </p:nvGrpSpPr>
        <p:grpSpPr bwMode="auto">
          <a:xfrm>
            <a:off x="735013" y="2090738"/>
            <a:ext cx="7799387" cy="1722437"/>
            <a:chOff x="463" y="1317"/>
            <a:chExt cx="4913" cy="1085"/>
          </a:xfrm>
        </p:grpSpPr>
        <p:grpSp>
          <p:nvGrpSpPr>
            <p:cNvPr id="3" name="Group 4"/>
            <p:cNvGrpSpPr>
              <a:grpSpLocks/>
            </p:cNvGrpSpPr>
            <p:nvPr/>
          </p:nvGrpSpPr>
          <p:grpSpPr bwMode="auto">
            <a:xfrm>
              <a:off x="463" y="1317"/>
              <a:ext cx="1088" cy="1085"/>
              <a:chOff x="463" y="1317"/>
              <a:chExt cx="1088" cy="1085"/>
            </a:xfrm>
          </p:grpSpPr>
          <p:sp>
            <p:nvSpPr>
              <p:cNvPr id="17422" name="Line 5"/>
              <p:cNvSpPr>
                <a:spLocks noChangeAspect="1" noChangeShapeType="1"/>
              </p:cNvSpPr>
              <p:nvPr/>
            </p:nvSpPr>
            <p:spPr bwMode="auto">
              <a:xfrm>
                <a:off x="1006" y="1317"/>
                <a:ext cx="0" cy="1080"/>
              </a:xfrm>
              <a:prstGeom prst="line">
                <a:avLst/>
              </a:prstGeom>
              <a:noFill/>
              <a:ln w="9525">
                <a:solidFill>
                  <a:schemeClr val="tx1"/>
                </a:solidFill>
                <a:round/>
                <a:headEnd/>
                <a:tailEnd/>
              </a:ln>
            </p:spPr>
            <p:txBody>
              <a:bodyPr/>
              <a:lstStyle/>
              <a:p>
                <a:endParaRPr lang="en-IN"/>
              </a:p>
            </p:txBody>
          </p:sp>
          <p:sp>
            <p:nvSpPr>
              <p:cNvPr id="17423" name="Line 6"/>
              <p:cNvSpPr>
                <a:spLocks noChangeAspect="1" noChangeShapeType="1"/>
              </p:cNvSpPr>
              <p:nvPr/>
            </p:nvSpPr>
            <p:spPr bwMode="auto">
              <a:xfrm rot="1800000">
                <a:off x="1008" y="1319"/>
                <a:ext cx="0" cy="1081"/>
              </a:xfrm>
              <a:prstGeom prst="line">
                <a:avLst/>
              </a:prstGeom>
              <a:noFill/>
              <a:ln w="9525">
                <a:solidFill>
                  <a:schemeClr val="tx1"/>
                </a:solidFill>
                <a:round/>
                <a:headEnd/>
                <a:tailEnd/>
              </a:ln>
            </p:spPr>
            <p:txBody>
              <a:bodyPr/>
              <a:lstStyle/>
              <a:p>
                <a:endParaRPr lang="en-IN"/>
              </a:p>
            </p:txBody>
          </p:sp>
          <p:sp>
            <p:nvSpPr>
              <p:cNvPr id="17424" name="Line 7"/>
              <p:cNvSpPr>
                <a:spLocks noChangeAspect="1" noChangeShapeType="1"/>
              </p:cNvSpPr>
              <p:nvPr/>
            </p:nvSpPr>
            <p:spPr bwMode="auto">
              <a:xfrm rot="3600000">
                <a:off x="1004" y="1321"/>
                <a:ext cx="0" cy="1081"/>
              </a:xfrm>
              <a:prstGeom prst="line">
                <a:avLst/>
              </a:prstGeom>
              <a:noFill/>
              <a:ln w="9525">
                <a:solidFill>
                  <a:schemeClr val="tx1"/>
                </a:solidFill>
                <a:round/>
                <a:headEnd/>
                <a:tailEnd/>
              </a:ln>
            </p:spPr>
            <p:txBody>
              <a:bodyPr/>
              <a:lstStyle/>
              <a:p>
                <a:endParaRPr lang="en-IN"/>
              </a:p>
            </p:txBody>
          </p:sp>
          <p:sp>
            <p:nvSpPr>
              <p:cNvPr id="17425" name="Line 8"/>
              <p:cNvSpPr>
                <a:spLocks noChangeAspect="1" noChangeShapeType="1"/>
              </p:cNvSpPr>
              <p:nvPr/>
            </p:nvSpPr>
            <p:spPr bwMode="auto">
              <a:xfrm rot="5400000">
                <a:off x="1004" y="1307"/>
                <a:ext cx="0" cy="1081"/>
              </a:xfrm>
              <a:prstGeom prst="line">
                <a:avLst/>
              </a:prstGeom>
              <a:noFill/>
              <a:ln w="9525">
                <a:solidFill>
                  <a:schemeClr val="tx1"/>
                </a:solidFill>
                <a:round/>
                <a:headEnd/>
                <a:tailEnd/>
              </a:ln>
            </p:spPr>
            <p:txBody>
              <a:bodyPr/>
              <a:lstStyle/>
              <a:p>
                <a:endParaRPr lang="en-IN"/>
              </a:p>
            </p:txBody>
          </p:sp>
          <p:sp>
            <p:nvSpPr>
              <p:cNvPr id="17426" name="Line 9"/>
              <p:cNvSpPr>
                <a:spLocks noChangeAspect="1" noChangeShapeType="1"/>
              </p:cNvSpPr>
              <p:nvPr/>
            </p:nvSpPr>
            <p:spPr bwMode="auto">
              <a:xfrm rot="7200000">
                <a:off x="1011" y="1300"/>
                <a:ext cx="0" cy="1081"/>
              </a:xfrm>
              <a:prstGeom prst="line">
                <a:avLst/>
              </a:prstGeom>
              <a:noFill/>
              <a:ln w="9525">
                <a:solidFill>
                  <a:schemeClr val="tx1"/>
                </a:solidFill>
                <a:round/>
                <a:headEnd/>
                <a:tailEnd/>
              </a:ln>
            </p:spPr>
            <p:txBody>
              <a:bodyPr/>
              <a:lstStyle/>
              <a:p>
                <a:endParaRPr lang="en-IN"/>
              </a:p>
            </p:txBody>
          </p:sp>
          <p:sp>
            <p:nvSpPr>
              <p:cNvPr id="17427" name="Line 10"/>
              <p:cNvSpPr>
                <a:spLocks noChangeAspect="1" noChangeShapeType="1"/>
              </p:cNvSpPr>
              <p:nvPr/>
            </p:nvSpPr>
            <p:spPr bwMode="auto">
              <a:xfrm rot="9000000">
                <a:off x="1017" y="1322"/>
                <a:ext cx="0" cy="1080"/>
              </a:xfrm>
              <a:prstGeom prst="line">
                <a:avLst/>
              </a:prstGeom>
              <a:noFill/>
              <a:ln w="9525">
                <a:solidFill>
                  <a:schemeClr val="tx1"/>
                </a:solidFill>
                <a:round/>
                <a:headEnd/>
                <a:tailEnd/>
              </a:ln>
            </p:spPr>
            <p:txBody>
              <a:bodyPr/>
              <a:lstStyle/>
              <a:p>
                <a:endParaRPr lang="en-IN"/>
              </a:p>
            </p:txBody>
          </p:sp>
        </p:grpSp>
        <p:sp>
          <p:nvSpPr>
            <p:cNvPr id="17421" name="Rectangle 11"/>
            <p:cNvSpPr>
              <a:spLocks noChangeArrowheads="1"/>
            </p:cNvSpPr>
            <p:nvPr/>
          </p:nvSpPr>
          <p:spPr bwMode="auto">
            <a:xfrm>
              <a:off x="1776" y="1488"/>
              <a:ext cx="3600" cy="528"/>
            </a:xfrm>
            <a:prstGeom prst="rect">
              <a:avLst/>
            </a:prstGeom>
            <a:noFill/>
            <a:ln w="12700">
              <a:noFill/>
              <a:miter lim="800000"/>
              <a:headEnd/>
              <a:tailEnd/>
            </a:ln>
          </p:spPr>
          <p:txBody>
            <a:bodyPr lIns="90488" tIns="44450" rIns="90488" bIns="44450" anchor="b"/>
            <a:lstStyle/>
            <a:p>
              <a:pPr defTabSz="914400">
                <a:lnSpc>
                  <a:spcPct val="100000"/>
                </a:lnSpc>
                <a:buClrTx/>
                <a:buSzTx/>
                <a:buFontTx/>
                <a:buNone/>
              </a:pPr>
              <a:r>
                <a:rPr lang="en-US" sz="2800">
                  <a:solidFill>
                    <a:schemeClr val="tx2"/>
                  </a:solidFill>
                  <a:latin typeface="Arial" pitchFamily="34" charset="0"/>
                </a:rPr>
                <a:t>Tracks divided into sectors</a:t>
              </a:r>
            </a:p>
          </p:txBody>
        </p:sp>
      </p:grpSp>
      <p:sp>
        <p:nvSpPr>
          <p:cNvPr id="17412" name="Rectangle 12"/>
          <p:cNvSpPr>
            <a:spLocks noGrp="1" noChangeArrowheads="1"/>
          </p:cNvSpPr>
          <p:nvPr>
            <p:ph type="title"/>
          </p:nvPr>
        </p:nvSpPr>
        <p:spPr>
          <a:xfrm>
            <a:off x="381000" y="152400"/>
            <a:ext cx="7772400" cy="838200"/>
          </a:xfrm>
        </p:spPr>
        <p:txBody>
          <a:bodyPr>
            <a:normAutofit fontScale="90000"/>
          </a:bodyPr>
          <a:lstStyle/>
          <a:p>
            <a:pPr eaLnBrk="1" hangingPunct="1"/>
            <a:r>
              <a:rPr lang="en-US" smtClean="0"/>
              <a:t>Disk Structure - top view of single platter</a:t>
            </a:r>
          </a:p>
        </p:txBody>
      </p:sp>
      <p:grpSp>
        <p:nvGrpSpPr>
          <p:cNvPr id="4" name="Group 13"/>
          <p:cNvGrpSpPr>
            <a:grpSpLocks/>
          </p:cNvGrpSpPr>
          <p:nvPr/>
        </p:nvGrpSpPr>
        <p:grpSpPr bwMode="auto">
          <a:xfrm>
            <a:off x="928688" y="1524000"/>
            <a:ext cx="7300912" cy="2117725"/>
            <a:chOff x="585" y="960"/>
            <a:chExt cx="4599" cy="1334"/>
          </a:xfrm>
        </p:grpSpPr>
        <p:grpSp>
          <p:nvGrpSpPr>
            <p:cNvPr id="5" name="Group 14"/>
            <p:cNvGrpSpPr>
              <a:grpSpLocks/>
            </p:cNvGrpSpPr>
            <p:nvPr/>
          </p:nvGrpSpPr>
          <p:grpSpPr bwMode="auto">
            <a:xfrm>
              <a:off x="585" y="1430"/>
              <a:ext cx="865" cy="864"/>
              <a:chOff x="585" y="1430"/>
              <a:chExt cx="865" cy="864"/>
            </a:xfrm>
          </p:grpSpPr>
          <p:sp>
            <p:nvSpPr>
              <p:cNvPr id="17416" name="Oval 15"/>
              <p:cNvSpPr>
                <a:spLocks noChangeAspect="1" noChangeArrowheads="1"/>
              </p:cNvSpPr>
              <p:nvPr/>
            </p:nvSpPr>
            <p:spPr bwMode="auto">
              <a:xfrm>
                <a:off x="900" y="1765"/>
                <a:ext cx="216" cy="216"/>
              </a:xfrm>
              <a:prstGeom prst="ellipse">
                <a:avLst/>
              </a:prstGeom>
              <a:solidFill>
                <a:schemeClr val="bg1"/>
              </a:solidFill>
              <a:ln w="9525">
                <a:solidFill>
                  <a:schemeClr val="tx1"/>
                </a:solidFill>
                <a:round/>
                <a:headEnd/>
                <a:tailEnd/>
              </a:ln>
            </p:spPr>
            <p:txBody>
              <a:bodyPr wrap="none" anchor="ctr"/>
              <a:lstStyle/>
              <a:p>
                <a:endParaRPr lang="en-US"/>
              </a:p>
            </p:txBody>
          </p:sp>
          <p:sp>
            <p:nvSpPr>
              <p:cNvPr id="17417" name="Oval 16"/>
              <p:cNvSpPr>
                <a:spLocks noChangeAspect="1" noChangeArrowheads="1"/>
              </p:cNvSpPr>
              <p:nvPr/>
            </p:nvSpPr>
            <p:spPr bwMode="auto">
              <a:xfrm>
                <a:off x="585" y="1430"/>
                <a:ext cx="865" cy="864"/>
              </a:xfrm>
              <a:prstGeom prst="ellipse">
                <a:avLst/>
              </a:prstGeom>
              <a:noFill/>
              <a:ln w="9525">
                <a:solidFill>
                  <a:schemeClr val="tx1"/>
                </a:solidFill>
                <a:round/>
                <a:headEnd/>
                <a:tailEnd/>
              </a:ln>
            </p:spPr>
            <p:txBody>
              <a:bodyPr wrap="none" anchor="ctr"/>
              <a:lstStyle/>
              <a:p>
                <a:endParaRPr lang="en-US"/>
              </a:p>
            </p:txBody>
          </p:sp>
          <p:sp>
            <p:nvSpPr>
              <p:cNvPr id="17418" name="Oval 17"/>
              <p:cNvSpPr>
                <a:spLocks noChangeAspect="1" noChangeArrowheads="1"/>
              </p:cNvSpPr>
              <p:nvPr/>
            </p:nvSpPr>
            <p:spPr bwMode="auto">
              <a:xfrm>
                <a:off x="693" y="1538"/>
                <a:ext cx="649" cy="648"/>
              </a:xfrm>
              <a:prstGeom prst="ellipse">
                <a:avLst/>
              </a:prstGeom>
              <a:noFill/>
              <a:ln w="9525">
                <a:solidFill>
                  <a:schemeClr val="tx1"/>
                </a:solidFill>
                <a:round/>
                <a:headEnd/>
                <a:tailEnd/>
              </a:ln>
            </p:spPr>
            <p:txBody>
              <a:bodyPr wrap="none" anchor="ctr"/>
              <a:lstStyle/>
              <a:p>
                <a:endParaRPr lang="en-US"/>
              </a:p>
            </p:txBody>
          </p:sp>
          <p:sp>
            <p:nvSpPr>
              <p:cNvPr id="17419" name="Oval 18"/>
              <p:cNvSpPr>
                <a:spLocks noChangeAspect="1" noChangeArrowheads="1"/>
              </p:cNvSpPr>
              <p:nvPr/>
            </p:nvSpPr>
            <p:spPr bwMode="auto">
              <a:xfrm>
                <a:off x="792" y="1657"/>
                <a:ext cx="432" cy="432"/>
              </a:xfrm>
              <a:prstGeom prst="ellipse">
                <a:avLst/>
              </a:prstGeom>
              <a:noFill/>
              <a:ln w="9525">
                <a:solidFill>
                  <a:schemeClr val="tx1"/>
                </a:solidFill>
                <a:round/>
                <a:headEnd/>
                <a:tailEnd/>
              </a:ln>
            </p:spPr>
            <p:txBody>
              <a:bodyPr wrap="none" anchor="ctr"/>
              <a:lstStyle/>
              <a:p>
                <a:endParaRPr lang="en-US"/>
              </a:p>
            </p:txBody>
          </p:sp>
        </p:grpSp>
        <p:sp>
          <p:nvSpPr>
            <p:cNvPr id="17415" name="Rectangle 19"/>
            <p:cNvSpPr>
              <a:spLocks noChangeArrowheads="1"/>
            </p:cNvSpPr>
            <p:nvPr/>
          </p:nvSpPr>
          <p:spPr bwMode="auto">
            <a:xfrm>
              <a:off x="1776" y="960"/>
              <a:ext cx="3408" cy="528"/>
            </a:xfrm>
            <a:prstGeom prst="rect">
              <a:avLst/>
            </a:prstGeom>
            <a:noFill/>
            <a:ln w="12700">
              <a:noFill/>
              <a:miter lim="800000"/>
              <a:headEnd/>
              <a:tailEnd/>
            </a:ln>
          </p:spPr>
          <p:txBody>
            <a:bodyPr lIns="90488" tIns="44450" rIns="90488" bIns="44450" anchor="b"/>
            <a:lstStyle/>
            <a:p>
              <a:pPr defTabSz="914400">
                <a:lnSpc>
                  <a:spcPct val="100000"/>
                </a:lnSpc>
                <a:buClrTx/>
                <a:buSzTx/>
                <a:buFontTx/>
                <a:buNone/>
              </a:pPr>
              <a:r>
                <a:rPr lang="en-US" sz="2800">
                  <a:solidFill>
                    <a:schemeClr val="tx2"/>
                  </a:solidFill>
                  <a:latin typeface="Arial" pitchFamily="34" charset="0"/>
                </a:rPr>
                <a:t>Surface organized into tracks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04800" y="152400"/>
            <a:ext cx="7772400" cy="838200"/>
          </a:xfrm>
        </p:spPr>
        <p:txBody>
          <a:bodyPr/>
          <a:lstStyle/>
          <a:p>
            <a:pPr eaLnBrk="1" hangingPunct="1"/>
            <a:r>
              <a:rPr lang="en-US" smtClean="0"/>
              <a:t>Disk Access</a:t>
            </a:r>
            <a:endParaRPr lang="en-US" sz="4600" smtClean="0"/>
          </a:p>
        </p:txBody>
      </p:sp>
      <p:grpSp>
        <p:nvGrpSpPr>
          <p:cNvPr id="2" name="Group 3"/>
          <p:cNvGrpSpPr>
            <a:grpSpLocks noChangeAspect="1"/>
          </p:cNvGrpSpPr>
          <p:nvPr/>
        </p:nvGrpSpPr>
        <p:grpSpPr bwMode="auto">
          <a:xfrm>
            <a:off x="735013" y="2090738"/>
            <a:ext cx="1727200" cy="1722437"/>
            <a:chOff x="525" y="1152"/>
            <a:chExt cx="1449" cy="1446"/>
          </a:xfrm>
        </p:grpSpPr>
        <p:sp>
          <p:nvSpPr>
            <p:cNvPr id="116740" name="Oval 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pPr>
                <a:defRPr/>
              </a:pPr>
              <a:endParaRPr lang="en-US"/>
            </a:p>
          </p:txBody>
        </p:sp>
        <p:sp>
          <p:nvSpPr>
            <p:cNvPr id="18439" name="Oval 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lstStyle/>
            <a:p>
              <a:endParaRPr lang="en-US"/>
            </a:p>
          </p:txBody>
        </p:sp>
        <p:sp>
          <p:nvSpPr>
            <p:cNvPr id="18440" name="Oval 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lstStyle/>
            <a:p>
              <a:endParaRPr lang="en-US"/>
            </a:p>
          </p:txBody>
        </p:sp>
        <p:sp>
          <p:nvSpPr>
            <p:cNvPr id="18441" name="Oval 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lstStyle/>
            <a:p>
              <a:endParaRPr lang="en-US"/>
            </a:p>
          </p:txBody>
        </p:sp>
        <p:sp>
          <p:nvSpPr>
            <p:cNvPr id="18442" name="Line 8"/>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lstStyle/>
            <a:p>
              <a:endParaRPr lang="en-IN"/>
            </a:p>
          </p:txBody>
        </p:sp>
        <p:sp>
          <p:nvSpPr>
            <p:cNvPr id="18443" name="Line 9"/>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lstStyle/>
            <a:p>
              <a:endParaRPr lang="en-IN"/>
            </a:p>
          </p:txBody>
        </p:sp>
        <p:sp>
          <p:nvSpPr>
            <p:cNvPr id="18444" name="Line 10"/>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lstStyle/>
            <a:p>
              <a:endParaRPr lang="en-IN"/>
            </a:p>
          </p:txBody>
        </p:sp>
        <p:sp>
          <p:nvSpPr>
            <p:cNvPr id="18445" name="Line 11"/>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lstStyle/>
            <a:p>
              <a:endParaRPr lang="en-IN"/>
            </a:p>
          </p:txBody>
        </p:sp>
        <p:sp>
          <p:nvSpPr>
            <p:cNvPr id="18446" name="Line 12"/>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lstStyle/>
            <a:p>
              <a:endParaRPr lang="en-IN"/>
            </a:p>
          </p:txBody>
        </p:sp>
        <p:sp>
          <p:nvSpPr>
            <p:cNvPr id="18447" name="Line 13"/>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lstStyle/>
            <a:p>
              <a:endParaRPr lang="en-IN"/>
            </a:p>
          </p:txBody>
        </p:sp>
        <p:sp>
          <p:nvSpPr>
            <p:cNvPr id="18448" name="Oval 1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lstStyle/>
            <a:p>
              <a:endParaRPr lang="en-US"/>
            </a:p>
          </p:txBody>
        </p:sp>
      </p:grpSp>
      <p:sp>
        <p:nvSpPr>
          <p:cNvPr id="18436" name="AutoShape 15"/>
          <p:cNvSpPr>
            <a:spLocks noChangeAspect="1" noChangeArrowheads="1"/>
          </p:cNvSpPr>
          <p:nvPr/>
        </p:nvSpPr>
        <p:spPr bwMode="auto">
          <a:xfrm>
            <a:off x="1460500" y="1962150"/>
            <a:ext cx="290513" cy="555625"/>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lstStyle/>
          <a:p>
            <a:endParaRPr lang="en-US"/>
          </a:p>
        </p:txBody>
      </p:sp>
      <p:sp>
        <p:nvSpPr>
          <p:cNvPr id="18437" name="Rectangle 16"/>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lstStyle/>
          <a:p>
            <a:pPr defTabSz="914400">
              <a:lnSpc>
                <a:spcPct val="100000"/>
              </a:lnSpc>
              <a:buClrTx/>
              <a:buSzTx/>
              <a:buFontTx/>
              <a:buNone/>
            </a:pPr>
            <a:r>
              <a:rPr lang="en-US" sz="2800">
                <a:solidFill>
                  <a:schemeClr val="tx2"/>
                </a:solidFill>
                <a:latin typeface="Arial" pitchFamily="34" charset="0"/>
              </a:rPr>
              <a:t>Head in position above a track</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152400"/>
            <a:ext cx="7772400" cy="838200"/>
          </a:xfrm>
        </p:spPr>
        <p:txBody>
          <a:bodyPr/>
          <a:lstStyle/>
          <a:p>
            <a:pPr eaLnBrk="1" hangingPunct="1"/>
            <a:r>
              <a:rPr lang="en-US" smtClean="0"/>
              <a:t>Disk Access</a:t>
            </a:r>
          </a:p>
        </p:txBody>
      </p:sp>
      <p:grpSp>
        <p:nvGrpSpPr>
          <p:cNvPr id="2" name="Group 3"/>
          <p:cNvGrpSpPr>
            <a:grpSpLocks noChangeAspect="1"/>
          </p:cNvGrpSpPr>
          <p:nvPr/>
        </p:nvGrpSpPr>
        <p:grpSpPr bwMode="auto">
          <a:xfrm>
            <a:off x="735013" y="2090738"/>
            <a:ext cx="1727200" cy="1722437"/>
            <a:chOff x="525" y="1152"/>
            <a:chExt cx="1449" cy="1446"/>
          </a:xfrm>
        </p:grpSpPr>
        <p:sp>
          <p:nvSpPr>
            <p:cNvPr id="118788" name="Oval 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pPr>
                <a:defRPr/>
              </a:pPr>
              <a:endParaRPr lang="en-US"/>
            </a:p>
          </p:txBody>
        </p:sp>
        <p:sp>
          <p:nvSpPr>
            <p:cNvPr id="19464" name="Oval 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lstStyle/>
            <a:p>
              <a:endParaRPr lang="en-US"/>
            </a:p>
          </p:txBody>
        </p:sp>
        <p:sp>
          <p:nvSpPr>
            <p:cNvPr id="19465" name="Oval 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lstStyle/>
            <a:p>
              <a:endParaRPr lang="en-US"/>
            </a:p>
          </p:txBody>
        </p:sp>
        <p:sp>
          <p:nvSpPr>
            <p:cNvPr id="19466" name="Oval 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lstStyle/>
            <a:p>
              <a:endParaRPr lang="en-US"/>
            </a:p>
          </p:txBody>
        </p:sp>
        <p:sp>
          <p:nvSpPr>
            <p:cNvPr id="19467" name="Line 8"/>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lstStyle/>
            <a:p>
              <a:endParaRPr lang="en-IN"/>
            </a:p>
          </p:txBody>
        </p:sp>
        <p:sp>
          <p:nvSpPr>
            <p:cNvPr id="19468" name="Line 9"/>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lstStyle/>
            <a:p>
              <a:endParaRPr lang="en-IN"/>
            </a:p>
          </p:txBody>
        </p:sp>
        <p:sp>
          <p:nvSpPr>
            <p:cNvPr id="19469" name="Line 10"/>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lstStyle/>
            <a:p>
              <a:endParaRPr lang="en-IN"/>
            </a:p>
          </p:txBody>
        </p:sp>
        <p:sp>
          <p:nvSpPr>
            <p:cNvPr id="19470" name="Line 11"/>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lstStyle/>
            <a:p>
              <a:endParaRPr lang="en-IN"/>
            </a:p>
          </p:txBody>
        </p:sp>
        <p:sp>
          <p:nvSpPr>
            <p:cNvPr id="19471" name="Line 12"/>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lstStyle/>
            <a:p>
              <a:endParaRPr lang="en-IN"/>
            </a:p>
          </p:txBody>
        </p:sp>
        <p:sp>
          <p:nvSpPr>
            <p:cNvPr id="19472" name="Line 13"/>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lstStyle/>
            <a:p>
              <a:endParaRPr lang="en-IN"/>
            </a:p>
          </p:txBody>
        </p:sp>
        <p:sp>
          <p:nvSpPr>
            <p:cNvPr id="19473" name="Oval 1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lstStyle/>
            <a:p>
              <a:endParaRPr lang="en-US"/>
            </a:p>
          </p:txBody>
        </p:sp>
      </p:grpSp>
      <p:sp>
        <p:nvSpPr>
          <p:cNvPr id="19460" name="AutoShape 15"/>
          <p:cNvSpPr>
            <a:spLocks noChangeAspect="1" noChangeArrowheads="1"/>
          </p:cNvSpPr>
          <p:nvPr/>
        </p:nvSpPr>
        <p:spPr bwMode="auto">
          <a:xfrm>
            <a:off x="1460500" y="1962150"/>
            <a:ext cx="290513" cy="555625"/>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lstStyle/>
          <a:p>
            <a:endParaRPr lang="en-US"/>
          </a:p>
        </p:txBody>
      </p:sp>
      <p:sp>
        <p:nvSpPr>
          <p:cNvPr id="19461" name="AutoShape 16"/>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19462" name="Rectangle 17"/>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lstStyle/>
          <a:p>
            <a:pPr defTabSz="914400">
              <a:lnSpc>
                <a:spcPct val="100000"/>
              </a:lnSpc>
              <a:buClrTx/>
              <a:buSzTx/>
              <a:buFontTx/>
              <a:buNone/>
            </a:pPr>
            <a:r>
              <a:rPr lang="en-US" sz="2800">
                <a:solidFill>
                  <a:schemeClr val="tx2"/>
                </a:solidFill>
                <a:latin typeface="Arial" pitchFamily="34" charset="0"/>
              </a:rPr>
              <a:t>Rotation is counter-clockwise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81000" y="152400"/>
            <a:ext cx="7772400" cy="838200"/>
          </a:xfrm>
        </p:spPr>
        <p:txBody>
          <a:bodyPr/>
          <a:lstStyle/>
          <a:p>
            <a:pPr eaLnBrk="1" hangingPunct="1"/>
            <a:r>
              <a:rPr lang="en-US" smtClean="0"/>
              <a:t>Disk Access – Read</a:t>
            </a:r>
            <a:endParaRPr lang="en-US" sz="4600" smtClean="0"/>
          </a:p>
        </p:txBody>
      </p:sp>
      <p:grpSp>
        <p:nvGrpSpPr>
          <p:cNvPr id="2" name="Group 3"/>
          <p:cNvGrpSpPr>
            <a:grpSpLocks/>
          </p:cNvGrpSpPr>
          <p:nvPr/>
        </p:nvGrpSpPr>
        <p:grpSpPr bwMode="auto">
          <a:xfrm>
            <a:off x="735013" y="1962150"/>
            <a:ext cx="1727200" cy="1851025"/>
            <a:chOff x="463" y="1236"/>
            <a:chExt cx="1088" cy="1166"/>
          </a:xfrm>
        </p:grpSpPr>
        <p:grpSp>
          <p:nvGrpSpPr>
            <p:cNvPr id="3" name="Group 4"/>
            <p:cNvGrpSpPr>
              <a:grpSpLocks/>
            </p:cNvGrpSpPr>
            <p:nvPr/>
          </p:nvGrpSpPr>
          <p:grpSpPr bwMode="auto">
            <a:xfrm>
              <a:off x="463" y="1317"/>
              <a:ext cx="1088" cy="1085"/>
              <a:chOff x="463" y="1317"/>
              <a:chExt cx="1088" cy="1085"/>
            </a:xfrm>
          </p:grpSpPr>
          <p:grpSp>
            <p:nvGrpSpPr>
              <p:cNvPr id="4" name="Group 5"/>
              <p:cNvGrpSpPr>
                <a:grpSpLocks noChangeAspect="1"/>
              </p:cNvGrpSpPr>
              <p:nvPr/>
            </p:nvGrpSpPr>
            <p:grpSpPr bwMode="auto">
              <a:xfrm>
                <a:off x="463" y="1317"/>
                <a:ext cx="1088" cy="1085"/>
                <a:chOff x="525" y="1152"/>
                <a:chExt cx="1449" cy="1446"/>
              </a:xfrm>
            </p:grpSpPr>
            <p:sp>
              <p:nvSpPr>
                <p:cNvPr id="120838" name="Oval 6"/>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pPr>
                    <a:defRPr/>
                  </a:pPr>
                  <a:endParaRPr lang="en-US"/>
                </a:p>
              </p:txBody>
            </p:sp>
            <p:sp>
              <p:nvSpPr>
                <p:cNvPr id="20491" name="Oval 7"/>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lstStyle/>
                <a:p>
                  <a:endParaRPr lang="en-US"/>
                </a:p>
              </p:txBody>
            </p:sp>
            <p:sp>
              <p:nvSpPr>
                <p:cNvPr id="20492" name="Oval 8"/>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lstStyle/>
                <a:p>
                  <a:endParaRPr lang="en-US"/>
                </a:p>
              </p:txBody>
            </p:sp>
            <p:sp>
              <p:nvSpPr>
                <p:cNvPr id="20493" name="Oval 9"/>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lstStyle/>
                <a:p>
                  <a:endParaRPr lang="en-US"/>
                </a:p>
              </p:txBody>
            </p:sp>
            <p:sp>
              <p:nvSpPr>
                <p:cNvPr id="20494" name="Line 10"/>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lstStyle/>
                <a:p>
                  <a:endParaRPr lang="en-IN"/>
                </a:p>
              </p:txBody>
            </p:sp>
            <p:sp>
              <p:nvSpPr>
                <p:cNvPr id="20495" name="Line 11"/>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lstStyle/>
                <a:p>
                  <a:endParaRPr lang="en-IN"/>
                </a:p>
              </p:txBody>
            </p:sp>
            <p:sp>
              <p:nvSpPr>
                <p:cNvPr id="20496" name="Line 12"/>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lstStyle/>
                <a:p>
                  <a:endParaRPr lang="en-IN"/>
                </a:p>
              </p:txBody>
            </p:sp>
            <p:sp>
              <p:nvSpPr>
                <p:cNvPr id="20497" name="Line 13"/>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lstStyle/>
                <a:p>
                  <a:endParaRPr lang="en-IN"/>
                </a:p>
              </p:txBody>
            </p:sp>
            <p:sp>
              <p:nvSpPr>
                <p:cNvPr id="20498" name="Line 14"/>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lstStyle/>
                <a:p>
                  <a:endParaRPr lang="en-IN"/>
                </a:p>
              </p:txBody>
            </p:sp>
            <p:sp>
              <p:nvSpPr>
                <p:cNvPr id="20499" name="Line 15"/>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lstStyle/>
                <a:p>
                  <a:endParaRPr lang="en-IN"/>
                </a:p>
              </p:txBody>
            </p:sp>
            <p:sp>
              <p:nvSpPr>
                <p:cNvPr id="20500" name="Oval 16"/>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lstStyle/>
                <a:p>
                  <a:endParaRPr lang="en-US"/>
                </a:p>
              </p:txBody>
            </p:sp>
          </p:grpSp>
          <p:sp>
            <p:nvSpPr>
              <p:cNvPr id="20489" name="Freeform 17"/>
              <p:cNvSpPr>
                <a:spLocks noChangeAspect="1"/>
              </p:cNvSpPr>
              <p:nvPr/>
            </p:nvSpPr>
            <p:spPr bwMode="auto">
              <a:xfrm rot="1766421">
                <a:off x="982" y="1526"/>
                <a:ext cx="161" cy="153"/>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lstStyle/>
              <a:p>
                <a:endParaRPr lang="en-US"/>
              </a:p>
            </p:txBody>
          </p:sp>
        </p:grpSp>
        <p:sp>
          <p:nvSpPr>
            <p:cNvPr id="20487" name="AutoShape 18"/>
            <p:cNvSpPr>
              <a:spLocks noChangeAspect="1" noChangeArrowheads="1"/>
            </p:cNvSpPr>
            <p:nvPr/>
          </p:nvSpPr>
          <p:spPr bwMode="auto">
            <a:xfrm>
              <a:off x="920" y="1236"/>
              <a:ext cx="183" cy="350"/>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lstStyle/>
            <a:p>
              <a:endParaRPr lang="en-US"/>
            </a:p>
          </p:txBody>
        </p:sp>
      </p:grpSp>
      <p:sp>
        <p:nvSpPr>
          <p:cNvPr id="20484" name="AutoShape 19"/>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20485" name="Rectangle 20"/>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lstStyle/>
          <a:p>
            <a:pPr defTabSz="914400">
              <a:lnSpc>
                <a:spcPct val="100000"/>
              </a:lnSpc>
              <a:buClrTx/>
              <a:buSzTx/>
              <a:buFontTx/>
              <a:buNone/>
            </a:pPr>
            <a:r>
              <a:rPr lang="en-US" sz="2800">
                <a:solidFill>
                  <a:schemeClr val="tx2"/>
                </a:solidFill>
                <a:latin typeface="Arial" pitchFamily="34" charset="0"/>
              </a:rPr>
              <a:t>About to read blue sector</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81000" y="152400"/>
            <a:ext cx="7772400" cy="838200"/>
          </a:xfrm>
        </p:spPr>
        <p:txBody>
          <a:bodyPr/>
          <a:lstStyle/>
          <a:p>
            <a:pPr eaLnBrk="1" hangingPunct="1"/>
            <a:r>
              <a:rPr lang="en-US" smtClean="0"/>
              <a:t>Disk Access – Read</a:t>
            </a:r>
            <a:endParaRPr lang="en-US" sz="4600" smtClean="0"/>
          </a:p>
        </p:txBody>
      </p:sp>
      <p:sp>
        <p:nvSpPr>
          <p:cNvPr id="21507"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grpSp>
        <p:nvGrpSpPr>
          <p:cNvPr id="2" name="Group 4"/>
          <p:cNvGrpSpPr>
            <a:grpSpLocks noChangeAspect="1"/>
          </p:cNvGrpSpPr>
          <p:nvPr/>
        </p:nvGrpSpPr>
        <p:grpSpPr bwMode="auto">
          <a:xfrm>
            <a:off x="735013" y="2090738"/>
            <a:ext cx="1727200" cy="1722437"/>
            <a:chOff x="525" y="1152"/>
            <a:chExt cx="1449" cy="1446"/>
          </a:xfrm>
        </p:grpSpPr>
        <p:sp>
          <p:nvSpPr>
            <p:cNvPr id="122885" name="Oval 5"/>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pPr>
                <a:defRPr/>
              </a:pPr>
              <a:endParaRPr lang="en-US"/>
            </a:p>
          </p:txBody>
        </p:sp>
        <p:sp>
          <p:nvSpPr>
            <p:cNvPr id="21514" name="Oval 6"/>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lstStyle/>
            <a:p>
              <a:endParaRPr lang="en-US"/>
            </a:p>
          </p:txBody>
        </p:sp>
        <p:sp>
          <p:nvSpPr>
            <p:cNvPr id="21515" name="Oval 7"/>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lstStyle/>
            <a:p>
              <a:endParaRPr lang="en-US"/>
            </a:p>
          </p:txBody>
        </p:sp>
        <p:sp>
          <p:nvSpPr>
            <p:cNvPr id="21516" name="Oval 8"/>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lstStyle/>
            <a:p>
              <a:endParaRPr lang="en-US"/>
            </a:p>
          </p:txBody>
        </p:sp>
        <p:sp>
          <p:nvSpPr>
            <p:cNvPr id="21517" name="Line 9"/>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lstStyle/>
            <a:p>
              <a:endParaRPr lang="en-IN"/>
            </a:p>
          </p:txBody>
        </p:sp>
        <p:sp>
          <p:nvSpPr>
            <p:cNvPr id="21518" name="Line 10"/>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lstStyle/>
            <a:p>
              <a:endParaRPr lang="en-IN"/>
            </a:p>
          </p:txBody>
        </p:sp>
        <p:sp>
          <p:nvSpPr>
            <p:cNvPr id="21519" name="Line 11"/>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lstStyle/>
            <a:p>
              <a:endParaRPr lang="en-IN"/>
            </a:p>
          </p:txBody>
        </p:sp>
        <p:sp>
          <p:nvSpPr>
            <p:cNvPr id="21520" name="Line 12"/>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lstStyle/>
            <a:p>
              <a:endParaRPr lang="en-IN"/>
            </a:p>
          </p:txBody>
        </p:sp>
        <p:sp>
          <p:nvSpPr>
            <p:cNvPr id="21521" name="Line 13"/>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lstStyle/>
            <a:p>
              <a:endParaRPr lang="en-IN"/>
            </a:p>
          </p:txBody>
        </p:sp>
        <p:sp>
          <p:nvSpPr>
            <p:cNvPr id="21522" name="Line 14"/>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lstStyle/>
            <a:p>
              <a:endParaRPr lang="en-IN"/>
            </a:p>
          </p:txBody>
        </p:sp>
        <p:sp>
          <p:nvSpPr>
            <p:cNvPr id="21523" name="Oval 15"/>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lstStyle/>
            <a:p>
              <a:endParaRPr lang="en-US"/>
            </a:p>
          </p:txBody>
        </p:sp>
      </p:grpSp>
      <p:sp>
        <p:nvSpPr>
          <p:cNvPr id="21509" name="Freeform 16"/>
          <p:cNvSpPr>
            <a:spLocks noChangeAspect="1"/>
          </p:cNvSpPr>
          <p:nvPr/>
        </p:nvSpPr>
        <p:spPr bwMode="auto">
          <a:xfrm>
            <a:off x="1358900" y="2438400"/>
            <a:ext cx="242888" cy="230188"/>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lstStyle/>
          <a:p>
            <a:endParaRPr lang="en-US"/>
          </a:p>
        </p:txBody>
      </p:sp>
      <p:sp>
        <p:nvSpPr>
          <p:cNvPr id="21510" name="AutoShape 17"/>
          <p:cNvSpPr>
            <a:spLocks noChangeAspect="1" noChangeArrowheads="1"/>
          </p:cNvSpPr>
          <p:nvPr/>
        </p:nvSpPr>
        <p:spPr bwMode="auto">
          <a:xfrm>
            <a:off x="1460500" y="1962150"/>
            <a:ext cx="290513" cy="555625"/>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lstStyle/>
          <a:p>
            <a:endParaRPr lang="en-US"/>
          </a:p>
        </p:txBody>
      </p:sp>
      <p:sp>
        <p:nvSpPr>
          <p:cNvPr id="21511" name="AutoShape 18"/>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21512" name="Rectangle 19"/>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lstStyle/>
          <a:p>
            <a:pPr defTabSz="914400">
              <a:lnSpc>
                <a:spcPct val="100000"/>
              </a:lnSpc>
              <a:buClrTx/>
              <a:buSzTx/>
              <a:buFontTx/>
              <a:buNone/>
            </a:pPr>
            <a:r>
              <a:rPr lang="en-US" sz="2800">
                <a:solidFill>
                  <a:schemeClr val="tx2"/>
                </a:solidFill>
                <a:latin typeface="Arial" pitchFamily="34" charset="0"/>
              </a:rPr>
              <a:t>After reading blue sector</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81000" y="152400"/>
            <a:ext cx="7772400" cy="838200"/>
          </a:xfrm>
        </p:spPr>
        <p:txBody>
          <a:bodyPr/>
          <a:lstStyle/>
          <a:p>
            <a:pPr eaLnBrk="1" hangingPunct="1"/>
            <a:r>
              <a:rPr lang="en-US" smtClean="0"/>
              <a:t>Disk Access – Read</a:t>
            </a:r>
            <a:endParaRPr lang="en-US" sz="4600" smtClean="0"/>
          </a:p>
        </p:txBody>
      </p:sp>
      <p:sp>
        <p:nvSpPr>
          <p:cNvPr id="22531"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grpSp>
        <p:nvGrpSpPr>
          <p:cNvPr id="2" name="Group 4"/>
          <p:cNvGrpSpPr>
            <a:grpSpLocks noChangeAspect="1"/>
          </p:cNvGrpSpPr>
          <p:nvPr/>
        </p:nvGrpSpPr>
        <p:grpSpPr bwMode="auto">
          <a:xfrm>
            <a:off x="735013" y="1962150"/>
            <a:ext cx="1727200" cy="1855788"/>
            <a:chOff x="444" y="1113"/>
            <a:chExt cx="1163" cy="1251"/>
          </a:xfrm>
        </p:grpSpPr>
        <p:grpSp>
          <p:nvGrpSpPr>
            <p:cNvPr id="3" name="Group 5"/>
            <p:cNvGrpSpPr>
              <a:grpSpLocks noChangeAspect="1"/>
            </p:cNvGrpSpPr>
            <p:nvPr/>
          </p:nvGrpSpPr>
          <p:grpSpPr bwMode="auto">
            <a:xfrm>
              <a:off x="444" y="1200"/>
              <a:ext cx="1163" cy="1164"/>
              <a:chOff x="444" y="1200"/>
              <a:chExt cx="1163" cy="1164"/>
            </a:xfrm>
          </p:grpSpPr>
          <p:grpSp>
            <p:nvGrpSpPr>
              <p:cNvPr id="4" name="Group 6"/>
              <p:cNvGrpSpPr>
                <a:grpSpLocks noChangeAspect="1"/>
              </p:cNvGrpSpPr>
              <p:nvPr/>
            </p:nvGrpSpPr>
            <p:grpSpPr bwMode="auto">
              <a:xfrm>
                <a:off x="444" y="1200"/>
                <a:ext cx="1163" cy="1161"/>
                <a:chOff x="525" y="1152"/>
                <a:chExt cx="1449" cy="1446"/>
              </a:xfrm>
            </p:grpSpPr>
            <p:sp>
              <p:nvSpPr>
                <p:cNvPr id="124935" name="Oval 7"/>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pPr>
                    <a:defRPr/>
                  </a:pPr>
                  <a:endParaRPr lang="en-US"/>
                </a:p>
              </p:txBody>
            </p:sp>
            <p:sp>
              <p:nvSpPr>
                <p:cNvPr id="22541" name="Oval 8"/>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lstStyle/>
                <a:p>
                  <a:endParaRPr lang="en-US"/>
                </a:p>
              </p:txBody>
            </p:sp>
            <p:sp>
              <p:nvSpPr>
                <p:cNvPr id="22542" name="Oval 9"/>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lstStyle/>
                <a:p>
                  <a:endParaRPr lang="en-US"/>
                </a:p>
              </p:txBody>
            </p:sp>
            <p:sp>
              <p:nvSpPr>
                <p:cNvPr id="22543" name="Oval 10"/>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lstStyle/>
                <a:p>
                  <a:endParaRPr lang="en-US"/>
                </a:p>
              </p:txBody>
            </p:sp>
            <p:sp>
              <p:nvSpPr>
                <p:cNvPr id="22544" name="Line 11"/>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lstStyle/>
                <a:p>
                  <a:endParaRPr lang="en-IN"/>
                </a:p>
              </p:txBody>
            </p:sp>
            <p:sp>
              <p:nvSpPr>
                <p:cNvPr id="22545" name="Line 12"/>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lstStyle/>
                <a:p>
                  <a:endParaRPr lang="en-IN"/>
                </a:p>
              </p:txBody>
            </p:sp>
            <p:sp>
              <p:nvSpPr>
                <p:cNvPr id="22546" name="Line 13"/>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lstStyle/>
                <a:p>
                  <a:endParaRPr lang="en-IN"/>
                </a:p>
              </p:txBody>
            </p:sp>
            <p:sp>
              <p:nvSpPr>
                <p:cNvPr id="22547" name="Line 14"/>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lstStyle/>
                <a:p>
                  <a:endParaRPr lang="en-IN"/>
                </a:p>
              </p:txBody>
            </p:sp>
            <p:sp>
              <p:nvSpPr>
                <p:cNvPr id="22548" name="Line 15"/>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lstStyle/>
                <a:p>
                  <a:endParaRPr lang="en-IN"/>
                </a:p>
              </p:txBody>
            </p:sp>
            <p:sp>
              <p:nvSpPr>
                <p:cNvPr id="22549" name="Line 16"/>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lstStyle/>
                <a:p>
                  <a:endParaRPr lang="en-IN"/>
                </a:p>
              </p:txBody>
            </p:sp>
            <p:sp>
              <p:nvSpPr>
                <p:cNvPr id="22550" name="Oval 17"/>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lstStyle/>
                <a:p>
                  <a:endParaRPr lang="en-US"/>
                </a:p>
              </p:txBody>
            </p:sp>
          </p:grpSp>
          <p:sp>
            <p:nvSpPr>
              <p:cNvPr id="22538" name="Freeform 18"/>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lstStyle/>
              <a:p>
                <a:endParaRPr lang="en-US"/>
              </a:p>
            </p:txBody>
          </p:sp>
          <p:sp>
            <p:nvSpPr>
              <p:cNvPr id="22539" name="Freeform 19"/>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lstStyle/>
              <a:p>
                <a:endParaRPr lang="en-US"/>
              </a:p>
            </p:txBody>
          </p:sp>
        </p:grpSp>
        <p:sp>
          <p:nvSpPr>
            <p:cNvPr id="22536" name="AutoShape 20"/>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lstStyle/>
            <a:p>
              <a:endParaRPr lang="en-US"/>
            </a:p>
          </p:txBody>
        </p:sp>
      </p:grpSp>
      <p:sp>
        <p:nvSpPr>
          <p:cNvPr id="22533" name="AutoShape 21"/>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22534" name="Rectangle 22"/>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lstStyle/>
          <a:p>
            <a:pPr defTabSz="914400">
              <a:lnSpc>
                <a:spcPct val="100000"/>
              </a:lnSpc>
              <a:buClrTx/>
              <a:buSzTx/>
              <a:buFontTx/>
              <a:buNone/>
            </a:pPr>
            <a:r>
              <a:rPr lang="en-US" sz="2800">
                <a:solidFill>
                  <a:schemeClr val="tx2"/>
                </a:solidFill>
                <a:latin typeface="Arial" pitchFamily="34" charset="0"/>
              </a:rPr>
              <a:t>Red request scheduled next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81000" y="152400"/>
            <a:ext cx="7772400" cy="838200"/>
          </a:xfrm>
        </p:spPr>
        <p:txBody>
          <a:bodyPr/>
          <a:lstStyle/>
          <a:p>
            <a:pPr eaLnBrk="1" hangingPunct="1"/>
            <a:r>
              <a:rPr lang="en-US" smtClean="0"/>
              <a:t>Disk Access – Seek</a:t>
            </a:r>
            <a:endParaRPr lang="en-US" sz="4600" smtClean="0"/>
          </a:p>
        </p:txBody>
      </p:sp>
      <p:sp>
        <p:nvSpPr>
          <p:cNvPr id="23555"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sp>
        <p:nvSpPr>
          <p:cNvPr id="23556" name="Text Box 4"/>
          <p:cNvSpPr txBox="1">
            <a:spLocks noChangeArrowheads="1"/>
          </p:cNvSpPr>
          <p:nvPr/>
        </p:nvSpPr>
        <p:spPr bwMode="auto">
          <a:xfrm>
            <a:off x="2743200" y="3946525"/>
            <a:ext cx="1828800" cy="396875"/>
          </a:xfrm>
          <a:prstGeom prst="rect">
            <a:avLst/>
          </a:prstGeom>
          <a:noFill/>
          <a:ln w="9525">
            <a:noFill/>
            <a:miter lim="800000"/>
            <a:headEnd/>
            <a:tailEnd/>
          </a:ln>
        </p:spPr>
        <p:txBody>
          <a:bodyPr>
            <a:spAutoFit/>
          </a:bodyPr>
          <a:lstStyle/>
          <a:p>
            <a:pPr algn="ctr">
              <a:lnSpc>
                <a:spcPct val="100000"/>
              </a:lnSpc>
              <a:spcBef>
                <a:spcPct val="50000"/>
              </a:spcBef>
              <a:buClrTx/>
              <a:buSzTx/>
              <a:buFontTx/>
              <a:buNone/>
            </a:pPr>
            <a:r>
              <a:rPr lang="en-US" sz="2000">
                <a:solidFill>
                  <a:schemeClr val="tx1"/>
                </a:solidFill>
              </a:rPr>
              <a:t>Seek for </a:t>
            </a:r>
            <a:r>
              <a:rPr lang="en-US" sz="2000">
                <a:solidFill>
                  <a:srgbClr val="FF0000"/>
                </a:solidFill>
              </a:rPr>
              <a:t>RED</a:t>
            </a:r>
            <a:endParaRPr lang="en-US" sz="2000">
              <a:solidFill>
                <a:schemeClr val="tx1"/>
              </a:solidFill>
            </a:endParaRPr>
          </a:p>
        </p:txBody>
      </p:sp>
      <p:grpSp>
        <p:nvGrpSpPr>
          <p:cNvPr id="2" name="Group 5"/>
          <p:cNvGrpSpPr>
            <a:grpSpLocks noChangeAspect="1"/>
          </p:cNvGrpSpPr>
          <p:nvPr/>
        </p:nvGrpSpPr>
        <p:grpSpPr bwMode="auto">
          <a:xfrm>
            <a:off x="735013" y="1962150"/>
            <a:ext cx="1727200" cy="1855788"/>
            <a:chOff x="444" y="1113"/>
            <a:chExt cx="1163" cy="1251"/>
          </a:xfrm>
        </p:grpSpPr>
        <p:grpSp>
          <p:nvGrpSpPr>
            <p:cNvPr id="3" name="Group 6"/>
            <p:cNvGrpSpPr>
              <a:grpSpLocks noChangeAspect="1"/>
            </p:cNvGrpSpPr>
            <p:nvPr/>
          </p:nvGrpSpPr>
          <p:grpSpPr bwMode="auto">
            <a:xfrm>
              <a:off x="444" y="1200"/>
              <a:ext cx="1163" cy="1164"/>
              <a:chOff x="444" y="1200"/>
              <a:chExt cx="1163" cy="1164"/>
            </a:xfrm>
          </p:grpSpPr>
          <p:grpSp>
            <p:nvGrpSpPr>
              <p:cNvPr id="4" name="Group 7"/>
              <p:cNvGrpSpPr>
                <a:grpSpLocks noChangeAspect="1"/>
              </p:cNvGrpSpPr>
              <p:nvPr/>
            </p:nvGrpSpPr>
            <p:grpSpPr bwMode="auto">
              <a:xfrm>
                <a:off x="444" y="1200"/>
                <a:ext cx="1163" cy="1161"/>
                <a:chOff x="525" y="1152"/>
                <a:chExt cx="1449" cy="1446"/>
              </a:xfrm>
            </p:grpSpPr>
            <p:sp>
              <p:nvSpPr>
                <p:cNvPr id="126984" name="Oval 8"/>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pPr>
                    <a:defRPr/>
                  </a:pPr>
                  <a:endParaRPr lang="en-US"/>
                </a:p>
              </p:txBody>
            </p:sp>
            <p:sp>
              <p:nvSpPr>
                <p:cNvPr id="23583" name="Oval 9"/>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lstStyle/>
                <a:p>
                  <a:endParaRPr lang="en-US"/>
                </a:p>
              </p:txBody>
            </p:sp>
            <p:sp>
              <p:nvSpPr>
                <p:cNvPr id="23584" name="Oval 10"/>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lstStyle/>
                <a:p>
                  <a:endParaRPr lang="en-US"/>
                </a:p>
              </p:txBody>
            </p:sp>
            <p:sp>
              <p:nvSpPr>
                <p:cNvPr id="23585" name="Oval 11"/>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lstStyle/>
                <a:p>
                  <a:endParaRPr lang="en-US"/>
                </a:p>
              </p:txBody>
            </p:sp>
            <p:sp>
              <p:nvSpPr>
                <p:cNvPr id="23586" name="Line 12"/>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lstStyle/>
                <a:p>
                  <a:endParaRPr lang="en-IN"/>
                </a:p>
              </p:txBody>
            </p:sp>
            <p:sp>
              <p:nvSpPr>
                <p:cNvPr id="23587" name="Line 13"/>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lstStyle/>
                <a:p>
                  <a:endParaRPr lang="en-IN"/>
                </a:p>
              </p:txBody>
            </p:sp>
            <p:sp>
              <p:nvSpPr>
                <p:cNvPr id="23588" name="Line 14"/>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lstStyle/>
                <a:p>
                  <a:endParaRPr lang="en-IN"/>
                </a:p>
              </p:txBody>
            </p:sp>
            <p:sp>
              <p:nvSpPr>
                <p:cNvPr id="23589" name="Line 15"/>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lstStyle/>
                <a:p>
                  <a:endParaRPr lang="en-IN"/>
                </a:p>
              </p:txBody>
            </p:sp>
            <p:sp>
              <p:nvSpPr>
                <p:cNvPr id="23590" name="Line 16"/>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lstStyle/>
                <a:p>
                  <a:endParaRPr lang="en-IN"/>
                </a:p>
              </p:txBody>
            </p:sp>
            <p:sp>
              <p:nvSpPr>
                <p:cNvPr id="23591" name="Line 17"/>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lstStyle/>
                <a:p>
                  <a:endParaRPr lang="en-IN"/>
                </a:p>
              </p:txBody>
            </p:sp>
            <p:sp>
              <p:nvSpPr>
                <p:cNvPr id="23592" name="Oval 18"/>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lstStyle/>
                <a:p>
                  <a:endParaRPr lang="en-US"/>
                </a:p>
              </p:txBody>
            </p:sp>
          </p:grpSp>
          <p:sp>
            <p:nvSpPr>
              <p:cNvPr id="23580" name="Freeform 19"/>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lstStyle/>
              <a:p>
                <a:endParaRPr lang="en-US"/>
              </a:p>
            </p:txBody>
          </p:sp>
          <p:sp>
            <p:nvSpPr>
              <p:cNvPr id="23581" name="Freeform 20"/>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lstStyle/>
              <a:p>
                <a:endParaRPr lang="en-US"/>
              </a:p>
            </p:txBody>
          </p:sp>
        </p:grpSp>
        <p:sp>
          <p:nvSpPr>
            <p:cNvPr id="23578" name="AutoShape 21"/>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lstStyle/>
            <a:p>
              <a:endParaRPr lang="en-US"/>
            </a:p>
          </p:txBody>
        </p:sp>
      </p:grpSp>
      <p:grpSp>
        <p:nvGrpSpPr>
          <p:cNvPr id="5" name="Group 22"/>
          <p:cNvGrpSpPr>
            <a:grpSpLocks noChangeAspect="1"/>
          </p:cNvGrpSpPr>
          <p:nvPr/>
        </p:nvGrpSpPr>
        <p:grpSpPr bwMode="auto">
          <a:xfrm>
            <a:off x="2784475" y="1600200"/>
            <a:ext cx="1727200" cy="2217738"/>
            <a:chOff x="1716" y="864"/>
            <a:chExt cx="1163" cy="1494"/>
          </a:xfrm>
        </p:grpSpPr>
        <p:grpSp>
          <p:nvGrpSpPr>
            <p:cNvPr id="6" name="Group 23"/>
            <p:cNvGrpSpPr>
              <a:grpSpLocks noChangeAspect="1"/>
            </p:cNvGrpSpPr>
            <p:nvPr/>
          </p:nvGrpSpPr>
          <p:grpSpPr bwMode="auto">
            <a:xfrm>
              <a:off x="1716" y="1197"/>
              <a:ext cx="1163" cy="1161"/>
              <a:chOff x="1716" y="1197"/>
              <a:chExt cx="1163" cy="1161"/>
            </a:xfrm>
          </p:grpSpPr>
          <p:grpSp>
            <p:nvGrpSpPr>
              <p:cNvPr id="7" name="Group 24"/>
              <p:cNvGrpSpPr>
                <a:grpSpLocks noChangeAspect="1"/>
              </p:cNvGrpSpPr>
              <p:nvPr/>
            </p:nvGrpSpPr>
            <p:grpSpPr bwMode="auto">
              <a:xfrm>
                <a:off x="1716" y="1197"/>
                <a:ext cx="1163" cy="1161"/>
                <a:chOff x="525" y="1152"/>
                <a:chExt cx="1449" cy="1446"/>
              </a:xfrm>
            </p:grpSpPr>
            <p:sp>
              <p:nvSpPr>
                <p:cNvPr id="127001" name="Oval 25"/>
                <p:cNvSpPr>
                  <a:spLocks noChangeAspect="1" noChangeArrowheads="1"/>
                </p:cNvSpPr>
                <p:nvPr/>
              </p:nvSpPr>
              <p:spPr bwMode="auto">
                <a:xfrm>
                  <a:off x="528" y="1151"/>
                  <a:ext cx="1440" cy="1440"/>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pPr>
                    <a:defRPr/>
                  </a:pPr>
                  <a:endParaRPr lang="en-US"/>
                </a:p>
              </p:txBody>
            </p:sp>
            <p:sp>
              <p:nvSpPr>
                <p:cNvPr id="23567" name="Oval 26"/>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lstStyle/>
                <a:p>
                  <a:endParaRPr lang="en-US"/>
                </a:p>
              </p:txBody>
            </p:sp>
            <p:sp>
              <p:nvSpPr>
                <p:cNvPr id="23568" name="Oval 27"/>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lstStyle/>
                <a:p>
                  <a:endParaRPr lang="en-US"/>
                </a:p>
              </p:txBody>
            </p:sp>
            <p:sp>
              <p:nvSpPr>
                <p:cNvPr id="23569" name="Oval 28"/>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lstStyle/>
                <a:p>
                  <a:endParaRPr lang="en-US"/>
                </a:p>
              </p:txBody>
            </p:sp>
            <p:sp>
              <p:nvSpPr>
                <p:cNvPr id="23570" name="Line 29"/>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lstStyle/>
                <a:p>
                  <a:endParaRPr lang="en-IN"/>
                </a:p>
              </p:txBody>
            </p:sp>
            <p:sp>
              <p:nvSpPr>
                <p:cNvPr id="23571" name="Line 30"/>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lstStyle/>
                <a:p>
                  <a:endParaRPr lang="en-IN"/>
                </a:p>
              </p:txBody>
            </p:sp>
            <p:sp>
              <p:nvSpPr>
                <p:cNvPr id="23572" name="Line 31"/>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lstStyle/>
                <a:p>
                  <a:endParaRPr lang="en-IN"/>
                </a:p>
              </p:txBody>
            </p:sp>
            <p:sp>
              <p:nvSpPr>
                <p:cNvPr id="23573" name="Line 32"/>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lstStyle/>
                <a:p>
                  <a:endParaRPr lang="en-IN"/>
                </a:p>
              </p:txBody>
            </p:sp>
            <p:sp>
              <p:nvSpPr>
                <p:cNvPr id="23574" name="Line 33"/>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lstStyle/>
                <a:p>
                  <a:endParaRPr lang="en-IN"/>
                </a:p>
              </p:txBody>
            </p:sp>
            <p:sp>
              <p:nvSpPr>
                <p:cNvPr id="23575" name="Line 34"/>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lstStyle/>
                <a:p>
                  <a:endParaRPr lang="en-IN"/>
                </a:p>
              </p:txBody>
            </p:sp>
            <p:sp>
              <p:nvSpPr>
                <p:cNvPr id="23576" name="Oval 35"/>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lstStyle/>
                <a:p>
                  <a:endParaRPr lang="en-US"/>
                </a:p>
              </p:txBody>
            </p:sp>
          </p:grpSp>
          <p:sp>
            <p:nvSpPr>
              <p:cNvPr id="23564" name="Freeform 36"/>
              <p:cNvSpPr>
                <a:spLocks noChangeAspect="1"/>
              </p:cNvSpPr>
              <p:nvPr/>
            </p:nvSpPr>
            <p:spPr bwMode="auto">
              <a:xfrm rot="-36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lstStyle/>
              <a:p>
                <a:endParaRPr lang="en-US"/>
              </a:p>
            </p:txBody>
          </p:sp>
          <p:sp>
            <p:nvSpPr>
              <p:cNvPr id="23565" name="Freeform 37"/>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lstStyle/>
              <a:p>
                <a:endParaRPr lang="en-US"/>
              </a:p>
            </p:txBody>
          </p:sp>
        </p:grpSp>
        <p:sp>
          <p:nvSpPr>
            <p:cNvPr id="23562" name="AutoShape 38"/>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lstStyle/>
            <a:p>
              <a:endParaRPr lang="en-US"/>
            </a:p>
          </p:txBody>
        </p:sp>
      </p:grpSp>
      <p:sp>
        <p:nvSpPr>
          <p:cNvPr id="23559" name="AutoShape 39"/>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23560" name="Rectangle 40"/>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lstStyle/>
          <a:p>
            <a:pPr defTabSz="914400">
              <a:lnSpc>
                <a:spcPct val="100000"/>
              </a:lnSpc>
              <a:buClrTx/>
              <a:buSzTx/>
              <a:buFontTx/>
              <a:buNone/>
            </a:pPr>
            <a:r>
              <a:rPr lang="en-US" sz="2800">
                <a:solidFill>
                  <a:schemeClr val="tx2"/>
                </a:solidFill>
                <a:latin typeface="Arial" pitchFamily="34" charset="0"/>
              </a:rPr>
              <a:t>Seek to red’s track</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Retention</a:t>
            </a:r>
            <a:endParaRPr lang="en-US" dirty="0"/>
          </a:p>
        </p:txBody>
      </p:sp>
      <p:sp>
        <p:nvSpPr>
          <p:cNvPr id="3" name="Content Placeholder 2"/>
          <p:cNvSpPr>
            <a:spLocks noGrp="1"/>
          </p:cNvSpPr>
          <p:nvPr>
            <p:ph idx="1"/>
          </p:nvPr>
        </p:nvSpPr>
        <p:spPr/>
        <p:txBody>
          <a:bodyPr/>
          <a:lstStyle/>
          <a:p>
            <a:pPr marL="342900" lvl="2" indent="-342900"/>
            <a:r>
              <a:rPr lang="en-US" dirty="0" smtClean="0"/>
              <a:t>Some memory devices lost a stored information over period of time  due to some physical characteristics of device.</a:t>
            </a:r>
          </a:p>
          <a:p>
            <a:pPr marL="342900" lvl="2" indent="-342900"/>
            <a:r>
              <a:rPr lang="en-US" sz="2800" dirty="0" smtClean="0"/>
              <a:t>Characteristics of memory</a:t>
            </a:r>
          </a:p>
          <a:p>
            <a:pPr marL="457200" lvl="2" indent="-457200">
              <a:buFont typeface="+mj-lt"/>
              <a:buAutoNum type="arabicPeriod"/>
            </a:pPr>
            <a:r>
              <a:rPr lang="en-US" dirty="0" smtClean="0"/>
              <a:t>Destructive readout</a:t>
            </a:r>
          </a:p>
          <a:p>
            <a:pPr marL="457200" lvl="2" indent="-457200">
              <a:buFont typeface="+mj-lt"/>
              <a:buAutoNum type="arabicPeriod"/>
            </a:pPr>
            <a:r>
              <a:rPr lang="en-US" dirty="0" smtClean="0"/>
              <a:t>Dynamic storage</a:t>
            </a:r>
          </a:p>
          <a:p>
            <a:pPr marL="457200" lvl="2" indent="-457200">
              <a:buFont typeface="+mj-lt"/>
              <a:buAutoNum type="arabicPeriod"/>
            </a:pPr>
            <a:r>
              <a:rPr lang="en-US" dirty="0" smtClean="0"/>
              <a:t>Volatility</a:t>
            </a:r>
          </a:p>
          <a:p>
            <a:pPr marL="457200" lvl="2" indent="-457200">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Types</a:t>
            </a:r>
            <a:endParaRPr lang="en-US" dirty="0"/>
          </a:p>
        </p:txBody>
      </p:sp>
      <p:graphicFrame>
        <p:nvGraphicFramePr>
          <p:cNvPr id="6" name="Content Placeholder 5"/>
          <p:cNvGraphicFramePr>
            <a:graphicFrameLocks noGrp="1"/>
          </p:cNvGraphicFramePr>
          <p:nvPr>
            <p:ph idx="1"/>
          </p:nvPr>
        </p:nvGraphicFramePr>
        <p:xfrm>
          <a:off x="457200" y="1609725"/>
          <a:ext cx="7239000" cy="5120640"/>
        </p:xfrm>
        <a:graphic>
          <a:graphicData uri="http://schemas.openxmlformats.org/drawingml/2006/table">
            <a:tbl>
              <a:tblPr firstRow="1" bandRow="1">
                <a:tableStyleId>{00A15C55-8517-42AA-B614-E9B94910E393}</a:tableStyleId>
              </a:tblPr>
              <a:tblGrid>
                <a:gridCol w="1809750"/>
                <a:gridCol w="1809750"/>
                <a:gridCol w="1809750"/>
                <a:gridCol w="1809750"/>
              </a:tblGrid>
              <a:tr h="370840">
                <a:tc>
                  <a:txBody>
                    <a:bodyPr/>
                    <a:lstStyle/>
                    <a:p>
                      <a:r>
                        <a:rPr lang="en-US" dirty="0" smtClean="0"/>
                        <a:t>CPU Register</a:t>
                      </a:r>
                      <a:endParaRPr lang="en-US" dirty="0"/>
                    </a:p>
                  </a:txBody>
                  <a:tcPr marL="80433" marR="80433"/>
                </a:tc>
                <a:tc>
                  <a:txBody>
                    <a:bodyPr/>
                    <a:lstStyle/>
                    <a:p>
                      <a:r>
                        <a:rPr lang="en-US" dirty="0" smtClean="0"/>
                        <a:t>Main Memory</a:t>
                      </a:r>
                      <a:endParaRPr lang="en-US" dirty="0"/>
                    </a:p>
                  </a:txBody>
                  <a:tcPr marL="80433" marR="80433"/>
                </a:tc>
                <a:tc>
                  <a:txBody>
                    <a:bodyPr/>
                    <a:lstStyle/>
                    <a:p>
                      <a:r>
                        <a:rPr lang="en-US" dirty="0" smtClean="0"/>
                        <a:t>Secondary Memory</a:t>
                      </a:r>
                      <a:endParaRPr lang="en-US" dirty="0"/>
                    </a:p>
                  </a:txBody>
                  <a:tcPr marL="80433" marR="80433"/>
                </a:tc>
                <a:tc>
                  <a:txBody>
                    <a:bodyPr/>
                    <a:lstStyle/>
                    <a:p>
                      <a:r>
                        <a:rPr lang="en-US" dirty="0" smtClean="0"/>
                        <a:t>Cache</a:t>
                      </a:r>
                      <a:endParaRPr lang="en-US" dirty="0"/>
                    </a:p>
                  </a:txBody>
                  <a:tcPr marL="80433" marR="80433"/>
                </a:tc>
              </a:tr>
              <a:tr h="370840">
                <a:tc>
                  <a:txBody>
                    <a:bodyPr/>
                    <a:lstStyle/>
                    <a:p>
                      <a:r>
                        <a:rPr lang="en-US" dirty="0" smtClean="0"/>
                        <a:t>working memory for temporary storage of </a:t>
                      </a:r>
                      <a:r>
                        <a:rPr lang="en-US" dirty="0" err="1" smtClean="0"/>
                        <a:t>instr</a:t>
                      </a:r>
                      <a:r>
                        <a:rPr lang="en-US" dirty="0" smtClean="0"/>
                        <a:t> and data</a:t>
                      </a:r>
                      <a:endParaRPr lang="en-US" dirty="0"/>
                    </a:p>
                  </a:txBody>
                  <a:tcPr marL="80433" marR="80433"/>
                </a:tc>
                <a:tc>
                  <a:txBody>
                    <a:bodyPr/>
                    <a:lstStyle/>
                    <a:p>
                      <a:r>
                        <a:rPr lang="en-US" dirty="0" smtClean="0"/>
                        <a:t>External memory for storing active programs</a:t>
                      </a:r>
                      <a:r>
                        <a:rPr lang="en-US" baseline="0" dirty="0" smtClean="0"/>
                        <a:t> and data.</a:t>
                      </a:r>
                      <a:endParaRPr lang="en-US" dirty="0"/>
                    </a:p>
                  </a:txBody>
                  <a:tcPr marL="80433" marR="80433"/>
                </a:tc>
                <a:tc>
                  <a:txBody>
                    <a:bodyPr/>
                    <a:lstStyle/>
                    <a:p>
                      <a:r>
                        <a:rPr lang="en-US" dirty="0" smtClean="0"/>
                        <a:t>Non-volatile memory for storing system</a:t>
                      </a:r>
                      <a:r>
                        <a:rPr lang="en-US" baseline="0" dirty="0" smtClean="0"/>
                        <a:t> programs, large data files .</a:t>
                      </a:r>
                      <a:endParaRPr lang="en-US" dirty="0"/>
                    </a:p>
                  </a:txBody>
                  <a:tcPr marL="80433" marR="80433"/>
                </a:tc>
                <a:tc>
                  <a:txBody>
                    <a:bodyPr/>
                    <a:lstStyle/>
                    <a:p>
                      <a:r>
                        <a:rPr lang="en-US" dirty="0" smtClean="0"/>
                        <a:t>Used for caching frequently used data.</a:t>
                      </a:r>
                      <a:endParaRPr lang="en-US" dirty="0"/>
                    </a:p>
                  </a:txBody>
                  <a:tcPr marL="80433" marR="80433"/>
                </a:tc>
              </a:tr>
              <a:tr h="370840">
                <a:tc>
                  <a:txBody>
                    <a:bodyPr/>
                    <a:lstStyle/>
                    <a:p>
                      <a:r>
                        <a:rPr lang="en-US" dirty="0" smtClean="0"/>
                        <a:t>Speed: very high</a:t>
                      </a:r>
                      <a:endParaRPr lang="en-US" dirty="0"/>
                    </a:p>
                  </a:txBody>
                  <a:tcPr marL="80433" marR="80433"/>
                </a:tc>
                <a:tc>
                  <a:txBody>
                    <a:bodyPr/>
                    <a:lstStyle/>
                    <a:p>
                      <a:r>
                        <a:rPr lang="en-US" dirty="0" smtClean="0"/>
                        <a:t>Speed: slower compared to</a:t>
                      </a:r>
                      <a:r>
                        <a:rPr lang="en-US" baseline="0" dirty="0" smtClean="0"/>
                        <a:t> register</a:t>
                      </a:r>
                      <a:endParaRPr lang="en-US" dirty="0"/>
                    </a:p>
                  </a:txBody>
                  <a:tcPr marL="80433" marR="80433"/>
                </a:tc>
                <a:tc>
                  <a:txBody>
                    <a:bodyPr/>
                    <a:lstStyle/>
                    <a:p>
                      <a:r>
                        <a:rPr lang="en-US" dirty="0" smtClean="0"/>
                        <a:t>Speed: slower than main memory</a:t>
                      </a:r>
                      <a:endParaRPr lang="en-US" dirty="0"/>
                    </a:p>
                  </a:txBody>
                  <a:tcPr marL="80433" marR="80433"/>
                </a:tc>
                <a:tc>
                  <a:txBody>
                    <a:bodyPr/>
                    <a:lstStyle/>
                    <a:p>
                      <a:r>
                        <a:rPr lang="en-US" dirty="0" err="1" smtClean="0"/>
                        <a:t>Speed:Faster</a:t>
                      </a:r>
                      <a:r>
                        <a:rPr lang="en-US" dirty="0" smtClean="0"/>
                        <a:t> than</a:t>
                      </a:r>
                      <a:r>
                        <a:rPr lang="en-US" baseline="0" dirty="0" smtClean="0"/>
                        <a:t> main memory</a:t>
                      </a:r>
                      <a:endParaRPr lang="en-US" dirty="0"/>
                    </a:p>
                  </a:txBody>
                  <a:tcPr marL="80433" marR="80433"/>
                </a:tc>
              </a:tr>
              <a:tr h="370840">
                <a:tc>
                  <a:txBody>
                    <a:bodyPr/>
                    <a:lstStyle/>
                    <a:p>
                      <a:r>
                        <a:rPr lang="en-US" dirty="0" smtClean="0"/>
                        <a:t>Capacity: 32 data words</a:t>
                      </a:r>
                      <a:endParaRPr lang="en-US" dirty="0"/>
                    </a:p>
                  </a:txBody>
                  <a:tcPr marL="80433" marR="8043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Capacity:</a:t>
                      </a:r>
                      <a:r>
                        <a:rPr lang="en-US" baseline="0" dirty="0" smtClean="0"/>
                        <a:t> </a:t>
                      </a:r>
                      <a:r>
                        <a:rPr lang="en-US" dirty="0" smtClean="0"/>
                        <a:t>many Gigabytes</a:t>
                      </a:r>
                    </a:p>
                    <a:p>
                      <a:endParaRPr lang="en-US" dirty="0"/>
                    </a:p>
                  </a:txBody>
                  <a:tcPr marL="80433" marR="8043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Capacity: many Gigabytes</a:t>
                      </a:r>
                    </a:p>
                    <a:p>
                      <a:endParaRPr lang="en-US" dirty="0"/>
                    </a:p>
                  </a:txBody>
                  <a:tcPr marL="80433" marR="80433"/>
                </a:tc>
                <a:tc>
                  <a:txBody>
                    <a:bodyPr/>
                    <a:lstStyle/>
                    <a:p>
                      <a:r>
                        <a:rPr lang="en-US" dirty="0" smtClean="0"/>
                        <a:t>Capacity:</a:t>
                      </a:r>
                      <a:endParaRPr lang="en-US" dirty="0"/>
                    </a:p>
                  </a:txBody>
                  <a:tcPr marL="80433" marR="80433"/>
                </a:tc>
              </a:tr>
              <a:tr h="370840">
                <a:tc>
                  <a:txBody>
                    <a:bodyPr/>
                    <a:lstStyle/>
                    <a:p>
                      <a:r>
                        <a:rPr lang="en-US" baseline="0" dirty="0" smtClean="0"/>
                        <a:t>Access time :</a:t>
                      </a:r>
                    </a:p>
                    <a:p>
                      <a:r>
                        <a:rPr lang="en-US" baseline="0" dirty="0" smtClean="0"/>
                        <a:t>single clock cycle</a:t>
                      </a:r>
                      <a:endParaRPr lang="en-US" dirty="0"/>
                    </a:p>
                  </a:txBody>
                  <a:tcPr marL="80433" marR="80433"/>
                </a:tc>
                <a:tc>
                  <a:txBody>
                    <a:bodyPr/>
                    <a:lstStyle/>
                    <a:p>
                      <a:r>
                        <a:rPr lang="en-US" baseline="0" dirty="0" smtClean="0"/>
                        <a:t>Access time :</a:t>
                      </a:r>
                    </a:p>
                    <a:p>
                      <a:r>
                        <a:rPr lang="en-US" baseline="0" dirty="0" smtClean="0"/>
                        <a:t>Five or more cycles</a:t>
                      </a:r>
                      <a:endParaRPr lang="en-US" dirty="0" smtClean="0"/>
                    </a:p>
                    <a:p>
                      <a:endParaRPr lang="en-US" dirty="0"/>
                    </a:p>
                  </a:txBody>
                  <a:tcPr marL="80433" marR="80433"/>
                </a:tc>
                <a:tc>
                  <a:txBody>
                    <a:bodyPr/>
                    <a:lstStyle/>
                    <a:p>
                      <a:r>
                        <a:rPr lang="en-US" baseline="0" dirty="0" smtClean="0"/>
                        <a:t>Access time :</a:t>
                      </a:r>
                    </a:p>
                    <a:p>
                      <a:r>
                        <a:rPr lang="en-US" dirty="0" smtClean="0"/>
                        <a:t>Measured in milliseconds</a:t>
                      </a:r>
                      <a:endParaRPr lang="en-US" dirty="0"/>
                    </a:p>
                  </a:txBody>
                  <a:tcPr marL="80433" marR="80433"/>
                </a:tc>
                <a:tc>
                  <a:txBody>
                    <a:bodyPr/>
                    <a:lstStyle/>
                    <a:p>
                      <a:r>
                        <a:rPr lang="en-US" baseline="0" dirty="0" smtClean="0"/>
                        <a:t>Access time :</a:t>
                      </a:r>
                    </a:p>
                    <a:p>
                      <a:r>
                        <a:rPr lang="en-US" baseline="0" dirty="0" smtClean="0"/>
                        <a:t>1 to 3  clock cycle</a:t>
                      </a:r>
                      <a:endParaRPr lang="en-US" dirty="0" smtClean="0"/>
                    </a:p>
                    <a:p>
                      <a:endParaRPr lang="en-US" dirty="0"/>
                    </a:p>
                  </a:txBody>
                  <a:tcPr marL="80433" marR="80433"/>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Memory Retention</a:t>
            </a:r>
            <a:endParaRPr lang="en-US" dirty="0"/>
          </a:p>
        </p:txBody>
      </p:sp>
      <p:sp>
        <p:nvSpPr>
          <p:cNvPr id="3" name="Content Placeholder 2"/>
          <p:cNvSpPr>
            <a:spLocks noGrp="1"/>
          </p:cNvSpPr>
          <p:nvPr>
            <p:ph idx="1"/>
          </p:nvPr>
        </p:nvSpPr>
        <p:spPr>
          <a:xfrm>
            <a:off x="457200" y="1143000"/>
            <a:ext cx="8229600" cy="5715000"/>
          </a:xfrm>
        </p:spPr>
        <p:txBody>
          <a:bodyPr/>
          <a:lstStyle/>
          <a:p>
            <a:pPr marL="342900" lvl="2" indent="-342900"/>
            <a:r>
              <a:rPr lang="en-US" sz="2800" dirty="0" smtClean="0"/>
              <a:t>Destructive readout</a:t>
            </a:r>
          </a:p>
          <a:p>
            <a:pPr marL="342900" lvl="2" indent="-342900"/>
            <a:r>
              <a:rPr lang="en-US" dirty="0" smtClean="0"/>
              <a:t>Reading the data from memory cell destroys the stored information.</a:t>
            </a:r>
          </a:p>
          <a:p>
            <a:pPr marL="342900" lvl="2" indent="-342900"/>
            <a:r>
              <a:rPr lang="en-US" dirty="0" smtClean="0"/>
              <a:t>Each read operation is followed by write operation.</a:t>
            </a:r>
          </a:p>
          <a:p>
            <a:pPr marL="342900" lvl="2" indent="-342900"/>
            <a:r>
              <a:rPr lang="en-US" dirty="0" smtClean="0"/>
              <a:t>Buffer register is used to automatically carry out the write operation.</a:t>
            </a:r>
          </a:p>
          <a:p>
            <a:pPr marL="342900" lvl="2" indent="-342900"/>
            <a:endParaRPr lang="en-US" sz="2800" dirty="0" smtClean="0"/>
          </a:p>
          <a:p>
            <a:pPr marL="457200" lvl="2" indent="-457200">
              <a:buNone/>
            </a:pPr>
            <a:endParaRPr lang="en-US" dirty="0" smtClean="0"/>
          </a:p>
          <a:p>
            <a:pPr>
              <a:buNone/>
            </a:pPr>
            <a:endParaRPr lang="en-US" dirty="0"/>
          </a:p>
        </p:txBody>
      </p:sp>
      <p:sp>
        <p:nvSpPr>
          <p:cNvPr id="4" name="Rectangle 3"/>
          <p:cNvSpPr/>
          <p:nvPr/>
        </p:nvSpPr>
        <p:spPr>
          <a:xfrm>
            <a:off x="3429000" y="3733800"/>
            <a:ext cx="1219200" cy="160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429000" y="4419600"/>
            <a:ext cx="12192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429000" y="5715000"/>
            <a:ext cx="1219200" cy="228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Elbow Connector 7"/>
          <p:cNvCxnSpPr>
            <a:stCxn id="5" idx="1"/>
            <a:endCxn id="6" idx="1"/>
          </p:cNvCxnSpPr>
          <p:nvPr/>
        </p:nvCxnSpPr>
        <p:spPr>
          <a:xfrm rot="10800000" flipV="1">
            <a:off x="3429000" y="4495800"/>
            <a:ext cx="1588" cy="1333500"/>
          </a:xfrm>
          <a:prstGeom prst="bentConnector3">
            <a:avLst>
              <a:gd name="adj1" fmla="val 14395466"/>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6" idx="3"/>
            <a:endCxn id="5" idx="3"/>
          </p:cNvCxnSpPr>
          <p:nvPr/>
        </p:nvCxnSpPr>
        <p:spPr>
          <a:xfrm flipV="1">
            <a:off x="4648200" y="4495800"/>
            <a:ext cx="1588" cy="1333500"/>
          </a:xfrm>
          <a:prstGeom prst="bentConnector3">
            <a:avLst>
              <a:gd name="adj1" fmla="val 14395466"/>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2"/>
          </p:cNvCxnSpPr>
          <p:nvPr/>
        </p:nvCxnSpPr>
        <p:spPr>
          <a:xfrm rot="5400000">
            <a:off x="3886200" y="6096000"/>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981200" y="5029200"/>
            <a:ext cx="1203150" cy="584775"/>
          </a:xfrm>
          <a:prstGeom prst="rect">
            <a:avLst/>
          </a:prstGeom>
          <a:noFill/>
        </p:spPr>
        <p:txBody>
          <a:bodyPr wrap="none" rtlCol="0">
            <a:spAutoFit/>
          </a:bodyPr>
          <a:lstStyle/>
          <a:p>
            <a:r>
              <a:rPr lang="en-US" sz="1600" b="1" dirty="0" smtClean="0"/>
              <a:t>Destructive </a:t>
            </a:r>
          </a:p>
          <a:p>
            <a:r>
              <a:rPr lang="en-US" sz="1600" b="1" dirty="0" smtClean="0"/>
              <a:t>read</a:t>
            </a:r>
            <a:endParaRPr lang="en-US" sz="1600" b="1" dirty="0"/>
          </a:p>
        </p:txBody>
      </p:sp>
      <p:sp>
        <p:nvSpPr>
          <p:cNvPr id="23" name="TextBox 22"/>
          <p:cNvSpPr txBox="1"/>
          <p:nvPr/>
        </p:nvSpPr>
        <p:spPr>
          <a:xfrm>
            <a:off x="4816650" y="5029200"/>
            <a:ext cx="995594" cy="584775"/>
          </a:xfrm>
          <a:prstGeom prst="rect">
            <a:avLst/>
          </a:prstGeom>
          <a:noFill/>
        </p:spPr>
        <p:txBody>
          <a:bodyPr wrap="none" rtlCol="0">
            <a:spAutoFit/>
          </a:bodyPr>
          <a:lstStyle/>
          <a:p>
            <a:r>
              <a:rPr lang="en-US" sz="1600" b="1" dirty="0" smtClean="0"/>
              <a:t>restoring </a:t>
            </a:r>
          </a:p>
          <a:p>
            <a:r>
              <a:rPr lang="en-US" sz="1600" b="1" dirty="0" smtClean="0"/>
              <a:t>write</a:t>
            </a:r>
            <a:endParaRPr lang="en-US" sz="1600" b="1" dirty="0"/>
          </a:p>
        </p:txBody>
      </p:sp>
      <p:sp>
        <p:nvSpPr>
          <p:cNvPr id="24" name="TextBox 23"/>
          <p:cNvSpPr txBox="1"/>
          <p:nvPr/>
        </p:nvSpPr>
        <p:spPr>
          <a:xfrm>
            <a:off x="4114800" y="6019800"/>
            <a:ext cx="829971" cy="584775"/>
          </a:xfrm>
          <a:prstGeom prst="rect">
            <a:avLst/>
          </a:prstGeom>
          <a:noFill/>
        </p:spPr>
        <p:txBody>
          <a:bodyPr wrap="none" rtlCol="0">
            <a:spAutoFit/>
          </a:bodyPr>
          <a:lstStyle/>
          <a:p>
            <a:r>
              <a:rPr lang="en-US" sz="1600" b="1" dirty="0" smtClean="0"/>
              <a:t>Buffer</a:t>
            </a:r>
          </a:p>
          <a:p>
            <a:r>
              <a:rPr lang="en-US" sz="1600" b="1" dirty="0" smtClean="0"/>
              <a:t>register</a:t>
            </a:r>
            <a:endParaRPr lang="en-US" sz="1600" b="1" dirty="0"/>
          </a:p>
        </p:txBody>
      </p:sp>
      <p:sp>
        <p:nvSpPr>
          <p:cNvPr id="25" name="TextBox 24"/>
          <p:cNvSpPr txBox="1"/>
          <p:nvPr/>
        </p:nvSpPr>
        <p:spPr>
          <a:xfrm>
            <a:off x="3581400" y="3758625"/>
            <a:ext cx="990600" cy="584775"/>
          </a:xfrm>
          <a:prstGeom prst="rect">
            <a:avLst/>
          </a:prstGeom>
          <a:noFill/>
        </p:spPr>
        <p:txBody>
          <a:bodyPr wrap="square" rtlCol="0">
            <a:spAutoFit/>
          </a:bodyPr>
          <a:lstStyle/>
          <a:p>
            <a:r>
              <a:rPr lang="en-US" sz="1600" b="1" dirty="0" smtClean="0"/>
              <a:t>DRO</a:t>
            </a:r>
          </a:p>
          <a:p>
            <a:r>
              <a:rPr lang="en-US" sz="1600" b="1" dirty="0" smtClean="0"/>
              <a:t>memory</a:t>
            </a:r>
            <a:endParaRPr lang="en-US" sz="1600"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smtClean="0"/>
              <a:t>Memory Retention</a:t>
            </a:r>
            <a:endParaRPr lang="en-US" dirty="0"/>
          </a:p>
        </p:txBody>
      </p:sp>
      <p:sp>
        <p:nvSpPr>
          <p:cNvPr id="3" name="Content Placeholder 2"/>
          <p:cNvSpPr>
            <a:spLocks noGrp="1"/>
          </p:cNvSpPr>
          <p:nvPr>
            <p:ph idx="1"/>
          </p:nvPr>
        </p:nvSpPr>
        <p:spPr>
          <a:xfrm>
            <a:off x="533400" y="990600"/>
            <a:ext cx="8229600" cy="5867400"/>
          </a:xfrm>
        </p:spPr>
        <p:txBody>
          <a:bodyPr>
            <a:normAutofit/>
          </a:bodyPr>
          <a:lstStyle/>
          <a:p>
            <a:pPr marL="457200" lvl="2" indent="-457200"/>
            <a:r>
              <a:rPr lang="en-US" sz="2800" dirty="0" smtClean="0"/>
              <a:t>Dynamic storage</a:t>
            </a:r>
          </a:p>
          <a:p>
            <a:pPr marL="457200" lvl="2" indent="-457200"/>
            <a:r>
              <a:rPr lang="en-US" dirty="0" smtClean="0"/>
              <a:t>Some memory devices have the property to leak the stored information.</a:t>
            </a:r>
          </a:p>
          <a:p>
            <a:pPr marL="457200" lvl="2" indent="-457200"/>
            <a:r>
              <a:rPr lang="en-US" dirty="0" smtClean="0"/>
              <a:t>Ex. In ICs electric charge in capacitor represents 1 and absence of charge represents 0.</a:t>
            </a:r>
          </a:p>
          <a:p>
            <a:pPr marL="457200" lvl="2" indent="-457200"/>
            <a:r>
              <a:rPr lang="en-US" dirty="0" smtClean="0"/>
              <a:t>Over a period of time the charge in capacitor tends to leak losing the information.</a:t>
            </a:r>
          </a:p>
          <a:p>
            <a:pPr marL="457200" lvl="2" indent="-457200"/>
            <a:r>
              <a:rPr lang="en-US" dirty="0" smtClean="0"/>
              <a:t>The process  of restoring the charge is called refreshing .</a:t>
            </a:r>
          </a:p>
          <a:p>
            <a:pPr marL="457200" lvl="2" indent="-457200"/>
            <a:r>
              <a:rPr lang="en-US" dirty="0" smtClean="0"/>
              <a:t>Memories that requires periodic refreshing are called dynamic memory.</a:t>
            </a:r>
          </a:p>
          <a:p>
            <a:pPr marL="457200" lvl="2" indent="-457200">
              <a:buNone/>
            </a:pPr>
            <a:endParaRPr lang="en-US" dirty="0" smtClean="0"/>
          </a:p>
          <a:p>
            <a:pPr marL="457200" lvl="2" indent="-457200"/>
            <a:r>
              <a:rPr lang="en-US" sz="2800" dirty="0" smtClean="0"/>
              <a:t>Volatility</a:t>
            </a:r>
          </a:p>
          <a:p>
            <a:pPr marL="457200" lvl="2" indent="-457200"/>
            <a:r>
              <a:rPr lang="en-US" dirty="0" smtClean="0"/>
              <a:t>Memory is volatile if loss of power supply destroys its contents.</a:t>
            </a:r>
          </a:p>
          <a:p>
            <a:pPr marL="457200" lvl="2" indent="-457200"/>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Other Characteristics</a:t>
            </a:r>
            <a:endParaRPr lang="en-US" dirty="0"/>
          </a:p>
        </p:txBody>
      </p:sp>
      <p:sp>
        <p:nvSpPr>
          <p:cNvPr id="3" name="Content Placeholder 2"/>
          <p:cNvSpPr>
            <a:spLocks noGrp="1"/>
          </p:cNvSpPr>
          <p:nvPr>
            <p:ph idx="1"/>
          </p:nvPr>
        </p:nvSpPr>
        <p:spPr>
          <a:xfrm>
            <a:off x="533400" y="1219200"/>
            <a:ext cx="8229600" cy="5638800"/>
          </a:xfrm>
        </p:spPr>
        <p:txBody>
          <a:bodyPr>
            <a:normAutofit/>
          </a:bodyPr>
          <a:lstStyle/>
          <a:p>
            <a:pPr marL="457200" lvl="2" indent="-457200"/>
            <a:r>
              <a:rPr lang="en-US" dirty="0" smtClean="0"/>
              <a:t>Memory cycle time:</a:t>
            </a:r>
          </a:p>
          <a:p>
            <a:pPr marL="457200" lvl="2" indent="-457200">
              <a:buNone/>
            </a:pPr>
            <a:r>
              <a:rPr lang="en-US" dirty="0" smtClean="0"/>
              <a:t>     		In memories like DRO and dynamic extra time is needed to perform restore or refresh operation after read.</a:t>
            </a:r>
          </a:p>
          <a:p>
            <a:pPr marL="457200" lvl="2" indent="-457200">
              <a:buNone/>
            </a:pPr>
            <a:r>
              <a:rPr lang="en-US" dirty="0" smtClean="0"/>
              <a:t>	The minimum time elapsed between two consecutive access operations is greater than </a:t>
            </a:r>
            <a:r>
              <a:rPr lang="en-US" dirty="0" err="1" smtClean="0"/>
              <a:t>t</a:t>
            </a:r>
            <a:r>
              <a:rPr lang="en-US" sz="1800" dirty="0" err="1" smtClean="0"/>
              <a:t>A</a:t>
            </a:r>
            <a:r>
              <a:rPr lang="en-US" sz="1800" dirty="0" smtClean="0"/>
              <a:t> </a:t>
            </a:r>
            <a:r>
              <a:rPr lang="en-US" dirty="0" smtClean="0"/>
              <a:t> which is termed as cycle time </a:t>
            </a:r>
            <a:r>
              <a:rPr lang="en-US" dirty="0" err="1" smtClean="0"/>
              <a:t>t</a:t>
            </a:r>
            <a:r>
              <a:rPr lang="en-US" sz="1800" dirty="0" err="1" smtClean="0"/>
              <a:t>M</a:t>
            </a:r>
            <a:r>
              <a:rPr lang="en-US" sz="1800" dirty="0" smtClean="0"/>
              <a:t>.</a:t>
            </a:r>
            <a:endParaRPr lang="en-US" dirty="0" smtClean="0"/>
          </a:p>
          <a:p>
            <a:pPr marL="457200" lvl="2" indent="-457200"/>
            <a:r>
              <a:rPr lang="en-US" dirty="0" smtClean="0"/>
              <a:t>Data transfer rate/ Bandwidth </a:t>
            </a:r>
            <a:r>
              <a:rPr lang="en-US" dirty="0" err="1" smtClean="0"/>
              <a:t>b</a:t>
            </a:r>
            <a:r>
              <a:rPr lang="en-US" sz="1800" dirty="0" err="1" smtClean="0"/>
              <a:t>M</a:t>
            </a:r>
            <a:r>
              <a:rPr lang="en-US" sz="1800" dirty="0" smtClean="0"/>
              <a:t>  :</a:t>
            </a:r>
          </a:p>
          <a:p>
            <a:pPr marL="457200" lvl="2" indent="-457200">
              <a:buNone/>
            </a:pPr>
            <a:r>
              <a:rPr lang="en-US" dirty="0" smtClean="0"/>
              <a:t>		Maximum amount of information transferred to or from the memory per unit time.</a:t>
            </a:r>
            <a:r>
              <a:rPr lang="en-US" sz="2000" dirty="0" smtClean="0"/>
              <a:t> </a:t>
            </a:r>
          </a:p>
          <a:p>
            <a:pPr marL="457200" lvl="2" indent="-457200">
              <a:buNone/>
            </a:pPr>
            <a:r>
              <a:rPr lang="en-US" sz="2000" dirty="0" smtClean="0"/>
              <a:t>		</a:t>
            </a:r>
            <a:r>
              <a:rPr lang="en-US" dirty="0" err="1" smtClean="0"/>
              <a:t>b</a:t>
            </a:r>
            <a:r>
              <a:rPr lang="en-US" sz="1800" dirty="0" err="1" smtClean="0"/>
              <a:t>M</a:t>
            </a:r>
            <a:r>
              <a:rPr lang="en-US" sz="1800" dirty="0" smtClean="0"/>
              <a:t> </a:t>
            </a:r>
            <a:r>
              <a:rPr lang="en-US" dirty="0" smtClean="0"/>
              <a:t> =w/</a:t>
            </a:r>
            <a:r>
              <a:rPr lang="en-US" dirty="0" err="1" smtClean="0"/>
              <a:t>t</a:t>
            </a:r>
            <a:r>
              <a:rPr lang="en-US" sz="1800" dirty="0" err="1" smtClean="0"/>
              <a:t>M</a:t>
            </a:r>
            <a:r>
              <a:rPr lang="en-US" dirty="0" smtClean="0"/>
              <a:t>  bits per sec</a:t>
            </a:r>
          </a:p>
          <a:p>
            <a:pPr marL="457200" lvl="2" indent="-457200"/>
            <a:r>
              <a:rPr lang="en-US" dirty="0" smtClean="0"/>
              <a:t>Reliability:</a:t>
            </a:r>
          </a:p>
          <a:p>
            <a:pPr marL="914400" lvl="3" indent="-457200">
              <a:buNone/>
            </a:pPr>
            <a:r>
              <a:rPr lang="en-US" sz="2400" dirty="0" smtClean="0"/>
              <a:t>	</a:t>
            </a:r>
            <a:r>
              <a:rPr lang="en-US" dirty="0" smtClean="0">
                <a:solidFill>
                  <a:schemeClr val="tx1"/>
                </a:solidFill>
              </a:rPr>
              <a:t>It is measured by Mean rime Before Failure (MTBF).</a:t>
            </a:r>
          </a:p>
          <a:p>
            <a:pPr marL="457200" lvl="2" indent="-457200">
              <a:buNone/>
            </a:pPr>
            <a:r>
              <a:rPr lang="en-US" dirty="0" smtClean="0"/>
              <a:t>		</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Random Access Memories</a:t>
            </a:r>
            <a:endParaRPr lang="en-US" dirty="0"/>
          </a:p>
        </p:txBody>
      </p:sp>
      <p:pic>
        <p:nvPicPr>
          <p:cNvPr id="4" name="Content Placeholder 3" descr="untitled77.bmp"/>
          <p:cNvPicPr>
            <a:picLocks noGrp="1" noChangeAspect="1"/>
          </p:cNvPicPr>
          <p:nvPr>
            <p:ph idx="1"/>
          </p:nvPr>
        </p:nvPicPr>
        <p:blipFill>
          <a:blip r:embed="rId2" cstate="print"/>
          <a:stretch>
            <a:fillRect/>
          </a:stretch>
        </p:blipFill>
        <p:spPr>
          <a:xfrm>
            <a:off x="1219200" y="1524000"/>
            <a:ext cx="6408861" cy="5029200"/>
          </a:xfr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Random Access Memories</a:t>
            </a:r>
            <a:endParaRPr lang="en-US" dirty="0"/>
          </a:p>
        </p:txBody>
      </p:sp>
      <p:sp>
        <p:nvSpPr>
          <p:cNvPr id="5" name="Content Placeholder 4"/>
          <p:cNvSpPr>
            <a:spLocks noGrp="1"/>
          </p:cNvSpPr>
          <p:nvPr>
            <p:ph idx="1"/>
          </p:nvPr>
        </p:nvSpPr>
        <p:spPr>
          <a:xfrm>
            <a:off x="457200" y="1066800"/>
            <a:ext cx="8229600" cy="5059363"/>
          </a:xfrm>
        </p:spPr>
        <p:txBody>
          <a:bodyPr>
            <a:normAutofit/>
          </a:bodyPr>
          <a:lstStyle/>
          <a:p>
            <a:r>
              <a:rPr lang="en-US" dirty="0" smtClean="0"/>
              <a:t>Working</a:t>
            </a:r>
          </a:p>
          <a:p>
            <a:pPr marL="514350" indent="-514350">
              <a:buFont typeface="+mj-lt"/>
              <a:buAutoNum type="arabicPeriod"/>
            </a:pPr>
            <a:r>
              <a:rPr lang="en-US" dirty="0" smtClean="0"/>
              <a:t>Address from address bus is loaded into address buffer and passes to address decoder.</a:t>
            </a:r>
          </a:p>
          <a:p>
            <a:pPr marL="514350" indent="-514350">
              <a:buFont typeface="+mj-lt"/>
              <a:buAutoNum type="arabicPeriod"/>
            </a:pPr>
            <a:r>
              <a:rPr lang="en-US" dirty="0" smtClean="0"/>
              <a:t>Address decoder activates the address location  using address drivers for reading or writing the data. Type of access is specified by control line.</a:t>
            </a:r>
          </a:p>
          <a:p>
            <a:pPr marL="514350" indent="-514350">
              <a:buFont typeface="+mj-lt"/>
              <a:buAutoNum type="arabicPeriod"/>
            </a:pPr>
            <a:r>
              <a:rPr lang="en-US" dirty="0" smtClean="0"/>
              <a:t>For read operation the contents of addressed location are transferred to data buffer and from there to data bus.</a:t>
            </a:r>
          </a:p>
          <a:p>
            <a:pPr marL="514350" indent="-514350">
              <a:buFont typeface="+mj-lt"/>
              <a:buAutoNum type="arabicPeriod"/>
            </a:pPr>
            <a:r>
              <a:rPr lang="en-US" dirty="0" smtClean="0"/>
              <a:t>For write operation the contents of data buffer are written to addressed location.</a:t>
            </a:r>
          </a:p>
          <a:p>
            <a:pPr marL="514350" indent="-514350">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Random Access Memories</a:t>
            </a:r>
            <a:endParaRPr lang="en-US" dirty="0"/>
          </a:p>
        </p:txBody>
      </p:sp>
      <p:sp>
        <p:nvSpPr>
          <p:cNvPr id="3" name="Content Placeholder 2"/>
          <p:cNvSpPr>
            <a:spLocks noGrp="1"/>
          </p:cNvSpPr>
          <p:nvPr>
            <p:ph idx="1"/>
          </p:nvPr>
        </p:nvSpPr>
        <p:spPr/>
        <p:txBody>
          <a:bodyPr/>
          <a:lstStyle/>
          <a:p>
            <a:r>
              <a:rPr lang="en-US" dirty="0" smtClean="0"/>
              <a:t>Access Circuitry :</a:t>
            </a:r>
          </a:p>
          <a:p>
            <a:pPr>
              <a:buNone/>
            </a:pPr>
            <a:r>
              <a:rPr lang="en-US" dirty="0" smtClean="0"/>
              <a:t>		each cell is connected to set of data, address a control lines.</a:t>
            </a:r>
          </a:p>
          <a:p>
            <a:pPr>
              <a:buNone/>
            </a:pPr>
            <a:r>
              <a:rPr lang="en-US" dirty="0" smtClean="0"/>
              <a:t>		each line connected to storage cell is having a driver acting as amplifier/transducer of physical signal.</a:t>
            </a:r>
          </a:p>
          <a:p>
            <a:pPr>
              <a:buNone/>
            </a:pPr>
            <a:r>
              <a:rPr lang="en-US" dirty="0" smtClean="0"/>
              <a:t>          The drivers, decoders and control circuits form the access circuitry of RAM.</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Multidimensional RAM</a:t>
            </a:r>
            <a:endParaRPr lang="en-US" dirty="0"/>
          </a:p>
        </p:txBody>
      </p:sp>
      <p:sp>
        <p:nvSpPr>
          <p:cNvPr id="3" name="Content Placeholder 2"/>
          <p:cNvSpPr>
            <a:spLocks noGrp="1"/>
          </p:cNvSpPr>
          <p:nvPr>
            <p:ph idx="1"/>
          </p:nvPr>
        </p:nvSpPr>
        <p:spPr/>
        <p:txBody>
          <a:bodyPr/>
          <a:lstStyle/>
          <a:p>
            <a:r>
              <a:rPr lang="en-US" dirty="0" smtClean="0"/>
              <a:t>Storage cells are arranged in arrays to reduce the cost of the connection.</a:t>
            </a:r>
          </a:p>
          <a:p>
            <a:r>
              <a:rPr lang="en-US" dirty="0" smtClean="0"/>
              <a:t>Memory address is partitioned into d components.</a:t>
            </a:r>
            <a:endParaRPr lang="en-US" smtClean="0"/>
          </a:p>
          <a:p>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allocation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Memory allocation:</a:t>
            </a:r>
          </a:p>
          <a:p>
            <a:pPr>
              <a:buNone/>
            </a:pPr>
            <a:r>
              <a:rPr lang="en-US" dirty="0" smtClean="0"/>
              <a:t>		It is the placement of blocks of information in a memory system.</a:t>
            </a:r>
          </a:p>
          <a:p>
            <a:r>
              <a:rPr lang="en-US" dirty="0" smtClean="0"/>
              <a:t>Types:</a:t>
            </a:r>
          </a:p>
          <a:p>
            <a:pPr marL="1314450" lvl="2" indent="-514350">
              <a:buFont typeface="+mj-lt"/>
              <a:buAutoNum type="arabicPeriod"/>
            </a:pPr>
            <a:r>
              <a:rPr lang="en-US" dirty="0" smtClean="0"/>
              <a:t>Preemptive</a:t>
            </a:r>
          </a:p>
          <a:p>
            <a:pPr marL="1314450" lvl="2" indent="-514350">
              <a:buFont typeface="+mj-lt"/>
              <a:buAutoNum type="arabicPeriod"/>
            </a:pPr>
            <a:r>
              <a:rPr lang="en-US" dirty="0" err="1" smtClean="0"/>
              <a:t>NonPreemptive</a:t>
            </a:r>
            <a:r>
              <a:rPr lang="en-US" dirty="0" smtClean="0"/>
              <a:t>	</a:t>
            </a:r>
          </a:p>
          <a:p>
            <a:r>
              <a:rPr lang="en-US" dirty="0" smtClean="0"/>
              <a:t>Replacement policy:</a:t>
            </a:r>
          </a:p>
          <a:p>
            <a:pPr>
              <a:buNone/>
            </a:pPr>
            <a:r>
              <a:rPr lang="en-US" dirty="0" smtClean="0"/>
              <a:t>		method of selecting part of main memory to be used to keep the incoming block </a:t>
            </a:r>
            <a:r>
              <a:rPr lang="en-US" b="1" dirty="0" smtClean="0"/>
              <a:t>K </a:t>
            </a:r>
            <a:r>
              <a:rPr lang="en-US" dirty="0" smtClean="0"/>
              <a:t>of information.</a:t>
            </a:r>
          </a:p>
          <a:p>
            <a:r>
              <a:rPr lang="en-US" dirty="0" smtClean="0"/>
              <a:t>Replacement policy assign </a:t>
            </a:r>
            <a:r>
              <a:rPr lang="en-US" b="1" dirty="0" smtClean="0"/>
              <a:t>K </a:t>
            </a:r>
            <a:r>
              <a:rPr lang="en-US" dirty="0" smtClean="0"/>
              <a:t>to M1 only when an unoccupied or inactive region of sufficient size is available.	</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allocation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Good memory allocation strategy results in :</a:t>
            </a:r>
          </a:p>
          <a:p>
            <a:pPr lvl="1"/>
            <a:r>
              <a:rPr lang="en-US" dirty="0" smtClean="0"/>
              <a:t>	high hit ratio and low average access time </a:t>
            </a:r>
          </a:p>
          <a:p>
            <a:pPr lvl="1"/>
            <a:r>
              <a:rPr lang="en-US" dirty="0" smtClean="0"/>
              <a:t>	minimum amount of unused /underused 	space in M1.</a:t>
            </a:r>
          </a:p>
          <a:p>
            <a:r>
              <a:rPr lang="en-US" dirty="0" smtClean="0"/>
              <a:t>Memory map for 2-level contains-</a:t>
            </a:r>
          </a:p>
          <a:p>
            <a:pPr marL="971550" lvl="1" indent="-514350">
              <a:buFont typeface="+mj-lt"/>
              <a:buAutoNum type="arabicPeriod"/>
            </a:pPr>
            <a:r>
              <a:rPr lang="en-US" dirty="0" smtClean="0"/>
              <a:t>Occupied space list for M1 </a:t>
            </a:r>
          </a:p>
          <a:p>
            <a:pPr marL="971550" lvl="1" indent="-514350">
              <a:buNone/>
            </a:pPr>
            <a:r>
              <a:rPr lang="en-US" dirty="0" smtClean="0"/>
              <a:t>	stores block name, address of the region and block size.</a:t>
            </a:r>
          </a:p>
          <a:p>
            <a:pPr marL="971550" lvl="1" indent="-514350">
              <a:buAutoNum type="arabicPeriod" startAt="2"/>
            </a:pPr>
            <a:r>
              <a:rPr lang="en-US" dirty="0" smtClean="0"/>
              <a:t>Available space list for M1</a:t>
            </a:r>
          </a:p>
          <a:p>
            <a:pPr marL="971550" lvl="1" indent="-514350">
              <a:buNone/>
            </a:pPr>
            <a:r>
              <a:rPr lang="en-US" dirty="0" smtClean="0"/>
              <a:t>	specifies address of an unoccupied region and its size</a:t>
            </a:r>
          </a:p>
          <a:p>
            <a:pPr marL="971550" lvl="1" indent="-514350">
              <a:buNone/>
            </a:pPr>
            <a:r>
              <a:rPr lang="en-US" dirty="0" smtClean="0"/>
              <a:t>3.	Directory for M2	</a:t>
            </a:r>
          </a:p>
          <a:p>
            <a:pPr marL="971550" lvl="1" indent="-514350">
              <a:buNone/>
            </a:pPr>
            <a:r>
              <a:rPr lang="en-US" dirty="0" smtClean="0"/>
              <a:t>	specifies the unit that contain the directories for all the blocks associated with the current programs.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Memory allocation-Non-Preemptive</a:t>
            </a:r>
            <a:endParaRPr lang="en-US" dirty="0"/>
          </a:p>
        </p:txBody>
      </p:sp>
      <p:sp>
        <p:nvSpPr>
          <p:cNvPr id="3" name="Content Placeholder 2"/>
          <p:cNvSpPr>
            <a:spLocks noGrp="1"/>
          </p:cNvSpPr>
          <p:nvPr>
            <p:ph idx="1"/>
          </p:nvPr>
        </p:nvSpPr>
        <p:spPr/>
        <p:txBody>
          <a:bodyPr/>
          <a:lstStyle/>
          <a:p>
            <a:r>
              <a:rPr lang="en-US" dirty="0" smtClean="0"/>
              <a:t>If no free space of sufficient size is available , region must be created for the incoming block of information.</a:t>
            </a:r>
          </a:p>
          <a:p>
            <a:r>
              <a:rPr lang="en-US" dirty="0" smtClean="0"/>
              <a:t>Ex: block </a:t>
            </a:r>
            <a:r>
              <a:rPr lang="en-US" dirty="0" err="1" smtClean="0"/>
              <a:t>Ki</a:t>
            </a:r>
            <a:r>
              <a:rPr lang="en-US" dirty="0" smtClean="0"/>
              <a:t> of </a:t>
            </a:r>
            <a:r>
              <a:rPr lang="en-US" dirty="0" err="1" smtClean="0"/>
              <a:t>n</a:t>
            </a:r>
            <a:r>
              <a:rPr lang="en-US" sz="1800" dirty="0" err="1" smtClean="0"/>
              <a:t>i</a:t>
            </a:r>
            <a:r>
              <a:rPr lang="en-US" sz="1800" dirty="0" smtClean="0"/>
              <a:t>  </a:t>
            </a:r>
            <a:r>
              <a:rPr lang="en-US" dirty="0" smtClean="0"/>
              <a:t>words is to be transferred to M1 from M2 and if none of the block can be preempted by </a:t>
            </a:r>
            <a:r>
              <a:rPr lang="en-US" dirty="0" err="1" smtClean="0"/>
              <a:t>Ki</a:t>
            </a:r>
            <a:r>
              <a:rPr lang="en-US" dirty="0" smtClean="0"/>
              <a:t> then available region of </a:t>
            </a:r>
            <a:r>
              <a:rPr lang="en-US" dirty="0" err="1" smtClean="0"/>
              <a:t>n</a:t>
            </a:r>
            <a:r>
              <a:rPr lang="en-US" sz="2400" dirty="0" err="1" smtClean="0"/>
              <a:t>i</a:t>
            </a:r>
            <a:r>
              <a:rPr lang="en-US" sz="2400" dirty="0" smtClean="0"/>
              <a:t> </a:t>
            </a:r>
            <a:r>
              <a:rPr lang="en-US" dirty="0" smtClean="0"/>
              <a:t>words must be created.</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and cost</a:t>
            </a:r>
            <a:endParaRPr lang="en-US" dirty="0"/>
          </a:p>
        </p:txBody>
      </p:sp>
      <p:sp>
        <p:nvSpPr>
          <p:cNvPr id="3" name="Content Placeholder 2"/>
          <p:cNvSpPr>
            <a:spLocks noGrp="1"/>
          </p:cNvSpPr>
          <p:nvPr>
            <p:ph idx="1"/>
          </p:nvPr>
        </p:nvSpPr>
        <p:spPr/>
        <p:txBody>
          <a:bodyPr>
            <a:normAutofit/>
          </a:bodyPr>
          <a:lstStyle/>
          <a:p>
            <a:r>
              <a:rPr lang="en-US" dirty="0" smtClean="0"/>
              <a:t>Cost</a:t>
            </a:r>
          </a:p>
          <a:p>
            <a:pPr>
              <a:buNone/>
            </a:pPr>
            <a:r>
              <a:rPr lang="en-US" dirty="0"/>
              <a:t>	</a:t>
            </a:r>
            <a:r>
              <a:rPr lang="en-US" dirty="0" smtClean="0"/>
              <a:t>	c = C/S dollars per bit</a:t>
            </a:r>
          </a:p>
          <a:p>
            <a:r>
              <a:rPr lang="en-US" dirty="0" smtClean="0"/>
              <a:t>Performance:</a:t>
            </a:r>
          </a:p>
          <a:p>
            <a:pPr>
              <a:buNone/>
            </a:pPr>
            <a:r>
              <a:rPr lang="en-US" dirty="0"/>
              <a:t>	</a:t>
            </a:r>
            <a:r>
              <a:rPr lang="en-US" dirty="0" smtClean="0"/>
              <a:t>	determined by rate of information read from or written to memory.</a:t>
            </a:r>
          </a:p>
          <a:p>
            <a:pPr>
              <a:buNone/>
            </a:pPr>
            <a:r>
              <a:rPr lang="en-US" dirty="0"/>
              <a:t>	</a:t>
            </a:r>
            <a:r>
              <a:rPr lang="en-US" dirty="0" smtClean="0"/>
              <a:t> basic performance measure is average access time of the memory</a:t>
            </a:r>
          </a:p>
          <a:p>
            <a:r>
              <a:rPr lang="en-US" dirty="0" smtClean="0"/>
              <a:t>Read access time(</a:t>
            </a:r>
            <a:r>
              <a:rPr lang="en-US" dirty="0" err="1" smtClean="0"/>
              <a:t>t</a:t>
            </a:r>
            <a:r>
              <a:rPr lang="en-US" sz="2200" dirty="0" err="1" smtClean="0"/>
              <a:t>A</a:t>
            </a:r>
            <a:r>
              <a:rPr lang="en-US" sz="3500" dirty="0" smtClean="0"/>
              <a:t>)</a:t>
            </a:r>
            <a:r>
              <a:rPr lang="en-US" dirty="0" smtClean="0"/>
              <a:t>: average time to read a fixed amount of information from memory.</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Memory allocation-Non-Preemptive</a:t>
            </a:r>
            <a:endParaRPr lang="en-US" dirty="0"/>
          </a:p>
        </p:txBody>
      </p:sp>
      <p:sp>
        <p:nvSpPr>
          <p:cNvPr id="3" name="Content Placeholder 2"/>
          <p:cNvSpPr>
            <a:spLocks noGrp="1"/>
          </p:cNvSpPr>
          <p:nvPr>
            <p:ph idx="1"/>
          </p:nvPr>
        </p:nvSpPr>
        <p:spPr/>
        <p:txBody>
          <a:bodyPr/>
          <a:lstStyle/>
          <a:p>
            <a:r>
              <a:rPr lang="en-US" dirty="0" smtClean="0"/>
              <a:t>Algorithms(for segmented memory):</a:t>
            </a:r>
          </a:p>
          <a:p>
            <a:pPr marL="514350" indent="-514350">
              <a:buFont typeface="+mj-lt"/>
              <a:buAutoNum type="arabicPeriod"/>
            </a:pPr>
            <a:r>
              <a:rPr lang="en-US" dirty="0" smtClean="0"/>
              <a:t>First fit</a:t>
            </a:r>
          </a:p>
          <a:p>
            <a:pPr marL="514350" indent="-514350">
              <a:buFont typeface="+mj-lt"/>
              <a:buAutoNum type="arabicPeriod"/>
            </a:pPr>
            <a:r>
              <a:rPr lang="en-US" dirty="0" smtClean="0"/>
              <a:t>Best fit</a:t>
            </a:r>
          </a:p>
          <a:p>
            <a:pPr marL="514350" indent="-514350">
              <a:buNone/>
            </a:pP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Memory allocation-Non-Preemptive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First fit</a:t>
            </a:r>
          </a:p>
          <a:p>
            <a:pPr marL="514350" indent="-514350">
              <a:buNone/>
            </a:pPr>
            <a:r>
              <a:rPr lang="en-US" dirty="0" smtClean="0"/>
              <a:t>	It scans the memory map sequentially until an available region </a:t>
            </a:r>
            <a:r>
              <a:rPr lang="en-US" dirty="0" err="1" smtClean="0"/>
              <a:t>Rj</a:t>
            </a:r>
            <a:r>
              <a:rPr lang="en-US" dirty="0" smtClean="0"/>
              <a:t> of </a:t>
            </a:r>
            <a:r>
              <a:rPr lang="en-US" dirty="0" err="1" smtClean="0"/>
              <a:t>n</a:t>
            </a:r>
            <a:r>
              <a:rPr lang="en-US" sz="2000" dirty="0" err="1" smtClean="0"/>
              <a:t>i</a:t>
            </a:r>
            <a:r>
              <a:rPr lang="en-US" sz="2000" dirty="0" smtClean="0"/>
              <a:t> </a:t>
            </a:r>
            <a:r>
              <a:rPr lang="en-US" dirty="0" smtClean="0"/>
              <a:t> or more words is found.</a:t>
            </a:r>
          </a:p>
          <a:p>
            <a:pPr marL="514350" indent="-514350">
              <a:buNone/>
            </a:pPr>
            <a:r>
              <a:rPr lang="en-US" dirty="0" smtClean="0"/>
              <a:t>	</a:t>
            </a:r>
            <a:r>
              <a:rPr lang="en-US" dirty="0" err="1" smtClean="0"/>
              <a:t>n</a:t>
            </a:r>
            <a:r>
              <a:rPr lang="en-US" sz="2000" dirty="0" err="1" smtClean="0"/>
              <a:t>i</a:t>
            </a:r>
            <a:r>
              <a:rPr lang="en-US" sz="2000" dirty="0" smtClean="0"/>
              <a:t> </a:t>
            </a:r>
            <a:r>
              <a:rPr lang="en-US" dirty="0" smtClean="0"/>
              <a:t>: size of the incoming block </a:t>
            </a:r>
            <a:r>
              <a:rPr lang="en-US" dirty="0" err="1" smtClean="0"/>
              <a:t>Ki</a:t>
            </a:r>
            <a:r>
              <a:rPr lang="en-US" dirty="0" smtClean="0"/>
              <a:t>.</a:t>
            </a:r>
          </a:p>
          <a:p>
            <a:pPr marL="514350" indent="-514350">
              <a:buNone/>
            </a:pPr>
            <a:r>
              <a:rPr lang="en-US" dirty="0" smtClean="0"/>
              <a:t>	It then allocates </a:t>
            </a:r>
            <a:r>
              <a:rPr lang="en-US" dirty="0" err="1" smtClean="0"/>
              <a:t>Ki</a:t>
            </a:r>
            <a:r>
              <a:rPr lang="en-US" dirty="0" smtClean="0"/>
              <a:t> to </a:t>
            </a:r>
            <a:r>
              <a:rPr lang="en-US" dirty="0" err="1" smtClean="0"/>
              <a:t>Rj</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4400" y="381000"/>
            <a:ext cx="7772400" cy="1066800"/>
          </a:xfrm>
        </p:spPr>
        <p:txBody>
          <a:bodyPr>
            <a:normAutofit fontScale="90000"/>
          </a:bodyPr>
          <a:lstStyle/>
          <a:p>
            <a:r>
              <a:rPr lang="en-US" dirty="0" smtClean="0"/>
              <a:t>Memory allocation-Non-Preemptive</a:t>
            </a:r>
            <a:endParaRPr lang="en-US" dirty="0"/>
          </a:p>
        </p:txBody>
      </p:sp>
      <p:sp>
        <p:nvSpPr>
          <p:cNvPr id="5" name="Content Placeholder 2"/>
          <p:cNvSpPr>
            <a:spLocks noGrp="1"/>
          </p:cNvSpPr>
          <p:nvPr>
            <p:ph idx="1"/>
          </p:nvPr>
        </p:nvSpPr>
        <p:spPr/>
        <p:txBody>
          <a:bodyPr/>
          <a:lstStyle/>
          <a:p>
            <a:pPr marL="514350" indent="-514350">
              <a:buFont typeface="+mj-lt"/>
              <a:buAutoNum type="arabicPeriod" startAt="2"/>
            </a:pPr>
            <a:r>
              <a:rPr lang="en-US" dirty="0" smtClean="0"/>
              <a:t>Best fit</a:t>
            </a:r>
          </a:p>
          <a:p>
            <a:pPr marL="514350" indent="-514350">
              <a:buNone/>
            </a:pPr>
            <a:r>
              <a:rPr lang="en-US" dirty="0" smtClean="0"/>
              <a:t>	It scans the memory map completely and find a available region </a:t>
            </a:r>
            <a:r>
              <a:rPr lang="en-US" dirty="0" err="1" smtClean="0"/>
              <a:t>Rj</a:t>
            </a:r>
            <a:r>
              <a:rPr lang="en-US" dirty="0" smtClean="0"/>
              <a:t> of </a:t>
            </a:r>
            <a:r>
              <a:rPr lang="en-US" dirty="0" err="1" smtClean="0"/>
              <a:t>n</a:t>
            </a:r>
            <a:r>
              <a:rPr lang="en-US" sz="2000" dirty="0" err="1" smtClean="0"/>
              <a:t>i</a:t>
            </a:r>
            <a:r>
              <a:rPr lang="en-US" sz="2000" dirty="0" smtClean="0"/>
              <a:t> </a:t>
            </a:r>
            <a:r>
              <a:rPr lang="en-US" dirty="0" smtClean="0"/>
              <a:t> or more words such that </a:t>
            </a:r>
            <a:r>
              <a:rPr lang="en-US" dirty="0" err="1" smtClean="0"/>
              <a:t>n</a:t>
            </a:r>
            <a:r>
              <a:rPr lang="en-US" sz="2400" dirty="0" err="1" smtClean="0"/>
              <a:t>j</a:t>
            </a:r>
            <a:r>
              <a:rPr lang="en-US" sz="2400" dirty="0" smtClean="0"/>
              <a:t>  </a:t>
            </a:r>
            <a:r>
              <a:rPr lang="en-US" dirty="0" smtClean="0"/>
              <a:t>- </a:t>
            </a:r>
            <a:r>
              <a:rPr lang="en-US" dirty="0" err="1" smtClean="0"/>
              <a:t>n</a:t>
            </a:r>
            <a:r>
              <a:rPr lang="en-US" sz="2400" dirty="0" err="1" smtClean="0"/>
              <a:t>i</a:t>
            </a:r>
            <a:r>
              <a:rPr lang="en-US" sz="2400" dirty="0" smtClean="0"/>
              <a:t>  </a:t>
            </a:r>
            <a:r>
              <a:rPr lang="en-US" dirty="0" smtClean="0"/>
              <a:t>is minimized.</a:t>
            </a:r>
          </a:p>
          <a:p>
            <a:pPr marL="514350" indent="-514350">
              <a:buNone/>
            </a:pPr>
            <a:r>
              <a:rPr lang="en-US" dirty="0" smtClean="0"/>
              <a:t>	</a:t>
            </a:r>
            <a:r>
              <a:rPr lang="en-US" dirty="0" err="1" smtClean="0"/>
              <a:t>n</a:t>
            </a:r>
            <a:r>
              <a:rPr lang="en-US" sz="2000" dirty="0" err="1" smtClean="0"/>
              <a:t>i</a:t>
            </a:r>
            <a:r>
              <a:rPr lang="en-US" sz="2000" dirty="0" smtClean="0"/>
              <a:t> </a:t>
            </a:r>
            <a:r>
              <a:rPr lang="en-US" dirty="0" smtClean="0"/>
              <a:t>: size of the incoming block </a:t>
            </a:r>
            <a:r>
              <a:rPr lang="en-US" dirty="0" err="1" smtClean="0"/>
              <a:t>Ki</a:t>
            </a:r>
            <a:r>
              <a:rPr lang="en-US" dirty="0" smtClean="0"/>
              <a:t>.</a:t>
            </a:r>
          </a:p>
          <a:p>
            <a:pPr marL="514350" indent="-514350">
              <a:buNone/>
            </a:pPr>
            <a:r>
              <a:rPr lang="en-US" dirty="0" smtClean="0"/>
              <a:t>	It then allocates </a:t>
            </a:r>
            <a:r>
              <a:rPr lang="en-US" dirty="0" err="1" smtClean="0"/>
              <a:t>Ki</a:t>
            </a:r>
            <a:r>
              <a:rPr lang="en-US" dirty="0" smtClean="0"/>
              <a:t> to </a:t>
            </a:r>
            <a:r>
              <a:rPr lang="en-US" dirty="0" err="1" smtClean="0"/>
              <a:t>Rj</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Memory allocation-Non-Preemptive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First fit</a:t>
            </a:r>
          </a:p>
          <a:p>
            <a:pPr marL="514350" indent="-514350">
              <a:buNone/>
            </a:pPr>
            <a:r>
              <a:rPr lang="en-US" dirty="0" smtClean="0"/>
              <a:t>	Example:</a:t>
            </a:r>
          </a:p>
          <a:p>
            <a:pPr marL="514350" indent="-514350">
              <a:buNone/>
            </a:pPr>
            <a:r>
              <a:rPr lang="en-US" dirty="0" smtClean="0"/>
              <a:t>		M1 stores 3 blocks as shown in table </a:t>
            </a:r>
          </a:p>
          <a:p>
            <a:pPr marL="514350" indent="-514350">
              <a:buNone/>
            </a:pPr>
            <a:r>
              <a:rPr lang="en-US" dirty="0" smtClean="0"/>
              <a:t>       and two new blocks K4(100) &amp; K5(250) are        </a:t>
            </a:r>
          </a:p>
          <a:p>
            <a:pPr marL="514350" indent="-514350">
              <a:buNone/>
            </a:pPr>
            <a:r>
              <a:rPr lang="en-US" dirty="0" smtClean="0"/>
              <a:t>       to be placed in M1</a:t>
            </a:r>
            <a:endParaRPr lang="en-US" dirty="0"/>
          </a:p>
        </p:txBody>
      </p:sp>
      <p:graphicFrame>
        <p:nvGraphicFramePr>
          <p:cNvPr id="5" name="Table 4"/>
          <p:cNvGraphicFramePr>
            <a:graphicFrameLocks noGrp="1"/>
          </p:cNvGraphicFramePr>
          <p:nvPr/>
        </p:nvGraphicFramePr>
        <p:xfrm>
          <a:off x="1143000" y="4724400"/>
          <a:ext cx="6096000" cy="1483360"/>
        </p:xfrm>
        <a:graphic>
          <a:graphicData uri="http://schemas.openxmlformats.org/drawingml/2006/table">
            <a:tbl>
              <a:tblPr firstRow="1" bandRow="1">
                <a:tableStyleId>{21E4AEA4-8DFA-4A89-87EB-49C32662AFE0}</a:tableStyleId>
              </a:tblPr>
              <a:tblGrid>
                <a:gridCol w="3048000"/>
                <a:gridCol w="3048000"/>
              </a:tblGrid>
              <a:tr h="370840">
                <a:tc>
                  <a:txBody>
                    <a:bodyPr/>
                    <a:lstStyle/>
                    <a:p>
                      <a:r>
                        <a:rPr lang="en-US" dirty="0" smtClean="0"/>
                        <a:t>Region Address</a:t>
                      </a:r>
                      <a:endParaRPr lang="en-US" dirty="0"/>
                    </a:p>
                  </a:txBody>
                  <a:tcPr/>
                </a:tc>
                <a:tc>
                  <a:txBody>
                    <a:bodyPr/>
                    <a:lstStyle/>
                    <a:p>
                      <a:r>
                        <a:rPr lang="en-US" dirty="0" smtClean="0"/>
                        <a:t>Size(words)</a:t>
                      </a:r>
                      <a:endParaRPr lang="en-US" dirty="0"/>
                    </a:p>
                  </a:txBody>
                  <a:tcPr/>
                </a:tc>
              </a:tr>
              <a:tr h="370840">
                <a:tc>
                  <a:txBody>
                    <a:bodyPr/>
                    <a:lstStyle/>
                    <a:p>
                      <a:r>
                        <a:rPr lang="en-US" dirty="0" smtClean="0"/>
                        <a:t>0</a:t>
                      </a:r>
                      <a:endParaRPr lang="en-US" dirty="0"/>
                    </a:p>
                  </a:txBody>
                  <a:tcPr/>
                </a:tc>
                <a:tc>
                  <a:txBody>
                    <a:bodyPr/>
                    <a:lstStyle/>
                    <a:p>
                      <a:r>
                        <a:rPr lang="en-US" dirty="0" smtClean="0"/>
                        <a:t>50</a:t>
                      </a:r>
                      <a:endParaRPr lang="en-US" dirty="0"/>
                    </a:p>
                  </a:txBody>
                  <a:tcPr/>
                </a:tc>
              </a:tr>
              <a:tr h="370840">
                <a:tc>
                  <a:txBody>
                    <a:bodyPr/>
                    <a:lstStyle/>
                    <a:p>
                      <a:r>
                        <a:rPr lang="en-US" dirty="0" smtClean="0"/>
                        <a:t>300</a:t>
                      </a:r>
                      <a:endParaRPr lang="en-US" dirty="0"/>
                    </a:p>
                  </a:txBody>
                  <a:tcPr/>
                </a:tc>
                <a:tc>
                  <a:txBody>
                    <a:bodyPr/>
                    <a:lstStyle/>
                    <a:p>
                      <a:r>
                        <a:rPr lang="en-US" dirty="0" smtClean="0"/>
                        <a:t>400</a:t>
                      </a:r>
                      <a:endParaRPr lang="en-US" dirty="0"/>
                    </a:p>
                  </a:txBody>
                  <a:tcPr/>
                </a:tc>
              </a:tr>
              <a:tr h="370840">
                <a:tc>
                  <a:txBody>
                    <a:bodyPr/>
                    <a:lstStyle/>
                    <a:p>
                      <a:r>
                        <a:rPr lang="en-US" dirty="0" smtClean="0"/>
                        <a:t>800</a:t>
                      </a:r>
                      <a:endParaRPr lang="en-US" dirty="0"/>
                    </a:p>
                  </a:txBody>
                  <a:tcPr/>
                </a:tc>
                <a:tc>
                  <a:txBody>
                    <a:bodyPr/>
                    <a:lstStyle/>
                    <a:p>
                      <a:r>
                        <a:rPr lang="en-US" dirty="0" smtClean="0"/>
                        <a:t>200</a:t>
                      </a:r>
                      <a:endParaRPr lang="en-US" dirty="0"/>
                    </a:p>
                  </a:txBody>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Memory allocation-Non-Preemptive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First fit</a:t>
            </a:r>
          </a:p>
          <a:p>
            <a:pPr marL="514350" indent="-514350">
              <a:buNone/>
            </a:pPr>
            <a:r>
              <a:rPr lang="en-US" dirty="0" smtClean="0"/>
              <a:t>	</a:t>
            </a:r>
            <a:endParaRPr lang="en-US" dirty="0"/>
          </a:p>
        </p:txBody>
      </p:sp>
      <p:sp>
        <p:nvSpPr>
          <p:cNvPr id="4" name="Rectangle 3"/>
          <p:cNvSpPr/>
          <p:nvPr/>
        </p:nvSpPr>
        <p:spPr>
          <a:xfrm>
            <a:off x="1371600" y="2514600"/>
            <a:ext cx="1676400" cy="41910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1371600" y="2514600"/>
            <a:ext cx="1676400" cy="304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371600" y="3581400"/>
            <a:ext cx="1676400" cy="1447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371600" y="5486400"/>
            <a:ext cx="1676400" cy="609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029200" y="2514600"/>
            <a:ext cx="1676400" cy="41910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029200" y="2514600"/>
            <a:ext cx="1676400" cy="304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029200" y="4724400"/>
            <a:ext cx="1676400" cy="304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029200" y="5486400"/>
            <a:ext cx="1676400" cy="609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5029200" y="3581400"/>
            <a:ext cx="16764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29200" y="4113212"/>
            <a:ext cx="16764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676400" y="2971800"/>
            <a:ext cx="1000595" cy="369332"/>
          </a:xfrm>
          <a:prstGeom prst="rect">
            <a:avLst/>
          </a:prstGeom>
          <a:noFill/>
        </p:spPr>
        <p:txBody>
          <a:bodyPr wrap="none" rtlCol="0">
            <a:spAutoFit/>
          </a:bodyPr>
          <a:lstStyle/>
          <a:p>
            <a:r>
              <a:rPr lang="en-US" dirty="0" smtClean="0"/>
              <a:t>Block K1</a:t>
            </a:r>
            <a:endParaRPr lang="en-US" dirty="0"/>
          </a:p>
        </p:txBody>
      </p:sp>
      <p:sp>
        <p:nvSpPr>
          <p:cNvPr id="17" name="TextBox 16"/>
          <p:cNvSpPr txBox="1"/>
          <p:nvPr/>
        </p:nvSpPr>
        <p:spPr>
          <a:xfrm>
            <a:off x="1676400" y="5117068"/>
            <a:ext cx="1015021" cy="369332"/>
          </a:xfrm>
          <a:prstGeom prst="rect">
            <a:avLst/>
          </a:prstGeom>
          <a:noFill/>
        </p:spPr>
        <p:txBody>
          <a:bodyPr wrap="none" rtlCol="0">
            <a:spAutoFit/>
          </a:bodyPr>
          <a:lstStyle/>
          <a:p>
            <a:r>
              <a:rPr lang="en-US" dirty="0" smtClean="0"/>
              <a:t>Block K2</a:t>
            </a:r>
            <a:endParaRPr lang="en-US" dirty="0"/>
          </a:p>
        </p:txBody>
      </p:sp>
      <p:sp>
        <p:nvSpPr>
          <p:cNvPr id="18" name="TextBox 17"/>
          <p:cNvSpPr txBox="1"/>
          <p:nvPr/>
        </p:nvSpPr>
        <p:spPr>
          <a:xfrm>
            <a:off x="1676400" y="6183868"/>
            <a:ext cx="1000595" cy="369332"/>
          </a:xfrm>
          <a:prstGeom prst="rect">
            <a:avLst/>
          </a:prstGeom>
          <a:noFill/>
        </p:spPr>
        <p:txBody>
          <a:bodyPr wrap="none" rtlCol="0">
            <a:spAutoFit/>
          </a:bodyPr>
          <a:lstStyle/>
          <a:p>
            <a:r>
              <a:rPr lang="en-US" dirty="0" smtClean="0"/>
              <a:t>Block K3</a:t>
            </a:r>
            <a:endParaRPr lang="en-US" dirty="0"/>
          </a:p>
        </p:txBody>
      </p:sp>
      <p:sp>
        <p:nvSpPr>
          <p:cNvPr id="19" name="TextBox 18"/>
          <p:cNvSpPr txBox="1"/>
          <p:nvPr/>
        </p:nvSpPr>
        <p:spPr>
          <a:xfrm>
            <a:off x="5324005" y="2971800"/>
            <a:ext cx="1000595" cy="369332"/>
          </a:xfrm>
          <a:prstGeom prst="rect">
            <a:avLst/>
          </a:prstGeom>
          <a:noFill/>
        </p:spPr>
        <p:txBody>
          <a:bodyPr wrap="none" rtlCol="0">
            <a:spAutoFit/>
          </a:bodyPr>
          <a:lstStyle/>
          <a:p>
            <a:r>
              <a:rPr lang="en-US" dirty="0" smtClean="0"/>
              <a:t>Block K1</a:t>
            </a:r>
            <a:endParaRPr lang="en-US" dirty="0"/>
          </a:p>
        </p:txBody>
      </p:sp>
      <p:sp>
        <p:nvSpPr>
          <p:cNvPr id="20" name="TextBox 19"/>
          <p:cNvSpPr txBox="1"/>
          <p:nvPr/>
        </p:nvSpPr>
        <p:spPr>
          <a:xfrm>
            <a:off x="5309579" y="3657600"/>
            <a:ext cx="1015021" cy="369332"/>
          </a:xfrm>
          <a:prstGeom prst="rect">
            <a:avLst/>
          </a:prstGeom>
          <a:noFill/>
        </p:spPr>
        <p:txBody>
          <a:bodyPr wrap="none" rtlCol="0">
            <a:spAutoFit/>
          </a:bodyPr>
          <a:lstStyle/>
          <a:p>
            <a:r>
              <a:rPr lang="en-US" dirty="0" smtClean="0"/>
              <a:t>Block K4</a:t>
            </a:r>
            <a:endParaRPr lang="en-US" dirty="0"/>
          </a:p>
        </p:txBody>
      </p:sp>
      <p:sp>
        <p:nvSpPr>
          <p:cNvPr id="21" name="TextBox 20"/>
          <p:cNvSpPr txBox="1"/>
          <p:nvPr/>
        </p:nvSpPr>
        <p:spPr>
          <a:xfrm>
            <a:off x="5309579" y="4343400"/>
            <a:ext cx="1007007" cy="369332"/>
          </a:xfrm>
          <a:prstGeom prst="rect">
            <a:avLst/>
          </a:prstGeom>
          <a:noFill/>
        </p:spPr>
        <p:txBody>
          <a:bodyPr wrap="none" rtlCol="0">
            <a:spAutoFit/>
          </a:bodyPr>
          <a:lstStyle/>
          <a:p>
            <a:r>
              <a:rPr lang="en-US" dirty="0" smtClean="0"/>
              <a:t>Block K5</a:t>
            </a:r>
            <a:endParaRPr lang="en-US" dirty="0"/>
          </a:p>
        </p:txBody>
      </p:sp>
      <p:sp>
        <p:nvSpPr>
          <p:cNvPr id="22" name="TextBox 21"/>
          <p:cNvSpPr txBox="1"/>
          <p:nvPr/>
        </p:nvSpPr>
        <p:spPr>
          <a:xfrm>
            <a:off x="5410200" y="5105400"/>
            <a:ext cx="1007007" cy="369332"/>
          </a:xfrm>
          <a:prstGeom prst="rect">
            <a:avLst/>
          </a:prstGeom>
          <a:noFill/>
        </p:spPr>
        <p:txBody>
          <a:bodyPr wrap="square" rtlCol="0">
            <a:spAutoFit/>
          </a:bodyPr>
          <a:lstStyle/>
          <a:p>
            <a:r>
              <a:rPr lang="en-US" dirty="0" smtClean="0"/>
              <a:t>Block K2</a:t>
            </a:r>
            <a:endParaRPr lang="en-US" dirty="0"/>
          </a:p>
        </p:txBody>
      </p:sp>
      <p:sp>
        <p:nvSpPr>
          <p:cNvPr id="23" name="TextBox 22"/>
          <p:cNvSpPr txBox="1"/>
          <p:nvPr/>
        </p:nvSpPr>
        <p:spPr>
          <a:xfrm>
            <a:off x="5400205" y="6248400"/>
            <a:ext cx="1000595" cy="369332"/>
          </a:xfrm>
          <a:prstGeom prst="rect">
            <a:avLst/>
          </a:prstGeom>
          <a:noFill/>
        </p:spPr>
        <p:txBody>
          <a:bodyPr wrap="none" rtlCol="0">
            <a:spAutoFit/>
          </a:bodyPr>
          <a:lstStyle/>
          <a:p>
            <a:r>
              <a:rPr lang="en-US" dirty="0" smtClean="0"/>
              <a:t>Block K3</a:t>
            </a:r>
            <a:endParaRPr lang="en-US" dirty="0"/>
          </a:p>
        </p:txBody>
      </p:sp>
      <p:cxnSp>
        <p:nvCxnSpPr>
          <p:cNvPr id="27" name="Straight Arrow Connector 26"/>
          <p:cNvCxnSpPr/>
          <p:nvPr/>
        </p:nvCxnSpPr>
        <p:spPr>
          <a:xfrm>
            <a:off x="838200" y="2514600"/>
            <a:ext cx="3048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33400" y="2362200"/>
            <a:ext cx="303288" cy="369332"/>
          </a:xfrm>
          <a:prstGeom prst="rect">
            <a:avLst/>
          </a:prstGeom>
          <a:noFill/>
        </p:spPr>
        <p:txBody>
          <a:bodyPr wrap="none" rtlCol="0">
            <a:spAutoFit/>
          </a:bodyPr>
          <a:lstStyle/>
          <a:p>
            <a:r>
              <a:rPr lang="en-US" dirty="0" smtClean="0"/>
              <a:t>0</a:t>
            </a:r>
            <a:endParaRPr lang="en-US" dirty="0"/>
          </a:p>
        </p:txBody>
      </p:sp>
      <p:cxnSp>
        <p:nvCxnSpPr>
          <p:cNvPr id="29" name="Straight Arrow Connector 28"/>
          <p:cNvCxnSpPr/>
          <p:nvPr/>
        </p:nvCxnSpPr>
        <p:spPr>
          <a:xfrm>
            <a:off x="914400" y="3581400"/>
            <a:ext cx="3048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57200" y="3429000"/>
            <a:ext cx="526106" cy="369332"/>
          </a:xfrm>
          <a:prstGeom prst="rect">
            <a:avLst/>
          </a:prstGeom>
          <a:noFill/>
        </p:spPr>
        <p:txBody>
          <a:bodyPr wrap="none" rtlCol="0">
            <a:spAutoFit/>
          </a:bodyPr>
          <a:lstStyle/>
          <a:p>
            <a:r>
              <a:rPr lang="en-US" dirty="0" smtClean="0"/>
              <a:t>300</a:t>
            </a:r>
            <a:endParaRPr lang="en-US" dirty="0"/>
          </a:p>
        </p:txBody>
      </p:sp>
      <p:cxnSp>
        <p:nvCxnSpPr>
          <p:cNvPr id="31" name="Straight Arrow Connector 30"/>
          <p:cNvCxnSpPr/>
          <p:nvPr/>
        </p:nvCxnSpPr>
        <p:spPr>
          <a:xfrm>
            <a:off x="914400" y="5498068"/>
            <a:ext cx="3048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81000" y="5334000"/>
            <a:ext cx="540533" cy="369332"/>
          </a:xfrm>
          <a:prstGeom prst="rect">
            <a:avLst/>
          </a:prstGeom>
          <a:noFill/>
        </p:spPr>
        <p:txBody>
          <a:bodyPr wrap="none" rtlCol="0">
            <a:spAutoFit/>
          </a:bodyPr>
          <a:lstStyle/>
          <a:p>
            <a:r>
              <a:rPr lang="en-US" dirty="0" smtClean="0"/>
              <a:t>800</a:t>
            </a:r>
            <a:endParaRPr lang="en-US" dirty="0"/>
          </a:p>
        </p:txBody>
      </p:sp>
      <p:cxnSp>
        <p:nvCxnSpPr>
          <p:cNvPr id="33" name="Straight Arrow Connector 32"/>
          <p:cNvCxnSpPr/>
          <p:nvPr/>
        </p:nvCxnSpPr>
        <p:spPr>
          <a:xfrm>
            <a:off x="4572000" y="2514600"/>
            <a:ext cx="3048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267200" y="2362200"/>
            <a:ext cx="303288" cy="369332"/>
          </a:xfrm>
          <a:prstGeom prst="rect">
            <a:avLst/>
          </a:prstGeom>
          <a:noFill/>
        </p:spPr>
        <p:txBody>
          <a:bodyPr wrap="none" rtlCol="0">
            <a:spAutoFit/>
          </a:bodyPr>
          <a:lstStyle/>
          <a:p>
            <a:r>
              <a:rPr lang="en-US" dirty="0" smtClean="0"/>
              <a:t>0</a:t>
            </a:r>
            <a:endParaRPr lang="en-US" dirty="0"/>
          </a:p>
        </p:txBody>
      </p:sp>
      <p:cxnSp>
        <p:nvCxnSpPr>
          <p:cNvPr id="35" name="Straight Arrow Connector 34"/>
          <p:cNvCxnSpPr/>
          <p:nvPr/>
        </p:nvCxnSpPr>
        <p:spPr>
          <a:xfrm>
            <a:off x="4572000" y="4736068"/>
            <a:ext cx="3048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114800" y="4583668"/>
            <a:ext cx="527837" cy="369332"/>
          </a:xfrm>
          <a:prstGeom prst="rect">
            <a:avLst/>
          </a:prstGeom>
          <a:noFill/>
        </p:spPr>
        <p:txBody>
          <a:bodyPr wrap="none" rtlCol="0">
            <a:spAutoFit/>
          </a:bodyPr>
          <a:lstStyle/>
          <a:p>
            <a:r>
              <a:rPr lang="en-US" dirty="0" smtClean="0"/>
              <a:t>650</a:t>
            </a:r>
            <a:endParaRPr lang="en-US" dirty="0"/>
          </a:p>
        </p:txBody>
      </p:sp>
      <p:cxnSp>
        <p:nvCxnSpPr>
          <p:cNvPr id="37" name="Straight Arrow Connector 36"/>
          <p:cNvCxnSpPr/>
          <p:nvPr/>
        </p:nvCxnSpPr>
        <p:spPr>
          <a:xfrm>
            <a:off x="4572000" y="5498068"/>
            <a:ext cx="3048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114800" y="5345668"/>
            <a:ext cx="540533" cy="369332"/>
          </a:xfrm>
          <a:prstGeom prst="rect">
            <a:avLst/>
          </a:prstGeom>
          <a:noFill/>
        </p:spPr>
        <p:txBody>
          <a:bodyPr wrap="none" rtlCol="0">
            <a:spAutoFit/>
          </a:bodyPr>
          <a:lstStyle/>
          <a:p>
            <a:r>
              <a:rPr lang="en-US" dirty="0" smtClean="0"/>
              <a:t>800</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772400" cy="1143000"/>
          </a:xfrm>
        </p:spPr>
        <p:txBody>
          <a:bodyPr>
            <a:normAutofit fontScale="90000"/>
          </a:bodyPr>
          <a:lstStyle/>
          <a:p>
            <a:r>
              <a:rPr lang="en-US" dirty="0" smtClean="0"/>
              <a:t>Memory allocation-Non-Preemptive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Best fit</a:t>
            </a:r>
          </a:p>
          <a:p>
            <a:pPr marL="514350" indent="-514350">
              <a:buNone/>
            </a:pPr>
            <a:r>
              <a:rPr lang="en-US" dirty="0" smtClean="0"/>
              <a:t>	</a:t>
            </a:r>
            <a:endParaRPr lang="en-US" dirty="0"/>
          </a:p>
        </p:txBody>
      </p:sp>
      <p:sp>
        <p:nvSpPr>
          <p:cNvPr id="4" name="Rectangle 3"/>
          <p:cNvSpPr/>
          <p:nvPr/>
        </p:nvSpPr>
        <p:spPr>
          <a:xfrm>
            <a:off x="1371600" y="2514600"/>
            <a:ext cx="1676400" cy="41910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1371600" y="2514600"/>
            <a:ext cx="1676400" cy="304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371600" y="3581400"/>
            <a:ext cx="1676400" cy="1447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371600" y="5486400"/>
            <a:ext cx="1676400" cy="609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029200" y="2514600"/>
            <a:ext cx="1676400" cy="41910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029200" y="2514600"/>
            <a:ext cx="1676400" cy="304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029200" y="4267200"/>
            <a:ext cx="1676400" cy="457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029200" y="5638800"/>
            <a:ext cx="1676400" cy="457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5029200" y="3581400"/>
            <a:ext cx="16764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29200" y="4265612"/>
            <a:ext cx="16764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676400" y="2971800"/>
            <a:ext cx="1000595" cy="369332"/>
          </a:xfrm>
          <a:prstGeom prst="rect">
            <a:avLst/>
          </a:prstGeom>
          <a:noFill/>
        </p:spPr>
        <p:txBody>
          <a:bodyPr wrap="none" rtlCol="0">
            <a:spAutoFit/>
          </a:bodyPr>
          <a:lstStyle/>
          <a:p>
            <a:r>
              <a:rPr lang="en-US" dirty="0" smtClean="0"/>
              <a:t>Block K1</a:t>
            </a:r>
            <a:endParaRPr lang="en-US" dirty="0"/>
          </a:p>
        </p:txBody>
      </p:sp>
      <p:sp>
        <p:nvSpPr>
          <p:cNvPr id="17" name="TextBox 16"/>
          <p:cNvSpPr txBox="1"/>
          <p:nvPr/>
        </p:nvSpPr>
        <p:spPr>
          <a:xfrm>
            <a:off x="1676400" y="5117068"/>
            <a:ext cx="1015021" cy="369332"/>
          </a:xfrm>
          <a:prstGeom prst="rect">
            <a:avLst/>
          </a:prstGeom>
          <a:noFill/>
        </p:spPr>
        <p:txBody>
          <a:bodyPr wrap="none" rtlCol="0">
            <a:spAutoFit/>
          </a:bodyPr>
          <a:lstStyle/>
          <a:p>
            <a:r>
              <a:rPr lang="en-US" dirty="0" smtClean="0"/>
              <a:t>Block K2</a:t>
            </a:r>
            <a:endParaRPr lang="en-US" dirty="0"/>
          </a:p>
        </p:txBody>
      </p:sp>
      <p:sp>
        <p:nvSpPr>
          <p:cNvPr id="18" name="TextBox 17"/>
          <p:cNvSpPr txBox="1"/>
          <p:nvPr/>
        </p:nvSpPr>
        <p:spPr>
          <a:xfrm>
            <a:off x="1676400" y="6183868"/>
            <a:ext cx="1000595" cy="369332"/>
          </a:xfrm>
          <a:prstGeom prst="rect">
            <a:avLst/>
          </a:prstGeom>
          <a:noFill/>
        </p:spPr>
        <p:txBody>
          <a:bodyPr wrap="none" rtlCol="0">
            <a:spAutoFit/>
          </a:bodyPr>
          <a:lstStyle/>
          <a:p>
            <a:r>
              <a:rPr lang="en-US" dirty="0" smtClean="0"/>
              <a:t>Block K3</a:t>
            </a:r>
            <a:endParaRPr lang="en-US" dirty="0"/>
          </a:p>
        </p:txBody>
      </p:sp>
      <p:sp>
        <p:nvSpPr>
          <p:cNvPr id="19" name="TextBox 18"/>
          <p:cNvSpPr txBox="1"/>
          <p:nvPr/>
        </p:nvSpPr>
        <p:spPr>
          <a:xfrm>
            <a:off x="5324005" y="2971800"/>
            <a:ext cx="1000595" cy="369332"/>
          </a:xfrm>
          <a:prstGeom prst="rect">
            <a:avLst/>
          </a:prstGeom>
          <a:noFill/>
        </p:spPr>
        <p:txBody>
          <a:bodyPr wrap="none" rtlCol="0">
            <a:spAutoFit/>
          </a:bodyPr>
          <a:lstStyle/>
          <a:p>
            <a:r>
              <a:rPr lang="en-US" dirty="0" smtClean="0"/>
              <a:t>Block K1</a:t>
            </a:r>
            <a:endParaRPr lang="en-US" dirty="0"/>
          </a:p>
        </p:txBody>
      </p:sp>
      <p:sp>
        <p:nvSpPr>
          <p:cNvPr id="20" name="TextBox 19"/>
          <p:cNvSpPr txBox="1"/>
          <p:nvPr/>
        </p:nvSpPr>
        <p:spPr>
          <a:xfrm>
            <a:off x="5334000" y="5257800"/>
            <a:ext cx="1015021" cy="369332"/>
          </a:xfrm>
          <a:prstGeom prst="rect">
            <a:avLst/>
          </a:prstGeom>
          <a:noFill/>
        </p:spPr>
        <p:txBody>
          <a:bodyPr wrap="none" rtlCol="0">
            <a:spAutoFit/>
          </a:bodyPr>
          <a:lstStyle/>
          <a:p>
            <a:r>
              <a:rPr lang="en-US" dirty="0" smtClean="0"/>
              <a:t>Block K4</a:t>
            </a:r>
            <a:endParaRPr lang="en-US" dirty="0"/>
          </a:p>
        </p:txBody>
      </p:sp>
      <p:sp>
        <p:nvSpPr>
          <p:cNvPr id="21" name="TextBox 20"/>
          <p:cNvSpPr txBox="1"/>
          <p:nvPr/>
        </p:nvSpPr>
        <p:spPr>
          <a:xfrm>
            <a:off x="5334000" y="3733800"/>
            <a:ext cx="1007007" cy="369332"/>
          </a:xfrm>
          <a:prstGeom prst="rect">
            <a:avLst/>
          </a:prstGeom>
          <a:noFill/>
        </p:spPr>
        <p:txBody>
          <a:bodyPr wrap="none" rtlCol="0">
            <a:spAutoFit/>
          </a:bodyPr>
          <a:lstStyle/>
          <a:p>
            <a:r>
              <a:rPr lang="en-US" dirty="0" smtClean="0"/>
              <a:t>Block K5</a:t>
            </a:r>
            <a:endParaRPr lang="en-US" dirty="0"/>
          </a:p>
        </p:txBody>
      </p:sp>
      <p:sp>
        <p:nvSpPr>
          <p:cNvPr id="22" name="TextBox 21"/>
          <p:cNvSpPr txBox="1"/>
          <p:nvPr/>
        </p:nvSpPr>
        <p:spPr>
          <a:xfrm>
            <a:off x="5181600" y="4724400"/>
            <a:ext cx="1371600" cy="369332"/>
          </a:xfrm>
          <a:prstGeom prst="rect">
            <a:avLst/>
          </a:prstGeom>
          <a:noFill/>
        </p:spPr>
        <p:txBody>
          <a:bodyPr wrap="square" rtlCol="0">
            <a:spAutoFit/>
          </a:bodyPr>
          <a:lstStyle/>
          <a:p>
            <a:r>
              <a:rPr lang="en-US" dirty="0" smtClean="0"/>
              <a:t>   Block K2</a:t>
            </a:r>
            <a:endParaRPr lang="en-US" dirty="0"/>
          </a:p>
        </p:txBody>
      </p:sp>
      <p:sp>
        <p:nvSpPr>
          <p:cNvPr id="23" name="TextBox 22"/>
          <p:cNvSpPr txBox="1"/>
          <p:nvPr/>
        </p:nvSpPr>
        <p:spPr>
          <a:xfrm>
            <a:off x="5400205" y="6248400"/>
            <a:ext cx="1000595" cy="369332"/>
          </a:xfrm>
          <a:prstGeom prst="rect">
            <a:avLst/>
          </a:prstGeom>
          <a:noFill/>
        </p:spPr>
        <p:txBody>
          <a:bodyPr wrap="none" rtlCol="0">
            <a:spAutoFit/>
          </a:bodyPr>
          <a:lstStyle/>
          <a:p>
            <a:r>
              <a:rPr lang="en-US" dirty="0" smtClean="0"/>
              <a:t>Block K3</a:t>
            </a:r>
            <a:endParaRPr lang="en-US" dirty="0"/>
          </a:p>
        </p:txBody>
      </p:sp>
      <p:cxnSp>
        <p:nvCxnSpPr>
          <p:cNvPr id="27" name="Straight Arrow Connector 26"/>
          <p:cNvCxnSpPr/>
          <p:nvPr/>
        </p:nvCxnSpPr>
        <p:spPr>
          <a:xfrm>
            <a:off x="838200" y="2514600"/>
            <a:ext cx="3048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33400" y="2362200"/>
            <a:ext cx="303288" cy="369332"/>
          </a:xfrm>
          <a:prstGeom prst="rect">
            <a:avLst/>
          </a:prstGeom>
          <a:noFill/>
        </p:spPr>
        <p:txBody>
          <a:bodyPr wrap="none" rtlCol="0">
            <a:spAutoFit/>
          </a:bodyPr>
          <a:lstStyle/>
          <a:p>
            <a:r>
              <a:rPr lang="en-US" dirty="0" smtClean="0"/>
              <a:t>0</a:t>
            </a:r>
            <a:endParaRPr lang="en-US" dirty="0"/>
          </a:p>
        </p:txBody>
      </p:sp>
      <p:cxnSp>
        <p:nvCxnSpPr>
          <p:cNvPr id="29" name="Straight Arrow Connector 28"/>
          <p:cNvCxnSpPr/>
          <p:nvPr/>
        </p:nvCxnSpPr>
        <p:spPr>
          <a:xfrm>
            <a:off x="914400" y="3581400"/>
            <a:ext cx="3048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57200" y="3429000"/>
            <a:ext cx="526106" cy="369332"/>
          </a:xfrm>
          <a:prstGeom prst="rect">
            <a:avLst/>
          </a:prstGeom>
          <a:noFill/>
        </p:spPr>
        <p:txBody>
          <a:bodyPr wrap="none" rtlCol="0">
            <a:spAutoFit/>
          </a:bodyPr>
          <a:lstStyle/>
          <a:p>
            <a:r>
              <a:rPr lang="en-US" dirty="0" smtClean="0"/>
              <a:t>300</a:t>
            </a:r>
            <a:endParaRPr lang="en-US" dirty="0"/>
          </a:p>
        </p:txBody>
      </p:sp>
      <p:cxnSp>
        <p:nvCxnSpPr>
          <p:cNvPr id="31" name="Straight Arrow Connector 30"/>
          <p:cNvCxnSpPr/>
          <p:nvPr/>
        </p:nvCxnSpPr>
        <p:spPr>
          <a:xfrm>
            <a:off x="914400" y="5498068"/>
            <a:ext cx="3048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81000" y="5334000"/>
            <a:ext cx="540533" cy="369332"/>
          </a:xfrm>
          <a:prstGeom prst="rect">
            <a:avLst/>
          </a:prstGeom>
          <a:noFill/>
        </p:spPr>
        <p:txBody>
          <a:bodyPr wrap="none" rtlCol="0">
            <a:spAutoFit/>
          </a:bodyPr>
          <a:lstStyle/>
          <a:p>
            <a:r>
              <a:rPr lang="en-US" dirty="0" smtClean="0"/>
              <a:t>800</a:t>
            </a:r>
            <a:endParaRPr lang="en-US" dirty="0"/>
          </a:p>
        </p:txBody>
      </p:sp>
      <p:cxnSp>
        <p:nvCxnSpPr>
          <p:cNvPr id="33" name="Straight Arrow Connector 32"/>
          <p:cNvCxnSpPr/>
          <p:nvPr/>
        </p:nvCxnSpPr>
        <p:spPr>
          <a:xfrm>
            <a:off x="4572000" y="2514600"/>
            <a:ext cx="3048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267200" y="2362200"/>
            <a:ext cx="303288" cy="369332"/>
          </a:xfrm>
          <a:prstGeom prst="rect">
            <a:avLst/>
          </a:prstGeom>
          <a:noFill/>
        </p:spPr>
        <p:txBody>
          <a:bodyPr wrap="none" rtlCol="0">
            <a:spAutoFit/>
          </a:bodyPr>
          <a:lstStyle/>
          <a:p>
            <a:r>
              <a:rPr lang="en-US" dirty="0" smtClean="0"/>
              <a:t>0</a:t>
            </a:r>
            <a:endParaRPr lang="en-US" dirty="0"/>
          </a:p>
        </p:txBody>
      </p:sp>
      <p:cxnSp>
        <p:nvCxnSpPr>
          <p:cNvPr id="35" name="Straight Arrow Connector 34"/>
          <p:cNvCxnSpPr/>
          <p:nvPr/>
        </p:nvCxnSpPr>
        <p:spPr>
          <a:xfrm>
            <a:off x="4572000" y="4267200"/>
            <a:ext cx="3048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114800" y="4114800"/>
            <a:ext cx="520014" cy="369332"/>
          </a:xfrm>
          <a:prstGeom prst="rect">
            <a:avLst/>
          </a:prstGeom>
          <a:noFill/>
        </p:spPr>
        <p:txBody>
          <a:bodyPr wrap="none" rtlCol="0">
            <a:spAutoFit/>
          </a:bodyPr>
          <a:lstStyle/>
          <a:p>
            <a:r>
              <a:rPr lang="en-US" dirty="0" smtClean="0"/>
              <a:t>550</a:t>
            </a:r>
            <a:endParaRPr lang="en-US" dirty="0"/>
          </a:p>
        </p:txBody>
      </p:sp>
      <p:cxnSp>
        <p:nvCxnSpPr>
          <p:cNvPr id="37" name="Straight Arrow Connector 36"/>
          <p:cNvCxnSpPr/>
          <p:nvPr/>
        </p:nvCxnSpPr>
        <p:spPr>
          <a:xfrm>
            <a:off x="4572000" y="5638800"/>
            <a:ext cx="3048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114800" y="5486400"/>
            <a:ext cx="543739" cy="369332"/>
          </a:xfrm>
          <a:prstGeom prst="rect">
            <a:avLst/>
          </a:prstGeom>
          <a:noFill/>
        </p:spPr>
        <p:txBody>
          <a:bodyPr wrap="none" rtlCol="0">
            <a:spAutoFit/>
          </a:bodyPr>
          <a:lstStyle/>
          <a:p>
            <a:r>
              <a:rPr lang="en-US" dirty="0" smtClean="0"/>
              <a:t>900</a:t>
            </a:r>
            <a:endParaRPr lang="en-US" dirty="0"/>
          </a:p>
        </p:txBody>
      </p:sp>
      <p:cxnSp>
        <p:nvCxnSpPr>
          <p:cNvPr id="42" name="Straight Connector 41"/>
          <p:cNvCxnSpPr/>
          <p:nvPr/>
        </p:nvCxnSpPr>
        <p:spPr>
          <a:xfrm>
            <a:off x="5029200" y="5180012"/>
            <a:ext cx="16764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4400" y="304800"/>
            <a:ext cx="7772400" cy="838200"/>
          </a:xfrm>
        </p:spPr>
        <p:txBody>
          <a:bodyPr>
            <a:normAutofit fontScale="90000"/>
          </a:bodyPr>
          <a:lstStyle/>
          <a:p>
            <a:r>
              <a:rPr lang="en-US" dirty="0" smtClean="0"/>
              <a:t>Memory allocation-Preemptive</a:t>
            </a:r>
            <a:endParaRPr lang="en-US" dirty="0"/>
          </a:p>
        </p:txBody>
      </p:sp>
      <p:sp>
        <p:nvSpPr>
          <p:cNvPr id="3" name="Content Placeholder 2"/>
          <p:cNvSpPr>
            <a:spLocks noGrp="1"/>
          </p:cNvSpPr>
          <p:nvPr>
            <p:ph idx="1"/>
          </p:nvPr>
        </p:nvSpPr>
        <p:spPr>
          <a:xfrm>
            <a:off x="914400" y="1447800"/>
            <a:ext cx="7772400" cy="4907760"/>
          </a:xfrm>
        </p:spPr>
        <p:txBody>
          <a:bodyPr/>
          <a:lstStyle/>
          <a:p>
            <a:r>
              <a:rPr lang="en-US" dirty="0" smtClean="0"/>
              <a:t>In non preemptive memory allocation only partially filled memory may reject block transfer due to insufficient space.</a:t>
            </a:r>
          </a:p>
          <a:p>
            <a:r>
              <a:rPr lang="en-US" dirty="0" smtClean="0"/>
              <a:t>Preemptive algorithm reallocate memory for making room for incoming blocks.</a:t>
            </a:r>
          </a:p>
          <a:p>
            <a:r>
              <a:rPr lang="en-US" dirty="0" smtClean="0"/>
              <a:t>Reallocation is done in 2 ways:</a:t>
            </a:r>
          </a:p>
          <a:p>
            <a:pPr marL="912114" lvl="1" indent="-514350">
              <a:buFont typeface="+mj-lt"/>
              <a:buAutoNum type="arabicPeriod"/>
            </a:pPr>
            <a:r>
              <a:rPr lang="en-US" dirty="0" smtClean="0"/>
              <a:t>	blocks in M1 can be relocated within M1 to create gap for the incoming block.</a:t>
            </a:r>
          </a:p>
          <a:p>
            <a:pPr marL="912114" lvl="1" indent="-514350">
              <a:buFont typeface="+mj-lt"/>
              <a:buAutoNum type="arabicPeriod"/>
            </a:pPr>
            <a:r>
              <a:rPr lang="en-US" dirty="0" smtClean="0"/>
              <a:t>	blocks in M1 can be  </a:t>
            </a:r>
            <a:r>
              <a:rPr lang="en-US" dirty="0" err="1" smtClean="0"/>
              <a:t>deallocated</a:t>
            </a:r>
            <a:r>
              <a:rPr lang="en-US" dirty="0" smtClean="0"/>
              <a:t> using a replacement policy.</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en-US" dirty="0" smtClean="0"/>
              <a:t>Memory allocation-Preemptive</a:t>
            </a:r>
            <a:endParaRPr lang="en-US" dirty="0"/>
          </a:p>
        </p:txBody>
      </p:sp>
      <p:sp>
        <p:nvSpPr>
          <p:cNvPr id="3" name="Content Placeholder 2"/>
          <p:cNvSpPr>
            <a:spLocks noGrp="1"/>
          </p:cNvSpPr>
          <p:nvPr>
            <p:ph idx="1"/>
          </p:nvPr>
        </p:nvSpPr>
        <p:spPr/>
        <p:txBody>
          <a:bodyPr/>
          <a:lstStyle/>
          <a:p>
            <a:r>
              <a:rPr lang="en-US" dirty="0" smtClean="0"/>
              <a:t>Relocation is done by compaction</a:t>
            </a:r>
          </a:p>
          <a:p>
            <a:r>
              <a:rPr lang="en-US" dirty="0" smtClean="0"/>
              <a:t>Compaction: </a:t>
            </a:r>
          </a:p>
          <a:p>
            <a:pPr lvl="2">
              <a:buNone/>
            </a:pPr>
            <a:r>
              <a:rPr lang="en-US" dirty="0" smtClean="0"/>
              <a:t>	blocks currently  in  main memory are compressed at the one end of the memory  creating available region at the other side of memory.</a:t>
            </a:r>
          </a:p>
          <a:p>
            <a:r>
              <a:rPr lang="en-US" dirty="0" smtClean="0"/>
              <a:t>Advantage : </a:t>
            </a:r>
          </a:p>
          <a:p>
            <a:pPr lvl="2">
              <a:buNone/>
            </a:pPr>
            <a:r>
              <a:rPr lang="en-US" dirty="0" smtClean="0"/>
              <a:t>	simplicity</a:t>
            </a:r>
          </a:p>
          <a:p>
            <a:r>
              <a:rPr lang="en-US" dirty="0" smtClean="0"/>
              <a:t>Drawback:</a:t>
            </a:r>
          </a:p>
          <a:p>
            <a:pPr lvl="2">
              <a:buNone/>
            </a:pPr>
            <a:r>
              <a:rPr lang="en-US" dirty="0" smtClean="0"/>
              <a:t>	lengthy compaction time.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914400"/>
          </a:xfrm>
        </p:spPr>
        <p:txBody>
          <a:bodyPr>
            <a:normAutofit fontScale="90000"/>
          </a:bodyPr>
          <a:lstStyle/>
          <a:p>
            <a:r>
              <a:rPr lang="en-US" dirty="0" smtClean="0"/>
              <a:t>Memory allocation-Preemptive</a:t>
            </a:r>
            <a:endParaRPr lang="en-US" dirty="0"/>
          </a:p>
        </p:txBody>
      </p:sp>
      <p:sp>
        <p:nvSpPr>
          <p:cNvPr id="3" name="Content Placeholder 2"/>
          <p:cNvSpPr>
            <a:spLocks noGrp="1"/>
          </p:cNvSpPr>
          <p:nvPr>
            <p:ph idx="1"/>
          </p:nvPr>
        </p:nvSpPr>
        <p:spPr>
          <a:xfrm>
            <a:off x="838200" y="990600"/>
            <a:ext cx="7772400" cy="5867400"/>
          </a:xfrm>
        </p:spPr>
        <p:txBody>
          <a:bodyPr/>
          <a:lstStyle/>
          <a:p>
            <a:pPr marL="514350" indent="-514350">
              <a:buFont typeface="+mj-lt"/>
              <a:buAutoNum type="arabicPeriod"/>
            </a:pPr>
            <a:r>
              <a:rPr lang="en-US" dirty="0" smtClean="0"/>
              <a:t>Compaction: occupied region</a:t>
            </a:r>
          </a:p>
          <a:p>
            <a:pPr marL="514350" indent="-514350">
              <a:buNone/>
            </a:pPr>
            <a:r>
              <a:rPr lang="en-US" dirty="0" smtClean="0"/>
              <a:t>				available region</a:t>
            </a:r>
          </a:p>
          <a:p>
            <a:pPr marL="514350" indent="-514350">
              <a:buNone/>
            </a:pPr>
            <a:r>
              <a:rPr lang="en-US" dirty="0" smtClean="0"/>
              <a:t>	</a:t>
            </a:r>
            <a:endParaRPr lang="en-US" dirty="0"/>
          </a:p>
        </p:txBody>
      </p:sp>
      <p:sp>
        <p:nvSpPr>
          <p:cNvPr id="4" name="Rectangle 3"/>
          <p:cNvSpPr/>
          <p:nvPr/>
        </p:nvSpPr>
        <p:spPr>
          <a:xfrm>
            <a:off x="1371600" y="2514600"/>
            <a:ext cx="1676400" cy="41910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1371600" y="2514600"/>
            <a:ext cx="1676400" cy="304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371600" y="3581400"/>
            <a:ext cx="1676400" cy="1447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371600" y="5486400"/>
            <a:ext cx="1676400" cy="609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029200" y="2514600"/>
            <a:ext cx="1676400" cy="41910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029200" y="4419600"/>
            <a:ext cx="1676400" cy="2286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5029200" y="3276600"/>
            <a:ext cx="16764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29200" y="3810000"/>
            <a:ext cx="16764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676400" y="2971800"/>
            <a:ext cx="1000595" cy="369332"/>
          </a:xfrm>
          <a:prstGeom prst="rect">
            <a:avLst/>
          </a:prstGeom>
          <a:noFill/>
        </p:spPr>
        <p:txBody>
          <a:bodyPr wrap="none" rtlCol="0">
            <a:spAutoFit/>
          </a:bodyPr>
          <a:lstStyle/>
          <a:p>
            <a:r>
              <a:rPr lang="en-US" dirty="0" smtClean="0"/>
              <a:t>Block K1</a:t>
            </a:r>
            <a:endParaRPr lang="en-US" dirty="0"/>
          </a:p>
        </p:txBody>
      </p:sp>
      <p:sp>
        <p:nvSpPr>
          <p:cNvPr id="17" name="TextBox 16"/>
          <p:cNvSpPr txBox="1"/>
          <p:nvPr/>
        </p:nvSpPr>
        <p:spPr>
          <a:xfrm>
            <a:off x="1676400" y="5117068"/>
            <a:ext cx="1015021" cy="369332"/>
          </a:xfrm>
          <a:prstGeom prst="rect">
            <a:avLst/>
          </a:prstGeom>
          <a:noFill/>
        </p:spPr>
        <p:txBody>
          <a:bodyPr wrap="none" rtlCol="0">
            <a:spAutoFit/>
          </a:bodyPr>
          <a:lstStyle/>
          <a:p>
            <a:r>
              <a:rPr lang="en-US" dirty="0" smtClean="0"/>
              <a:t>Block K2</a:t>
            </a:r>
            <a:endParaRPr lang="en-US" dirty="0"/>
          </a:p>
        </p:txBody>
      </p:sp>
      <p:sp>
        <p:nvSpPr>
          <p:cNvPr id="18" name="TextBox 17"/>
          <p:cNvSpPr txBox="1"/>
          <p:nvPr/>
        </p:nvSpPr>
        <p:spPr>
          <a:xfrm>
            <a:off x="1676400" y="6183868"/>
            <a:ext cx="1000595" cy="369332"/>
          </a:xfrm>
          <a:prstGeom prst="rect">
            <a:avLst/>
          </a:prstGeom>
          <a:noFill/>
        </p:spPr>
        <p:txBody>
          <a:bodyPr wrap="none" rtlCol="0">
            <a:spAutoFit/>
          </a:bodyPr>
          <a:lstStyle/>
          <a:p>
            <a:r>
              <a:rPr lang="en-US" dirty="0" smtClean="0"/>
              <a:t>Block K3</a:t>
            </a:r>
            <a:endParaRPr lang="en-US" dirty="0"/>
          </a:p>
        </p:txBody>
      </p:sp>
      <p:sp>
        <p:nvSpPr>
          <p:cNvPr id="19" name="TextBox 18"/>
          <p:cNvSpPr txBox="1"/>
          <p:nvPr/>
        </p:nvSpPr>
        <p:spPr>
          <a:xfrm>
            <a:off x="5334000" y="2667000"/>
            <a:ext cx="1000595" cy="369332"/>
          </a:xfrm>
          <a:prstGeom prst="rect">
            <a:avLst/>
          </a:prstGeom>
          <a:noFill/>
        </p:spPr>
        <p:txBody>
          <a:bodyPr wrap="none" rtlCol="0">
            <a:spAutoFit/>
          </a:bodyPr>
          <a:lstStyle/>
          <a:p>
            <a:r>
              <a:rPr lang="en-US" dirty="0" smtClean="0"/>
              <a:t>Block K1</a:t>
            </a:r>
            <a:endParaRPr lang="en-US" dirty="0"/>
          </a:p>
        </p:txBody>
      </p:sp>
      <p:sp>
        <p:nvSpPr>
          <p:cNvPr id="22" name="TextBox 21"/>
          <p:cNvSpPr txBox="1"/>
          <p:nvPr/>
        </p:nvSpPr>
        <p:spPr>
          <a:xfrm>
            <a:off x="5334000" y="3352800"/>
            <a:ext cx="1219200" cy="369332"/>
          </a:xfrm>
          <a:prstGeom prst="rect">
            <a:avLst/>
          </a:prstGeom>
          <a:noFill/>
        </p:spPr>
        <p:txBody>
          <a:bodyPr wrap="square" rtlCol="0">
            <a:spAutoFit/>
          </a:bodyPr>
          <a:lstStyle/>
          <a:p>
            <a:r>
              <a:rPr lang="en-US" dirty="0" smtClean="0"/>
              <a:t>Block K2</a:t>
            </a:r>
            <a:endParaRPr lang="en-US" dirty="0"/>
          </a:p>
        </p:txBody>
      </p:sp>
      <p:sp>
        <p:nvSpPr>
          <p:cNvPr id="23" name="TextBox 22"/>
          <p:cNvSpPr txBox="1"/>
          <p:nvPr/>
        </p:nvSpPr>
        <p:spPr>
          <a:xfrm>
            <a:off x="5410200" y="3886200"/>
            <a:ext cx="1000595" cy="369332"/>
          </a:xfrm>
          <a:prstGeom prst="rect">
            <a:avLst/>
          </a:prstGeom>
          <a:noFill/>
        </p:spPr>
        <p:txBody>
          <a:bodyPr wrap="none" rtlCol="0">
            <a:spAutoFit/>
          </a:bodyPr>
          <a:lstStyle/>
          <a:p>
            <a:r>
              <a:rPr lang="en-US" dirty="0" smtClean="0"/>
              <a:t>Block K3</a:t>
            </a:r>
            <a:endParaRPr lang="en-US" dirty="0"/>
          </a:p>
        </p:txBody>
      </p:sp>
      <p:sp>
        <p:nvSpPr>
          <p:cNvPr id="39" name="Rectangle 38"/>
          <p:cNvSpPr/>
          <p:nvPr/>
        </p:nvSpPr>
        <p:spPr>
          <a:xfrm>
            <a:off x="6400800" y="1752600"/>
            <a:ext cx="457200" cy="228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6400800" y="1143000"/>
            <a:ext cx="457200" cy="2286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en-US" dirty="0" smtClean="0"/>
              <a:t>Memory allocation-Preemptive</a:t>
            </a:r>
            <a:endParaRPr lang="en-US" dirty="0"/>
          </a:p>
        </p:txBody>
      </p:sp>
      <p:sp>
        <p:nvSpPr>
          <p:cNvPr id="3" name="Content Placeholder 2"/>
          <p:cNvSpPr>
            <a:spLocks noGrp="1"/>
          </p:cNvSpPr>
          <p:nvPr>
            <p:ph idx="1"/>
          </p:nvPr>
        </p:nvSpPr>
        <p:spPr/>
        <p:txBody>
          <a:bodyPr/>
          <a:lstStyle/>
          <a:p>
            <a:r>
              <a:rPr lang="en-US" dirty="0" smtClean="0"/>
              <a:t>Replacement policy:</a:t>
            </a:r>
          </a:p>
          <a:p>
            <a:pPr>
              <a:buNone/>
            </a:pPr>
            <a:r>
              <a:rPr lang="en-US" dirty="0" smtClean="0"/>
              <a:t>		</a:t>
            </a:r>
            <a:r>
              <a:rPr lang="en-US" sz="2400" dirty="0" smtClean="0"/>
              <a:t>criteria used for selecting block for de-allocation constitutes replacement policy.</a:t>
            </a:r>
            <a:endParaRPr lang="en-US" dirty="0" smtClean="0"/>
          </a:p>
          <a:p>
            <a:r>
              <a:rPr lang="en-US" dirty="0" smtClean="0"/>
              <a:t>Replacement policy goal:</a:t>
            </a:r>
          </a:p>
          <a:p>
            <a:pPr>
              <a:buNone/>
            </a:pPr>
            <a:r>
              <a:rPr lang="en-US" dirty="0" smtClean="0"/>
              <a:t>		</a:t>
            </a:r>
            <a:r>
              <a:rPr lang="en-US" sz="2400" dirty="0" smtClean="0"/>
              <a:t>maximizing the hit ratio.</a:t>
            </a:r>
          </a:p>
          <a:p>
            <a:r>
              <a:rPr lang="en-US" dirty="0" smtClean="0"/>
              <a:t>Replacement policy:</a:t>
            </a:r>
          </a:p>
          <a:p>
            <a:pPr marL="969264" lvl="1" indent="-514350">
              <a:buFont typeface="+mj-lt"/>
              <a:buAutoNum type="arabicPeriod"/>
            </a:pPr>
            <a:r>
              <a:rPr lang="en-US" dirty="0" smtClean="0"/>
              <a:t>Optimum Replacement </a:t>
            </a:r>
          </a:p>
          <a:p>
            <a:pPr marL="969264" lvl="1" indent="-514350">
              <a:buFont typeface="+mj-lt"/>
              <a:buAutoNum type="arabicPeriod"/>
            </a:pPr>
            <a:r>
              <a:rPr lang="en-US" dirty="0" smtClean="0"/>
              <a:t>FIFO Replacement</a:t>
            </a:r>
          </a:p>
          <a:p>
            <a:pPr marL="969264" lvl="1" indent="-514350">
              <a:buFont typeface="+mj-lt"/>
              <a:buAutoNum type="arabicPeriod"/>
            </a:pPr>
            <a:r>
              <a:rPr lang="en-US" dirty="0" smtClean="0"/>
              <a:t>LRU Replacement</a:t>
            </a:r>
          </a:p>
          <a:p>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Performance and cost</a:t>
            </a:r>
            <a:endParaRPr lang="en-US" dirty="0"/>
          </a:p>
        </p:txBody>
      </p:sp>
      <p:sp>
        <p:nvSpPr>
          <p:cNvPr id="3" name="Content Placeholder 2"/>
          <p:cNvSpPr>
            <a:spLocks noGrp="1"/>
          </p:cNvSpPr>
          <p:nvPr>
            <p:ph idx="1"/>
          </p:nvPr>
        </p:nvSpPr>
        <p:spPr/>
        <p:txBody>
          <a:bodyPr/>
          <a:lstStyle/>
          <a:p>
            <a:pPr algn="just"/>
            <a:r>
              <a:rPr lang="en-US" dirty="0" smtClean="0"/>
              <a:t>Access time is calculated from the time memory receives  a read request to the time at which the requested information becomes available at memory output terminal</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4400" y="228600"/>
            <a:ext cx="7772400" cy="1197864"/>
          </a:xfrm>
        </p:spPr>
        <p:txBody>
          <a:bodyPr>
            <a:normAutofit fontScale="90000"/>
          </a:bodyPr>
          <a:lstStyle/>
          <a:p>
            <a:r>
              <a:rPr lang="en-US" dirty="0" smtClean="0"/>
              <a:t>Memory allocation-Preemptive</a:t>
            </a:r>
            <a:br>
              <a:rPr lang="en-US" dirty="0" smtClean="0"/>
            </a:br>
            <a:r>
              <a:rPr lang="en-US" dirty="0" smtClean="0"/>
              <a:t>optimum Replacement policy</a:t>
            </a:r>
            <a:br>
              <a:rPr lang="en-US" dirty="0" smtClean="0"/>
            </a:br>
            <a:endParaRPr lang="en-US" dirty="0"/>
          </a:p>
        </p:txBody>
      </p:sp>
      <p:sp>
        <p:nvSpPr>
          <p:cNvPr id="3" name="Content Placeholder 2"/>
          <p:cNvSpPr>
            <a:spLocks noGrp="1"/>
          </p:cNvSpPr>
          <p:nvPr>
            <p:ph idx="1"/>
          </p:nvPr>
        </p:nvSpPr>
        <p:spPr>
          <a:xfrm>
            <a:off x="304800" y="1219200"/>
            <a:ext cx="7772400" cy="5410200"/>
          </a:xfrm>
        </p:spPr>
        <p:txBody>
          <a:bodyPr>
            <a:normAutofit/>
          </a:bodyPr>
          <a:lstStyle/>
          <a:p>
            <a:pPr marL="640080" indent="-514350"/>
            <a:r>
              <a:rPr lang="en-US" dirty="0" smtClean="0"/>
              <a:t>Optimum replacement strategy at time </a:t>
            </a:r>
            <a:r>
              <a:rPr lang="en-US" dirty="0" err="1" smtClean="0"/>
              <a:t>ti</a:t>
            </a:r>
            <a:r>
              <a:rPr lang="en-US" dirty="0" smtClean="0"/>
              <a:t> determine  the  time  </a:t>
            </a:r>
            <a:r>
              <a:rPr lang="en-US" dirty="0" err="1" smtClean="0"/>
              <a:t>tj</a:t>
            </a:r>
            <a:r>
              <a:rPr lang="en-US" dirty="0" smtClean="0"/>
              <a:t>&gt;</a:t>
            </a:r>
            <a:r>
              <a:rPr lang="en-US" dirty="0" err="1" smtClean="0"/>
              <a:t>ti</a:t>
            </a:r>
            <a:r>
              <a:rPr lang="en-US" dirty="0" smtClean="0"/>
              <a:t> at which  the next reference to block  K is to occur.</a:t>
            </a:r>
          </a:p>
          <a:p>
            <a:pPr marL="640080" indent="-514350"/>
            <a:r>
              <a:rPr lang="en-US" dirty="0" smtClean="0"/>
              <a:t>Block K for  which </a:t>
            </a:r>
            <a:r>
              <a:rPr lang="en-US" dirty="0" err="1" smtClean="0"/>
              <a:t>tj</a:t>
            </a:r>
            <a:r>
              <a:rPr lang="en-US" dirty="0" smtClean="0"/>
              <a:t>- </a:t>
            </a:r>
            <a:r>
              <a:rPr lang="en-US" dirty="0" err="1" smtClean="0"/>
              <a:t>ti</a:t>
            </a:r>
            <a:r>
              <a:rPr lang="en-US" dirty="0" smtClean="0"/>
              <a:t>  has maximum  value </a:t>
            </a:r>
            <a:r>
              <a:rPr lang="en-US" dirty="0" err="1" smtClean="0"/>
              <a:t>tk</a:t>
            </a:r>
            <a:r>
              <a:rPr lang="en-US" dirty="0" smtClean="0"/>
              <a:t>  is replaced</a:t>
            </a:r>
            <a:endParaRPr lang="en-US" sz="3600" dirty="0" smtClean="0"/>
          </a:p>
          <a:p>
            <a:pPr marL="640080" indent="-514350"/>
            <a:r>
              <a:rPr lang="en-US" dirty="0" smtClean="0"/>
              <a:t>It uses  two pass execution</a:t>
            </a:r>
          </a:p>
          <a:p>
            <a:pPr marL="1225296" lvl="2" indent="-514350"/>
            <a:r>
              <a:rPr lang="en-US" dirty="0" smtClean="0"/>
              <a:t>First pass (simulation run ) determine  the sequence  S</a:t>
            </a:r>
            <a:r>
              <a:rPr lang="en-US" sz="1800" dirty="0" smtClean="0"/>
              <a:t>B </a:t>
            </a:r>
            <a:r>
              <a:rPr lang="en-US" dirty="0" smtClean="0"/>
              <a:t>of the virtual block addresses generated by the program. (block address trace) optimal sequence S</a:t>
            </a:r>
            <a:r>
              <a:rPr lang="en-US" sz="1800" dirty="0" smtClean="0"/>
              <a:t>B</a:t>
            </a:r>
            <a:r>
              <a:rPr lang="en-US" dirty="0" smtClean="0"/>
              <a:t>OPT is constructed from S</a:t>
            </a:r>
            <a:r>
              <a:rPr lang="en-US" sz="1800" dirty="0" smtClean="0"/>
              <a:t>B</a:t>
            </a:r>
            <a:endParaRPr lang="en-US" dirty="0" smtClean="0"/>
          </a:p>
          <a:p>
            <a:pPr marL="1225296" lvl="2" indent="-514350"/>
            <a:r>
              <a:rPr lang="en-US" dirty="0" smtClean="0"/>
              <a:t>Second pass(execution run )  uses S</a:t>
            </a:r>
            <a:r>
              <a:rPr lang="en-US" sz="1800" dirty="0" smtClean="0"/>
              <a:t>B OPT </a:t>
            </a:r>
            <a:r>
              <a:rPr lang="en-US" dirty="0" smtClean="0"/>
              <a:t>to specify the blocks to be replaced</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4400" y="228600"/>
            <a:ext cx="7772400" cy="1197864"/>
          </a:xfrm>
        </p:spPr>
        <p:txBody>
          <a:bodyPr>
            <a:normAutofit fontScale="90000"/>
          </a:bodyPr>
          <a:lstStyle/>
          <a:p>
            <a:r>
              <a:rPr lang="en-US" dirty="0" smtClean="0"/>
              <a:t>Memory allocation-Preemptive</a:t>
            </a:r>
            <a:br>
              <a:rPr lang="en-US" dirty="0" smtClean="0"/>
            </a:br>
            <a:r>
              <a:rPr lang="en-US" dirty="0" smtClean="0"/>
              <a:t>optimum Replacement policy</a:t>
            </a:r>
            <a:br>
              <a:rPr lang="en-US" dirty="0" smtClean="0"/>
            </a:br>
            <a:endParaRPr lang="en-US" dirty="0"/>
          </a:p>
        </p:txBody>
      </p:sp>
      <p:sp>
        <p:nvSpPr>
          <p:cNvPr id="3" name="Content Placeholder 2"/>
          <p:cNvSpPr>
            <a:spLocks noGrp="1"/>
          </p:cNvSpPr>
          <p:nvPr>
            <p:ph idx="1"/>
          </p:nvPr>
        </p:nvSpPr>
        <p:spPr>
          <a:xfrm>
            <a:off x="152400" y="1219200"/>
            <a:ext cx="7772400" cy="5410200"/>
          </a:xfrm>
        </p:spPr>
        <p:txBody>
          <a:bodyPr>
            <a:normAutofit/>
          </a:bodyPr>
          <a:lstStyle/>
          <a:p>
            <a:pPr marL="640080" indent="-514350"/>
            <a:r>
              <a:rPr lang="en-US" dirty="0" smtClean="0"/>
              <a:t>It is not a practical implementation policy due to :</a:t>
            </a:r>
          </a:p>
          <a:p>
            <a:pPr marL="969264" lvl="1" indent="-514350">
              <a:buFont typeface="+mj-lt"/>
              <a:buAutoNum type="arabicPeriod"/>
            </a:pPr>
            <a:r>
              <a:rPr lang="en-US" dirty="0" smtClean="0"/>
              <a:t>Cost of simulation run</a:t>
            </a:r>
          </a:p>
          <a:p>
            <a:pPr marL="969264" lvl="1" indent="-514350">
              <a:buFont typeface="+mj-lt"/>
              <a:buAutoNum type="arabicPeriod"/>
            </a:pPr>
            <a:r>
              <a:rPr lang="en-US" dirty="0" smtClean="0"/>
              <a:t>S</a:t>
            </a:r>
            <a:r>
              <a:rPr lang="en-US" sz="1800" dirty="0" smtClean="0"/>
              <a:t>B</a:t>
            </a:r>
            <a:r>
              <a:rPr lang="en-US" dirty="0" smtClean="0"/>
              <a:t> can be a very long sequence which causes calculation of S</a:t>
            </a:r>
            <a:r>
              <a:rPr lang="en-US" sz="1800" dirty="0" smtClean="0"/>
              <a:t>B</a:t>
            </a:r>
            <a:r>
              <a:rPr lang="en-US" dirty="0" smtClean="0"/>
              <a:t> </a:t>
            </a:r>
            <a:r>
              <a:rPr lang="en-US" sz="2000" dirty="0" smtClean="0"/>
              <a:t>OPT</a:t>
            </a:r>
            <a:r>
              <a:rPr lang="en-US" dirty="0" smtClean="0"/>
              <a:t> very expensive.</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 y="0"/>
            <a:ext cx="8305800" cy="12192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sz="3100" dirty="0" smtClean="0"/>
              <a:t>Memory allocation-Preemptive</a:t>
            </a:r>
            <a:br>
              <a:rPr lang="en-US" sz="3100" dirty="0" smtClean="0"/>
            </a:br>
            <a:r>
              <a:rPr lang="en-US" sz="3100" dirty="0" smtClean="0"/>
              <a:t>FIFO Replacement policy </a:t>
            </a:r>
            <a:r>
              <a:rPr lang="en-US" dirty="0" smtClean="0"/>
              <a:t/>
            </a:r>
            <a:br>
              <a:rPr lang="en-US" dirty="0" smtClean="0"/>
            </a:br>
            <a:endParaRPr lang="en-US" dirty="0"/>
          </a:p>
        </p:txBody>
      </p:sp>
      <p:sp>
        <p:nvSpPr>
          <p:cNvPr id="3" name="Content Placeholder 2"/>
          <p:cNvSpPr>
            <a:spLocks noGrp="1"/>
          </p:cNvSpPr>
          <p:nvPr>
            <p:ph idx="1"/>
          </p:nvPr>
        </p:nvSpPr>
        <p:spPr>
          <a:xfrm>
            <a:off x="0" y="1295400"/>
            <a:ext cx="7772400" cy="5562600"/>
          </a:xfrm>
        </p:spPr>
        <p:txBody>
          <a:bodyPr>
            <a:normAutofit/>
          </a:bodyPr>
          <a:lstStyle/>
          <a:p>
            <a:pPr marL="640080" indent="-514350"/>
            <a:r>
              <a:rPr lang="en-US" dirty="0" smtClean="0"/>
              <a:t>Selects block for replacement  which is least recently loaded into M1</a:t>
            </a:r>
          </a:p>
          <a:p>
            <a:pPr marL="640080" indent="-514350"/>
            <a:r>
              <a:rPr lang="en-US" dirty="0" smtClean="0"/>
              <a:t>Implementation:</a:t>
            </a:r>
          </a:p>
          <a:p>
            <a:pPr marL="1225296" lvl="2" indent="-514350"/>
            <a:r>
              <a:rPr lang="en-US" dirty="0" smtClean="0"/>
              <a:t>sequence number is assigned to each block  at its load time.</a:t>
            </a:r>
          </a:p>
          <a:p>
            <a:pPr marL="1225296" lvl="2" indent="-514350"/>
            <a:r>
              <a:rPr lang="en-US" dirty="0" smtClean="0"/>
              <a:t>sequence number is updated every time it is transferred to or from M1.</a:t>
            </a:r>
          </a:p>
          <a:p>
            <a:pPr marL="1225296" lvl="2" indent="-514350"/>
            <a:r>
              <a:rPr lang="en-US" dirty="0" smtClean="0"/>
              <a:t>MMU check sequence numbers and select a block with lowest sequence number for replacement.</a:t>
            </a:r>
          </a:p>
          <a:p>
            <a:pPr marL="640080" indent="-514350"/>
            <a:r>
              <a:rPr lang="en-US" dirty="0" smtClean="0"/>
              <a:t>Drawback:</a:t>
            </a:r>
          </a:p>
          <a:p>
            <a:pPr marL="1225296" lvl="2" indent="-514350"/>
            <a:r>
              <a:rPr lang="en-US" dirty="0" smtClean="0"/>
              <a:t>Frequently used blocks are replaced only because it is oldest one.</a:t>
            </a:r>
          </a:p>
          <a:p>
            <a:pPr marL="640080" indent="-514350">
              <a:buNone/>
            </a:pPr>
            <a:endParaRPr lang="en-US"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3400" y="152400"/>
            <a:ext cx="7772400" cy="1219200"/>
          </a:xfrm>
        </p:spPr>
        <p:txBody>
          <a:bodyPr>
            <a:normAutofit fontScale="90000"/>
          </a:bodyPr>
          <a:lstStyle/>
          <a:p>
            <a:r>
              <a:rPr lang="en-US" sz="3100" dirty="0" smtClean="0"/>
              <a:t/>
            </a:r>
            <a:br>
              <a:rPr lang="en-US" sz="3100" dirty="0" smtClean="0"/>
            </a:br>
            <a:r>
              <a:rPr lang="en-US" sz="3100" dirty="0" smtClean="0"/>
              <a:t/>
            </a:r>
            <a:br>
              <a:rPr lang="en-US" sz="3100" dirty="0" smtClean="0"/>
            </a:br>
            <a:r>
              <a:rPr lang="en-US" sz="3100" dirty="0" smtClean="0"/>
              <a:t/>
            </a:r>
            <a:br>
              <a:rPr lang="en-US" sz="3100" dirty="0" smtClean="0"/>
            </a:br>
            <a:r>
              <a:rPr lang="en-US" sz="3100" dirty="0" smtClean="0"/>
              <a:t/>
            </a:r>
            <a:br>
              <a:rPr lang="en-US" sz="3100" dirty="0" smtClean="0"/>
            </a:br>
            <a:r>
              <a:rPr lang="en-US" sz="3100" dirty="0" smtClean="0"/>
              <a:t/>
            </a:r>
            <a:br>
              <a:rPr lang="en-US" sz="3100" dirty="0" smtClean="0"/>
            </a:br>
            <a:r>
              <a:rPr lang="en-US" sz="3100" dirty="0" smtClean="0"/>
              <a:t/>
            </a:r>
            <a:br>
              <a:rPr lang="en-US" sz="3100" dirty="0" smtClean="0"/>
            </a:br>
            <a:r>
              <a:rPr lang="en-US" sz="3100" dirty="0" smtClean="0"/>
              <a:t/>
            </a:r>
            <a:br>
              <a:rPr lang="en-US" sz="3100" dirty="0" smtClean="0"/>
            </a:br>
            <a:r>
              <a:rPr lang="en-US" sz="3100" dirty="0" smtClean="0"/>
              <a:t/>
            </a:r>
            <a:br>
              <a:rPr lang="en-US" sz="3100" dirty="0" smtClean="0"/>
            </a:br>
            <a:r>
              <a:rPr lang="en-US" sz="3100" dirty="0" smtClean="0"/>
              <a:t>Memory allocation-Preemptive</a:t>
            </a:r>
            <a:br>
              <a:rPr lang="en-US" sz="3100" dirty="0" smtClean="0"/>
            </a:br>
            <a:r>
              <a:rPr lang="en-US" sz="3100" dirty="0" smtClean="0"/>
              <a:t>LRU Replacement policy</a:t>
            </a:r>
            <a:r>
              <a:rPr lang="en-US" dirty="0" smtClean="0"/>
              <a:t/>
            </a:r>
            <a:br>
              <a:rPr lang="en-US" dirty="0" smtClean="0"/>
            </a:br>
            <a:endParaRPr lang="en-US" dirty="0"/>
          </a:p>
        </p:txBody>
      </p:sp>
      <p:sp>
        <p:nvSpPr>
          <p:cNvPr id="3" name="Content Placeholder 2"/>
          <p:cNvSpPr>
            <a:spLocks noGrp="1"/>
          </p:cNvSpPr>
          <p:nvPr>
            <p:ph idx="1"/>
          </p:nvPr>
        </p:nvSpPr>
        <p:spPr>
          <a:xfrm>
            <a:off x="0" y="1524000"/>
            <a:ext cx="7772400" cy="5562600"/>
          </a:xfrm>
        </p:spPr>
        <p:txBody>
          <a:bodyPr>
            <a:normAutofit/>
          </a:bodyPr>
          <a:lstStyle/>
          <a:p>
            <a:pPr marL="640080" indent="-514350"/>
            <a:r>
              <a:rPr lang="en-US" dirty="0" smtClean="0"/>
              <a:t>Selects block for replacement  which is least recently accessed by the processor.</a:t>
            </a:r>
          </a:p>
          <a:p>
            <a:pPr marL="640080" indent="-514350"/>
            <a:r>
              <a:rPr lang="en-US" dirty="0" smtClean="0"/>
              <a:t>Implementation:</a:t>
            </a:r>
          </a:p>
          <a:p>
            <a:pPr marL="1225296" lvl="2" indent="-514350"/>
            <a:r>
              <a:rPr lang="en-US" dirty="0" smtClean="0"/>
              <a:t>Hardware /software counter called an age register is associated with each block in M1.</a:t>
            </a:r>
          </a:p>
          <a:p>
            <a:pPr marL="1225296" lvl="2" indent="-514350"/>
            <a:r>
              <a:rPr lang="en-US" dirty="0" smtClean="0"/>
              <a:t>When block is referred by CPU age is set to some predetermined  positive number.</a:t>
            </a:r>
          </a:p>
          <a:p>
            <a:pPr marL="1225296" lvl="2" indent="-514350"/>
            <a:r>
              <a:rPr lang="en-US" dirty="0" smtClean="0"/>
              <a:t>At fixed interval of time, age register is decremented by fixed amount.</a:t>
            </a:r>
          </a:p>
          <a:p>
            <a:pPr marL="1225296" lvl="2" indent="-514350"/>
            <a:r>
              <a:rPr lang="en-US" dirty="0" smtClean="0"/>
              <a:t>Block with smallest age value is LRU block  to be replaced.</a:t>
            </a:r>
          </a:p>
          <a:p>
            <a:pPr marL="640080" indent="-514350">
              <a:buNone/>
            </a:pPr>
            <a:endParaRPr lang="en-US"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a:xfrm>
            <a:off x="457200" y="0"/>
            <a:ext cx="7239000" cy="838200"/>
          </a:xfrm>
        </p:spPr>
        <p:txBody>
          <a:bodyPr/>
          <a:lstStyle/>
          <a:p>
            <a:pPr eaLnBrk="1" fontAlgn="auto" hangingPunct="1">
              <a:spcAft>
                <a:spcPts val="0"/>
              </a:spcAft>
              <a:defRPr/>
            </a:pPr>
            <a:r>
              <a:rPr lang="en-US" dirty="0" smtClean="0"/>
              <a:t>Replacement Algorithms</a:t>
            </a:r>
          </a:p>
        </p:txBody>
      </p:sp>
      <p:sp>
        <p:nvSpPr>
          <p:cNvPr id="57346"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6ED210EB-9451-4A93-87CF-D640EB8E8F79}" type="slidenum">
              <a:rPr lang="en-US" smtClean="0"/>
              <a:pPr/>
              <a:t>54</a:t>
            </a:fld>
            <a:r>
              <a:rPr lang="en-US" smtClean="0"/>
              <a:t> / 19</a:t>
            </a:r>
          </a:p>
        </p:txBody>
      </p:sp>
      <p:sp>
        <p:nvSpPr>
          <p:cNvPr id="57348" name="Text Box 157"/>
          <p:cNvSpPr txBox="1">
            <a:spLocks noChangeArrowheads="1"/>
          </p:cNvSpPr>
          <p:nvPr/>
        </p:nvSpPr>
        <p:spPr bwMode="auto">
          <a:xfrm>
            <a:off x="1870075" y="2708275"/>
            <a:ext cx="357188" cy="360363"/>
          </a:xfrm>
          <a:prstGeom prst="rect">
            <a:avLst/>
          </a:prstGeom>
          <a:noFill/>
          <a:ln w="28575" algn="ctr">
            <a:solidFill>
              <a:schemeClr val="tx1"/>
            </a:solidFill>
            <a:miter lim="800000"/>
            <a:headEnd/>
            <a:tailEnd/>
          </a:ln>
        </p:spPr>
        <p:txBody>
          <a:bodyPr lIns="0" tIns="0" rIns="0" bIns="0"/>
          <a:lstStyle/>
          <a:p>
            <a:endParaRPr lang="en-US" sz="2400">
              <a:solidFill>
                <a:schemeClr val="accent2"/>
              </a:solidFill>
              <a:latin typeface="Times New Roman" pitchFamily="18" charset="0"/>
              <a:cs typeface="Times New Roman" pitchFamily="18" charset="0"/>
            </a:endParaRPr>
          </a:p>
        </p:txBody>
      </p:sp>
      <p:sp>
        <p:nvSpPr>
          <p:cNvPr id="531460" name="Text Box 4"/>
          <p:cNvSpPr txBox="1">
            <a:spLocks noChangeArrowheads="1"/>
          </p:cNvSpPr>
          <p:nvPr/>
        </p:nvSpPr>
        <p:spPr bwMode="auto">
          <a:xfrm>
            <a:off x="457200" y="1268413"/>
            <a:ext cx="1295400" cy="615553"/>
          </a:xfrm>
          <a:prstGeom prst="rect">
            <a:avLst/>
          </a:prstGeom>
          <a:noFill/>
          <a:ln w="28575" algn="ctr">
            <a:noFill/>
            <a:miter lim="800000"/>
            <a:headEnd/>
            <a:tailEnd/>
          </a:ln>
        </p:spPr>
        <p:txBody>
          <a:bodyPr wrap="square" lIns="0" tIns="0" rIns="0" bIns="0">
            <a:spAutoFit/>
          </a:bodyPr>
          <a:lstStyle/>
          <a:p>
            <a:r>
              <a:rPr lang="en-US" sz="2000" b="1" dirty="0">
                <a:solidFill>
                  <a:schemeClr val="accent3"/>
                </a:solidFill>
                <a:latin typeface="Times New Roman" pitchFamily="18" charset="0"/>
                <a:cs typeface="Times New Roman" pitchFamily="18" charset="0"/>
              </a:rPr>
              <a:t>CPU Reference</a:t>
            </a:r>
          </a:p>
        </p:txBody>
      </p:sp>
      <p:sp>
        <p:nvSpPr>
          <p:cNvPr id="531461" name="Line 5"/>
          <p:cNvSpPr>
            <a:spLocks noChangeShapeType="1"/>
          </p:cNvSpPr>
          <p:nvPr/>
        </p:nvSpPr>
        <p:spPr bwMode="auto">
          <a:xfrm>
            <a:off x="1511300" y="1449388"/>
            <a:ext cx="358775" cy="0"/>
          </a:xfrm>
          <a:prstGeom prst="line">
            <a:avLst/>
          </a:prstGeom>
          <a:noFill/>
          <a:ln w="28575">
            <a:solidFill>
              <a:srgbClr val="FF6600"/>
            </a:solidFill>
            <a:round/>
            <a:headEnd/>
            <a:tailEnd type="triangle" w="lg" len="lg"/>
          </a:ln>
        </p:spPr>
        <p:txBody>
          <a:bodyPr lIns="0" tIns="0" rIns="0" bIns="0" anchor="ctr">
            <a:spAutoFit/>
          </a:bodyPr>
          <a:lstStyle/>
          <a:p>
            <a:endParaRPr lang="en-US"/>
          </a:p>
        </p:txBody>
      </p:sp>
      <p:sp>
        <p:nvSpPr>
          <p:cNvPr id="531462" name="Text Box 6"/>
          <p:cNvSpPr txBox="1">
            <a:spLocks noChangeArrowheads="1"/>
          </p:cNvSpPr>
          <p:nvPr/>
        </p:nvSpPr>
        <p:spPr bwMode="auto">
          <a:xfrm>
            <a:off x="1870075" y="1268413"/>
            <a:ext cx="360363" cy="328612"/>
          </a:xfrm>
          <a:prstGeom prst="rect">
            <a:avLst/>
          </a:prstGeom>
          <a:noFill/>
          <a:ln w="28575" algn="ctr">
            <a:noFill/>
            <a:miter lim="800000"/>
            <a:headEnd/>
            <a:tailEnd/>
          </a:ln>
        </p:spPr>
        <p:txBody>
          <a:bodyPr lIns="0" tIns="0" rIns="0" bIns="0">
            <a:spAutoFit/>
          </a:bodyPr>
          <a:lstStyle/>
          <a:p>
            <a:r>
              <a:rPr lang="en-US" sz="2400">
                <a:solidFill>
                  <a:schemeClr val="accent2"/>
                </a:solidFill>
                <a:latin typeface="Times New Roman" pitchFamily="18" charset="0"/>
                <a:cs typeface="Times New Roman" pitchFamily="18" charset="0"/>
              </a:rPr>
              <a:t>A</a:t>
            </a:r>
          </a:p>
        </p:txBody>
      </p:sp>
      <p:sp>
        <p:nvSpPr>
          <p:cNvPr id="531463" name="Line 7"/>
          <p:cNvSpPr>
            <a:spLocks noChangeShapeType="1"/>
          </p:cNvSpPr>
          <p:nvPr/>
        </p:nvSpPr>
        <p:spPr bwMode="auto">
          <a:xfrm>
            <a:off x="2230438" y="1449388"/>
            <a:ext cx="358775" cy="0"/>
          </a:xfrm>
          <a:prstGeom prst="line">
            <a:avLst/>
          </a:prstGeom>
          <a:noFill/>
          <a:ln w="28575">
            <a:solidFill>
              <a:srgbClr val="FF6600"/>
            </a:solidFill>
            <a:round/>
            <a:headEnd/>
            <a:tailEnd type="triangle" w="lg" len="lg"/>
          </a:ln>
        </p:spPr>
        <p:txBody>
          <a:bodyPr lIns="0" tIns="0" rIns="0" bIns="0" anchor="ctr">
            <a:spAutoFit/>
          </a:bodyPr>
          <a:lstStyle/>
          <a:p>
            <a:endParaRPr lang="en-US"/>
          </a:p>
        </p:txBody>
      </p:sp>
      <p:sp>
        <p:nvSpPr>
          <p:cNvPr id="531464" name="Line 8"/>
          <p:cNvSpPr>
            <a:spLocks noChangeShapeType="1"/>
          </p:cNvSpPr>
          <p:nvPr/>
        </p:nvSpPr>
        <p:spPr bwMode="auto">
          <a:xfrm>
            <a:off x="2949575" y="1449388"/>
            <a:ext cx="358775" cy="0"/>
          </a:xfrm>
          <a:prstGeom prst="line">
            <a:avLst/>
          </a:prstGeom>
          <a:noFill/>
          <a:ln w="28575">
            <a:solidFill>
              <a:srgbClr val="FF6600"/>
            </a:solidFill>
            <a:round/>
            <a:headEnd/>
            <a:tailEnd type="triangle" w="lg" len="lg"/>
          </a:ln>
        </p:spPr>
        <p:txBody>
          <a:bodyPr lIns="0" tIns="0" rIns="0" bIns="0" anchor="ctr">
            <a:spAutoFit/>
          </a:bodyPr>
          <a:lstStyle/>
          <a:p>
            <a:endParaRPr lang="en-US"/>
          </a:p>
        </p:txBody>
      </p:sp>
      <p:sp>
        <p:nvSpPr>
          <p:cNvPr id="531465" name="Line 9"/>
          <p:cNvSpPr>
            <a:spLocks noChangeShapeType="1"/>
          </p:cNvSpPr>
          <p:nvPr/>
        </p:nvSpPr>
        <p:spPr bwMode="auto">
          <a:xfrm>
            <a:off x="3668713" y="1449388"/>
            <a:ext cx="358775" cy="0"/>
          </a:xfrm>
          <a:prstGeom prst="line">
            <a:avLst/>
          </a:prstGeom>
          <a:noFill/>
          <a:ln w="28575">
            <a:solidFill>
              <a:srgbClr val="FF6600"/>
            </a:solidFill>
            <a:round/>
            <a:headEnd/>
            <a:tailEnd type="triangle" w="lg" len="lg"/>
          </a:ln>
        </p:spPr>
        <p:txBody>
          <a:bodyPr lIns="0" tIns="0" rIns="0" bIns="0" anchor="ctr">
            <a:spAutoFit/>
          </a:bodyPr>
          <a:lstStyle/>
          <a:p>
            <a:endParaRPr lang="en-US"/>
          </a:p>
        </p:txBody>
      </p:sp>
      <p:sp>
        <p:nvSpPr>
          <p:cNvPr id="531466" name="Line 10"/>
          <p:cNvSpPr>
            <a:spLocks noChangeShapeType="1"/>
          </p:cNvSpPr>
          <p:nvPr/>
        </p:nvSpPr>
        <p:spPr bwMode="auto">
          <a:xfrm>
            <a:off x="4387850" y="1449388"/>
            <a:ext cx="358775" cy="0"/>
          </a:xfrm>
          <a:prstGeom prst="line">
            <a:avLst/>
          </a:prstGeom>
          <a:noFill/>
          <a:ln w="28575">
            <a:solidFill>
              <a:srgbClr val="FF6600"/>
            </a:solidFill>
            <a:round/>
            <a:headEnd/>
            <a:tailEnd type="triangle" w="lg" len="lg"/>
          </a:ln>
        </p:spPr>
        <p:txBody>
          <a:bodyPr lIns="0" tIns="0" rIns="0" bIns="0" anchor="ctr">
            <a:spAutoFit/>
          </a:bodyPr>
          <a:lstStyle/>
          <a:p>
            <a:endParaRPr lang="en-US"/>
          </a:p>
        </p:txBody>
      </p:sp>
      <p:sp>
        <p:nvSpPr>
          <p:cNvPr id="531467" name="Line 11"/>
          <p:cNvSpPr>
            <a:spLocks noChangeShapeType="1"/>
          </p:cNvSpPr>
          <p:nvPr/>
        </p:nvSpPr>
        <p:spPr bwMode="auto">
          <a:xfrm>
            <a:off x="5106988" y="1449388"/>
            <a:ext cx="358775" cy="0"/>
          </a:xfrm>
          <a:prstGeom prst="line">
            <a:avLst/>
          </a:prstGeom>
          <a:noFill/>
          <a:ln w="28575">
            <a:solidFill>
              <a:srgbClr val="FF6600"/>
            </a:solidFill>
            <a:round/>
            <a:headEnd/>
            <a:tailEnd type="triangle" w="lg" len="lg"/>
          </a:ln>
        </p:spPr>
        <p:txBody>
          <a:bodyPr lIns="0" tIns="0" rIns="0" bIns="0" anchor="ctr">
            <a:spAutoFit/>
          </a:bodyPr>
          <a:lstStyle/>
          <a:p>
            <a:endParaRPr lang="en-US"/>
          </a:p>
        </p:txBody>
      </p:sp>
      <p:sp>
        <p:nvSpPr>
          <p:cNvPr id="531468" name="Line 12"/>
          <p:cNvSpPr>
            <a:spLocks noChangeShapeType="1"/>
          </p:cNvSpPr>
          <p:nvPr/>
        </p:nvSpPr>
        <p:spPr bwMode="auto">
          <a:xfrm>
            <a:off x="5826125" y="1449388"/>
            <a:ext cx="358775" cy="0"/>
          </a:xfrm>
          <a:prstGeom prst="line">
            <a:avLst/>
          </a:prstGeom>
          <a:noFill/>
          <a:ln w="28575">
            <a:solidFill>
              <a:srgbClr val="FF6600"/>
            </a:solidFill>
            <a:round/>
            <a:headEnd/>
            <a:tailEnd type="triangle" w="lg" len="lg"/>
          </a:ln>
        </p:spPr>
        <p:txBody>
          <a:bodyPr lIns="0" tIns="0" rIns="0" bIns="0" anchor="ctr">
            <a:spAutoFit/>
          </a:bodyPr>
          <a:lstStyle/>
          <a:p>
            <a:endParaRPr lang="en-US"/>
          </a:p>
        </p:txBody>
      </p:sp>
      <p:sp>
        <p:nvSpPr>
          <p:cNvPr id="531469" name="Line 13"/>
          <p:cNvSpPr>
            <a:spLocks noChangeShapeType="1"/>
          </p:cNvSpPr>
          <p:nvPr/>
        </p:nvSpPr>
        <p:spPr bwMode="auto">
          <a:xfrm>
            <a:off x="6545263" y="1449388"/>
            <a:ext cx="358775" cy="0"/>
          </a:xfrm>
          <a:prstGeom prst="line">
            <a:avLst/>
          </a:prstGeom>
          <a:noFill/>
          <a:ln w="28575">
            <a:solidFill>
              <a:srgbClr val="FF6600"/>
            </a:solidFill>
            <a:round/>
            <a:headEnd/>
            <a:tailEnd type="triangle" w="lg" len="lg"/>
          </a:ln>
        </p:spPr>
        <p:txBody>
          <a:bodyPr lIns="0" tIns="0" rIns="0" bIns="0" anchor="ctr">
            <a:spAutoFit/>
          </a:bodyPr>
          <a:lstStyle/>
          <a:p>
            <a:endParaRPr lang="en-US"/>
          </a:p>
        </p:txBody>
      </p:sp>
      <p:sp>
        <p:nvSpPr>
          <p:cNvPr id="531470" name="Line 14"/>
          <p:cNvSpPr>
            <a:spLocks noChangeShapeType="1"/>
          </p:cNvSpPr>
          <p:nvPr/>
        </p:nvSpPr>
        <p:spPr bwMode="auto">
          <a:xfrm>
            <a:off x="7264400" y="1449388"/>
            <a:ext cx="358775" cy="0"/>
          </a:xfrm>
          <a:prstGeom prst="line">
            <a:avLst/>
          </a:prstGeom>
          <a:noFill/>
          <a:ln w="28575">
            <a:solidFill>
              <a:srgbClr val="FF6600"/>
            </a:solidFill>
            <a:round/>
            <a:headEnd/>
            <a:tailEnd type="triangle" w="lg" len="lg"/>
          </a:ln>
        </p:spPr>
        <p:txBody>
          <a:bodyPr lIns="0" tIns="0" rIns="0" bIns="0" anchor="ctr">
            <a:spAutoFit/>
          </a:bodyPr>
          <a:lstStyle/>
          <a:p>
            <a:endParaRPr lang="en-US"/>
          </a:p>
        </p:txBody>
      </p:sp>
      <p:sp>
        <p:nvSpPr>
          <p:cNvPr id="531471" name="Line 15"/>
          <p:cNvSpPr>
            <a:spLocks noChangeShapeType="1"/>
          </p:cNvSpPr>
          <p:nvPr/>
        </p:nvSpPr>
        <p:spPr bwMode="auto">
          <a:xfrm>
            <a:off x="7983538" y="1449388"/>
            <a:ext cx="358775" cy="0"/>
          </a:xfrm>
          <a:prstGeom prst="line">
            <a:avLst/>
          </a:prstGeom>
          <a:noFill/>
          <a:ln w="28575">
            <a:solidFill>
              <a:srgbClr val="FF6600"/>
            </a:solidFill>
            <a:round/>
            <a:headEnd/>
            <a:tailEnd type="triangle" w="lg" len="lg"/>
          </a:ln>
        </p:spPr>
        <p:txBody>
          <a:bodyPr lIns="0" tIns="0" rIns="0" bIns="0" anchor="ctr">
            <a:spAutoFit/>
          </a:bodyPr>
          <a:lstStyle/>
          <a:p>
            <a:endParaRPr lang="en-US"/>
          </a:p>
        </p:txBody>
      </p:sp>
      <p:sp>
        <p:nvSpPr>
          <p:cNvPr id="531472" name="Line 16"/>
          <p:cNvSpPr>
            <a:spLocks noChangeShapeType="1"/>
          </p:cNvSpPr>
          <p:nvPr/>
        </p:nvSpPr>
        <p:spPr bwMode="auto">
          <a:xfrm flipV="1">
            <a:off x="2051050" y="1628775"/>
            <a:ext cx="0" cy="360363"/>
          </a:xfrm>
          <a:prstGeom prst="line">
            <a:avLst/>
          </a:prstGeom>
          <a:noFill/>
          <a:ln w="28575">
            <a:solidFill>
              <a:srgbClr val="009900"/>
            </a:solidFill>
            <a:round/>
            <a:headEnd/>
            <a:tailEnd type="triangle" w="lg" len="lg"/>
          </a:ln>
        </p:spPr>
        <p:txBody>
          <a:bodyPr lIns="0" tIns="0" rIns="0" bIns="0" anchor="ctr">
            <a:spAutoFit/>
          </a:bodyPr>
          <a:lstStyle/>
          <a:p>
            <a:endParaRPr lang="en-US"/>
          </a:p>
        </p:txBody>
      </p:sp>
      <p:sp>
        <p:nvSpPr>
          <p:cNvPr id="531473" name="Text Box 17"/>
          <p:cNvSpPr txBox="1">
            <a:spLocks noChangeArrowheads="1"/>
          </p:cNvSpPr>
          <p:nvPr/>
        </p:nvSpPr>
        <p:spPr bwMode="auto">
          <a:xfrm>
            <a:off x="2590800" y="1268413"/>
            <a:ext cx="360363" cy="328612"/>
          </a:xfrm>
          <a:prstGeom prst="rect">
            <a:avLst/>
          </a:prstGeom>
          <a:noFill/>
          <a:ln w="28575" algn="ctr">
            <a:noFill/>
            <a:miter lim="800000"/>
            <a:headEnd/>
            <a:tailEnd/>
          </a:ln>
        </p:spPr>
        <p:txBody>
          <a:bodyPr lIns="0" tIns="0" rIns="0" bIns="0">
            <a:spAutoFit/>
          </a:bodyPr>
          <a:lstStyle/>
          <a:p>
            <a:r>
              <a:rPr lang="en-US" sz="2400">
                <a:solidFill>
                  <a:schemeClr val="accent2"/>
                </a:solidFill>
                <a:latin typeface="Times New Roman" pitchFamily="18" charset="0"/>
                <a:cs typeface="Times New Roman" pitchFamily="18" charset="0"/>
              </a:rPr>
              <a:t>B</a:t>
            </a:r>
          </a:p>
        </p:txBody>
      </p:sp>
      <p:sp>
        <p:nvSpPr>
          <p:cNvPr id="531474" name="Text Box 18"/>
          <p:cNvSpPr txBox="1">
            <a:spLocks noChangeArrowheads="1"/>
          </p:cNvSpPr>
          <p:nvPr/>
        </p:nvSpPr>
        <p:spPr bwMode="auto">
          <a:xfrm>
            <a:off x="3311525" y="1268413"/>
            <a:ext cx="360363" cy="328612"/>
          </a:xfrm>
          <a:prstGeom prst="rect">
            <a:avLst/>
          </a:prstGeom>
          <a:noFill/>
          <a:ln w="28575" algn="ctr">
            <a:noFill/>
            <a:miter lim="800000"/>
            <a:headEnd/>
            <a:tailEnd/>
          </a:ln>
        </p:spPr>
        <p:txBody>
          <a:bodyPr lIns="0" tIns="0" rIns="0" bIns="0">
            <a:spAutoFit/>
          </a:bodyPr>
          <a:lstStyle/>
          <a:p>
            <a:r>
              <a:rPr lang="en-US" sz="2400">
                <a:solidFill>
                  <a:schemeClr val="accent2"/>
                </a:solidFill>
                <a:latin typeface="Times New Roman" pitchFamily="18" charset="0"/>
                <a:cs typeface="Times New Roman" pitchFamily="18" charset="0"/>
              </a:rPr>
              <a:t>C</a:t>
            </a:r>
          </a:p>
        </p:txBody>
      </p:sp>
      <p:sp>
        <p:nvSpPr>
          <p:cNvPr id="531475" name="Text Box 19"/>
          <p:cNvSpPr txBox="1">
            <a:spLocks noChangeArrowheads="1"/>
          </p:cNvSpPr>
          <p:nvPr/>
        </p:nvSpPr>
        <p:spPr bwMode="auto">
          <a:xfrm>
            <a:off x="4032250" y="1268413"/>
            <a:ext cx="360363" cy="328612"/>
          </a:xfrm>
          <a:prstGeom prst="rect">
            <a:avLst/>
          </a:prstGeom>
          <a:noFill/>
          <a:ln w="28575" algn="ctr">
            <a:noFill/>
            <a:miter lim="800000"/>
            <a:headEnd/>
            <a:tailEnd/>
          </a:ln>
        </p:spPr>
        <p:txBody>
          <a:bodyPr lIns="0" tIns="0" rIns="0" bIns="0">
            <a:spAutoFit/>
          </a:bodyPr>
          <a:lstStyle/>
          <a:p>
            <a:r>
              <a:rPr lang="en-US" sz="2400">
                <a:solidFill>
                  <a:schemeClr val="accent2"/>
                </a:solidFill>
                <a:latin typeface="Times New Roman" pitchFamily="18" charset="0"/>
                <a:cs typeface="Times New Roman" pitchFamily="18" charset="0"/>
              </a:rPr>
              <a:t>A</a:t>
            </a:r>
          </a:p>
        </p:txBody>
      </p:sp>
      <p:sp>
        <p:nvSpPr>
          <p:cNvPr id="531476" name="Text Box 20"/>
          <p:cNvSpPr txBox="1">
            <a:spLocks noChangeArrowheads="1"/>
          </p:cNvSpPr>
          <p:nvPr/>
        </p:nvSpPr>
        <p:spPr bwMode="auto">
          <a:xfrm>
            <a:off x="4752975" y="1268413"/>
            <a:ext cx="360363" cy="328612"/>
          </a:xfrm>
          <a:prstGeom prst="rect">
            <a:avLst/>
          </a:prstGeom>
          <a:noFill/>
          <a:ln w="28575" algn="ctr">
            <a:noFill/>
            <a:miter lim="800000"/>
            <a:headEnd/>
            <a:tailEnd/>
          </a:ln>
        </p:spPr>
        <p:txBody>
          <a:bodyPr lIns="0" tIns="0" rIns="0" bIns="0">
            <a:spAutoFit/>
          </a:bodyPr>
          <a:lstStyle/>
          <a:p>
            <a:r>
              <a:rPr lang="en-US" sz="2400">
                <a:solidFill>
                  <a:schemeClr val="accent2"/>
                </a:solidFill>
                <a:latin typeface="Times New Roman" pitchFamily="18" charset="0"/>
                <a:cs typeface="Times New Roman" pitchFamily="18" charset="0"/>
              </a:rPr>
              <a:t>D</a:t>
            </a:r>
          </a:p>
        </p:txBody>
      </p:sp>
      <p:sp>
        <p:nvSpPr>
          <p:cNvPr id="531477" name="Text Box 21"/>
          <p:cNvSpPr txBox="1">
            <a:spLocks noChangeArrowheads="1"/>
          </p:cNvSpPr>
          <p:nvPr/>
        </p:nvSpPr>
        <p:spPr bwMode="auto">
          <a:xfrm>
            <a:off x="5473700" y="1268413"/>
            <a:ext cx="360363" cy="328612"/>
          </a:xfrm>
          <a:prstGeom prst="rect">
            <a:avLst/>
          </a:prstGeom>
          <a:noFill/>
          <a:ln w="28575" algn="ctr">
            <a:noFill/>
            <a:miter lim="800000"/>
            <a:headEnd/>
            <a:tailEnd/>
          </a:ln>
        </p:spPr>
        <p:txBody>
          <a:bodyPr lIns="0" tIns="0" rIns="0" bIns="0">
            <a:spAutoFit/>
          </a:bodyPr>
          <a:lstStyle/>
          <a:p>
            <a:r>
              <a:rPr lang="en-US" sz="2400">
                <a:solidFill>
                  <a:schemeClr val="accent2"/>
                </a:solidFill>
                <a:latin typeface="Times New Roman" pitchFamily="18" charset="0"/>
                <a:cs typeface="Times New Roman" pitchFamily="18" charset="0"/>
              </a:rPr>
              <a:t>E</a:t>
            </a:r>
          </a:p>
        </p:txBody>
      </p:sp>
      <p:sp>
        <p:nvSpPr>
          <p:cNvPr id="531478" name="Text Box 22"/>
          <p:cNvSpPr txBox="1">
            <a:spLocks noChangeArrowheads="1"/>
          </p:cNvSpPr>
          <p:nvPr/>
        </p:nvSpPr>
        <p:spPr bwMode="auto">
          <a:xfrm>
            <a:off x="6194425" y="1268413"/>
            <a:ext cx="360363" cy="328612"/>
          </a:xfrm>
          <a:prstGeom prst="rect">
            <a:avLst/>
          </a:prstGeom>
          <a:noFill/>
          <a:ln w="28575" algn="ctr">
            <a:noFill/>
            <a:miter lim="800000"/>
            <a:headEnd/>
            <a:tailEnd/>
          </a:ln>
        </p:spPr>
        <p:txBody>
          <a:bodyPr lIns="0" tIns="0" rIns="0" bIns="0">
            <a:spAutoFit/>
          </a:bodyPr>
          <a:lstStyle/>
          <a:p>
            <a:r>
              <a:rPr lang="en-US" sz="2400">
                <a:solidFill>
                  <a:schemeClr val="accent2"/>
                </a:solidFill>
                <a:latin typeface="Times New Roman" pitchFamily="18" charset="0"/>
                <a:cs typeface="Times New Roman" pitchFamily="18" charset="0"/>
              </a:rPr>
              <a:t>A</a:t>
            </a:r>
          </a:p>
        </p:txBody>
      </p:sp>
      <p:sp>
        <p:nvSpPr>
          <p:cNvPr id="531479" name="Text Box 23"/>
          <p:cNvSpPr txBox="1">
            <a:spLocks noChangeArrowheads="1"/>
          </p:cNvSpPr>
          <p:nvPr/>
        </p:nvSpPr>
        <p:spPr bwMode="auto">
          <a:xfrm>
            <a:off x="6915150" y="1268413"/>
            <a:ext cx="360363" cy="328612"/>
          </a:xfrm>
          <a:prstGeom prst="rect">
            <a:avLst/>
          </a:prstGeom>
          <a:noFill/>
          <a:ln w="28575" algn="ctr">
            <a:noFill/>
            <a:miter lim="800000"/>
            <a:headEnd/>
            <a:tailEnd/>
          </a:ln>
        </p:spPr>
        <p:txBody>
          <a:bodyPr lIns="0" tIns="0" rIns="0" bIns="0">
            <a:spAutoFit/>
          </a:bodyPr>
          <a:lstStyle/>
          <a:p>
            <a:r>
              <a:rPr lang="en-US" sz="2400">
                <a:solidFill>
                  <a:schemeClr val="accent2"/>
                </a:solidFill>
                <a:latin typeface="Times New Roman" pitchFamily="18" charset="0"/>
                <a:cs typeface="Times New Roman" pitchFamily="18" charset="0"/>
              </a:rPr>
              <a:t>D</a:t>
            </a:r>
          </a:p>
        </p:txBody>
      </p:sp>
      <p:sp>
        <p:nvSpPr>
          <p:cNvPr id="531480" name="Text Box 24"/>
          <p:cNvSpPr txBox="1">
            <a:spLocks noChangeArrowheads="1"/>
          </p:cNvSpPr>
          <p:nvPr/>
        </p:nvSpPr>
        <p:spPr bwMode="auto">
          <a:xfrm>
            <a:off x="7635875" y="1268413"/>
            <a:ext cx="360363" cy="328612"/>
          </a:xfrm>
          <a:prstGeom prst="rect">
            <a:avLst/>
          </a:prstGeom>
          <a:noFill/>
          <a:ln w="28575" algn="ctr">
            <a:noFill/>
            <a:miter lim="800000"/>
            <a:headEnd/>
            <a:tailEnd/>
          </a:ln>
        </p:spPr>
        <p:txBody>
          <a:bodyPr lIns="0" tIns="0" rIns="0" bIns="0">
            <a:spAutoFit/>
          </a:bodyPr>
          <a:lstStyle/>
          <a:p>
            <a:r>
              <a:rPr lang="en-US" sz="2400">
                <a:solidFill>
                  <a:schemeClr val="accent2"/>
                </a:solidFill>
                <a:latin typeface="Times New Roman" pitchFamily="18" charset="0"/>
                <a:cs typeface="Times New Roman" pitchFamily="18" charset="0"/>
              </a:rPr>
              <a:t>C</a:t>
            </a:r>
          </a:p>
        </p:txBody>
      </p:sp>
      <p:sp>
        <p:nvSpPr>
          <p:cNvPr id="531481" name="Text Box 25"/>
          <p:cNvSpPr txBox="1">
            <a:spLocks noChangeArrowheads="1"/>
          </p:cNvSpPr>
          <p:nvPr/>
        </p:nvSpPr>
        <p:spPr bwMode="auto">
          <a:xfrm>
            <a:off x="8356600" y="1268413"/>
            <a:ext cx="360363" cy="328612"/>
          </a:xfrm>
          <a:prstGeom prst="rect">
            <a:avLst/>
          </a:prstGeom>
          <a:noFill/>
          <a:ln w="28575" algn="ctr">
            <a:noFill/>
            <a:miter lim="800000"/>
            <a:headEnd/>
            <a:tailEnd/>
          </a:ln>
        </p:spPr>
        <p:txBody>
          <a:bodyPr lIns="0" tIns="0" rIns="0" bIns="0">
            <a:spAutoFit/>
          </a:bodyPr>
          <a:lstStyle/>
          <a:p>
            <a:r>
              <a:rPr lang="en-US" sz="2400">
                <a:solidFill>
                  <a:schemeClr val="accent2"/>
                </a:solidFill>
                <a:latin typeface="Times New Roman" pitchFamily="18" charset="0"/>
                <a:cs typeface="Times New Roman" pitchFamily="18" charset="0"/>
              </a:rPr>
              <a:t>F</a:t>
            </a:r>
          </a:p>
        </p:txBody>
      </p:sp>
      <p:sp>
        <p:nvSpPr>
          <p:cNvPr id="531482" name="Line 26"/>
          <p:cNvSpPr>
            <a:spLocks noChangeShapeType="1"/>
          </p:cNvSpPr>
          <p:nvPr/>
        </p:nvSpPr>
        <p:spPr bwMode="auto">
          <a:xfrm flipV="1">
            <a:off x="2770188" y="1628775"/>
            <a:ext cx="0" cy="360363"/>
          </a:xfrm>
          <a:prstGeom prst="line">
            <a:avLst/>
          </a:prstGeom>
          <a:noFill/>
          <a:ln w="28575">
            <a:solidFill>
              <a:srgbClr val="009900"/>
            </a:solidFill>
            <a:round/>
            <a:headEnd/>
            <a:tailEnd type="triangle" w="lg" len="lg"/>
          </a:ln>
        </p:spPr>
        <p:txBody>
          <a:bodyPr lIns="0" tIns="0" rIns="0" bIns="0" anchor="ctr">
            <a:spAutoFit/>
          </a:bodyPr>
          <a:lstStyle/>
          <a:p>
            <a:endParaRPr lang="en-US"/>
          </a:p>
        </p:txBody>
      </p:sp>
      <p:sp>
        <p:nvSpPr>
          <p:cNvPr id="531483" name="Line 27"/>
          <p:cNvSpPr>
            <a:spLocks noChangeShapeType="1"/>
          </p:cNvSpPr>
          <p:nvPr/>
        </p:nvSpPr>
        <p:spPr bwMode="auto">
          <a:xfrm flipV="1">
            <a:off x="3489325" y="1628775"/>
            <a:ext cx="0" cy="360363"/>
          </a:xfrm>
          <a:prstGeom prst="line">
            <a:avLst/>
          </a:prstGeom>
          <a:noFill/>
          <a:ln w="28575">
            <a:solidFill>
              <a:srgbClr val="009900"/>
            </a:solidFill>
            <a:round/>
            <a:headEnd/>
            <a:tailEnd type="triangle" w="lg" len="lg"/>
          </a:ln>
        </p:spPr>
        <p:txBody>
          <a:bodyPr lIns="0" tIns="0" rIns="0" bIns="0" anchor="ctr">
            <a:spAutoFit/>
          </a:bodyPr>
          <a:lstStyle/>
          <a:p>
            <a:endParaRPr lang="en-US"/>
          </a:p>
        </p:txBody>
      </p:sp>
      <p:sp>
        <p:nvSpPr>
          <p:cNvPr id="531484" name="Line 28"/>
          <p:cNvSpPr>
            <a:spLocks noChangeShapeType="1"/>
          </p:cNvSpPr>
          <p:nvPr/>
        </p:nvSpPr>
        <p:spPr bwMode="auto">
          <a:xfrm flipV="1">
            <a:off x="4208463" y="1628775"/>
            <a:ext cx="0" cy="360363"/>
          </a:xfrm>
          <a:prstGeom prst="line">
            <a:avLst/>
          </a:prstGeom>
          <a:noFill/>
          <a:ln w="28575">
            <a:solidFill>
              <a:schemeClr val="accent1"/>
            </a:solidFill>
            <a:round/>
            <a:headEnd/>
            <a:tailEnd type="triangle" w="lg" len="lg"/>
          </a:ln>
        </p:spPr>
        <p:txBody>
          <a:bodyPr lIns="0" tIns="0" rIns="0" bIns="0" anchor="ctr">
            <a:spAutoFit/>
          </a:bodyPr>
          <a:lstStyle/>
          <a:p>
            <a:endParaRPr lang="en-US"/>
          </a:p>
        </p:txBody>
      </p:sp>
      <p:sp>
        <p:nvSpPr>
          <p:cNvPr id="531485" name="Line 29"/>
          <p:cNvSpPr>
            <a:spLocks noChangeShapeType="1"/>
          </p:cNvSpPr>
          <p:nvPr/>
        </p:nvSpPr>
        <p:spPr bwMode="auto">
          <a:xfrm flipV="1">
            <a:off x="4927600" y="1628775"/>
            <a:ext cx="0" cy="360363"/>
          </a:xfrm>
          <a:prstGeom prst="line">
            <a:avLst/>
          </a:prstGeom>
          <a:noFill/>
          <a:ln w="28575">
            <a:solidFill>
              <a:srgbClr val="009900"/>
            </a:solidFill>
            <a:round/>
            <a:headEnd/>
            <a:tailEnd type="triangle" w="lg" len="lg"/>
          </a:ln>
        </p:spPr>
        <p:txBody>
          <a:bodyPr lIns="0" tIns="0" rIns="0" bIns="0" anchor="ctr">
            <a:spAutoFit/>
          </a:bodyPr>
          <a:lstStyle/>
          <a:p>
            <a:endParaRPr lang="en-US"/>
          </a:p>
        </p:txBody>
      </p:sp>
      <p:sp>
        <p:nvSpPr>
          <p:cNvPr id="531486" name="Line 30"/>
          <p:cNvSpPr>
            <a:spLocks noChangeShapeType="1"/>
          </p:cNvSpPr>
          <p:nvPr/>
        </p:nvSpPr>
        <p:spPr bwMode="auto">
          <a:xfrm flipV="1">
            <a:off x="5646738" y="1628775"/>
            <a:ext cx="0" cy="360363"/>
          </a:xfrm>
          <a:prstGeom prst="line">
            <a:avLst/>
          </a:prstGeom>
          <a:noFill/>
          <a:ln w="28575">
            <a:solidFill>
              <a:srgbClr val="009900"/>
            </a:solidFill>
            <a:round/>
            <a:headEnd/>
            <a:tailEnd type="triangle" w="lg" len="lg"/>
          </a:ln>
        </p:spPr>
        <p:txBody>
          <a:bodyPr lIns="0" tIns="0" rIns="0" bIns="0" anchor="ctr">
            <a:spAutoFit/>
          </a:bodyPr>
          <a:lstStyle/>
          <a:p>
            <a:endParaRPr lang="en-US"/>
          </a:p>
        </p:txBody>
      </p:sp>
      <p:sp>
        <p:nvSpPr>
          <p:cNvPr id="531487" name="Line 31"/>
          <p:cNvSpPr>
            <a:spLocks noChangeShapeType="1"/>
          </p:cNvSpPr>
          <p:nvPr/>
        </p:nvSpPr>
        <p:spPr bwMode="auto">
          <a:xfrm flipV="1">
            <a:off x="6365875" y="1628775"/>
            <a:ext cx="0" cy="360363"/>
          </a:xfrm>
          <a:prstGeom prst="line">
            <a:avLst/>
          </a:prstGeom>
          <a:noFill/>
          <a:ln w="28575">
            <a:solidFill>
              <a:srgbClr val="009900"/>
            </a:solidFill>
            <a:round/>
            <a:headEnd/>
            <a:tailEnd type="triangle" w="lg" len="lg"/>
          </a:ln>
        </p:spPr>
        <p:txBody>
          <a:bodyPr lIns="0" tIns="0" rIns="0" bIns="0" anchor="ctr">
            <a:spAutoFit/>
          </a:bodyPr>
          <a:lstStyle/>
          <a:p>
            <a:endParaRPr lang="en-US"/>
          </a:p>
        </p:txBody>
      </p:sp>
      <p:sp>
        <p:nvSpPr>
          <p:cNvPr id="531488" name="Line 32"/>
          <p:cNvSpPr>
            <a:spLocks noChangeShapeType="1"/>
          </p:cNvSpPr>
          <p:nvPr/>
        </p:nvSpPr>
        <p:spPr bwMode="auto">
          <a:xfrm flipV="1">
            <a:off x="7085013" y="1628775"/>
            <a:ext cx="0" cy="360363"/>
          </a:xfrm>
          <a:prstGeom prst="line">
            <a:avLst/>
          </a:prstGeom>
          <a:noFill/>
          <a:ln w="28575">
            <a:solidFill>
              <a:schemeClr val="accent1"/>
            </a:solidFill>
            <a:round/>
            <a:headEnd/>
            <a:tailEnd type="triangle" w="lg" len="lg"/>
          </a:ln>
        </p:spPr>
        <p:txBody>
          <a:bodyPr lIns="0" tIns="0" rIns="0" bIns="0" anchor="ctr">
            <a:spAutoFit/>
          </a:bodyPr>
          <a:lstStyle/>
          <a:p>
            <a:endParaRPr lang="en-US"/>
          </a:p>
        </p:txBody>
      </p:sp>
      <p:sp>
        <p:nvSpPr>
          <p:cNvPr id="531489" name="Line 33"/>
          <p:cNvSpPr>
            <a:spLocks noChangeShapeType="1"/>
          </p:cNvSpPr>
          <p:nvPr/>
        </p:nvSpPr>
        <p:spPr bwMode="auto">
          <a:xfrm flipV="1">
            <a:off x="7804150" y="1628775"/>
            <a:ext cx="0" cy="360363"/>
          </a:xfrm>
          <a:prstGeom prst="line">
            <a:avLst/>
          </a:prstGeom>
          <a:noFill/>
          <a:ln w="28575">
            <a:solidFill>
              <a:schemeClr val="accent1"/>
            </a:solidFill>
            <a:round/>
            <a:headEnd/>
            <a:tailEnd type="triangle" w="lg" len="lg"/>
          </a:ln>
        </p:spPr>
        <p:txBody>
          <a:bodyPr lIns="0" tIns="0" rIns="0" bIns="0" anchor="ctr">
            <a:spAutoFit/>
          </a:bodyPr>
          <a:lstStyle/>
          <a:p>
            <a:endParaRPr lang="en-US"/>
          </a:p>
        </p:txBody>
      </p:sp>
      <p:sp>
        <p:nvSpPr>
          <p:cNvPr id="531490" name="Line 34"/>
          <p:cNvSpPr>
            <a:spLocks noChangeShapeType="1"/>
          </p:cNvSpPr>
          <p:nvPr/>
        </p:nvSpPr>
        <p:spPr bwMode="auto">
          <a:xfrm flipV="1">
            <a:off x="8523288" y="1628775"/>
            <a:ext cx="0" cy="360363"/>
          </a:xfrm>
          <a:prstGeom prst="line">
            <a:avLst/>
          </a:prstGeom>
          <a:noFill/>
          <a:ln w="28575">
            <a:solidFill>
              <a:srgbClr val="009900"/>
            </a:solidFill>
            <a:round/>
            <a:headEnd/>
            <a:tailEnd type="triangle" w="lg" len="lg"/>
          </a:ln>
        </p:spPr>
        <p:txBody>
          <a:bodyPr lIns="0" tIns="0" rIns="0" bIns="0" anchor="ctr">
            <a:spAutoFit/>
          </a:bodyPr>
          <a:lstStyle/>
          <a:p>
            <a:endParaRPr lang="en-US"/>
          </a:p>
        </p:txBody>
      </p:sp>
      <p:sp>
        <p:nvSpPr>
          <p:cNvPr id="531491" name="Text Box 35"/>
          <p:cNvSpPr txBox="1">
            <a:spLocks noChangeArrowheads="1"/>
          </p:cNvSpPr>
          <p:nvPr/>
        </p:nvSpPr>
        <p:spPr bwMode="auto">
          <a:xfrm>
            <a:off x="1768475" y="1989138"/>
            <a:ext cx="541338" cy="220662"/>
          </a:xfrm>
          <a:prstGeom prst="rect">
            <a:avLst/>
          </a:prstGeom>
          <a:solidFill>
            <a:schemeClr val="accent2"/>
          </a:solidFill>
          <a:ln w="28575" algn="ctr">
            <a:noFill/>
            <a:miter lim="800000"/>
            <a:headEnd/>
            <a:tailEnd/>
          </a:ln>
        </p:spPr>
        <p:txBody>
          <a:bodyPr lIns="0" tIns="0" rIns="0" bIns="0">
            <a:spAutoFit/>
          </a:bodyPr>
          <a:lstStyle/>
          <a:p>
            <a:r>
              <a:rPr lang="en-US" sz="1600">
                <a:solidFill>
                  <a:srgbClr val="FFFF00"/>
                </a:solidFill>
                <a:latin typeface="Times New Roman" pitchFamily="18" charset="0"/>
                <a:cs typeface="Times New Roman" pitchFamily="18" charset="0"/>
              </a:rPr>
              <a:t>Miss</a:t>
            </a:r>
          </a:p>
        </p:txBody>
      </p:sp>
      <p:sp>
        <p:nvSpPr>
          <p:cNvPr id="531492" name="Text Box 36"/>
          <p:cNvSpPr txBox="1">
            <a:spLocks noChangeArrowheads="1"/>
          </p:cNvSpPr>
          <p:nvPr/>
        </p:nvSpPr>
        <p:spPr bwMode="auto">
          <a:xfrm>
            <a:off x="2487613" y="1989138"/>
            <a:ext cx="541337" cy="220662"/>
          </a:xfrm>
          <a:prstGeom prst="rect">
            <a:avLst/>
          </a:prstGeom>
          <a:solidFill>
            <a:schemeClr val="accent2"/>
          </a:solidFill>
          <a:ln w="28575" algn="ctr">
            <a:noFill/>
            <a:miter lim="800000"/>
            <a:headEnd/>
            <a:tailEnd/>
          </a:ln>
        </p:spPr>
        <p:txBody>
          <a:bodyPr lIns="0" tIns="0" rIns="0" bIns="0">
            <a:spAutoFit/>
          </a:bodyPr>
          <a:lstStyle/>
          <a:p>
            <a:r>
              <a:rPr lang="en-US" sz="1600">
                <a:solidFill>
                  <a:srgbClr val="FFFF00"/>
                </a:solidFill>
                <a:latin typeface="Times New Roman" pitchFamily="18" charset="0"/>
                <a:cs typeface="Times New Roman" pitchFamily="18" charset="0"/>
              </a:rPr>
              <a:t>Miss</a:t>
            </a:r>
          </a:p>
        </p:txBody>
      </p:sp>
      <p:sp>
        <p:nvSpPr>
          <p:cNvPr id="531493" name="Text Box 37"/>
          <p:cNvSpPr txBox="1">
            <a:spLocks noChangeArrowheads="1"/>
          </p:cNvSpPr>
          <p:nvPr/>
        </p:nvSpPr>
        <p:spPr bwMode="auto">
          <a:xfrm>
            <a:off x="3208338" y="1989138"/>
            <a:ext cx="541337" cy="220662"/>
          </a:xfrm>
          <a:prstGeom prst="rect">
            <a:avLst/>
          </a:prstGeom>
          <a:solidFill>
            <a:schemeClr val="accent2"/>
          </a:solidFill>
          <a:ln w="28575" algn="ctr">
            <a:noFill/>
            <a:miter lim="800000"/>
            <a:headEnd/>
            <a:tailEnd/>
          </a:ln>
        </p:spPr>
        <p:txBody>
          <a:bodyPr lIns="0" tIns="0" rIns="0" bIns="0">
            <a:spAutoFit/>
          </a:bodyPr>
          <a:lstStyle/>
          <a:p>
            <a:r>
              <a:rPr lang="en-US" sz="1600">
                <a:solidFill>
                  <a:srgbClr val="FFFF00"/>
                </a:solidFill>
                <a:latin typeface="Times New Roman" pitchFamily="18" charset="0"/>
                <a:cs typeface="Times New Roman" pitchFamily="18" charset="0"/>
              </a:rPr>
              <a:t>Miss</a:t>
            </a:r>
          </a:p>
        </p:txBody>
      </p:sp>
      <p:sp>
        <p:nvSpPr>
          <p:cNvPr id="531494" name="Text Box 38"/>
          <p:cNvSpPr txBox="1">
            <a:spLocks noChangeArrowheads="1"/>
          </p:cNvSpPr>
          <p:nvPr/>
        </p:nvSpPr>
        <p:spPr bwMode="auto">
          <a:xfrm>
            <a:off x="4029075" y="1989138"/>
            <a:ext cx="361950" cy="220662"/>
          </a:xfrm>
          <a:prstGeom prst="rect">
            <a:avLst/>
          </a:prstGeom>
          <a:solidFill>
            <a:schemeClr val="accent1"/>
          </a:solidFill>
          <a:ln w="28575" algn="ctr">
            <a:noFill/>
            <a:miter lim="800000"/>
            <a:headEnd/>
            <a:tailEnd/>
          </a:ln>
        </p:spPr>
        <p:txBody>
          <a:bodyPr lIns="0" tIns="0" rIns="0" bIns="0">
            <a:spAutoFit/>
          </a:bodyPr>
          <a:lstStyle/>
          <a:p>
            <a:r>
              <a:rPr lang="en-US" sz="1600">
                <a:solidFill>
                  <a:srgbClr val="FFFF00"/>
                </a:solidFill>
                <a:latin typeface="Times New Roman" pitchFamily="18" charset="0"/>
                <a:cs typeface="Times New Roman" pitchFamily="18" charset="0"/>
              </a:rPr>
              <a:t>Hit</a:t>
            </a:r>
          </a:p>
        </p:txBody>
      </p:sp>
      <p:sp>
        <p:nvSpPr>
          <p:cNvPr id="531495" name="Text Box 39"/>
          <p:cNvSpPr txBox="1">
            <a:spLocks noChangeArrowheads="1"/>
          </p:cNvSpPr>
          <p:nvPr/>
        </p:nvSpPr>
        <p:spPr bwMode="auto">
          <a:xfrm>
            <a:off x="4648200" y="1989138"/>
            <a:ext cx="541338" cy="220662"/>
          </a:xfrm>
          <a:prstGeom prst="rect">
            <a:avLst/>
          </a:prstGeom>
          <a:solidFill>
            <a:schemeClr val="accent2"/>
          </a:solidFill>
          <a:ln w="28575" algn="ctr">
            <a:noFill/>
            <a:miter lim="800000"/>
            <a:headEnd/>
            <a:tailEnd/>
          </a:ln>
        </p:spPr>
        <p:txBody>
          <a:bodyPr lIns="0" tIns="0" rIns="0" bIns="0">
            <a:spAutoFit/>
          </a:bodyPr>
          <a:lstStyle/>
          <a:p>
            <a:r>
              <a:rPr lang="en-US" sz="1600">
                <a:solidFill>
                  <a:srgbClr val="FFFF00"/>
                </a:solidFill>
                <a:latin typeface="Times New Roman" pitchFamily="18" charset="0"/>
                <a:cs typeface="Times New Roman" pitchFamily="18" charset="0"/>
              </a:rPr>
              <a:t>Miss</a:t>
            </a:r>
          </a:p>
        </p:txBody>
      </p:sp>
      <p:sp>
        <p:nvSpPr>
          <p:cNvPr id="531496" name="Text Box 40"/>
          <p:cNvSpPr txBox="1">
            <a:spLocks noChangeArrowheads="1"/>
          </p:cNvSpPr>
          <p:nvPr/>
        </p:nvSpPr>
        <p:spPr bwMode="auto">
          <a:xfrm>
            <a:off x="5368925" y="1989138"/>
            <a:ext cx="541338" cy="220662"/>
          </a:xfrm>
          <a:prstGeom prst="rect">
            <a:avLst/>
          </a:prstGeom>
          <a:solidFill>
            <a:schemeClr val="accent2"/>
          </a:solidFill>
          <a:ln w="28575" algn="ctr">
            <a:noFill/>
            <a:miter lim="800000"/>
            <a:headEnd/>
            <a:tailEnd/>
          </a:ln>
        </p:spPr>
        <p:txBody>
          <a:bodyPr lIns="0" tIns="0" rIns="0" bIns="0">
            <a:spAutoFit/>
          </a:bodyPr>
          <a:lstStyle/>
          <a:p>
            <a:r>
              <a:rPr lang="en-US" sz="1600">
                <a:solidFill>
                  <a:srgbClr val="FFFF00"/>
                </a:solidFill>
                <a:latin typeface="Times New Roman" pitchFamily="18" charset="0"/>
                <a:cs typeface="Times New Roman" pitchFamily="18" charset="0"/>
              </a:rPr>
              <a:t>Miss</a:t>
            </a:r>
          </a:p>
        </p:txBody>
      </p:sp>
      <p:sp>
        <p:nvSpPr>
          <p:cNvPr id="531497" name="Text Box 41"/>
          <p:cNvSpPr txBox="1">
            <a:spLocks noChangeArrowheads="1"/>
          </p:cNvSpPr>
          <p:nvPr/>
        </p:nvSpPr>
        <p:spPr bwMode="auto">
          <a:xfrm>
            <a:off x="6088063" y="1989138"/>
            <a:ext cx="541337" cy="220662"/>
          </a:xfrm>
          <a:prstGeom prst="rect">
            <a:avLst/>
          </a:prstGeom>
          <a:solidFill>
            <a:schemeClr val="accent2"/>
          </a:solidFill>
          <a:ln w="28575" algn="ctr">
            <a:noFill/>
            <a:miter lim="800000"/>
            <a:headEnd/>
            <a:tailEnd/>
          </a:ln>
        </p:spPr>
        <p:txBody>
          <a:bodyPr lIns="0" tIns="0" rIns="0" bIns="0">
            <a:spAutoFit/>
          </a:bodyPr>
          <a:lstStyle/>
          <a:p>
            <a:r>
              <a:rPr lang="en-US" sz="1600">
                <a:solidFill>
                  <a:srgbClr val="FFFF00"/>
                </a:solidFill>
                <a:latin typeface="Times New Roman" pitchFamily="18" charset="0"/>
                <a:cs typeface="Times New Roman" pitchFamily="18" charset="0"/>
              </a:rPr>
              <a:t>Miss</a:t>
            </a:r>
          </a:p>
        </p:txBody>
      </p:sp>
      <p:sp>
        <p:nvSpPr>
          <p:cNvPr id="531498" name="Text Box 42"/>
          <p:cNvSpPr txBox="1">
            <a:spLocks noChangeArrowheads="1"/>
          </p:cNvSpPr>
          <p:nvPr/>
        </p:nvSpPr>
        <p:spPr bwMode="auto">
          <a:xfrm>
            <a:off x="6910388" y="1989138"/>
            <a:ext cx="360362" cy="220662"/>
          </a:xfrm>
          <a:prstGeom prst="rect">
            <a:avLst/>
          </a:prstGeom>
          <a:solidFill>
            <a:schemeClr val="accent1"/>
          </a:solidFill>
          <a:ln w="28575" algn="ctr">
            <a:noFill/>
            <a:miter lim="800000"/>
            <a:headEnd/>
            <a:tailEnd/>
          </a:ln>
        </p:spPr>
        <p:txBody>
          <a:bodyPr lIns="0" tIns="0" rIns="0" bIns="0">
            <a:spAutoFit/>
          </a:bodyPr>
          <a:lstStyle/>
          <a:p>
            <a:r>
              <a:rPr lang="en-US" sz="1600">
                <a:solidFill>
                  <a:srgbClr val="FFFF00"/>
                </a:solidFill>
                <a:latin typeface="Times New Roman" pitchFamily="18" charset="0"/>
                <a:cs typeface="Times New Roman" pitchFamily="18" charset="0"/>
              </a:rPr>
              <a:t>Hit</a:t>
            </a:r>
          </a:p>
        </p:txBody>
      </p:sp>
      <p:sp>
        <p:nvSpPr>
          <p:cNvPr id="531499" name="Text Box 43"/>
          <p:cNvSpPr txBox="1">
            <a:spLocks noChangeArrowheads="1"/>
          </p:cNvSpPr>
          <p:nvPr/>
        </p:nvSpPr>
        <p:spPr bwMode="auto">
          <a:xfrm>
            <a:off x="7629525" y="1989138"/>
            <a:ext cx="361950" cy="220662"/>
          </a:xfrm>
          <a:prstGeom prst="rect">
            <a:avLst/>
          </a:prstGeom>
          <a:solidFill>
            <a:schemeClr val="accent1"/>
          </a:solidFill>
          <a:ln w="28575" algn="ctr">
            <a:noFill/>
            <a:miter lim="800000"/>
            <a:headEnd/>
            <a:tailEnd/>
          </a:ln>
        </p:spPr>
        <p:txBody>
          <a:bodyPr lIns="0" tIns="0" rIns="0" bIns="0">
            <a:spAutoFit/>
          </a:bodyPr>
          <a:lstStyle/>
          <a:p>
            <a:r>
              <a:rPr lang="en-US" sz="1600">
                <a:solidFill>
                  <a:srgbClr val="FFFF00"/>
                </a:solidFill>
                <a:latin typeface="Times New Roman" pitchFamily="18" charset="0"/>
                <a:cs typeface="Times New Roman" pitchFamily="18" charset="0"/>
              </a:rPr>
              <a:t>Hit</a:t>
            </a:r>
          </a:p>
        </p:txBody>
      </p:sp>
      <p:sp>
        <p:nvSpPr>
          <p:cNvPr id="531500" name="Text Box 44"/>
          <p:cNvSpPr txBox="1">
            <a:spLocks noChangeArrowheads="1"/>
          </p:cNvSpPr>
          <p:nvPr/>
        </p:nvSpPr>
        <p:spPr bwMode="auto">
          <a:xfrm>
            <a:off x="8248650" y="1989138"/>
            <a:ext cx="541338" cy="220662"/>
          </a:xfrm>
          <a:prstGeom prst="rect">
            <a:avLst/>
          </a:prstGeom>
          <a:solidFill>
            <a:schemeClr val="accent2"/>
          </a:solidFill>
          <a:ln w="28575" algn="ctr">
            <a:noFill/>
            <a:miter lim="800000"/>
            <a:headEnd/>
            <a:tailEnd/>
          </a:ln>
        </p:spPr>
        <p:txBody>
          <a:bodyPr lIns="0" tIns="0" rIns="0" bIns="0">
            <a:spAutoFit/>
          </a:bodyPr>
          <a:lstStyle/>
          <a:p>
            <a:r>
              <a:rPr lang="en-US" sz="1600">
                <a:solidFill>
                  <a:srgbClr val="FFFF00"/>
                </a:solidFill>
                <a:latin typeface="Times New Roman" pitchFamily="18" charset="0"/>
                <a:cs typeface="Times New Roman" pitchFamily="18" charset="0"/>
              </a:rPr>
              <a:t>Miss</a:t>
            </a:r>
          </a:p>
        </p:txBody>
      </p:sp>
      <p:sp>
        <p:nvSpPr>
          <p:cNvPr id="531501" name="Text Box 45"/>
          <p:cNvSpPr txBox="1">
            <a:spLocks noChangeArrowheads="1"/>
          </p:cNvSpPr>
          <p:nvPr/>
        </p:nvSpPr>
        <p:spPr bwMode="auto">
          <a:xfrm>
            <a:off x="533400" y="2771775"/>
            <a:ext cx="990600" cy="615553"/>
          </a:xfrm>
          <a:prstGeom prst="rect">
            <a:avLst/>
          </a:prstGeom>
          <a:noFill/>
          <a:ln w="28575" algn="ctr">
            <a:noFill/>
            <a:miter lim="800000"/>
            <a:headEnd/>
            <a:tailEnd/>
          </a:ln>
        </p:spPr>
        <p:txBody>
          <a:bodyPr wrap="square" lIns="0" tIns="0" rIns="0" bIns="0">
            <a:spAutoFit/>
          </a:bodyPr>
          <a:lstStyle/>
          <a:p>
            <a:r>
              <a:rPr lang="en-US" sz="2000" b="1" dirty="0">
                <a:solidFill>
                  <a:schemeClr val="accent3"/>
                </a:solidFill>
                <a:latin typeface="Times New Roman" pitchFamily="18" charset="0"/>
                <a:cs typeface="Times New Roman" pitchFamily="18" charset="0"/>
              </a:rPr>
              <a:t>Cache</a:t>
            </a:r>
          </a:p>
          <a:p>
            <a:r>
              <a:rPr lang="en-US" sz="2000" b="1" dirty="0">
                <a:solidFill>
                  <a:schemeClr val="accent3"/>
                </a:solidFill>
                <a:latin typeface="Times New Roman" pitchFamily="18" charset="0"/>
                <a:cs typeface="Times New Roman" pitchFamily="18" charset="0"/>
              </a:rPr>
              <a:t>FIFO </a:t>
            </a:r>
            <a:r>
              <a:rPr lang="en-US" sz="2000" b="1" dirty="0">
                <a:solidFill>
                  <a:schemeClr val="accent3"/>
                </a:solidFill>
                <a:latin typeface="Times New Roman" pitchFamily="18" charset="0"/>
                <a:cs typeface="Times New Roman" pitchFamily="18" charset="0"/>
                <a:sym typeface="Wingdings" pitchFamily="2" charset="2"/>
              </a:rPr>
              <a:t></a:t>
            </a:r>
            <a:endParaRPr lang="en-US" sz="2000" b="1" dirty="0">
              <a:solidFill>
                <a:schemeClr val="accent3"/>
              </a:solidFill>
              <a:latin typeface="Times New Roman" pitchFamily="18" charset="0"/>
              <a:cs typeface="Times New Roman" pitchFamily="18" charset="0"/>
            </a:endParaRPr>
          </a:p>
        </p:txBody>
      </p:sp>
      <p:sp>
        <p:nvSpPr>
          <p:cNvPr id="531502" name="Text Box 46"/>
          <p:cNvSpPr txBox="1">
            <a:spLocks noChangeArrowheads="1"/>
          </p:cNvSpPr>
          <p:nvPr/>
        </p:nvSpPr>
        <p:spPr bwMode="auto">
          <a:xfrm>
            <a:off x="1873250" y="2708275"/>
            <a:ext cx="357188" cy="360363"/>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A</a:t>
            </a:r>
          </a:p>
        </p:txBody>
      </p:sp>
      <p:sp>
        <p:nvSpPr>
          <p:cNvPr id="57392" name="Text Box 47"/>
          <p:cNvSpPr txBox="1">
            <a:spLocks noChangeArrowheads="1"/>
          </p:cNvSpPr>
          <p:nvPr/>
        </p:nvSpPr>
        <p:spPr bwMode="auto">
          <a:xfrm>
            <a:off x="1873250" y="3068638"/>
            <a:ext cx="357188" cy="360362"/>
          </a:xfrm>
          <a:prstGeom prst="rect">
            <a:avLst/>
          </a:prstGeom>
          <a:noFill/>
          <a:ln w="28575" algn="ctr">
            <a:solidFill>
              <a:schemeClr val="tx1"/>
            </a:solidFill>
            <a:miter lim="800000"/>
            <a:headEnd/>
            <a:tailEnd/>
          </a:ln>
        </p:spPr>
        <p:txBody>
          <a:bodyPr lIns="0" tIns="0" rIns="0" bIns="0"/>
          <a:lstStyle/>
          <a:p>
            <a:endParaRPr lang="en-US" sz="2400">
              <a:solidFill>
                <a:schemeClr val="accent2"/>
              </a:solidFill>
              <a:latin typeface="Times New Roman" pitchFamily="18" charset="0"/>
              <a:cs typeface="Times New Roman" pitchFamily="18" charset="0"/>
            </a:endParaRPr>
          </a:p>
        </p:txBody>
      </p:sp>
      <p:sp>
        <p:nvSpPr>
          <p:cNvPr id="57393" name="Text Box 48"/>
          <p:cNvSpPr txBox="1">
            <a:spLocks noChangeArrowheads="1"/>
          </p:cNvSpPr>
          <p:nvPr/>
        </p:nvSpPr>
        <p:spPr bwMode="auto">
          <a:xfrm>
            <a:off x="1873250" y="3429000"/>
            <a:ext cx="357188" cy="360363"/>
          </a:xfrm>
          <a:prstGeom prst="rect">
            <a:avLst/>
          </a:prstGeom>
          <a:noFill/>
          <a:ln w="28575" algn="ctr">
            <a:solidFill>
              <a:schemeClr val="tx1"/>
            </a:solidFill>
            <a:miter lim="800000"/>
            <a:headEnd/>
            <a:tailEnd/>
          </a:ln>
        </p:spPr>
        <p:txBody>
          <a:bodyPr lIns="0" tIns="0" rIns="0" bIns="0"/>
          <a:lstStyle/>
          <a:p>
            <a:endParaRPr lang="en-US" sz="2400">
              <a:solidFill>
                <a:schemeClr val="accent2"/>
              </a:solidFill>
              <a:latin typeface="Times New Roman" pitchFamily="18" charset="0"/>
              <a:cs typeface="Times New Roman" pitchFamily="18" charset="0"/>
            </a:endParaRPr>
          </a:p>
        </p:txBody>
      </p:sp>
      <p:sp>
        <p:nvSpPr>
          <p:cNvPr id="57394" name="Text Box 49"/>
          <p:cNvSpPr txBox="1">
            <a:spLocks noChangeArrowheads="1"/>
          </p:cNvSpPr>
          <p:nvPr/>
        </p:nvSpPr>
        <p:spPr bwMode="auto">
          <a:xfrm>
            <a:off x="1873250" y="3789363"/>
            <a:ext cx="357188" cy="360362"/>
          </a:xfrm>
          <a:prstGeom prst="rect">
            <a:avLst/>
          </a:prstGeom>
          <a:noFill/>
          <a:ln w="28575" algn="ctr">
            <a:solidFill>
              <a:schemeClr val="tx1"/>
            </a:solidFill>
            <a:miter lim="800000"/>
            <a:headEnd/>
            <a:tailEnd/>
          </a:ln>
        </p:spPr>
        <p:txBody>
          <a:bodyPr lIns="0" tIns="0" rIns="0" bIns="0"/>
          <a:lstStyle/>
          <a:p>
            <a:endParaRPr lang="en-US" sz="2400">
              <a:solidFill>
                <a:schemeClr val="accent2"/>
              </a:solidFill>
              <a:latin typeface="Times New Roman" pitchFamily="18" charset="0"/>
              <a:cs typeface="Times New Roman" pitchFamily="18" charset="0"/>
            </a:endParaRPr>
          </a:p>
        </p:txBody>
      </p:sp>
      <p:sp>
        <p:nvSpPr>
          <p:cNvPr id="531514" name="Text Box 58"/>
          <p:cNvSpPr txBox="1">
            <a:spLocks noChangeArrowheads="1"/>
          </p:cNvSpPr>
          <p:nvPr/>
        </p:nvSpPr>
        <p:spPr bwMode="auto">
          <a:xfrm>
            <a:off x="2593975" y="2708275"/>
            <a:ext cx="357188" cy="360363"/>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A</a:t>
            </a:r>
          </a:p>
        </p:txBody>
      </p:sp>
      <p:sp>
        <p:nvSpPr>
          <p:cNvPr id="531515" name="Text Box 59"/>
          <p:cNvSpPr txBox="1">
            <a:spLocks noChangeArrowheads="1"/>
          </p:cNvSpPr>
          <p:nvPr/>
        </p:nvSpPr>
        <p:spPr bwMode="auto">
          <a:xfrm>
            <a:off x="2593975" y="3068638"/>
            <a:ext cx="357188" cy="360362"/>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B</a:t>
            </a:r>
          </a:p>
        </p:txBody>
      </p:sp>
      <p:sp>
        <p:nvSpPr>
          <p:cNvPr id="531516" name="Text Box 60"/>
          <p:cNvSpPr txBox="1">
            <a:spLocks noChangeArrowheads="1"/>
          </p:cNvSpPr>
          <p:nvPr/>
        </p:nvSpPr>
        <p:spPr bwMode="auto">
          <a:xfrm>
            <a:off x="2593975" y="3429000"/>
            <a:ext cx="357188" cy="360363"/>
          </a:xfrm>
          <a:prstGeom prst="rect">
            <a:avLst/>
          </a:prstGeom>
          <a:noFill/>
          <a:ln w="28575" algn="ctr">
            <a:solidFill>
              <a:schemeClr val="tx1"/>
            </a:solidFill>
            <a:miter lim="800000"/>
            <a:headEnd/>
            <a:tailEnd/>
          </a:ln>
        </p:spPr>
        <p:txBody>
          <a:bodyPr lIns="0" tIns="0" rIns="0" bIns="0"/>
          <a:lstStyle/>
          <a:p>
            <a:endParaRPr lang="en-US" sz="2400">
              <a:solidFill>
                <a:schemeClr val="accent2"/>
              </a:solidFill>
              <a:latin typeface="Times New Roman" pitchFamily="18" charset="0"/>
              <a:cs typeface="Times New Roman" pitchFamily="18" charset="0"/>
            </a:endParaRPr>
          </a:p>
        </p:txBody>
      </p:sp>
      <p:sp>
        <p:nvSpPr>
          <p:cNvPr id="531517" name="Text Box 61"/>
          <p:cNvSpPr txBox="1">
            <a:spLocks noChangeArrowheads="1"/>
          </p:cNvSpPr>
          <p:nvPr/>
        </p:nvSpPr>
        <p:spPr bwMode="auto">
          <a:xfrm>
            <a:off x="2593975" y="3789363"/>
            <a:ext cx="357188" cy="360362"/>
          </a:xfrm>
          <a:prstGeom prst="rect">
            <a:avLst/>
          </a:prstGeom>
          <a:noFill/>
          <a:ln w="28575" algn="ctr">
            <a:solidFill>
              <a:schemeClr val="tx1"/>
            </a:solidFill>
            <a:miter lim="800000"/>
            <a:headEnd/>
            <a:tailEnd/>
          </a:ln>
        </p:spPr>
        <p:txBody>
          <a:bodyPr lIns="0" tIns="0" rIns="0" bIns="0"/>
          <a:lstStyle/>
          <a:p>
            <a:endParaRPr lang="en-US" sz="2400">
              <a:solidFill>
                <a:schemeClr val="accent2"/>
              </a:solidFill>
              <a:latin typeface="Times New Roman" pitchFamily="18" charset="0"/>
              <a:cs typeface="Times New Roman" pitchFamily="18" charset="0"/>
            </a:endParaRPr>
          </a:p>
        </p:txBody>
      </p:sp>
      <p:sp>
        <p:nvSpPr>
          <p:cNvPr id="531518" name="Text Box 62"/>
          <p:cNvSpPr txBox="1">
            <a:spLocks noChangeArrowheads="1"/>
          </p:cNvSpPr>
          <p:nvPr/>
        </p:nvSpPr>
        <p:spPr bwMode="auto">
          <a:xfrm>
            <a:off x="3314700" y="2708275"/>
            <a:ext cx="357188" cy="360363"/>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A</a:t>
            </a:r>
          </a:p>
        </p:txBody>
      </p:sp>
      <p:sp>
        <p:nvSpPr>
          <p:cNvPr id="531519" name="Text Box 63"/>
          <p:cNvSpPr txBox="1">
            <a:spLocks noChangeArrowheads="1"/>
          </p:cNvSpPr>
          <p:nvPr/>
        </p:nvSpPr>
        <p:spPr bwMode="auto">
          <a:xfrm>
            <a:off x="3314700" y="3068638"/>
            <a:ext cx="357188" cy="360362"/>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B</a:t>
            </a:r>
          </a:p>
        </p:txBody>
      </p:sp>
      <p:sp>
        <p:nvSpPr>
          <p:cNvPr id="531520" name="Text Box 64"/>
          <p:cNvSpPr txBox="1">
            <a:spLocks noChangeArrowheads="1"/>
          </p:cNvSpPr>
          <p:nvPr/>
        </p:nvSpPr>
        <p:spPr bwMode="auto">
          <a:xfrm>
            <a:off x="3314700" y="3429000"/>
            <a:ext cx="357188" cy="360363"/>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C</a:t>
            </a:r>
          </a:p>
        </p:txBody>
      </p:sp>
      <p:sp>
        <p:nvSpPr>
          <p:cNvPr id="531521" name="Text Box 65"/>
          <p:cNvSpPr txBox="1">
            <a:spLocks noChangeArrowheads="1"/>
          </p:cNvSpPr>
          <p:nvPr/>
        </p:nvSpPr>
        <p:spPr bwMode="auto">
          <a:xfrm>
            <a:off x="3314700" y="3789363"/>
            <a:ext cx="357188" cy="360362"/>
          </a:xfrm>
          <a:prstGeom prst="rect">
            <a:avLst/>
          </a:prstGeom>
          <a:noFill/>
          <a:ln w="28575" algn="ctr">
            <a:solidFill>
              <a:schemeClr val="tx1"/>
            </a:solidFill>
            <a:miter lim="800000"/>
            <a:headEnd/>
            <a:tailEnd/>
          </a:ln>
        </p:spPr>
        <p:txBody>
          <a:bodyPr lIns="0" tIns="0" rIns="0" bIns="0"/>
          <a:lstStyle/>
          <a:p>
            <a:endParaRPr lang="en-US" sz="2400">
              <a:solidFill>
                <a:schemeClr val="accent2"/>
              </a:solidFill>
              <a:latin typeface="Times New Roman" pitchFamily="18" charset="0"/>
              <a:cs typeface="Times New Roman" pitchFamily="18" charset="0"/>
            </a:endParaRPr>
          </a:p>
        </p:txBody>
      </p:sp>
      <p:sp>
        <p:nvSpPr>
          <p:cNvPr id="531522" name="Text Box 66"/>
          <p:cNvSpPr txBox="1">
            <a:spLocks noChangeArrowheads="1"/>
          </p:cNvSpPr>
          <p:nvPr/>
        </p:nvSpPr>
        <p:spPr bwMode="auto">
          <a:xfrm>
            <a:off x="4035425" y="2708275"/>
            <a:ext cx="357188" cy="360363"/>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A</a:t>
            </a:r>
          </a:p>
        </p:txBody>
      </p:sp>
      <p:sp>
        <p:nvSpPr>
          <p:cNvPr id="531523" name="Text Box 67"/>
          <p:cNvSpPr txBox="1">
            <a:spLocks noChangeArrowheads="1"/>
          </p:cNvSpPr>
          <p:nvPr/>
        </p:nvSpPr>
        <p:spPr bwMode="auto">
          <a:xfrm>
            <a:off x="4035425" y="3068638"/>
            <a:ext cx="357188" cy="360362"/>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B</a:t>
            </a:r>
          </a:p>
        </p:txBody>
      </p:sp>
      <p:sp>
        <p:nvSpPr>
          <p:cNvPr id="531524" name="Text Box 68"/>
          <p:cNvSpPr txBox="1">
            <a:spLocks noChangeArrowheads="1"/>
          </p:cNvSpPr>
          <p:nvPr/>
        </p:nvSpPr>
        <p:spPr bwMode="auto">
          <a:xfrm>
            <a:off x="4035425" y="3429000"/>
            <a:ext cx="357188" cy="360363"/>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C</a:t>
            </a:r>
          </a:p>
        </p:txBody>
      </p:sp>
      <p:sp>
        <p:nvSpPr>
          <p:cNvPr id="531525" name="Text Box 69"/>
          <p:cNvSpPr txBox="1">
            <a:spLocks noChangeArrowheads="1"/>
          </p:cNvSpPr>
          <p:nvPr/>
        </p:nvSpPr>
        <p:spPr bwMode="auto">
          <a:xfrm>
            <a:off x="4035425" y="3789363"/>
            <a:ext cx="357188" cy="360362"/>
          </a:xfrm>
          <a:prstGeom prst="rect">
            <a:avLst/>
          </a:prstGeom>
          <a:noFill/>
          <a:ln w="28575" algn="ctr">
            <a:solidFill>
              <a:schemeClr val="tx1"/>
            </a:solidFill>
            <a:miter lim="800000"/>
            <a:headEnd/>
            <a:tailEnd/>
          </a:ln>
        </p:spPr>
        <p:txBody>
          <a:bodyPr lIns="0" tIns="0" rIns="0" bIns="0"/>
          <a:lstStyle/>
          <a:p>
            <a:endParaRPr lang="en-US" sz="2400">
              <a:solidFill>
                <a:schemeClr val="accent2"/>
              </a:solidFill>
              <a:latin typeface="Times New Roman" pitchFamily="18" charset="0"/>
              <a:cs typeface="Times New Roman" pitchFamily="18" charset="0"/>
            </a:endParaRPr>
          </a:p>
        </p:txBody>
      </p:sp>
      <p:sp>
        <p:nvSpPr>
          <p:cNvPr id="531526" name="Text Box 70"/>
          <p:cNvSpPr txBox="1">
            <a:spLocks noChangeArrowheads="1"/>
          </p:cNvSpPr>
          <p:nvPr/>
        </p:nvSpPr>
        <p:spPr bwMode="auto">
          <a:xfrm>
            <a:off x="4756150" y="2708275"/>
            <a:ext cx="357188" cy="360363"/>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A</a:t>
            </a:r>
          </a:p>
        </p:txBody>
      </p:sp>
      <p:sp>
        <p:nvSpPr>
          <p:cNvPr id="531527" name="Text Box 71"/>
          <p:cNvSpPr txBox="1">
            <a:spLocks noChangeArrowheads="1"/>
          </p:cNvSpPr>
          <p:nvPr/>
        </p:nvSpPr>
        <p:spPr bwMode="auto">
          <a:xfrm>
            <a:off x="4756150" y="3068638"/>
            <a:ext cx="357188" cy="360362"/>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B</a:t>
            </a:r>
          </a:p>
        </p:txBody>
      </p:sp>
      <p:sp>
        <p:nvSpPr>
          <p:cNvPr id="531528" name="Text Box 72"/>
          <p:cNvSpPr txBox="1">
            <a:spLocks noChangeArrowheads="1"/>
          </p:cNvSpPr>
          <p:nvPr/>
        </p:nvSpPr>
        <p:spPr bwMode="auto">
          <a:xfrm>
            <a:off x="4756150" y="3429000"/>
            <a:ext cx="357188" cy="360363"/>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C</a:t>
            </a:r>
          </a:p>
        </p:txBody>
      </p:sp>
      <p:sp>
        <p:nvSpPr>
          <p:cNvPr id="531529" name="Text Box 73"/>
          <p:cNvSpPr txBox="1">
            <a:spLocks noChangeArrowheads="1"/>
          </p:cNvSpPr>
          <p:nvPr/>
        </p:nvSpPr>
        <p:spPr bwMode="auto">
          <a:xfrm>
            <a:off x="4756150" y="3789363"/>
            <a:ext cx="357188" cy="360362"/>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D</a:t>
            </a:r>
          </a:p>
        </p:txBody>
      </p:sp>
      <p:sp>
        <p:nvSpPr>
          <p:cNvPr id="531530" name="Text Box 74"/>
          <p:cNvSpPr txBox="1">
            <a:spLocks noChangeArrowheads="1"/>
          </p:cNvSpPr>
          <p:nvPr/>
        </p:nvSpPr>
        <p:spPr bwMode="auto">
          <a:xfrm>
            <a:off x="5476875" y="2708275"/>
            <a:ext cx="357188" cy="360363"/>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E</a:t>
            </a:r>
          </a:p>
        </p:txBody>
      </p:sp>
      <p:sp>
        <p:nvSpPr>
          <p:cNvPr id="531531" name="Text Box 75"/>
          <p:cNvSpPr txBox="1">
            <a:spLocks noChangeArrowheads="1"/>
          </p:cNvSpPr>
          <p:nvPr/>
        </p:nvSpPr>
        <p:spPr bwMode="auto">
          <a:xfrm>
            <a:off x="5476875" y="3068638"/>
            <a:ext cx="357188" cy="360362"/>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B</a:t>
            </a:r>
          </a:p>
        </p:txBody>
      </p:sp>
      <p:sp>
        <p:nvSpPr>
          <p:cNvPr id="531532" name="Text Box 76"/>
          <p:cNvSpPr txBox="1">
            <a:spLocks noChangeArrowheads="1"/>
          </p:cNvSpPr>
          <p:nvPr/>
        </p:nvSpPr>
        <p:spPr bwMode="auto">
          <a:xfrm>
            <a:off x="5476875" y="3429000"/>
            <a:ext cx="357188" cy="360363"/>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C</a:t>
            </a:r>
          </a:p>
        </p:txBody>
      </p:sp>
      <p:sp>
        <p:nvSpPr>
          <p:cNvPr id="531533" name="Text Box 77"/>
          <p:cNvSpPr txBox="1">
            <a:spLocks noChangeArrowheads="1"/>
          </p:cNvSpPr>
          <p:nvPr/>
        </p:nvSpPr>
        <p:spPr bwMode="auto">
          <a:xfrm>
            <a:off x="5476875" y="3789363"/>
            <a:ext cx="357188" cy="360362"/>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D</a:t>
            </a:r>
          </a:p>
        </p:txBody>
      </p:sp>
      <p:sp>
        <p:nvSpPr>
          <p:cNvPr id="531534" name="Text Box 78"/>
          <p:cNvSpPr txBox="1">
            <a:spLocks noChangeArrowheads="1"/>
          </p:cNvSpPr>
          <p:nvPr/>
        </p:nvSpPr>
        <p:spPr bwMode="auto">
          <a:xfrm>
            <a:off x="6197600" y="2708275"/>
            <a:ext cx="357188" cy="360363"/>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E</a:t>
            </a:r>
          </a:p>
        </p:txBody>
      </p:sp>
      <p:sp>
        <p:nvSpPr>
          <p:cNvPr id="531535" name="Text Box 79"/>
          <p:cNvSpPr txBox="1">
            <a:spLocks noChangeArrowheads="1"/>
          </p:cNvSpPr>
          <p:nvPr/>
        </p:nvSpPr>
        <p:spPr bwMode="auto">
          <a:xfrm>
            <a:off x="6197600" y="3068638"/>
            <a:ext cx="357188" cy="360362"/>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A</a:t>
            </a:r>
          </a:p>
        </p:txBody>
      </p:sp>
      <p:sp>
        <p:nvSpPr>
          <p:cNvPr id="531536" name="Text Box 80"/>
          <p:cNvSpPr txBox="1">
            <a:spLocks noChangeArrowheads="1"/>
          </p:cNvSpPr>
          <p:nvPr/>
        </p:nvSpPr>
        <p:spPr bwMode="auto">
          <a:xfrm>
            <a:off x="6197600" y="3429000"/>
            <a:ext cx="357188" cy="360363"/>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C</a:t>
            </a:r>
          </a:p>
        </p:txBody>
      </p:sp>
      <p:sp>
        <p:nvSpPr>
          <p:cNvPr id="531537" name="Text Box 81"/>
          <p:cNvSpPr txBox="1">
            <a:spLocks noChangeArrowheads="1"/>
          </p:cNvSpPr>
          <p:nvPr/>
        </p:nvSpPr>
        <p:spPr bwMode="auto">
          <a:xfrm>
            <a:off x="6197600" y="3789363"/>
            <a:ext cx="357188" cy="360362"/>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D</a:t>
            </a:r>
          </a:p>
        </p:txBody>
      </p:sp>
      <p:sp>
        <p:nvSpPr>
          <p:cNvPr id="531538" name="Text Box 82"/>
          <p:cNvSpPr txBox="1">
            <a:spLocks noChangeArrowheads="1"/>
          </p:cNvSpPr>
          <p:nvPr/>
        </p:nvSpPr>
        <p:spPr bwMode="auto">
          <a:xfrm>
            <a:off x="6918325" y="2708275"/>
            <a:ext cx="357188" cy="360363"/>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E</a:t>
            </a:r>
          </a:p>
        </p:txBody>
      </p:sp>
      <p:sp>
        <p:nvSpPr>
          <p:cNvPr id="531539" name="Text Box 83"/>
          <p:cNvSpPr txBox="1">
            <a:spLocks noChangeArrowheads="1"/>
          </p:cNvSpPr>
          <p:nvPr/>
        </p:nvSpPr>
        <p:spPr bwMode="auto">
          <a:xfrm>
            <a:off x="6918325" y="3068638"/>
            <a:ext cx="357188" cy="360362"/>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A</a:t>
            </a:r>
          </a:p>
        </p:txBody>
      </p:sp>
      <p:sp>
        <p:nvSpPr>
          <p:cNvPr id="531540" name="Text Box 84"/>
          <p:cNvSpPr txBox="1">
            <a:spLocks noChangeArrowheads="1"/>
          </p:cNvSpPr>
          <p:nvPr/>
        </p:nvSpPr>
        <p:spPr bwMode="auto">
          <a:xfrm>
            <a:off x="6918325" y="3429000"/>
            <a:ext cx="357188" cy="360363"/>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C</a:t>
            </a:r>
          </a:p>
        </p:txBody>
      </p:sp>
      <p:sp>
        <p:nvSpPr>
          <p:cNvPr id="531541" name="Text Box 85"/>
          <p:cNvSpPr txBox="1">
            <a:spLocks noChangeArrowheads="1"/>
          </p:cNvSpPr>
          <p:nvPr/>
        </p:nvSpPr>
        <p:spPr bwMode="auto">
          <a:xfrm>
            <a:off x="6918325" y="3789363"/>
            <a:ext cx="357188" cy="360362"/>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D</a:t>
            </a:r>
          </a:p>
        </p:txBody>
      </p:sp>
      <p:sp>
        <p:nvSpPr>
          <p:cNvPr id="531542" name="Text Box 86"/>
          <p:cNvSpPr txBox="1">
            <a:spLocks noChangeArrowheads="1"/>
          </p:cNvSpPr>
          <p:nvPr/>
        </p:nvSpPr>
        <p:spPr bwMode="auto">
          <a:xfrm>
            <a:off x="7639050" y="2708275"/>
            <a:ext cx="357188" cy="360363"/>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E</a:t>
            </a:r>
          </a:p>
        </p:txBody>
      </p:sp>
      <p:sp>
        <p:nvSpPr>
          <p:cNvPr id="531543" name="Text Box 87"/>
          <p:cNvSpPr txBox="1">
            <a:spLocks noChangeArrowheads="1"/>
          </p:cNvSpPr>
          <p:nvPr/>
        </p:nvSpPr>
        <p:spPr bwMode="auto">
          <a:xfrm>
            <a:off x="7639050" y="3068638"/>
            <a:ext cx="357188" cy="360362"/>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A</a:t>
            </a:r>
          </a:p>
        </p:txBody>
      </p:sp>
      <p:sp>
        <p:nvSpPr>
          <p:cNvPr id="531544" name="Text Box 88"/>
          <p:cNvSpPr txBox="1">
            <a:spLocks noChangeArrowheads="1"/>
          </p:cNvSpPr>
          <p:nvPr/>
        </p:nvSpPr>
        <p:spPr bwMode="auto">
          <a:xfrm>
            <a:off x="7639050" y="3429000"/>
            <a:ext cx="357188" cy="360363"/>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C</a:t>
            </a:r>
          </a:p>
        </p:txBody>
      </p:sp>
      <p:sp>
        <p:nvSpPr>
          <p:cNvPr id="531545" name="Text Box 89"/>
          <p:cNvSpPr txBox="1">
            <a:spLocks noChangeArrowheads="1"/>
          </p:cNvSpPr>
          <p:nvPr/>
        </p:nvSpPr>
        <p:spPr bwMode="auto">
          <a:xfrm>
            <a:off x="7639050" y="3789363"/>
            <a:ext cx="357188" cy="360362"/>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D</a:t>
            </a:r>
          </a:p>
        </p:txBody>
      </p:sp>
      <p:sp>
        <p:nvSpPr>
          <p:cNvPr id="531546" name="Text Box 90"/>
          <p:cNvSpPr txBox="1">
            <a:spLocks noChangeArrowheads="1"/>
          </p:cNvSpPr>
          <p:nvPr/>
        </p:nvSpPr>
        <p:spPr bwMode="auto">
          <a:xfrm>
            <a:off x="8359775" y="2708275"/>
            <a:ext cx="357188" cy="360363"/>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E</a:t>
            </a:r>
          </a:p>
        </p:txBody>
      </p:sp>
      <p:sp>
        <p:nvSpPr>
          <p:cNvPr id="531547" name="Text Box 91"/>
          <p:cNvSpPr txBox="1">
            <a:spLocks noChangeArrowheads="1"/>
          </p:cNvSpPr>
          <p:nvPr/>
        </p:nvSpPr>
        <p:spPr bwMode="auto">
          <a:xfrm>
            <a:off x="8359775" y="3068638"/>
            <a:ext cx="357188" cy="360362"/>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A</a:t>
            </a:r>
          </a:p>
        </p:txBody>
      </p:sp>
      <p:sp>
        <p:nvSpPr>
          <p:cNvPr id="531548" name="Text Box 92"/>
          <p:cNvSpPr txBox="1">
            <a:spLocks noChangeArrowheads="1"/>
          </p:cNvSpPr>
          <p:nvPr/>
        </p:nvSpPr>
        <p:spPr bwMode="auto">
          <a:xfrm>
            <a:off x="8359775" y="3429000"/>
            <a:ext cx="357188" cy="360363"/>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F</a:t>
            </a:r>
          </a:p>
        </p:txBody>
      </p:sp>
      <p:sp>
        <p:nvSpPr>
          <p:cNvPr id="531549" name="Text Box 93"/>
          <p:cNvSpPr txBox="1">
            <a:spLocks noChangeArrowheads="1"/>
          </p:cNvSpPr>
          <p:nvPr/>
        </p:nvSpPr>
        <p:spPr bwMode="auto">
          <a:xfrm>
            <a:off x="8359775" y="3789363"/>
            <a:ext cx="357188" cy="360362"/>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D</a:t>
            </a:r>
          </a:p>
        </p:txBody>
      </p:sp>
      <p:sp>
        <p:nvSpPr>
          <p:cNvPr id="531550" name="Line 94"/>
          <p:cNvSpPr>
            <a:spLocks noChangeShapeType="1"/>
          </p:cNvSpPr>
          <p:nvPr/>
        </p:nvSpPr>
        <p:spPr bwMode="auto">
          <a:xfrm>
            <a:off x="1690688" y="2889250"/>
            <a:ext cx="179387" cy="0"/>
          </a:xfrm>
          <a:prstGeom prst="line">
            <a:avLst/>
          </a:prstGeom>
          <a:noFill/>
          <a:ln w="28575">
            <a:solidFill>
              <a:srgbClr val="FF00FF"/>
            </a:solidFill>
            <a:round/>
            <a:headEnd/>
            <a:tailEnd type="triangle" w="lg" len="med"/>
          </a:ln>
        </p:spPr>
        <p:txBody>
          <a:bodyPr lIns="0" tIns="0" rIns="0" bIns="0" anchor="ctr">
            <a:spAutoFit/>
          </a:bodyPr>
          <a:lstStyle/>
          <a:p>
            <a:endParaRPr lang="en-US"/>
          </a:p>
        </p:txBody>
      </p:sp>
      <p:sp>
        <p:nvSpPr>
          <p:cNvPr id="531552" name="Line 96"/>
          <p:cNvSpPr>
            <a:spLocks noChangeShapeType="1"/>
          </p:cNvSpPr>
          <p:nvPr/>
        </p:nvSpPr>
        <p:spPr bwMode="auto">
          <a:xfrm>
            <a:off x="2411413" y="2889250"/>
            <a:ext cx="179387" cy="0"/>
          </a:xfrm>
          <a:prstGeom prst="line">
            <a:avLst/>
          </a:prstGeom>
          <a:noFill/>
          <a:ln w="28575">
            <a:solidFill>
              <a:srgbClr val="FF00FF"/>
            </a:solidFill>
            <a:round/>
            <a:headEnd/>
            <a:tailEnd type="triangle" w="lg" len="med"/>
          </a:ln>
        </p:spPr>
        <p:txBody>
          <a:bodyPr lIns="0" tIns="0" rIns="0" bIns="0" anchor="ctr">
            <a:spAutoFit/>
          </a:bodyPr>
          <a:lstStyle/>
          <a:p>
            <a:endParaRPr lang="en-US"/>
          </a:p>
        </p:txBody>
      </p:sp>
      <p:sp>
        <p:nvSpPr>
          <p:cNvPr id="531553" name="Line 97"/>
          <p:cNvSpPr>
            <a:spLocks noChangeShapeType="1"/>
          </p:cNvSpPr>
          <p:nvPr/>
        </p:nvSpPr>
        <p:spPr bwMode="auto">
          <a:xfrm>
            <a:off x="3132138" y="2889250"/>
            <a:ext cx="179387" cy="0"/>
          </a:xfrm>
          <a:prstGeom prst="line">
            <a:avLst/>
          </a:prstGeom>
          <a:noFill/>
          <a:ln w="28575">
            <a:solidFill>
              <a:srgbClr val="FF00FF"/>
            </a:solidFill>
            <a:round/>
            <a:headEnd/>
            <a:tailEnd type="triangle" w="lg" len="med"/>
          </a:ln>
        </p:spPr>
        <p:txBody>
          <a:bodyPr lIns="0" tIns="0" rIns="0" bIns="0" anchor="ctr">
            <a:spAutoFit/>
          </a:bodyPr>
          <a:lstStyle/>
          <a:p>
            <a:endParaRPr lang="en-US"/>
          </a:p>
        </p:txBody>
      </p:sp>
      <p:sp>
        <p:nvSpPr>
          <p:cNvPr id="531554" name="Line 98"/>
          <p:cNvSpPr>
            <a:spLocks noChangeShapeType="1"/>
          </p:cNvSpPr>
          <p:nvPr/>
        </p:nvSpPr>
        <p:spPr bwMode="auto">
          <a:xfrm>
            <a:off x="3852863" y="2889250"/>
            <a:ext cx="179387" cy="0"/>
          </a:xfrm>
          <a:prstGeom prst="line">
            <a:avLst/>
          </a:prstGeom>
          <a:noFill/>
          <a:ln w="28575">
            <a:solidFill>
              <a:srgbClr val="FF00FF"/>
            </a:solidFill>
            <a:round/>
            <a:headEnd/>
            <a:tailEnd type="triangle" w="lg" len="med"/>
          </a:ln>
        </p:spPr>
        <p:txBody>
          <a:bodyPr lIns="0" tIns="0" rIns="0" bIns="0" anchor="ctr">
            <a:spAutoFit/>
          </a:bodyPr>
          <a:lstStyle/>
          <a:p>
            <a:endParaRPr lang="en-US"/>
          </a:p>
        </p:txBody>
      </p:sp>
      <p:sp>
        <p:nvSpPr>
          <p:cNvPr id="531555" name="Line 99"/>
          <p:cNvSpPr>
            <a:spLocks noChangeShapeType="1"/>
          </p:cNvSpPr>
          <p:nvPr/>
        </p:nvSpPr>
        <p:spPr bwMode="auto">
          <a:xfrm>
            <a:off x="4573588" y="2889250"/>
            <a:ext cx="179387" cy="0"/>
          </a:xfrm>
          <a:prstGeom prst="line">
            <a:avLst/>
          </a:prstGeom>
          <a:noFill/>
          <a:ln w="28575">
            <a:solidFill>
              <a:srgbClr val="FF00FF"/>
            </a:solidFill>
            <a:round/>
            <a:headEnd/>
            <a:tailEnd type="triangle" w="lg" len="med"/>
          </a:ln>
        </p:spPr>
        <p:txBody>
          <a:bodyPr lIns="0" tIns="0" rIns="0" bIns="0" anchor="ctr">
            <a:spAutoFit/>
          </a:bodyPr>
          <a:lstStyle/>
          <a:p>
            <a:endParaRPr lang="en-US"/>
          </a:p>
        </p:txBody>
      </p:sp>
      <p:sp>
        <p:nvSpPr>
          <p:cNvPr id="531556" name="Line 100"/>
          <p:cNvSpPr>
            <a:spLocks noChangeShapeType="1"/>
          </p:cNvSpPr>
          <p:nvPr/>
        </p:nvSpPr>
        <p:spPr bwMode="auto">
          <a:xfrm>
            <a:off x="5294313" y="3249613"/>
            <a:ext cx="179387" cy="0"/>
          </a:xfrm>
          <a:prstGeom prst="line">
            <a:avLst/>
          </a:prstGeom>
          <a:noFill/>
          <a:ln w="28575">
            <a:solidFill>
              <a:srgbClr val="FF00FF"/>
            </a:solidFill>
            <a:round/>
            <a:headEnd/>
            <a:tailEnd type="triangle" w="lg" len="med"/>
          </a:ln>
        </p:spPr>
        <p:txBody>
          <a:bodyPr lIns="0" tIns="0" rIns="0" bIns="0" anchor="ctr">
            <a:spAutoFit/>
          </a:bodyPr>
          <a:lstStyle/>
          <a:p>
            <a:endParaRPr lang="en-US"/>
          </a:p>
        </p:txBody>
      </p:sp>
      <p:sp>
        <p:nvSpPr>
          <p:cNvPr id="531557" name="Line 101"/>
          <p:cNvSpPr>
            <a:spLocks noChangeShapeType="1"/>
          </p:cNvSpPr>
          <p:nvPr/>
        </p:nvSpPr>
        <p:spPr bwMode="auto">
          <a:xfrm>
            <a:off x="6015038" y="3608388"/>
            <a:ext cx="179387" cy="0"/>
          </a:xfrm>
          <a:prstGeom prst="line">
            <a:avLst/>
          </a:prstGeom>
          <a:noFill/>
          <a:ln w="28575">
            <a:solidFill>
              <a:srgbClr val="FF00FF"/>
            </a:solidFill>
            <a:round/>
            <a:headEnd/>
            <a:tailEnd type="triangle" w="lg" len="med"/>
          </a:ln>
        </p:spPr>
        <p:txBody>
          <a:bodyPr lIns="0" tIns="0" rIns="0" bIns="0" anchor="ctr">
            <a:spAutoFit/>
          </a:bodyPr>
          <a:lstStyle/>
          <a:p>
            <a:endParaRPr lang="en-US"/>
          </a:p>
        </p:txBody>
      </p:sp>
      <p:sp>
        <p:nvSpPr>
          <p:cNvPr id="531558" name="Line 102"/>
          <p:cNvSpPr>
            <a:spLocks noChangeShapeType="1"/>
          </p:cNvSpPr>
          <p:nvPr/>
        </p:nvSpPr>
        <p:spPr bwMode="auto">
          <a:xfrm>
            <a:off x="6735763" y="3608388"/>
            <a:ext cx="179387" cy="0"/>
          </a:xfrm>
          <a:prstGeom prst="line">
            <a:avLst/>
          </a:prstGeom>
          <a:noFill/>
          <a:ln w="28575">
            <a:solidFill>
              <a:srgbClr val="FF00FF"/>
            </a:solidFill>
            <a:round/>
            <a:headEnd/>
            <a:tailEnd type="triangle" w="lg" len="med"/>
          </a:ln>
        </p:spPr>
        <p:txBody>
          <a:bodyPr lIns="0" tIns="0" rIns="0" bIns="0" anchor="ctr">
            <a:spAutoFit/>
          </a:bodyPr>
          <a:lstStyle/>
          <a:p>
            <a:endParaRPr lang="en-US"/>
          </a:p>
        </p:txBody>
      </p:sp>
      <p:sp>
        <p:nvSpPr>
          <p:cNvPr id="531559" name="Line 103"/>
          <p:cNvSpPr>
            <a:spLocks noChangeShapeType="1"/>
          </p:cNvSpPr>
          <p:nvPr/>
        </p:nvSpPr>
        <p:spPr bwMode="auto">
          <a:xfrm>
            <a:off x="7456488" y="3608388"/>
            <a:ext cx="179387" cy="0"/>
          </a:xfrm>
          <a:prstGeom prst="line">
            <a:avLst/>
          </a:prstGeom>
          <a:noFill/>
          <a:ln w="28575">
            <a:solidFill>
              <a:srgbClr val="FF00FF"/>
            </a:solidFill>
            <a:round/>
            <a:headEnd/>
            <a:tailEnd type="triangle" w="lg" len="med"/>
          </a:ln>
        </p:spPr>
        <p:txBody>
          <a:bodyPr lIns="0" tIns="0" rIns="0" bIns="0" anchor="ctr">
            <a:spAutoFit/>
          </a:bodyPr>
          <a:lstStyle/>
          <a:p>
            <a:endParaRPr lang="en-US"/>
          </a:p>
        </p:txBody>
      </p:sp>
      <p:sp>
        <p:nvSpPr>
          <p:cNvPr id="531560" name="Line 104"/>
          <p:cNvSpPr>
            <a:spLocks noChangeShapeType="1"/>
          </p:cNvSpPr>
          <p:nvPr/>
        </p:nvSpPr>
        <p:spPr bwMode="auto">
          <a:xfrm>
            <a:off x="8177213" y="3968750"/>
            <a:ext cx="179387" cy="0"/>
          </a:xfrm>
          <a:prstGeom prst="line">
            <a:avLst/>
          </a:prstGeom>
          <a:noFill/>
          <a:ln w="28575">
            <a:solidFill>
              <a:srgbClr val="FF00FF"/>
            </a:solidFill>
            <a:round/>
            <a:headEnd/>
            <a:tailEnd type="triangle" w="lg" len="med"/>
          </a:ln>
        </p:spPr>
        <p:txBody>
          <a:bodyPr lIns="0" tIns="0" rIns="0" bIns="0" anchor="ctr">
            <a:spAutoFit/>
          </a:bodyPr>
          <a:lstStyle/>
          <a:p>
            <a:endParaRPr lang="en-US"/>
          </a:p>
        </p:txBody>
      </p:sp>
      <p:sp>
        <p:nvSpPr>
          <p:cNvPr id="531612" name="Text Box 156"/>
          <p:cNvSpPr txBox="1">
            <a:spLocks noChangeArrowheads="1"/>
          </p:cNvSpPr>
          <p:nvPr/>
        </p:nvSpPr>
        <p:spPr bwMode="auto">
          <a:xfrm>
            <a:off x="2951163" y="4689475"/>
            <a:ext cx="3241675" cy="369332"/>
          </a:xfrm>
          <a:prstGeom prst="rect">
            <a:avLst/>
          </a:prstGeom>
          <a:solidFill>
            <a:srgbClr val="66FFFF"/>
          </a:solidFill>
          <a:ln w="28575" algn="ctr">
            <a:noFill/>
            <a:miter lim="800000"/>
            <a:headEnd/>
            <a:tailEnd/>
          </a:ln>
        </p:spPr>
        <p:txBody>
          <a:bodyPr lIns="0" tIns="0" rIns="0" bIns="0">
            <a:spAutoFit/>
          </a:bodyPr>
          <a:lstStyle/>
          <a:p>
            <a:r>
              <a:rPr lang="en-US" sz="2400" dirty="0">
                <a:solidFill>
                  <a:schemeClr val="accent2"/>
                </a:solidFill>
                <a:latin typeface="Times New Roman" pitchFamily="18" charset="0"/>
                <a:cs typeface="Times New Roman" pitchFamily="18" charset="0"/>
              </a:rPr>
              <a:t>Hit Ratio </a:t>
            </a:r>
            <a:r>
              <a:rPr lang="en-US" sz="2400" dirty="0">
                <a:solidFill>
                  <a:schemeClr val="accent2"/>
                </a:solidFill>
                <a:latin typeface="Times New Roman" pitchFamily="18" charset="0"/>
                <a:cs typeface="Times New Roman" pitchFamily="18" charset="0"/>
                <a:sym typeface="Wingdings" pitchFamily="2" charset="2"/>
              </a:rPr>
              <a:t>= 3 / 10 = 0.3</a:t>
            </a:r>
            <a:endParaRPr lang="en-US" sz="2400" dirty="0">
              <a:solidFill>
                <a:schemeClr val="accent2"/>
              </a:solidFill>
              <a:latin typeface="Times New Roman" pitchFamily="18" charset="0"/>
              <a:cs typeface="Times New Roman" pitchFamily="18" charset="0"/>
            </a:endParaRPr>
          </a:p>
        </p:txBody>
      </p:sp>
      <p:sp>
        <p:nvSpPr>
          <p:cNvPr id="531614" name="Line 158"/>
          <p:cNvSpPr>
            <a:spLocks noChangeShapeType="1"/>
          </p:cNvSpPr>
          <p:nvPr/>
        </p:nvSpPr>
        <p:spPr bwMode="auto">
          <a:xfrm>
            <a:off x="8532813" y="6742113"/>
            <a:ext cx="539750"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31460"/>
                                        </p:tgtEl>
                                        <p:attrNameLst>
                                          <p:attrName>style.visibility</p:attrName>
                                        </p:attrNameLst>
                                      </p:cBhvr>
                                      <p:to>
                                        <p:strVal val="visible"/>
                                      </p:to>
                                    </p:set>
                                    <p:animEffect transition="in" filter="wipe(left)">
                                      <p:cBhvr>
                                        <p:cTn id="7" dur="500"/>
                                        <p:tgtEl>
                                          <p:spTgt spid="53146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31501"/>
                                        </p:tgtEl>
                                        <p:attrNameLst>
                                          <p:attrName>style.visibility</p:attrName>
                                        </p:attrNameLst>
                                      </p:cBhvr>
                                      <p:to>
                                        <p:strVal val="visible"/>
                                      </p:to>
                                    </p:set>
                                    <p:animEffect transition="in" filter="wipe(left)">
                                      <p:cBhvr>
                                        <p:cTn id="10" dur="500"/>
                                        <p:tgtEl>
                                          <p:spTgt spid="531501"/>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31461"/>
                                        </p:tgtEl>
                                        <p:attrNameLst>
                                          <p:attrName>style.visibility</p:attrName>
                                        </p:attrNameLst>
                                      </p:cBhvr>
                                      <p:to>
                                        <p:strVal val="visible"/>
                                      </p:to>
                                    </p:set>
                                    <p:animEffect transition="in" filter="wipe(left)">
                                      <p:cBhvr>
                                        <p:cTn id="14" dur="500"/>
                                        <p:tgtEl>
                                          <p:spTgt spid="531461"/>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531462"/>
                                        </p:tgtEl>
                                        <p:attrNameLst>
                                          <p:attrName>style.visibility</p:attrName>
                                        </p:attrNameLst>
                                      </p:cBhvr>
                                      <p:to>
                                        <p:strVal val="visible"/>
                                      </p:to>
                                    </p:set>
                                    <p:animEffect transition="in" filter="wipe(left)">
                                      <p:cBhvr>
                                        <p:cTn id="19" dur="500"/>
                                        <p:tgtEl>
                                          <p:spTgt spid="531462"/>
                                        </p:tgtEl>
                                      </p:cBhvr>
                                    </p:animEffect>
                                  </p:childTnLst>
                                </p:cTn>
                              </p:par>
                            </p:childTnLst>
                          </p:cTn>
                        </p:par>
                        <p:par>
                          <p:cTn id="20" fill="hold">
                            <p:stCondLst>
                              <p:cond delay="500"/>
                            </p:stCondLst>
                            <p:childTnLst>
                              <p:par>
                                <p:cTn id="21" presetID="22" presetClass="entr" presetSubtype="4" fill="hold" grpId="0" nodeType="afterEffect">
                                  <p:stCondLst>
                                    <p:cond delay="0"/>
                                  </p:stCondLst>
                                  <p:childTnLst>
                                    <p:set>
                                      <p:cBhvr>
                                        <p:cTn id="22" dur="1" fill="hold">
                                          <p:stCondLst>
                                            <p:cond delay="0"/>
                                          </p:stCondLst>
                                        </p:cTn>
                                        <p:tgtEl>
                                          <p:spTgt spid="531491"/>
                                        </p:tgtEl>
                                        <p:attrNameLst>
                                          <p:attrName>style.visibility</p:attrName>
                                        </p:attrNameLst>
                                      </p:cBhvr>
                                      <p:to>
                                        <p:strVal val="visible"/>
                                      </p:to>
                                    </p:set>
                                    <p:animEffect transition="in" filter="wipe(down)">
                                      <p:cBhvr>
                                        <p:cTn id="23" dur="500"/>
                                        <p:tgtEl>
                                          <p:spTgt spid="531491"/>
                                        </p:tgtEl>
                                      </p:cBhvr>
                                    </p:animEffect>
                                  </p:childTnLst>
                                </p:cTn>
                              </p:par>
                            </p:childTnLst>
                          </p:cTn>
                        </p:par>
                        <p:par>
                          <p:cTn id="24" fill="hold">
                            <p:stCondLst>
                              <p:cond delay="1000"/>
                            </p:stCondLst>
                            <p:childTnLst>
                              <p:par>
                                <p:cTn id="25" presetID="22" presetClass="entr" presetSubtype="4" fill="hold" grpId="0" nodeType="afterEffect">
                                  <p:stCondLst>
                                    <p:cond delay="0"/>
                                  </p:stCondLst>
                                  <p:childTnLst>
                                    <p:set>
                                      <p:cBhvr>
                                        <p:cTn id="26" dur="1" fill="hold">
                                          <p:stCondLst>
                                            <p:cond delay="0"/>
                                          </p:stCondLst>
                                        </p:cTn>
                                        <p:tgtEl>
                                          <p:spTgt spid="531472"/>
                                        </p:tgtEl>
                                        <p:attrNameLst>
                                          <p:attrName>style.visibility</p:attrName>
                                        </p:attrNameLst>
                                      </p:cBhvr>
                                      <p:to>
                                        <p:strVal val="visible"/>
                                      </p:to>
                                    </p:set>
                                    <p:animEffect transition="in" filter="wipe(down)">
                                      <p:cBhvr>
                                        <p:cTn id="27" dur="500"/>
                                        <p:tgtEl>
                                          <p:spTgt spid="531472"/>
                                        </p:tgtEl>
                                      </p:cBhvr>
                                    </p:animEffect>
                                  </p:childTnLst>
                                </p:cTn>
                              </p:par>
                            </p:childTnLst>
                          </p:cTn>
                        </p:par>
                        <p:par>
                          <p:cTn id="28" fill="hold">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531502"/>
                                        </p:tgtEl>
                                        <p:attrNameLst>
                                          <p:attrName>style.visibility</p:attrName>
                                        </p:attrNameLst>
                                      </p:cBhvr>
                                      <p:to>
                                        <p:strVal val="visible"/>
                                      </p:to>
                                    </p:set>
                                    <p:animEffect transition="in" filter="wipe(left)">
                                      <p:cBhvr>
                                        <p:cTn id="31" dur="500"/>
                                        <p:tgtEl>
                                          <p:spTgt spid="531502"/>
                                        </p:tgtEl>
                                      </p:cBhvr>
                                    </p:animEffect>
                                  </p:childTnLst>
                                </p:cTn>
                              </p:par>
                            </p:childTnLst>
                          </p:cTn>
                        </p:par>
                        <p:par>
                          <p:cTn id="32" fill="hold">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531550"/>
                                        </p:tgtEl>
                                        <p:attrNameLst>
                                          <p:attrName>style.visibility</p:attrName>
                                        </p:attrNameLst>
                                      </p:cBhvr>
                                      <p:to>
                                        <p:strVal val="visible"/>
                                      </p:to>
                                    </p:set>
                                    <p:animEffect transition="in" filter="wipe(left)">
                                      <p:cBhvr>
                                        <p:cTn id="35" dur="500"/>
                                        <p:tgtEl>
                                          <p:spTgt spid="53155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31463"/>
                                        </p:tgtEl>
                                        <p:attrNameLst>
                                          <p:attrName>style.visibility</p:attrName>
                                        </p:attrNameLst>
                                      </p:cBhvr>
                                      <p:to>
                                        <p:strVal val="visible"/>
                                      </p:to>
                                    </p:set>
                                    <p:animEffect transition="in" filter="wipe(left)">
                                      <p:cBhvr>
                                        <p:cTn id="40" dur="500"/>
                                        <p:tgtEl>
                                          <p:spTgt spid="531463"/>
                                        </p:tgtEl>
                                      </p:cBhvr>
                                    </p:animEffect>
                                  </p:childTnLst>
                                </p:cTn>
                              </p:par>
                            </p:childTnLst>
                          </p:cTn>
                        </p:par>
                        <p:par>
                          <p:cTn id="41" fill="hold">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531473"/>
                                        </p:tgtEl>
                                        <p:attrNameLst>
                                          <p:attrName>style.visibility</p:attrName>
                                        </p:attrNameLst>
                                      </p:cBhvr>
                                      <p:to>
                                        <p:strVal val="visible"/>
                                      </p:to>
                                    </p:set>
                                    <p:animEffect transition="in" filter="wipe(left)">
                                      <p:cBhvr>
                                        <p:cTn id="44" dur="500"/>
                                        <p:tgtEl>
                                          <p:spTgt spid="531473"/>
                                        </p:tgtEl>
                                      </p:cBhvr>
                                    </p:animEffect>
                                  </p:childTnLst>
                                </p:cTn>
                              </p:par>
                            </p:childTnLst>
                          </p:cTn>
                        </p:par>
                        <p:par>
                          <p:cTn id="45" fill="hold">
                            <p:stCondLst>
                              <p:cond delay="1000"/>
                            </p:stCondLst>
                            <p:childTnLst>
                              <p:par>
                                <p:cTn id="46" presetID="22" presetClass="entr" presetSubtype="4" fill="hold" grpId="0" nodeType="afterEffect">
                                  <p:stCondLst>
                                    <p:cond delay="0"/>
                                  </p:stCondLst>
                                  <p:childTnLst>
                                    <p:set>
                                      <p:cBhvr>
                                        <p:cTn id="47" dur="1" fill="hold">
                                          <p:stCondLst>
                                            <p:cond delay="0"/>
                                          </p:stCondLst>
                                        </p:cTn>
                                        <p:tgtEl>
                                          <p:spTgt spid="531492"/>
                                        </p:tgtEl>
                                        <p:attrNameLst>
                                          <p:attrName>style.visibility</p:attrName>
                                        </p:attrNameLst>
                                      </p:cBhvr>
                                      <p:to>
                                        <p:strVal val="visible"/>
                                      </p:to>
                                    </p:set>
                                    <p:animEffect transition="in" filter="wipe(down)">
                                      <p:cBhvr>
                                        <p:cTn id="48" dur="500"/>
                                        <p:tgtEl>
                                          <p:spTgt spid="531492"/>
                                        </p:tgtEl>
                                      </p:cBhvr>
                                    </p:animEffect>
                                  </p:childTnLst>
                                </p:cTn>
                              </p:par>
                            </p:childTnLst>
                          </p:cTn>
                        </p:par>
                        <p:par>
                          <p:cTn id="49" fill="hold">
                            <p:stCondLst>
                              <p:cond delay="1500"/>
                            </p:stCondLst>
                            <p:childTnLst>
                              <p:par>
                                <p:cTn id="50" presetID="22" presetClass="entr" presetSubtype="4" fill="hold" grpId="0" nodeType="afterEffect">
                                  <p:stCondLst>
                                    <p:cond delay="0"/>
                                  </p:stCondLst>
                                  <p:childTnLst>
                                    <p:set>
                                      <p:cBhvr>
                                        <p:cTn id="51" dur="1" fill="hold">
                                          <p:stCondLst>
                                            <p:cond delay="0"/>
                                          </p:stCondLst>
                                        </p:cTn>
                                        <p:tgtEl>
                                          <p:spTgt spid="531482"/>
                                        </p:tgtEl>
                                        <p:attrNameLst>
                                          <p:attrName>style.visibility</p:attrName>
                                        </p:attrNameLst>
                                      </p:cBhvr>
                                      <p:to>
                                        <p:strVal val="visible"/>
                                      </p:to>
                                    </p:set>
                                    <p:animEffect transition="in" filter="wipe(down)">
                                      <p:cBhvr>
                                        <p:cTn id="52" dur="500"/>
                                        <p:tgtEl>
                                          <p:spTgt spid="531482"/>
                                        </p:tgtEl>
                                      </p:cBhvr>
                                    </p:animEffect>
                                  </p:childTnLst>
                                </p:cTn>
                              </p:par>
                            </p:childTnLst>
                          </p:cTn>
                        </p:par>
                        <p:par>
                          <p:cTn id="53" fill="hold">
                            <p:stCondLst>
                              <p:cond delay="2000"/>
                            </p:stCondLst>
                            <p:childTnLst>
                              <p:par>
                                <p:cTn id="54" presetID="1" presetClass="entr" presetSubtype="0" fill="hold" grpId="0" nodeType="afterEffect">
                                  <p:stCondLst>
                                    <p:cond delay="0"/>
                                  </p:stCondLst>
                                  <p:childTnLst>
                                    <p:set>
                                      <p:cBhvr>
                                        <p:cTn id="55" dur="1" fill="hold">
                                          <p:stCondLst>
                                            <p:cond delay="0"/>
                                          </p:stCondLst>
                                        </p:cTn>
                                        <p:tgtEl>
                                          <p:spTgt spid="531514"/>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531515"/>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531516"/>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531517"/>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531552"/>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531464"/>
                                        </p:tgtEl>
                                        <p:attrNameLst>
                                          <p:attrName>style.visibility</p:attrName>
                                        </p:attrNameLst>
                                      </p:cBhvr>
                                      <p:to>
                                        <p:strVal val="visible"/>
                                      </p:to>
                                    </p:set>
                                    <p:animEffect transition="in" filter="wipe(left)">
                                      <p:cBhvr>
                                        <p:cTn id="68" dur="500"/>
                                        <p:tgtEl>
                                          <p:spTgt spid="531464"/>
                                        </p:tgtEl>
                                      </p:cBhvr>
                                    </p:animEffect>
                                  </p:childTnLst>
                                </p:cTn>
                              </p:par>
                            </p:childTnLst>
                          </p:cTn>
                        </p:par>
                        <p:par>
                          <p:cTn id="69" fill="hold">
                            <p:stCondLst>
                              <p:cond delay="500"/>
                            </p:stCondLst>
                            <p:childTnLst>
                              <p:par>
                                <p:cTn id="70" presetID="22" presetClass="entr" presetSubtype="8" fill="hold" grpId="0" nodeType="afterEffect">
                                  <p:stCondLst>
                                    <p:cond delay="0"/>
                                  </p:stCondLst>
                                  <p:childTnLst>
                                    <p:set>
                                      <p:cBhvr>
                                        <p:cTn id="71" dur="1" fill="hold">
                                          <p:stCondLst>
                                            <p:cond delay="0"/>
                                          </p:stCondLst>
                                        </p:cTn>
                                        <p:tgtEl>
                                          <p:spTgt spid="531474"/>
                                        </p:tgtEl>
                                        <p:attrNameLst>
                                          <p:attrName>style.visibility</p:attrName>
                                        </p:attrNameLst>
                                      </p:cBhvr>
                                      <p:to>
                                        <p:strVal val="visible"/>
                                      </p:to>
                                    </p:set>
                                    <p:animEffect transition="in" filter="wipe(left)">
                                      <p:cBhvr>
                                        <p:cTn id="72" dur="500"/>
                                        <p:tgtEl>
                                          <p:spTgt spid="531474"/>
                                        </p:tgtEl>
                                      </p:cBhvr>
                                    </p:animEffect>
                                  </p:childTnLst>
                                </p:cTn>
                              </p:par>
                            </p:childTnLst>
                          </p:cTn>
                        </p:par>
                        <p:par>
                          <p:cTn id="73" fill="hold">
                            <p:stCondLst>
                              <p:cond delay="1000"/>
                            </p:stCondLst>
                            <p:childTnLst>
                              <p:par>
                                <p:cTn id="74" presetID="22" presetClass="entr" presetSubtype="4" fill="hold" grpId="0" nodeType="afterEffect">
                                  <p:stCondLst>
                                    <p:cond delay="0"/>
                                  </p:stCondLst>
                                  <p:childTnLst>
                                    <p:set>
                                      <p:cBhvr>
                                        <p:cTn id="75" dur="1" fill="hold">
                                          <p:stCondLst>
                                            <p:cond delay="0"/>
                                          </p:stCondLst>
                                        </p:cTn>
                                        <p:tgtEl>
                                          <p:spTgt spid="531493"/>
                                        </p:tgtEl>
                                        <p:attrNameLst>
                                          <p:attrName>style.visibility</p:attrName>
                                        </p:attrNameLst>
                                      </p:cBhvr>
                                      <p:to>
                                        <p:strVal val="visible"/>
                                      </p:to>
                                    </p:set>
                                    <p:animEffect transition="in" filter="wipe(down)">
                                      <p:cBhvr>
                                        <p:cTn id="76" dur="500"/>
                                        <p:tgtEl>
                                          <p:spTgt spid="531493"/>
                                        </p:tgtEl>
                                      </p:cBhvr>
                                    </p:animEffect>
                                  </p:childTnLst>
                                </p:cTn>
                              </p:par>
                            </p:childTnLst>
                          </p:cTn>
                        </p:par>
                        <p:par>
                          <p:cTn id="77" fill="hold">
                            <p:stCondLst>
                              <p:cond delay="1500"/>
                            </p:stCondLst>
                            <p:childTnLst>
                              <p:par>
                                <p:cTn id="78" presetID="22" presetClass="entr" presetSubtype="4" fill="hold" grpId="0" nodeType="afterEffect">
                                  <p:stCondLst>
                                    <p:cond delay="0"/>
                                  </p:stCondLst>
                                  <p:childTnLst>
                                    <p:set>
                                      <p:cBhvr>
                                        <p:cTn id="79" dur="1" fill="hold">
                                          <p:stCondLst>
                                            <p:cond delay="0"/>
                                          </p:stCondLst>
                                        </p:cTn>
                                        <p:tgtEl>
                                          <p:spTgt spid="531483"/>
                                        </p:tgtEl>
                                        <p:attrNameLst>
                                          <p:attrName>style.visibility</p:attrName>
                                        </p:attrNameLst>
                                      </p:cBhvr>
                                      <p:to>
                                        <p:strVal val="visible"/>
                                      </p:to>
                                    </p:set>
                                    <p:animEffect transition="in" filter="wipe(down)">
                                      <p:cBhvr>
                                        <p:cTn id="80" dur="500"/>
                                        <p:tgtEl>
                                          <p:spTgt spid="531483"/>
                                        </p:tgtEl>
                                      </p:cBhvr>
                                    </p:animEffect>
                                  </p:childTnLst>
                                </p:cTn>
                              </p:par>
                            </p:childTnLst>
                          </p:cTn>
                        </p:par>
                        <p:par>
                          <p:cTn id="81" fill="hold">
                            <p:stCondLst>
                              <p:cond delay="2000"/>
                            </p:stCondLst>
                            <p:childTnLst>
                              <p:par>
                                <p:cTn id="82" presetID="1" presetClass="entr" presetSubtype="0" fill="hold" grpId="0" nodeType="afterEffect">
                                  <p:stCondLst>
                                    <p:cond delay="0"/>
                                  </p:stCondLst>
                                  <p:childTnLst>
                                    <p:set>
                                      <p:cBhvr>
                                        <p:cTn id="83" dur="1" fill="hold">
                                          <p:stCondLst>
                                            <p:cond delay="0"/>
                                          </p:stCondLst>
                                        </p:cTn>
                                        <p:tgtEl>
                                          <p:spTgt spid="531518"/>
                                        </p:tgtEl>
                                        <p:attrNameLst>
                                          <p:attrName>style.visibility</p:attrName>
                                        </p:attrNameLst>
                                      </p:cBhvr>
                                      <p:to>
                                        <p:strVal val="visible"/>
                                      </p:to>
                                    </p:set>
                                  </p:childTnLst>
                                </p:cTn>
                              </p:par>
                            </p:childTnLst>
                          </p:cTn>
                        </p:par>
                        <p:par>
                          <p:cTn id="84" fill="hold">
                            <p:stCondLst>
                              <p:cond delay="2000"/>
                            </p:stCondLst>
                            <p:childTnLst>
                              <p:par>
                                <p:cTn id="85" presetID="1" presetClass="entr" presetSubtype="0" fill="hold" grpId="0" nodeType="afterEffect">
                                  <p:stCondLst>
                                    <p:cond delay="0"/>
                                  </p:stCondLst>
                                  <p:childTnLst>
                                    <p:set>
                                      <p:cBhvr>
                                        <p:cTn id="86" dur="1" fill="hold">
                                          <p:stCondLst>
                                            <p:cond delay="0"/>
                                          </p:stCondLst>
                                        </p:cTn>
                                        <p:tgtEl>
                                          <p:spTgt spid="531519"/>
                                        </p:tgtEl>
                                        <p:attrNameLst>
                                          <p:attrName>style.visibility</p:attrName>
                                        </p:attrNameLst>
                                      </p:cBhvr>
                                      <p:to>
                                        <p:strVal val="visible"/>
                                      </p:to>
                                    </p:set>
                                  </p:childTnLst>
                                </p:cTn>
                              </p:par>
                            </p:childTnLst>
                          </p:cTn>
                        </p:par>
                        <p:par>
                          <p:cTn id="87" fill="hold">
                            <p:stCondLst>
                              <p:cond delay="2000"/>
                            </p:stCondLst>
                            <p:childTnLst>
                              <p:par>
                                <p:cTn id="88" presetID="1" presetClass="entr" presetSubtype="0" fill="hold" grpId="0" nodeType="afterEffect">
                                  <p:stCondLst>
                                    <p:cond delay="0"/>
                                  </p:stCondLst>
                                  <p:childTnLst>
                                    <p:set>
                                      <p:cBhvr>
                                        <p:cTn id="89" dur="1" fill="hold">
                                          <p:stCondLst>
                                            <p:cond delay="0"/>
                                          </p:stCondLst>
                                        </p:cTn>
                                        <p:tgtEl>
                                          <p:spTgt spid="531520"/>
                                        </p:tgtEl>
                                        <p:attrNameLst>
                                          <p:attrName>style.visibility</p:attrName>
                                        </p:attrNameLst>
                                      </p:cBhvr>
                                      <p:to>
                                        <p:strVal val="visible"/>
                                      </p:to>
                                    </p:set>
                                  </p:childTnLst>
                                </p:cTn>
                              </p:par>
                            </p:childTnLst>
                          </p:cTn>
                        </p:par>
                        <p:par>
                          <p:cTn id="90" fill="hold">
                            <p:stCondLst>
                              <p:cond delay="2000"/>
                            </p:stCondLst>
                            <p:childTnLst>
                              <p:par>
                                <p:cTn id="91" presetID="1" presetClass="entr" presetSubtype="0" fill="hold" grpId="0" nodeType="afterEffect">
                                  <p:stCondLst>
                                    <p:cond delay="0"/>
                                  </p:stCondLst>
                                  <p:childTnLst>
                                    <p:set>
                                      <p:cBhvr>
                                        <p:cTn id="92" dur="1" fill="hold">
                                          <p:stCondLst>
                                            <p:cond delay="0"/>
                                          </p:stCondLst>
                                        </p:cTn>
                                        <p:tgtEl>
                                          <p:spTgt spid="531521"/>
                                        </p:tgtEl>
                                        <p:attrNameLst>
                                          <p:attrName>style.visibility</p:attrName>
                                        </p:attrNameLst>
                                      </p:cBhvr>
                                      <p:to>
                                        <p:strVal val="visible"/>
                                      </p:to>
                                    </p:set>
                                  </p:childTnLst>
                                </p:cTn>
                              </p:par>
                            </p:childTnLst>
                          </p:cTn>
                        </p:par>
                        <p:par>
                          <p:cTn id="93" fill="hold">
                            <p:stCondLst>
                              <p:cond delay="2000"/>
                            </p:stCondLst>
                            <p:childTnLst>
                              <p:par>
                                <p:cTn id="94" presetID="1" presetClass="entr" presetSubtype="0" fill="hold" grpId="0" nodeType="afterEffect">
                                  <p:stCondLst>
                                    <p:cond delay="0"/>
                                  </p:stCondLst>
                                  <p:childTnLst>
                                    <p:set>
                                      <p:cBhvr>
                                        <p:cTn id="95" dur="1" fill="hold">
                                          <p:stCondLst>
                                            <p:cond delay="0"/>
                                          </p:stCondLst>
                                        </p:cTn>
                                        <p:tgtEl>
                                          <p:spTgt spid="531553"/>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531465"/>
                                        </p:tgtEl>
                                        <p:attrNameLst>
                                          <p:attrName>style.visibility</p:attrName>
                                        </p:attrNameLst>
                                      </p:cBhvr>
                                      <p:to>
                                        <p:strVal val="visible"/>
                                      </p:to>
                                    </p:set>
                                    <p:animEffect transition="in" filter="wipe(left)">
                                      <p:cBhvr>
                                        <p:cTn id="100" dur="500"/>
                                        <p:tgtEl>
                                          <p:spTgt spid="531465"/>
                                        </p:tgtEl>
                                      </p:cBhvr>
                                    </p:animEffect>
                                  </p:childTnLst>
                                </p:cTn>
                              </p:par>
                            </p:childTnLst>
                          </p:cTn>
                        </p:par>
                        <p:par>
                          <p:cTn id="101" fill="hold">
                            <p:stCondLst>
                              <p:cond delay="500"/>
                            </p:stCondLst>
                            <p:childTnLst>
                              <p:par>
                                <p:cTn id="102" presetID="22" presetClass="entr" presetSubtype="8" fill="hold" grpId="0" nodeType="afterEffect">
                                  <p:stCondLst>
                                    <p:cond delay="0"/>
                                  </p:stCondLst>
                                  <p:childTnLst>
                                    <p:set>
                                      <p:cBhvr>
                                        <p:cTn id="103" dur="1" fill="hold">
                                          <p:stCondLst>
                                            <p:cond delay="0"/>
                                          </p:stCondLst>
                                        </p:cTn>
                                        <p:tgtEl>
                                          <p:spTgt spid="531475"/>
                                        </p:tgtEl>
                                        <p:attrNameLst>
                                          <p:attrName>style.visibility</p:attrName>
                                        </p:attrNameLst>
                                      </p:cBhvr>
                                      <p:to>
                                        <p:strVal val="visible"/>
                                      </p:to>
                                    </p:set>
                                    <p:animEffect transition="in" filter="wipe(left)">
                                      <p:cBhvr>
                                        <p:cTn id="104" dur="500"/>
                                        <p:tgtEl>
                                          <p:spTgt spid="531475"/>
                                        </p:tgtEl>
                                      </p:cBhvr>
                                    </p:animEffect>
                                  </p:childTnLst>
                                </p:cTn>
                              </p:par>
                            </p:childTnLst>
                          </p:cTn>
                        </p:par>
                        <p:par>
                          <p:cTn id="105" fill="hold">
                            <p:stCondLst>
                              <p:cond delay="1000"/>
                            </p:stCondLst>
                            <p:childTnLst>
                              <p:par>
                                <p:cTn id="106" presetID="22" presetClass="entr" presetSubtype="4" fill="hold" grpId="0" nodeType="afterEffect">
                                  <p:stCondLst>
                                    <p:cond delay="0"/>
                                  </p:stCondLst>
                                  <p:childTnLst>
                                    <p:set>
                                      <p:cBhvr>
                                        <p:cTn id="107" dur="1" fill="hold">
                                          <p:stCondLst>
                                            <p:cond delay="0"/>
                                          </p:stCondLst>
                                        </p:cTn>
                                        <p:tgtEl>
                                          <p:spTgt spid="531494"/>
                                        </p:tgtEl>
                                        <p:attrNameLst>
                                          <p:attrName>style.visibility</p:attrName>
                                        </p:attrNameLst>
                                      </p:cBhvr>
                                      <p:to>
                                        <p:strVal val="visible"/>
                                      </p:to>
                                    </p:set>
                                    <p:animEffect transition="in" filter="wipe(down)">
                                      <p:cBhvr>
                                        <p:cTn id="108" dur="500"/>
                                        <p:tgtEl>
                                          <p:spTgt spid="531494"/>
                                        </p:tgtEl>
                                      </p:cBhvr>
                                    </p:animEffect>
                                  </p:childTnLst>
                                </p:cTn>
                              </p:par>
                            </p:childTnLst>
                          </p:cTn>
                        </p:par>
                        <p:par>
                          <p:cTn id="109" fill="hold">
                            <p:stCondLst>
                              <p:cond delay="1500"/>
                            </p:stCondLst>
                            <p:childTnLst>
                              <p:par>
                                <p:cTn id="110" presetID="22" presetClass="entr" presetSubtype="4" fill="hold" grpId="0" nodeType="afterEffect">
                                  <p:stCondLst>
                                    <p:cond delay="0"/>
                                  </p:stCondLst>
                                  <p:childTnLst>
                                    <p:set>
                                      <p:cBhvr>
                                        <p:cTn id="111" dur="1" fill="hold">
                                          <p:stCondLst>
                                            <p:cond delay="0"/>
                                          </p:stCondLst>
                                        </p:cTn>
                                        <p:tgtEl>
                                          <p:spTgt spid="531484"/>
                                        </p:tgtEl>
                                        <p:attrNameLst>
                                          <p:attrName>style.visibility</p:attrName>
                                        </p:attrNameLst>
                                      </p:cBhvr>
                                      <p:to>
                                        <p:strVal val="visible"/>
                                      </p:to>
                                    </p:set>
                                    <p:animEffect transition="in" filter="wipe(down)">
                                      <p:cBhvr>
                                        <p:cTn id="112" dur="500"/>
                                        <p:tgtEl>
                                          <p:spTgt spid="531484"/>
                                        </p:tgtEl>
                                      </p:cBhvr>
                                    </p:animEffect>
                                  </p:childTnLst>
                                </p:cTn>
                              </p:par>
                            </p:childTnLst>
                          </p:cTn>
                        </p:par>
                        <p:par>
                          <p:cTn id="113" fill="hold">
                            <p:stCondLst>
                              <p:cond delay="2000"/>
                            </p:stCondLst>
                            <p:childTnLst>
                              <p:par>
                                <p:cTn id="114" presetID="1" presetClass="entr" presetSubtype="0" fill="hold" grpId="0" nodeType="afterEffect">
                                  <p:stCondLst>
                                    <p:cond delay="0"/>
                                  </p:stCondLst>
                                  <p:childTnLst>
                                    <p:set>
                                      <p:cBhvr>
                                        <p:cTn id="115" dur="1" fill="hold">
                                          <p:stCondLst>
                                            <p:cond delay="0"/>
                                          </p:stCondLst>
                                        </p:cTn>
                                        <p:tgtEl>
                                          <p:spTgt spid="531522"/>
                                        </p:tgtEl>
                                        <p:attrNameLst>
                                          <p:attrName>style.visibility</p:attrName>
                                        </p:attrNameLst>
                                      </p:cBhvr>
                                      <p:to>
                                        <p:strVal val="visible"/>
                                      </p:to>
                                    </p:set>
                                  </p:childTnLst>
                                </p:cTn>
                              </p:par>
                            </p:childTnLst>
                          </p:cTn>
                        </p:par>
                        <p:par>
                          <p:cTn id="116" fill="hold">
                            <p:stCondLst>
                              <p:cond delay="2000"/>
                            </p:stCondLst>
                            <p:childTnLst>
                              <p:par>
                                <p:cTn id="117" presetID="1" presetClass="entr" presetSubtype="0" fill="hold" grpId="0" nodeType="afterEffect">
                                  <p:stCondLst>
                                    <p:cond delay="0"/>
                                  </p:stCondLst>
                                  <p:childTnLst>
                                    <p:set>
                                      <p:cBhvr>
                                        <p:cTn id="118" dur="1" fill="hold">
                                          <p:stCondLst>
                                            <p:cond delay="0"/>
                                          </p:stCondLst>
                                        </p:cTn>
                                        <p:tgtEl>
                                          <p:spTgt spid="531523"/>
                                        </p:tgtEl>
                                        <p:attrNameLst>
                                          <p:attrName>style.visibility</p:attrName>
                                        </p:attrNameLst>
                                      </p:cBhvr>
                                      <p:to>
                                        <p:strVal val="visible"/>
                                      </p:to>
                                    </p:set>
                                  </p:childTnLst>
                                </p:cTn>
                              </p:par>
                            </p:childTnLst>
                          </p:cTn>
                        </p:par>
                        <p:par>
                          <p:cTn id="119" fill="hold">
                            <p:stCondLst>
                              <p:cond delay="2000"/>
                            </p:stCondLst>
                            <p:childTnLst>
                              <p:par>
                                <p:cTn id="120" presetID="1" presetClass="entr" presetSubtype="0" fill="hold" grpId="0" nodeType="afterEffect">
                                  <p:stCondLst>
                                    <p:cond delay="0"/>
                                  </p:stCondLst>
                                  <p:childTnLst>
                                    <p:set>
                                      <p:cBhvr>
                                        <p:cTn id="121" dur="1" fill="hold">
                                          <p:stCondLst>
                                            <p:cond delay="0"/>
                                          </p:stCondLst>
                                        </p:cTn>
                                        <p:tgtEl>
                                          <p:spTgt spid="531524"/>
                                        </p:tgtEl>
                                        <p:attrNameLst>
                                          <p:attrName>style.visibility</p:attrName>
                                        </p:attrNameLst>
                                      </p:cBhvr>
                                      <p:to>
                                        <p:strVal val="visible"/>
                                      </p:to>
                                    </p:set>
                                  </p:childTnLst>
                                </p:cTn>
                              </p:par>
                            </p:childTnLst>
                          </p:cTn>
                        </p:par>
                        <p:par>
                          <p:cTn id="122" fill="hold">
                            <p:stCondLst>
                              <p:cond delay="2000"/>
                            </p:stCondLst>
                            <p:childTnLst>
                              <p:par>
                                <p:cTn id="123" presetID="1" presetClass="entr" presetSubtype="0" fill="hold" grpId="0" nodeType="afterEffect">
                                  <p:stCondLst>
                                    <p:cond delay="0"/>
                                  </p:stCondLst>
                                  <p:childTnLst>
                                    <p:set>
                                      <p:cBhvr>
                                        <p:cTn id="124" dur="1" fill="hold">
                                          <p:stCondLst>
                                            <p:cond delay="0"/>
                                          </p:stCondLst>
                                        </p:cTn>
                                        <p:tgtEl>
                                          <p:spTgt spid="531525"/>
                                        </p:tgtEl>
                                        <p:attrNameLst>
                                          <p:attrName>style.visibility</p:attrName>
                                        </p:attrNameLst>
                                      </p:cBhvr>
                                      <p:to>
                                        <p:strVal val="visible"/>
                                      </p:to>
                                    </p:set>
                                  </p:childTnLst>
                                </p:cTn>
                              </p:par>
                            </p:childTnLst>
                          </p:cTn>
                        </p:par>
                        <p:par>
                          <p:cTn id="125" fill="hold">
                            <p:stCondLst>
                              <p:cond delay="2000"/>
                            </p:stCondLst>
                            <p:childTnLst>
                              <p:par>
                                <p:cTn id="126" presetID="1" presetClass="entr" presetSubtype="0" fill="hold" grpId="0" nodeType="afterEffect">
                                  <p:stCondLst>
                                    <p:cond delay="0"/>
                                  </p:stCondLst>
                                  <p:childTnLst>
                                    <p:set>
                                      <p:cBhvr>
                                        <p:cTn id="127" dur="1" fill="hold">
                                          <p:stCondLst>
                                            <p:cond delay="0"/>
                                          </p:stCondLst>
                                        </p:cTn>
                                        <p:tgtEl>
                                          <p:spTgt spid="531554"/>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531466"/>
                                        </p:tgtEl>
                                        <p:attrNameLst>
                                          <p:attrName>style.visibility</p:attrName>
                                        </p:attrNameLst>
                                      </p:cBhvr>
                                      <p:to>
                                        <p:strVal val="visible"/>
                                      </p:to>
                                    </p:set>
                                    <p:animEffect transition="in" filter="wipe(left)">
                                      <p:cBhvr>
                                        <p:cTn id="132" dur="500"/>
                                        <p:tgtEl>
                                          <p:spTgt spid="531466"/>
                                        </p:tgtEl>
                                      </p:cBhvr>
                                    </p:animEffect>
                                  </p:childTnLst>
                                </p:cTn>
                              </p:par>
                            </p:childTnLst>
                          </p:cTn>
                        </p:par>
                        <p:par>
                          <p:cTn id="133" fill="hold">
                            <p:stCondLst>
                              <p:cond delay="500"/>
                            </p:stCondLst>
                            <p:childTnLst>
                              <p:par>
                                <p:cTn id="134" presetID="22" presetClass="entr" presetSubtype="8" fill="hold" grpId="0" nodeType="afterEffect">
                                  <p:stCondLst>
                                    <p:cond delay="0"/>
                                  </p:stCondLst>
                                  <p:childTnLst>
                                    <p:set>
                                      <p:cBhvr>
                                        <p:cTn id="135" dur="1" fill="hold">
                                          <p:stCondLst>
                                            <p:cond delay="0"/>
                                          </p:stCondLst>
                                        </p:cTn>
                                        <p:tgtEl>
                                          <p:spTgt spid="531476"/>
                                        </p:tgtEl>
                                        <p:attrNameLst>
                                          <p:attrName>style.visibility</p:attrName>
                                        </p:attrNameLst>
                                      </p:cBhvr>
                                      <p:to>
                                        <p:strVal val="visible"/>
                                      </p:to>
                                    </p:set>
                                    <p:animEffect transition="in" filter="wipe(left)">
                                      <p:cBhvr>
                                        <p:cTn id="136" dur="500"/>
                                        <p:tgtEl>
                                          <p:spTgt spid="531476"/>
                                        </p:tgtEl>
                                      </p:cBhvr>
                                    </p:animEffect>
                                  </p:childTnLst>
                                </p:cTn>
                              </p:par>
                            </p:childTnLst>
                          </p:cTn>
                        </p:par>
                        <p:par>
                          <p:cTn id="137" fill="hold">
                            <p:stCondLst>
                              <p:cond delay="1000"/>
                            </p:stCondLst>
                            <p:childTnLst>
                              <p:par>
                                <p:cTn id="138" presetID="22" presetClass="entr" presetSubtype="4" fill="hold" grpId="0" nodeType="afterEffect">
                                  <p:stCondLst>
                                    <p:cond delay="0"/>
                                  </p:stCondLst>
                                  <p:childTnLst>
                                    <p:set>
                                      <p:cBhvr>
                                        <p:cTn id="139" dur="1" fill="hold">
                                          <p:stCondLst>
                                            <p:cond delay="0"/>
                                          </p:stCondLst>
                                        </p:cTn>
                                        <p:tgtEl>
                                          <p:spTgt spid="531495"/>
                                        </p:tgtEl>
                                        <p:attrNameLst>
                                          <p:attrName>style.visibility</p:attrName>
                                        </p:attrNameLst>
                                      </p:cBhvr>
                                      <p:to>
                                        <p:strVal val="visible"/>
                                      </p:to>
                                    </p:set>
                                    <p:animEffect transition="in" filter="wipe(down)">
                                      <p:cBhvr>
                                        <p:cTn id="140" dur="500"/>
                                        <p:tgtEl>
                                          <p:spTgt spid="531495"/>
                                        </p:tgtEl>
                                      </p:cBhvr>
                                    </p:animEffect>
                                  </p:childTnLst>
                                </p:cTn>
                              </p:par>
                            </p:childTnLst>
                          </p:cTn>
                        </p:par>
                        <p:par>
                          <p:cTn id="141" fill="hold">
                            <p:stCondLst>
                              <p:cond delay="1500"/>
                            </p:stCondLst>
                            <p:childTnLst>
                              <p:par>
                                <p:cTn id="142" presetID="22" presetClass="entr" presetSubtype="4" fill="hold" grpId="0" nodeType="afterEffect">
                                  <p:stCondLst>
                                    <p:cond delay="0"/>
                                  </p:stCondLst>
                                  <p:childTnLst>
                                    <p:set>
                                      <p:cBhvr>
                                        <p:cTn id="143" dur="1" fill="hold">
                                          <p:stCondLst>
                                            <p:cond delay="0"/>
                                          </p:stCondLst>
                                        </p:cTn>
                                        <p:tgtEl>
                                          <p:spTgt spid="531485"/>
                                        </p:tgtEl>
                                        <p:attrNameLst>
                                          <p:attrName>style.visibility</p:attrName>
                                        </p:attrNameLst>
                                      </p:cBhvr>
                                      <p:to>
                                        <p:strVal val="visible"/>
                                      </p:to>
                                    </p:set>
                                    <p:animEffect transition="in" filter="wipe(down)">
                                      <p:cBhvr>
                                        <p:cTn id="144" dur="500"/>
                                        <p:tgtEl>
                                          <p:spTgt spid="531485"/>
                                        </p:tgtEl>
                                      </p:cBhvr>
                                    </p:animEffect>
                                  </p:childTnLst>
                                </p:cTn>
                              </p:par>
                            </p:childTnLst>
                          </p:cTn>
                        </p:par>
                        <p:par>
                          <p:cTn id="145" fill="hold">
                            <p:stCondLst>
                              <p:cond delay="2000"/>
                            </p:stCondLst>
                            <p:childTnLst>
                              <p:par>
                                <p:cTn id="146" presetID="1" presetClass="entr" presetSubtype="0" fill="hold" grpId="0" nodeType="afterEffect">
                                  <p:stCondLst>
                                    <p:cond delay="0"/>
                                  </p:stCondLst>
                                  <p:childTnLst>
                                    <p:set>
                                      <p:cBhvr>
                                        <p:cTn id="147" dur="1" fill="hold">
                                          <p:stCondLst>
                                            <p:cond delay="0"/>
                                          </p:stCondLst>
                                        </p:cTn>
                                        <p:tgtEl>
                                          <p:spTgt spid="531526"/>
                                        </p:tgtEl>
                                        <p:attrNameLst>
                                          <p:attrName>style.visibility</p:attrName>
                                        </p:attrNameLst>
                                      </p:cBhvr>
                                      <p:to>
                                        <p:strVal val="visible"/>
                                      </p:to>
                                    </p:set>
                                  </p:childTnLst>
                                </p:cTn>
                              </p:par>
                            </p:childTnLst>
                          </p:cTn>
                        </p:par>
                        <p:par>
                          <p:cTn id="148" fill="hold">
                            <p:stCondLst>
                              <p:cond delay="2000"/>
                            </p:stCondLst>
                            <p:childTnLst>
                              <p:par>
                                <p:cTn id="149" presetID="1" presetClass="entr" presetSubtype="0" fill="hold" grpId="0" nodeType="afterEffect">
                                  <p:stCondLst>
                                    <p:cond delay="0"/>
                                  </p:stCondLst>
                                  <p:childTnLst>
                                    <p:set>
                                      <p:cBhvr>
                                        <p:cTn id="150" dur="1" fill="hold">
                                          <p:stCondLst>
                                            <p:cond delay="0"/>
                                          </p:stCondLst>
                                        </p:cTn>
                                        <p:tgtEl>
                                          <p:spTgt spid="531527"/>
                                        </p:tgtEl>
                                        <p:attrNameLst>
                                          <p:attrName>style.visibility</p:attrName>
                                        </p:attrNameLst>
                                      </p:cBhvr>
                                      <p:to>
                                        <p:strVal val="visible"/>
                                      </p:to>
                                    </p:set>
                                  </p:childTnLst>
                                </p:cTn>
                              </p:par>
                            </p:childTnLst>
                          </p:cTn>
                        </p:par>
                        <p:par>
                          <p:cTn id="151" fill="hold">
                            <p:stCondLst>
                              <p:cond delay="2000"/>
                            </p:stCondLst>
                            <p:childTnLst>
                              <p:par>
                                <p:cTn id="152" presetID="1" presetClass="entr" presetSubtype="0" fill="hold" grpId="0" nodeType="afterEffect">
                                  <p:stCondLst>
                                    <p:cond delay="0"/>
                                  </p:stCondLst>
                                  <p:childTnLst>
                                    <p:set>
                                      <p:cBhvr>
                                        <p:cTn id="153" dur="1" fill="hold">
                                          <p:stCondLst>
                                            <p:cond delay="0"/>
                                          </p:stCondLst>
                                        </p:cTn>
                                        <p:tgtEl>
                                          <p:spTgt spid="531528"/>
                                        </p:tgtEl>
                                        <p:attrNameLst>
                                          <p:attrName>style.visibility</p:attrName>
                                        </p:attrNameLst>
                                      </p:cBhvr>
                                      <p:to>
                                        <p:strVal val="visible"/>
                                      </p:to>
                                    </p:set>
                                  </p:childTnLst>
                                </p:cTn>
                              </p:par>
                            </p:childTnLst>
                          </p:cTn>
                        </p:par>
                        <p:par>
                          <p:cTn id="154" fill="hold">
                            <p:stCondLst>
                              <p:cond delay="2000"/>
                            </p:stCondLst>
                            <p:childTnLst>
                              <p:par>
                                <p:cTn id="155" presetID="1" presetClass="entr" presetSubtype="0" fill="hold" grpId="0" nodeType="afterEffect">
                                  <p:stCondLst>
                                    <p:cond delay="0"/>
                                  </p:stCondLst>
                                  <p:childTnLst>
                                    <p:set>
                                      <p:cBhvr>
                                        <p:cTn id="156" dur="1" fill="hold">
                                          <p:stCondLst>
                                            <p:cond delay="0"/>
                                          </p:stCondLst>
                                        </p:cTn>
                                        <p:tgtEl>
                                          <p:spTgt spid="531529"/>
                                        </p:tgtEl>
                                        <p:attrNameLst>
                                          <p:attrName>style.visibility</p:attrName>
                                        </p:attrNameLst>
                                      </p:cBhvr>
                                      <p:to>
                                        <p:strVal val="visible"/>
                                      </p:to>
                                    </p:set>
                                  </p:childTnLst>
                                </p:cTn>
                              </p:par>
                            </p:childTnLst>
                          </p:cTn>
                        </p:par>
                        <p:par>
                          <p:cTn id="157" fill="hold">
                            <p:stCondLst>
                              <p:cond delay="2000"/>
                            </p:stCondLst>
                            <p:childTnLst>
                              <p:par>
                                <p:cTn id="158" presetID="1" presetClass="entr" presetSubtype="0" fill="hold" grpId="0" nodeType="afterEffect">
                                  <p:stCondLst>
                                    <p:cond delay="0"/>
                                  </p:stCondLst>
                                  <p:childTnLst>
                                    <p:set>
                                      <p:cBhvr>
                                        <p:cTn id="159" dur="1" fill="hold">
                                          <p:stCondLst>
                                            <p:cond delay="0"/>
                                          </p:stCondLst>
                                        </p:cTn>
                                        <p:tgtEl>
                                          <p:spTgt spid="531555"/>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22" presetClass="entr" presetSubtype="8" fill="hold" grpId="0" nodeType="clickEffect">
                                  <p:stCondLst>
                                    <p:cond delay="0"/>
                                  </p:stCondLst>
                                  <p:childTnLst>
                                    <p:set>
                                      <p:cBhvr>
                                        <p:cTn id="163" dur="1" fill="hold">
                                          <p:stCondLst>
                                            <p:cond delay="0"/>
                                          </p:stCondLst>
                                        </p:cTn>
                                        <p:tgtEl>
                                          <p:spTgt spid="531467"/>
                                        </p:tgtEl>
                                        <p:attrNameLst>
                                          <p:attrName>style.visibility</p:attrName>
                                        </p:attrNameLst>
                                      </p:cBhvr>
                                      <p:to>
                                        <p:strVal val="visible"/>
                                      </p:to>
                                    </p:set>
                                    <p:animEffect transition="in" filter="wipe(left)">
                                      <p:cBhvr>
                                        <p:cTn id="164" dur="500"/>
                                        <p:tgtEl>
                                          <p:spTgt spid="531467"/>
                                        </p:tgtEl>
                                      </p:cBhvr>
                                    </p:animEffect>
                                  </p:childTnLst>
                                </p:cTn>
                              </p:par>
                            </p:childTnLst>
                          </p:cTn>
                        </p:par>
                        <p:par>
                          <p:cTn id="165" fill="hold">
                            <p:stCondLst>
                              <p:cond delay="500"/>
                            </p:stCondLst>
                            <p:childTnLst>
                              <p:par>
                                <p:cTn id="166" presetID="22" presetClass="entr" presetSubtype="8" fill="hold" grpId="0" nodeType="afterEffect">
                                  <p:stCondLst>
                                    <p:cond delay="0"/>
                                  </p:stCondLst>
                                  <p:childTnLst>
                                    <p:set>
                                      <p:cBhvr>
                                        <p:cTn id="167" dur="1" fill="hold">
                                          <p:stCondLst>
                                            <p:cond delay="0"/>
                                          </p:stCondLst>
                                        </p:cTn>
                                        <p:tgtEl>
                                          <p:spTgt spid="531477"/>
                                        </p:tgtEl>
                                        <p:attrNameLst>
                                          <p:attrName>style.visibility</p:attrName>
                                        </p:attrNameLst>
                                      </p:cBhvr>
                                      <p:to>
                                        <p:strVal val="visible"/>
                                      </p:to>
                                    </p:set>
                                    <p:animEffect transition="in" filter="wipe(left)">
                                      <p:cBhvr>
                                        <p:cTn id="168" dur="500"/>
                                        <p:tgtEl>
                                          <p:spTgt spid="531477"/>
                                        </p:tgtEl>
                                      </p:cBhvr>
                                    </p:animEffect>
                                  </p:childTnLst>
                                </p:cTn>
                              </p:par>
                            </p:childTnLst>
                          </p:cTn>
                        </p:par>
                        <p:par>
                          <p:cTn id="169" fill="hold">
                            <p:stCondLst>
                              <p:cond delay="1000"/>
                            </p:stCondLst>
                            <p:childTnLst>
                              <p:par>
                                <p:cTn id="170" presetID="22" presetClass="entr" presetSubtype="4" fill="hold" grpId="0" nodeType="afterEffect">
                                  <p:stCondLst>
                                    <p:cond delay="0"/>
                                  </p:stCondLst>
                                  <p:childTnLst>
                                    <p:set>
                                      <p:cBhvr>
                                        <p:cTn id="171" dur="1" fill="hold">
                                          <p:stCondLst>
                                            <p:cond delay="0"/>
                                          </p:stCondLst>
                                        </p:cTn>
                                        <p:tgtEl>
                                          <p:spTgt spid="531496"/>
                                        </p:tgtEl>
                                        <p:attrNameLst>
                                          <p:attrName>style.visibility</p:attrName>
                                        </p:attrNameLst>
                                      </p:cBhvr>
                                      <p:to>
                                        <p:strVal val="visible"/>
                                      </p:to>
                                    </p:set>
                                    <p:animEffect transition="in" filter="wipe(down)">
                                      <p:cBhvr>
                                        <p:cTn id="172" dur="500"/>
                                        <p:tgtEl>
                                          <p:spTgt spid="531496"/>
                                        </p:tgtEl>
                                      </p:cBhvr>
                                    </p:animEffect>
                                  </p:childTnLst>
                                </p:cTn>
                              </p:par>
                            </p:childTnLst>
                          </p:cTn>
                        </p:par>
                        <p:par>
                          <p:cTn id="173" fill="hold">
                            <p:stCondLst>
                              <p:cond delay="1500"/>
                            </p:stCondLst>
                            <p:childTnLst>
                              <p:par>
                                <p:cTn id="174" presetID="22" presetClass="entr" presetSubtype="4" fill="hold" grpId="0" nodeType="afterEffect">
                                  <p:stCondLst>
                                    <p:cond delay="0"/>
                                  </p:stCondLst>
                                  <p:childTnLst>
                                    <p:set>
                                      <p:cBhvr>
                                        <p:cTn id="175" dur="1" fill="hold">
                                          <p:stCondLst>
                                            <p:cond delay="0"/>
                                          </p:stCondLst>
                                        </p:cTn>
                                        <p:tgtEl>
                                          <p:spTgt spid="531486"/>
                                        </p:tgtEl>
                                        <p:attrNameLst>
                                          <p:attrName>style.visibility</p:attrName>
                                        </p:attrNameLst>
                                      </p:cBhvr>
                                      <p:to>
                                        <p:strVal val="visible"/>
                                      </p:to>
                                    </p:set>
                                    <p:animEffect transition="in" filter="wipe(down)">
                                      <p:cBhvr>
                                        <p:cTn id="176" dur="500"/>
                                        <p:tgtEl>
                                          <p:spTgt spid="531486"/>
                                        </p:tgtEl>
                                      </p:cBhvr>
                                    </p:animEffect>
                                  </p:childTnLst>
                                </p:cTn>
                              </p:par>
                            </p:childTnLst>
                          </p:cTn>
                        </p:par>
                        <p:par>
                          <p:cTn id="177" fill="hold">
                            <p:stCondLst>
                              <p:cond delay="2000"/>
                            </p:stCondLst>
                            <p:childTnLst>
                              <p:par>
                                <p:cTn id="178" presetID="1" presetClass="entr" presetSubtype="0" fill="hold" grpId="0" nodeType="afterEffect">
                                  <p:stCondLst>
                                    <p:cond delay="0"/>
                                  </p:stCondLst>
                                  <p:childTnLst>
                                    <p:set>
                                      <p:cBhvr>
                                        <p:cTn id="179" dur="1" fill="hold">
                                          <p:stCondLst>
                                            <p:cond delay="0"/>
                                          </p:stCondLst>
                                        </p:cTn>
                                        <p:tgtEl>
                                          <p:spTgt spid="531530"/>
                                        </p:tgtEl>
                                        <p:attrNameLst>
                                          <p:attrName>style.visibility</p:attrName>
                                        </p:attrNameLst>
                                      </p:cBhvr>
                                      <p:to>
                                        <p:strVal val="visible"/>
                                      </p:to>
                                    </p:set>
                                  </p:childTnLst>
                                </p:cTn>
                              </p:par>
                            </p:childTnLst>
                          </p:cTn>
                        </p:par>
                        <p:par>
                          <p:cTn id="180" fill="hold">
                            <p:stCondLst>
                              <p:cond delay="2000"/>
                            </p:stCondLst>
                            <p:childTnLst>
                              <p:par>
                                <p:cTn id="181" presetID="1" presetClass="entr" presetSubtype="0" fill="hold" grpId="0" nodeType="afterEffect">
                                  <p:stCondLst>
                                    <p:cond delay="0"/>
                                  </p:stCondLst>
                                  <p:childTnLst>
                                    <p:set>
                                      <p:cBhvr>
                                        <p:cTn id="182" dur="1" fill="hold">
                                          <p:stCondLst>
                                            <p:cond delay="0"/>
                                          </p:stCondLst>
                                        </p:cTn>
                                        <p:tgtEl>
                                          <p:spTgt spid="531531"/>
                                        </p:tgtEl>
                                        <p:attrNameLst>
                                          <p:attrName>style.visibility</p:attrName>
                                        </p:attrNameLst>
                                      </p:cBhvr>
                                      <p:to>
                                        <p:strVal val="visible"/>
                                      </p:to>
                                    </p:set>
                                  </p:childTnLst>
                                </p:cTn>
                              </p:par>
                            </p:childTnLst>
                          </p:cTn>
                        </p:par>
                        <p:par>
                          <p:cTn id="183" fill="hold">
                            <p:stCondLst>
                              <p:cond delay="2000"/>
                            </p:stCondLst>
                            <p:childTnLst>
                              <p:par>
                                <p:cTn id="184" presetID="1" presetClass="entr" presetSubtype="0" fill="hold" grpId="0" nodeType="afterEffect">
                                  <p:stCondLst>
                                    <p:cond delay="0"/>
                                  </p:stCondLst>
                                  <p:childTnLst>
                                    <p:set>
                                      <p:cBhvr>
                                        <p:cTn id="185" dur="1" fill="hold">
                                          <p:stCondLst>
                                            <p:cond delay="0"/>
                                          </p:stCondLst>
                                        </p:cTn>
                                        <p:tgtEl>
                                          <p:spTgt spid="531532"/>
                                        </p:tgtEl>
                                        <p:attrNameLst>
                                          <p:attrName>style.visibility</p:attrName>
                                        </p:attrNameLst>
                                      </p:cBhvr>
                                      <p:to>
                                        <p:strVal val="visible"/>
                                      </p:to>
                                    </p:set>
                                  </p:childTnLst>
                                </p:cTn>
                              </p:par>
                            </p:childTnLst>
                          </p:cTn>
                        </p:par>
                        <p:par>
                          <p:cTn id="186" fill="hold">
                            <p:stCondLst>
                              <p:cond delay="2000"/>
                            </p:stCondLst>
                            <p:childTnLst>
                              <p:par>
                                <p:cTn id="187" presetID="1" presetClass="entr" presetSubtype="0" fill="hold" grpId="0" nodeType="afterEffect">
                                  <p:stCondLst>
                                    <p:cond delay="0"/>
                                  </p:stCondLst>
                                  <p:childTnLst>
                                    <p:set>
                                      <p:cBhvr>
                                        <p:cTn id="188" dur="1" fill="hold">
                                          <p:stCondLst>
                                            <p:cond delay="0"/>
                                          </p:stCondLst>
                                        </p:cTn>
                                        <p:tgtEl>
                                          <p:spTgt spid="531533"/>
                                        </p:tgtEl>
                                        <p:attrNameLst>
                                          <p:attrName>style.visibility</p:attrName>
                                        </p:attrNameLst>
                                      </p:cBhvr>
                                      <p:to>
                                        <p:strVal val="visible"/>
                                      </p:to>
                                    </p:set>
                                  </p:childTnLst>
                                </p:cTn>
                              </p:par>
                            </p:childTnLst>
                          </p:cTn>
                        </p:par>
                        <p:par>
                          <p:cTn id="189" fill="hold">
                            <p:stCondLst>
                              <p:cond delay="2000"/>
                            </p:stCondLst>
                            <p:childTnLst>
                              <p:par>
                                <p:cTn id="190" presetID="1" presetClass="entr" presetSubtype="0" fill="hold" grpId="0" nodeType="afterEffect">
                                  <p:stCondLst>
                                    <p:cond delay="0"/>
                                  </p:stCondLst>
                                  <p:childTnLst>
                                    <p:set>
                                      <p:cBhvr>
                                        <p:cTn id="191" dur="1" fill="hold">
                                          <p:stCondLst>
                                            <p:cond delay="0"/>
                                          </p:stCondLst>
                                        </p:cTn>
                                        <p:tgtEl>
                                          <p:spTgt spid="531556"/>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22" presetClass="entr" presetSubtype="4" fill="hold" grpId="0" nodeType="clickEffect">
                                  <p:stCondLst>
                                    <p:cond delay="0"/>
                                  </p:stCondLst>
                                  <p:childTnLst>
                                    <p:set>
                                      <p:cBhvr>
                                        <p:cTn id="195" dur="1" fill="hold">
                                          <p:stCondLst>
                                            <p:cond delay="0"/>
                                          </p:stCondLst>
                                        </p:cTn>
                                        <p:tgtEl>
                                          <p:spTgt spid="531468"/>
                                        </p:tgtEl>
                                        <p:attrNameLst>
                                          <p:attrName>style.visibility</p:attrName>
                                        </p:attrNameLst>
                                      </p:cBhvr>
                                      <p:to>
                                        <p:strVal val="visible"/>
                                      </p:to>
                                    </p:set>
                                    <p:animEffect transition="in" filter="wipe(down)">
                                      <p:cBhvr>
                                        <p:cTn id="196" dur="500"/>
                                        <p:tgtEl>
                                          <p:spTgt spid="531468"/>
                                        </p:tgtEl>
                                      </p:cBhvr>
                                    </p:animEffect>
                                  </p:childTnLst>
                                </p:cTn>
                              </p:par>
                            </p:childTnLst>
                          </p:cTn>
                        </p:par>
                        <p:par>
                          <p:cTn id="197" fill="hold">
                            <p:stCondLst>
                              <p:cond delay="500"/>
                            </p:stCondLst>
                            <p:childTnLst>
                              <p:par>
                                <p:cTn id="198" presetID="22" presetClass="entr" presetSubtype="4" fill="hold" grpId="0" nodeType="afterEffect">
                                  <p:stCondLst>
                                    <p:cond delay="0"/>
                                  </p:stCondLst>
                                  <p:childTnLst>
                                    <p:set>
                                      <p:cBhvr>
                                        <p:cTn id="199" dur="1" fill="hold">
                                          <p:stCondLst>
                                            <p:cond delay="0"/>
                                          </p:stCondLst>
                                        </p:cTn>
                                        <p:tgtEl>
                                          <p:spTgt spid="531478"/>
                                        </p:tgtEl>
                                        <p:attrNameLst>
                                          <p:attrName>style.visibility</p:attrName>
                                        </p:attrNameLst>
                                      </p:cBhvr>
                                      <p:to>
                                        <p:strVal val="visible"/>
                                      </p:to>
                                    </p:set>
                                    <p:animEffect transition="in" filter="wipe(down)">
                                      <p:cBhvr>
                                        <p:cTn id="200" dur="500"/>
                                        <p:tgtEl>
                                          <p:spTgt spid="531478"/>
                                        </p:tgtEl>
                                      </p:cBhvr>
                                    </p:animEffect>
                                  </p:childTnLst>
                                </p:cTn>
                              </p:par>
                            </p:childTnLst>
                          </p:cTn>
                        </p:par>
                        <p:par>
                          <p:cTn id="201" fill="hold">
                            <p:stCondLst>
                              <p:cond delay="1000"/>
                            </p:stCondLst>
                            <p:childTnLst>
                              <p:par>
                                <p:cTn id="202" presetID="22" presetClass="entr" presetSubtype="4" fill="hold" grpId="0" nodeType="afterEffect">
                                  <p:stCondLst>
                                    <p:cond delay="0"/>
                                  </p:stCondLst>
                                  <p:childTnLst>
                                    <p:set>
                                      <p:cBhvr>
                                        <p:cTn id="203" dur="1" fill="hold">
                                          <p:stCondLst>
                                            <p:cond delay="0"/>
                                          </p:stCondLst>
                                        </p:cTn>
                                        <p:tgtEl>
                                          <p:spTgt spid="531497"/>
                                        </p:tgtEl>
                                        <p:attrNameLst>
                                          <p:attrName>style.visibility</p:attrName>
                                        </p:attrNameLst>
                                      </p:cBhvr>
                                      <p:to>
                                        <p:strVal val="visible"/>
                                      </p:to>
                                    </p:set>
                                    <p:animEffect transition="in" filter="wipe(down)">
                                      <p:cBhvr>
                                        <p:cTn id="204" dur="500"/>
                                        <p:tgtEl>
                                          <p:spTgt spid="531497"/>
                                        </p:tgtEl>
                                      </p:cBhvr>
                                    </p:animEffect>
                                  </p:childTnLst>
                                </p:cTn>
                              </p:par>
                            </p:childTnLst>
                          </p:cTn>
                        </p:par>
                        <p:par>
                          <p:cTn id="205" fill="hold">
                            <p:stCondLst>
                              <p:cond delay="1500"/>
                            </p:stCondLst>
                            <p:childTnLst>
                              <p:par>
                                <p:cTn id="206" presetID="22" presetClass="entr" presetSubtype="4" fill="hold" grpId="0" nodeType="afterEffect">
                                  <p:stCondLst>
                                    <p:cond delay="0"/>
                                  </p:stCondLst>
                                  <p:childTnLst>
                                    <p:set>
                                      <p:cBhvr>
                                        <p:cTn id="207" dur="1" fill="hold">
                                          <p:stCondLst>
                                            <p:cond delay="0"/>
                                          </p:stCondLst>
                                        </p:cTn>
                                        <p:tgtEl>
                                          <p:spTgt spid="531487"/>
                                        </p:tgtEl>
                                        <p:attrNameLst>
                                          <p:attrName>style.visibility</p:attrName>
                                        </p:attrNameLst>
                                      </p:cBhvr>
                                      <p:to>
                                        <p:strVal val="visible"/>
                                      </p:to>
                                    </p:set>
                                    <p:animEffect transition="in" filter="wipe(down)">
                                      <p:cBhvr>
                                        <p:cTn id="208" dur="500"/>
                                        <p:tgtEl>
                                          <p:spTgt spid="531487"/>
                                        </p:tgtEl>
                                      </p:cBhvr>
                                    </p:animEffect>
                                  </p:childTnLst>
                                </p:cTn>
                              </p:par>
                            </p:childTnLst>
                          </p:cTn>
                        </p:par>
                        <p:par>
                          <p:cTn id="209" fill="hold">
                            <p:stCondLst>
                              <p:cond delay="2000"/>
                            </p:stCondLst>
                            <p:childTnLst>
                              <p:par>
                                <p:cTn id="210" presetID="1" presetClass="entr" presetSubtype="0" fill="hold" grpId="0" nodeType="afterEffect">
                                  <p:stCondLst>
                                    <p:cond delay="0"/>
                                  </p:stCondLst>
                                  <p:childTnLst>
                                    <p:set>
                                      <p:cBhvr>
                                        <p:cTn id="211" dur="1" fill="hold">
                                          <p:stCondLst>
                                            <p:cond delay="0"/>
                                          </p:stCondLst>
                                        </p:cTn>
                                        <p:tgtEl>
                                          <p:spTgt spid="531534"/>
                                        </p:tgtEl>
                                        <p:attrNameLst>
                                          <p:attrName>style.visibility</p:attrName>
                                        </p:attrNameLst>
                                      </p:cBhvr>
                                      <p:to>
                                        <p:strVal val="visible"/>
                                      </p:to>
                                    </p:set>
                                  </p:childTnLst>
                                </p:cTn>
                              </p:par>
                            </p:childTnLst>
                          </p:cTn>
                        </p:par>
                        <p:par>
                          <p:cTn id="212" fill="hold">
                            <p:stCondLst>
                              <p:cond delay="2000"/>
                            </p:stCondLst>
                            <p:childTnLst>
                              <p:par>
                                <p:cTn id="213" presetID="1" presetClass="entr" presetSubtype="0" fill="hold" grpId="0" nodeType="afterEffect">
                                  <p:stCondLst>
                                    <p:cond delay="0"/>
                                  </p:stCondLst>
                                  <p:childTnLst>
                                    <p:set>
                                      <p:cBhvr>
                                        <p:cTn id="214" dur="1" fill="hold">
                                          <p:stCondLst>
                                            <p:cond delay="0"/>
                                          </p:stCondLst>
                                        </p:cTn>
                                        <p:tgtEl>
                                          <p:spTgt spid="531535"/>
                                        </p:tgtEl>
                                        <p:attrNameLst>
                                          <p:attrName>style.visibility</p:attrName>
                                        </p:attrNameLst>
                                      </p:cBhvr>
                                      <p:to>
                                        <p:strVal val="visible"/>
                                      </p:to>
                                    </p:set>
                                  </p:childTnLst>
                                </p:cTn>
                              </p:par>
                            </p:childTnLst>
                          </p:cTn>
                        </p:par>
                        <p:par>
                          <p:cTn id="215" fill="hold">
                            <p:stCondLst>
                              <p:cond delay="2000"/>
                            </p:stCondLst>
                            <p:childTnLst>
                              <p:par>
                                <p:cTn id="216" presetID="1" presetClass="entr" presetSubtype="0" fill="hold" grpId="0" nodeType="afterEffect">
                                  <p:stCondLst>
                                    <p:cond delay="0"/>
                                  </p:stCondLst>
                                  <p:childTnLst>
                                    <p:set>
                                      <p:cBhvr>
                                        <p:cTn id="217" dur="1" fill="hold">
                                          <p:stCondLst>
                                            <p:cond delay="0"/>
                                          </p:stCondLst>
                                        </p:cTn>
                                        <p:tgtEl>
                                          <p:spTgt spid="531536"/>
                                        </p:tgtEl>
                                        <p:attrNameLst>
                                          <p:attrName>style.visibility</p:attrName>
                                        </p:attrNameLst>
                                      </p:cBhvr>
                                      <p:to>
                                        <p:strVal val="visible"/>
                                      </p:to>
                                    </p:set>
                                  </p:childTnLst>
                                </p:cTn>
                              </p:par>
                            </p:childTnLst>
                          </p:cTn>
                        </p:par>
                        <p:par>
                          <p:cTn id="218" fill="hold">
                            <p:stCondLst>
                              <p:cond delay="2000"/>
                            </p:stCondLst>
                            <p:childTnLst>
                              <p:par>
                                <p:cTn id="219" presetID="1" presetClass="entr" presetSubtype="0" fill="hold" grpId="0" nodeType="afterEffect">
                                  <p:stCondLst>
                                    <p:cond delay="0"/>
                                  </p:stCondLst>
                                  <p:childTnLst>
                                    <p:set>
                                      <p:cBhvr>
                                        <p:cTn id="220" dur="1" fill="hold">
                                          <p:stCondLst>
                                            <p:cond delay="0"/>
                                          </p:stCondLst>
                                        </p:cTn>
                                        <p:tgtEl>
                                          <p:spTgt spid="531537"/>
                                        </p:tgtEl>
                                        <p:attrNameLst>
                                          <p:attrName>style.visibility</p:attrName>
                                        </p:attrNameLst>
                                      </p:cBhvr>
                                      <p:to>
                                        <p:strVal val="visible"/>
                                      </p:to>
                                    </p:set>
                                  </p:childTnLst>
                                </p:cTn>
                              </p:par>
                            </p:childTnLst>
                          </p:cTn>
                        </p:par>
                        <p:par>
                          <p:cTn id="221" fill="hold">
                            <p:stCondLst>
                              <p:cond delay="2000"/>
                            </p:stCondLst>
                            <p:childTnLst>
                              <p:par>
                                <p:cTn id="222" presetID="1" presetClass="entr" presetSubtype="0" fill="hold" grpId="0" nodeType="afterEffect">
                                  <p:stCondLst>
                                    <p:cond delay="0"/>
                                  </p:stCondLst>
                                  <p:childTnLst>
                                    <p:set>
                                      <p:cBhvr>
                                        <p:cTn id="223" dur="1" fill="hold">
                                          <p:stCondLst>
                                            <p:cond delay="0"/>
                                          </p:stCondLst>
                                        </p:cTn>
                                        <p:tgtEl>
                                          <p:spTgt spid="531557"/>
                                        </p:tgtEl>
                                        <p:attrNameLst>
                                          <p:attrName>style.visibility</p:attrName>
                                        </p:attrNameLst>
                                      </p:cBhvr>
                                      <p:to>
                                        <p:strVal val="visible"/>
                                      </p:to>
                                    </p:set>
                                  </p:childTnLst>
                                </p:cTn>
                              </p:par>
                            </p:childTnLst>
                          </p:cTn>
                        </p:par>
                      </p:childTnLst>
                    </p:cTn>
                  </p:par>
                  <p:par>
                    <p:cTn id="224" fill="hold">
                      <p:stCondLst>
                        <p:cond delay="indefinite"/>
                      </p:stCondLst>
                      <p:childTnLst>
                        <p:par>
                          <p:cTn id="225" fill="hold">
                            <p:stCondLst>
                              <p:cond delay="0"/>
                            </p:stCondLst>
                            <p:childTnLst>
                              <p:par>
                                <p:cTn id="226" presetID="22" presetClass="entr" presetSubtype="8" fill="hold" grpId="0" nodeType="clickEffect">
                                  <p:stCondLst>
                                    <p:cond delay="0"/>
                                  </p:stCondLst>
                                  <p:childTnLst>
                                    <p:set>
                                      <p:cBhvr>
                                        <p:cTn id="227" dur="1" fill="hold">
                                          <p:stCondLst>
                                            <p:cond delay="0"/>
                                          </p:stCondLst>
                                        </p:cTn>
                                        <p:tgtEl>
                                          <p:spTgt spid="531469"/>
                                        </p:tgtEl>
                                        <p:attrNameLst>
                                          <p:attrName>style.visibility</p:attrName>
                                        </p:attrNameLst>
                                      </p:cBhvr>
                                      <p:to>
                                        <p:strVal val="visible"/>
                                      </p:to>
                                    </p:set>
                                    <p:animEffect transition="in" filter="wipe(left)">
                                      <p:cBhvr>
                                        <p:cTn id="228" dur="500"/>
                                        <p:tgtEl>
                                          <p:spTgt spid="531469"/>
                                        </p:tgtEl>
                                      </p:cBhvr>
                                    </p:animEffect>
                                  </p:childTnLst>
                                </p:cTn>
                              </p:par>
                            </p:childTnLst>
                          </p:cTn>
                        </p:par>
                        <p:par>
                          <p:cTn id="229" fill="hold">
                            <p:stCondLst>
                              <p:cond delay="500"/>
                            </p:stCondLst>
                            <p:childTnLst>
                              <p:par>
                                <p:cTn id="230" presetID="22" presetClass="entr" presetSubtype="8" fill="hold" grpId="0" nodeType="afterEffect">
                                  <p:stCondLst>
                                    <p:cond delay="0"/>
                                  </p:stCondLst>
                                  <p:childTnLst>
                                    <p:set>
                                      <p:cBhvr>
                                        <p:cTn id="231" dur="1" fill="hold">
                                          <p:stCondLst>
                                            <p:cond delay="0"/>
                                          </p:stCondLst>
                                        </p:cTn>
                                        <p:tgtEl>
                                          <p:spTgt spid="531479"/>
                                        </p:tgtEl>
                                        <p:attrNameLst>
                                          <p:attrName>style.visibility</p:attrName>
                                        </p:attrNameLst>
                                      </p:cBhvr>
                                      <p:to>
                                        <p:strVal val="visible"/>
                                      </p:to>
                                    </p:set>
                                    <p:animEffect transition="in" filter="wipe(left)">
                                      <p:cBhvr>
                                        <p:cTn id="232" dur="500"/>
                                        <p:tgtEl>
                                          <p:spTgt spid="531479"/>
                                        </p:tgtEl>
                                      </p:cBhvr>
                                    </p:animEffect>
                                  </p:childTnLst>
                                </p:cTn>
                              </p:par>
                            </p:childTnLst>
                          </p:cTn>
                        </p:par>
                        <p:par>
                          <p:cTn id="233" fill="hold">
                            <p:stCondLst>
                              <p:cond delay="1000"/>
                            </p:stCondLst>
                            <p:childTnLst>
                              <p:par>
                                <p:cTn id="234" presetID="22" presetClass="entr" presetSubtype="4" fill="hold" grpId="0" nodeType="afterEffect">
                                  <p:stCondLst>
                                    <p:cond delay="0"/>
                                  </p:stCondLst>
                                  <p:childTnLst>
                                    <p:set>
                                      <p:cBhvr>
                                        <p:cTn id="235" dur="1" fill="hold">
                                          <p:stCondLst>
                                            <p:cond delay="0"/>
                                          </p:stCondLst>
                                        </p:cTn>
                                        <p:tgtEl>
                                          <p:spTgt spid="531498"/>
                                        </p:tgtEl>
                                        <p:attrNameLst>
                                          <p:attrName>style.visibility</p:attrName>
                                        </p:attrNameLst>
                                      </p:cBhvr>
                                      <p:to>
                                        <p:strVal val="visible"/>
                                      </p:to>
                                    </p:set>
                                    <p:animEffect transition="in" filter="wipe(down)">
                                      <p:cBhvr>
                                        <p:cTn id="236" dur="500"/>
                                        <p:tgtEl>
                                          <p:spTgt spid="531498"/>
                                        </p:tgtEl>
                                      </p:cBhvr>
                                    </p:animEffect>
                                  </p:childTnLst>
                                </p:cTn>
                              </p:par>
                            </p:childTnLst>
                          </p:cTn>
                        </p:par>
                        <p:par>
                          <p:cTn id="237" fill="hold">
                            <p:stCondLst>
                              <p:cond delay="1500"/>
                            </p:stCondLst>
                            <p:childTnLst>
                              <p:par>
                                <p:cTn id="238" presetID="22" presetClass="entr" presetSubtype="4" fill="hold" grpId="0" nodeType="afterEffect">
                                  <p:stCondLst>
                                    <p:cond delay="0"/>
                                  </p:stCondLst>
                                  <p:childTnLst>
                                    <p:set>
                                      <p:cBhvr>
                                        <p:cTn id="239" dur="1" fill="hold">
                                          <p:stCondLst>
                                            <p:cond delay="0"/>
                                          </p:stCondLst>
                                        </p:cTn>
                                        <p:tgtEl>
                                          <p:spTgt spid="531488"/>
                                        </p:tgtEl>
                                        <p:attrNameLst>
                                          <p:attrName>style.visibility</p:attrName>
                                        </p:attrNameLst>
                                      </p:cBhvr>
                                      <p:to>
                                        <p:strVal val="visible"/>
                                      </p:to>
                                    </p:set>
                                    <p:animEffect transition="in" filter="wipe(down)">
                                      <p:cBhvr>
                                        <p:cTn id="240" dur="500"/>
                                        <p:tgtEl>
                                          <p:spTgt spid="531488"/>
                                        </p:tgtEl>
                                      </p:cBhvr>
                                    </p:animEffect>
                                  </p:childTnLst>
                                </p:cTn>
                              </p:par>
                            </p:childTnLst>
                          </p:cTn>
                        </p:par>
                        <p:par>
                          <p:cTn id="241" fill="hold">
                            <p:stCondLst>
                              <p:cond delay="2000"/>
                            </p:stCondLst>
                            <p:childTnLst>
                              <p:par>
                                <p:cTn id="242" presetID="1" presetClass="entr" presetSubtype="0" fill="hold" grpId="0" nodeType="afterEffect">
                                  <p:stCondLst>
                                    <p:cond delay="0"/>
                                  </p:stCondLst>
                                  <p:childTnLst>
                                    <p:set>
                                      <p:cBhvr>
                                        <p:cTn id="243" dur="1" fill="hold">
                                          <p:stCondLst>
                                            <p:cond delay="0"/>
                                          </p:stCondLst>
                                        </p:cTn>
                                        <p:tgtEl>
                                          <p:spTgt spid="531538"/>
                                        </p:tgtEl>
                                        <p:attrNameLst>
                                          <p:attrName>style.visibility</p:attrName>
                                        </p:attrNameLst>
                                      </p:cBhvr>
                                      <p:to>
                                        <p:strVal val="visible"/>
                                      </p:to>
                                    </p:set>
                                  </p:childTnLst>
                                </p:cTn>
                              </p:par>
                            </p:childTnLst>
                          </p:cTn>
                        </p:par>
                        <p:par>
                          <p:cTn id="244" fill="hold">
                            <p:stCondLst>
                              <p:cond delay="2000"/>
                            </p:stCondLst>
                            <p:childTnLst>
                              <p:par>
                                <p:cTn id="245" presetID="1" presetClass="entr" presetSubtype="0" fill="hold" grpId="0" nodeType="afterEffect">
                                  <p:stCondLst>
                                    <p:cond delay="0"/>
                                  </p:stCondLst>
                                  <p:childTnLst>
                                    <p:set>
                                      <p:cBhvr>
                                        <p:cTn id="246" dur="1" fill="hold">
                                          <p:stCondLst>
                                            <p:cond delay="0"/>
                                          </p:stCondLst>
                                        </p:cTn>
                                        <p:tgtEl>
                                          <p:spTgt spid="531539"/>
                                        </p:tgtEl>
                                        <p:attrNameLst>
                                          <p:attrName>style.visibility</p:attrName>
                                        </p:attrNameLst>
                                      </p:cBhvr>
                                      <p:to>
                                        <p:strVal val="visible"/>
                                      </p:to>
                                    </p:set>
                                  </p:childTnLst>
                                </p:cTn>
                              </p:par>
                            </p:childTnLst>
                          </p:cTn>
                        </p:par>
                        <p:par>
                          <p:cTn id="247" fill="hold">
                            <p:stCondLst>
                              <p:cond delay="2000"/>
                            </p:stCondLst>
                            <p:childTnLst>
                              <p:par>
                                <p:cTn id="248" presetID="1" presetClass="entr" presetSubtype="0" fill="hold" grpId="0" nodeType="afterEffect">
                                  <p:stCondLst>
                                    <p:cond delay="0"/>
                                  </p:stCondLst>
                                  <p:childTnLst>
                                    <p:set>
                                      <p:cBhvr>
                                        <p:cTn id="249" dur="1" fill="hold">
                                          <p:stCondLst>
                                            <p:cond delay="0"/>
                                          </p:stCondLst>
                                        </p:cTn>
                                        <p:tgtEl>
                                          <p:spTgt spid="531540"/>
                                        </p:tgtEl>
                                        <p:attrNameLst>
                                          <p:attrName>style.visibility</p:attrName>
                                        </p:attrNameLst>
                                      </p:cBhvr>
                                      <p:to>
                                        <p:strVal val="visible"/>
                                      </p:to>
                                    </p:set>
                                  </p:childTnLst>
                                </p:cTn>
                              </p:par>
                            </p:childTnLst>
                          </p:cTn>
                        </p:par>
                        <p:par>
                          <p:cTn id="250" fill="hold">
                            <p:stCondLst>
                              <p:cond delay="2000"/>
                            </p:stCondLst>
                            <p:childTnLst>
                              <p:par>
                                <p:cTn id="251" presetID="1" presetClass="entr" presetSubtype="0" fill="hold" grpId="0" nodeType="afterEffect">
                                  <p:stCondLst>
                                    <p:cond delay="0"/>
                                  </p:stCondLst>
                                  <p:childTnLst>
                                    <p:set>
                                      <p:cBhvr>
                                        <p:cTn id="252" dur="1" fill="hold">
                                          <p:stCondLst>
                                            <p:cond delay="0"/>
                                          </p:stCondLst>
                                        </p:cTn>
                                        <p:tgtEl>
                                          <p:spTgt spid="531541"/>
                                        </p:tgtEl>
                                        <p:attrNameLst>
                                          <p:attrName>style.visibility</p:attrName>
                                        </p:attrNameLst>
                                      </p:cBhvr>
                                      <p:to>
                                        <p:strVal val="visible"/>
                                      </p:to>
                                    </p:set>
                                  </p:childTnLst>
                                </p:cTn>
                              </p:par>
                            </p:childTnLst>
                          </p:cTn>
                        </p:par>
                        <p:par>
                          <p:cTn id="253" fill="hold">
                            <p:stCondLst>
                              <p:cond delay="2000"/>
                            </p:stCondLst>
                            <p:childTnLst>
                              <p:par>
                                <p:cTn id="254" presetID="1" presetClass="entr" presetSubtype="0" fill="hold" grpId="0" nodeType="afterEffect">
                                  <p:stCondLst>
                                    <p:cond delay="0"/>
                                  </p:stCondLst>
                                  <p:childTnLst>
                                    <p:set>
                                      <p:cBhvr>
                                        <p:cTn id="255" dur="1" fill="hold">
                                          <p:stCondLst>
                                            <p:cond delay="0"/>
                                          </p:stCondLst>
                                        </p:cTn>
                                        <p:tgtEl>
                                          <p:spTgt spid="531558"/>
                                        </p:tgtEl>
                                        <p:attrNameLst>
                                          <p:attrName>style.visibility</p:attrName>
                                        </p:attrNameLst>
                                      </p:cBhvr>
                                      <p:to>
                                        <p:strVal val="visible"/>
                                      </p:to>
                                    </p:set>
                                  </p:childTnLst>
                                </p:cTn>
                              </p:par>
                            </p:childTnLst>
                          </p:cTn>
                        </p:par>
                      </p:childTnLst>
                    </p:cTn>
                  </p:par>
                  <p:par>
                    <p:cTn id="256" fill="hold">
                      <p:stCondLst>
                        <p:cond delay="indefinite"/>
                      </p:stCondLst>
                      <p:childTnLst>
                        <p:par>
                          <p:cTn id="257" fill="hold">
                            <p:stCondLst>
                              <p:cond delay="0"/>
                            </p:stCondLst>
                            <p:childTnLst>
                              <p:par>
                                <p:cTn id="258" presetID="22" presetClass="entr" presetSubtype="8" fill="hold" grpId="0" nodeType="clickEffect">
                                  <p:stCondLst>
                                    <p:cond delay="0"/>
                                  </p:stCondLst>
                                  <p:childTnLst>
                                    <p:set>
                                      <p:cBhvr>
                                        <p:cTn id="259" dur="1" fill="hold">
                                          <p:stCondLst>
                                            <p:cond delay="0"/>
                                          </p:stCondLst>
                                        </p:cTn>
                                        <p:tgtEl>
                                          <p:spTgt spid="531470"/>
                                        </p:tgtEl>
                                        <p:attrNameLst>
                                          <p:attrName>style.visibility</p:attrName>
                                        </p:attrNameLst>
                                      </p:cBhvr>
                                      <p:to>
                                        <p:strVal val="visible"/>
                                      </p:to>
                                    </p:set>
                                    <p:animEffect transition="in" filter="wipe(left)">
                                      <p:cBhvr>
                                        <p:cTn id="260" dur="500"/>
                                        <p:tgtEl>
                                          <p:spTgt spid="531470"/>
                                        </p:tgtEl>
                                      </p:cBhvr>
                                    </p:animEffect>
                                  </p:childTnLst>
                                </p:cTn>
                              </p:par>
                            </p:childTnLst>
                          </p:cTn>
                        </p:par>
                        <p:par>
                          <p:cTn id="261" fill="hold">
                            <p:stCondLst>
                              <p:cond delay="500"/>
                            </p:stCondLst>
                            <p:childTnLst>
                              <p:par>
                                <p:cTn id="262" presetID="22" presetClass="entr" presetSubtype="8" fill="hold" grpId="0" nodeType="afterEffect">
                                  <p:stCondLst>
                                    <p:cond delay="0"/>
                                  </p:stCondLst>
                                  <p:childTnLst>
                                    <p:set>
                                      <p:cBhvr>
                                        <p:cTn id="263" dur="1" fill="hold">
                                          <p:stCondLst>
                                            <p:cond delay="0"/>
                                          </p:stCondLst>
                                        </p:cTn>
                                        <p:tgtEl>
                                          <p:spTgt spid="531480"/>
                                        </p:tgtEl>
                                        <p:attrNameLst>
                                          <p:attrName>style.visibility</p:attrName>
                                        </p:attrNameLst>
                                      </p:cBhvr>
                                      <p:to>
                                        <p:strVal val="visible"/>
                                      </p:to>
                                    </p:set>
                                    <p:animEffect transition="in" filter="wipe(left)">
                                      <p:cBhvr>
                                        <p:cTn id="264" dur="500"/>
                                        <p:tgtEl>
                                          <p:spTgt spid="531480"/>
                                        </p:tgtEl>
                                      </p:cBhvr>
                                    </p:animEffect>
                                  </p:childTnLst>
                                </p:cTn>
                              </p:par>
                            </p:childTnLst>
                          </p:cTn>
                        </p:par>
                        <p:par>
                          <p:cTn id="265" fill="hold">
                            <p:stCondLst>
                              <p:cond delay="1000"/>
                            </p:stCondLst>
                            <p:childTnLst>
                              <p:par>
                                <p:cTn id="266" presetID="22" presetClass="entr" presetSubtype="4" fill="hold" grpId="0" nodeType="afterEffect">
                                  <p:stCondLst>
                                    <p:cond delay="0"/>
                                  </p:stCondLst>
                                  <p:childTnLst>
                                    <p:set>
                                      <p:cBhvr>
                                        <p:cTn id="267" dur="1" fill="hold">
                                          <p:stCondLst>
                                            <p:cond delay="0"/>
                                          </p:stCondLst>
                                        </p:cTn>
                                        <p:tgtEl>
                                          <p:spTgt spid="531499"/>
                                        </p:tgtEl>
                                        <p:attrNameLst>
                                          <p:attrName>style.visibility</p:attrName>
                                        </p:attrNameLst>
                                      </p:cBhvr>
                                      <p:to>
                                        <p:strVal val="visible"/>
                                      </p:to>
                                    </p:set>
                                    <p:animEffect transition="in" filter="wipe(down)">
                                      <p:cBhvr>
                                        <p:cTn id="268" dur="500"/>
                                        <p:tgtEl>
                                          <p:spTgt spid="531499"/>
                                        </p:tgtEl>
                                      </p:cBhvr>
                                    </p:animEffect>
                                  </p:childTnLst>
                                </p:cTn>
                              </p:par>
                            </p:childTnLst>
                          </p:cTn>
                        </p:par>
                        <p:par>
                          <p:cTn id="269" fill="hold">
                            <p:stCondLst>
                              <p:cond delay="1500"/>
                            </p:stCondLst>
                            <p:childTnLst>
                              <p:par>
                                <p:cTn id="270" presetID="22" presetClass="entr" presetSubtype="4" fill="hold" grpId="0" nodeType="afterEffect">
                                  <p:stCondLst>
                                    <p:cond delay="0"/>
                                  </p:stCondLst>
                                  <p:childTnLst>
                                    <p:set>
                                      <p:cBhvr>
                                        <p:cTn id="271" dur="1" fill="hold">
                                          <p:stCondLst>
                                            <p:cond delay="0"/>
                                          </p:stCondLst>
                                        </p:cTn>
                                        <p:tgtEl>
                                          <p:spTgt spid="531489"/>
                                        </p:tgtEl>
                                        <p:attrNameLst>
                                          <p:attrName>style.visibility</p:attrName>
                                        </p:attrNameLst>
                                      </p:cBhvr>
                                      <p:to>
                                        <p:strVal val="visible"/>
                                      </p:to>
                                    </p:set>
                                    <p:animEffect transition="in" filter="wipe(down)">
                                      <p:cBhvr>
                                        <p:cTn id="272" dur="500"/>
                                        <p:tgtEl>
                                          <p:spTgt spid="531489"/>
                                        </p:tgtEl>
                                      </p:cBhvr>
                                    </p:animEffect>
                                  </p:childTnLst>
                                </p:cTn>
                              </p:par>
                            </p:childTnLst>
                          </p:cTn>
                        </p:par>
                        <p:par>
                          <p:cTn id="273" fill="hold">
                            <p:stCondLst>
                              <p:cond delay="2000"/>
                            </p:stCondLst>
                            <p:childTnLst>
                              <p:par>
                                <p:cTn id="274" presetID="1" presetClass="entr" presetSubtype="0" fill="hold" grpId="0" nodeType="afterEffect">
                                  <p:stCondLst>
                                    <p:cond delay="0"/>
                                  </p:stCondLst>
                                  <p:childTnLst>
                                    <p:set>
                                      <p:cBhvr>
                                        <p:cTn id="275" dur="1" fill="hold">
                                          <p:stCondLst>
                                            <p:cond delay="0"/>
                                          </p:stCondLst>
                                        </p:cTn>
                                        <p:tgtEl>
                                          <p:spTgt spid="531542"/>
                                        </p:tgtEl>
                                        <p:attrNameLst>
                                          <p:attrName>style.visibility</p:attrName>
                                        </p:attrNameLst>
                                      </p:cBhvr>
                                      <p:to>
                                        <p:strVal val="visible"/>
                                      </p:to>
                                    </p:set>
                                  </p:childTnLst>
                                </p:cTn>
                              </p:par>
                            </p:childTnLst>
                          </p:cTn>
                        </p:par>
                        <p:par>
                          <p:cTn id="276" fill="hold">
                            <p:stCondLst>
                              <p:cond delay="2000"/>
                            </p:stCondLst>
                            <p:childTnLst>
                              <p:par>
                                <p:cTn id="277" presetID="1" presetClass="entr" presetSubtype="0" fill="hold" grpId="0" nodeType="afterEffect">
                                  <p:stCondLst>
                                    <p:cond delay="0"/>
                                  </p:stCondLst>
                                  <p:childTnLst>
                                    <p:set>
                                      <p:cBhvr>
                                        <p:cTn id="278" dur="1" fill="hold">
                                          <p:stCondLst>
                                            <p:cond delay="0"/>
                                          </p:stCondLst>
                                        </p:cTn>
                                        <p:tgtEl>
                                          <p:spTgt spid="531543"/>
                                        </p:tgtEl>
                                        <p:attrNameLst>
                                          <p:attrName>style.visibility</p:attrName>
                                        </p:attrNameLst>
                                      </p:cBhvr>
                                      <p:to>
                                        <p:strVal val="visible"/>
                                      </p:to>
                                    </p:set>
                                  </p:childTnLst>
                                </p:cTn>
                              </p:par>
                            </p:childTnLst>
                          </p:cTn>
                        </p:par>
                        <p:par>
                          <p:cTn id="279" fill="hold">
                            <p:stCondLst>
                              <p:cond delay="2000"/>
                            </p:stCondLst>
                            <p:childTnLst>
                              <p:par>
                                <p:cTn id="280" presetID="1" presetClass="entr" presetSubtype="0" fill="hold" grpId="0" nodeType="afterEffect">
                                  <p:stCondLst>
                                    <p:cond delay="0"/>
                                  </p:stCondLst>
                                  <p:childTnLst>
                                    <p:set>
                                      <p:cBhvr>
                                        <p:cTn id="281" dur="1" fill="hold">
                                          <p:stCondLst>
                                            <p:cond delay="0"/>
                                          </p:stCondLst>
                                        </p:cTn>
                                        <p:tgtEl>
                                          <p:spTgt spid="531544"/>
                                        </p:tgtEl>
                                        <p:attrNameLst>
                                          <p:attrName>style.visibility</p:attrName>
                                        </p:attrNameLst>
                                      </p:cBhvr>
                                      <p:to>
                                        <p:strVal val="visible"/>
                                      </p:to>
                                    </p:set>
                                  </p:childTnLst>
                                </p:cTn>
                              </p:par>
                            </p:childTnLst>
                          </p:cTn>
                        </p:par>
                        <p:par>
                          <p:cTn id="282" fill="hold">
                            <p:stCondLst>
                              <p:cond delay="2000"/>
                            </p:stCondLst>
                            <p:childTnLst>
                              <p:par>
                                <p:cTn id="283" presetID="1" presetClass="entr" presetSubtype="0" fill="hold" grpId="0" nodeType="afterEffect">
                                  <p:stCondLst>
                                    <p:cond delay="0"/>
                                  </p:stCondLst>
                                  <p:childTnLst>
                                    <p:set>
                                      <p:cBhvr>
                                        <p:cTn id="284" dur="1" fill="hold">
                                          <p:stCondLst>
                                            <p:cond delay="0"/>
                                          </p:stCondLst>
                                        </p:cTn>
                                        <p:tgtEl>
                                          <p:spTgt spid="531545"/>
                                        </p:tgtEl>
                                        <p:attrNameLst>
                                          <p:attrName>style.visibility</p:attrName>
                                        </p:attrNameLst>
                                      </p:cBhvr>
                                      <p:to>
                                        <p:strVal val="visible"/>
                                      </p:to>
                                    </p:set>
                                  </p:childTnLst>
                                </p:cTn>
                              </p:par>
                            </p:childTnLst>
                          </p:cTn>
                        </p:par>
                        <p:par>
                          <p:cTn id="285" fill="hold">
                            <p:stCondLst>
                              <p:cond delay="2000"/>
                            </p:stCondLst>
                            <p:childTnLst>
                              <p:par>
                                <p:cTn id="286" presetID="1" presetClass="entr" presetSubtype="0" fill="hold" grpId="0" nodeType="afterEffect">
                                  <p:stCondLst>
                                    <p:cond delay="0"/>
                                  </p:stCondLst>
                                  <p:childTnLst>
                                    <p:set>
                                      <p:cBhvr>
                                        <p:cTn id="287" dur="1" fill="hold">
                                          <p:stCondLst>
                                            <p:cond delay="0"/>
                                          </p:stCondLst>
                                        </p:cTn>
                                        <p:tgtEl>
                                          <p:spTgt spid="531559"/>
                                        </p:tgtEl>
                                        <p:attrNameLst>
                                          <p:attrName>style.visibility</p:attrName>
                                        </p:attrNameLst>
                                      </p:cBhvr>
                                      <p:to>
                                        <p:strVal val="visible"/>
                                      </p:to>
                                    </p:set>
                                  </p:childTnLst>
                                </p:cTn>
                              </p:par>
                            </p:childTnLst>
                          </p:cTn>
                        </p:par>
                      </p:childTnLst>
                    </p:cTn>
                  </p:par>
                  <p:par>
                    <p:cTn id="288" fill="hold">
                      <p:stCondLst>
                        <p:cond delay="indefinite"/>
                      </p:stCondLst>
                      <p:childTnLst>
                        <p:par>
                          <p:cTn id="289" fill="hold">
                            <p:stCondLst>
                              <p:cond delay="0"/>
                            </p:stCondLst>
                            <p:childTnLst>
                              <p:par>
                                <p:cTn id="290" presetID="22" presetClass="entr" presetSubtype="8" fill="hold" grpId="0" nodeType="clickEffect">
                                  <p:stCondLst>
                                    <p:cond delay="0"/>
                                  </p:stCondLst>
                                  <p:childTnLst>
                                    <p:set>
                                      <p:cBhvr>
                                        <p:cTn id="291" dur="1" fill="hold">
                                          <p:stCondLst>
                                            <p:cond delay="0"/>
                                          </p:stCondLst>
                                        </p:cTn>
                                        <p:tgtEl>
                                          <p:spTgt spid="531471"/>
                                        </p:tgtEl>
                                        <p:attrNameLst>
                                          <p:attrName>style.visibility</p:attrName>
                                        </p:attrNameLst>
                                      </p:cBhvr>
                                      <p:to>
                                        <p:strVal val="visible"/>
                                      </p:to>
                                    </p:set>
                                    <p:animEffect transition="in" filter="wipe(left)">
                                      <p:cBhvr>
                                        <p:cTn id="292" dur="500"/>
                                        <p:tgtEl>
                                          <p:spTgt spid="531471"/>
                                        </p:tgtEl>
                                      </p:cBhvr>
                                    </p:animEffect>
                                  </p:childTnLst>
                                </p:cTn>
                              </p:par>
                            </p:childTnLst>
                          </p:cTn>
                        </p:par>
                        <p:par>
                          <p:cTn id="293" fill="hold">
                            <p:stCondLst>
                              <p:cond delay="500"/>
                            </p:stCondLst>
                            <p:childTnLst>
                              <p:par>
                                <p:cTn id="294" presetID="22" presetClass="entr" presetSubtype="8" fill="hold" grpId="0" nodeType="afterEffect">
                                  <p:stCondLst>
                                    <p:cond delay="0"/>
                                  </p:stCondLst>
                                  <p:childTnLst>
                                    <p:set>
                                      <p:cBhvr>
                                        <p:cTn id="295" dur="1" fill="hold">
                                          <p:stCondLst>
                                            <p:cond delay="0"/>
                                          </p:stCondLst>
                                        </p:cTn>
                                        <p:tgtEl>
                                          <p:spTgt spid="531481"/>
                                        </p:tgtEl>
                                        <p:attrNameLst>
                                          <p:attrName>style.visibility</p:attrName>
                                        </p:attrNameLst>
                                      </p:cBhvr>
                                      <p:to>
                                        <p:strVal val="visible"/>
                                      </p:to>
                                    </p:set>
                                    <p:animEffect transition="in" filter="wipe(left)">
                                      <p:cBhvr>
                                        <p:cTn id="296" dur="500"/>
                                        <p:tgtEl>
                                          <p:spTgt spid="531481"/>
                                        </p:tgtEl>
                                      </p:cBhvr>
                                    </p:animEffect>
                                  </p:childTnLst>
                                </p:cTn>
                              </p:par>
                            </p:childTnLst>
                          </p:cTn>
                        </p:par>
                        <p:par>
                          <p:cTn id="297" fill="hold">
                            <p:stCondLst>
                              <p:cond delay="1000"/>
                            </p:stCondLst>
                            <p:childTnLst>
                              <p:par>
                                <p:cTn id="298" presetID="22" presetClass="entr" presetSubtype="4" fill="hold" grpId="0" nodeType="afterEffect">
                                  <p:stCondLst>
                                    <p:cond delay="0"/>
                                  </p:stCondLst>
                                  <p:childTnLst>
                                    <p:set>
                                      <p:cBhvr>
                                        <p:cTn id="299" dur="1" fill="hold">
                                          <p:stCondLst>
                                            <p:cond delay="0"/>
                                          </p:stCondLst>
                                        </p:cTn>
                                        <p:tgtEl>
                                          <p:spTgt spid="531500"/>
                                        </p:tgtEl>
                                        <p:attrNameLst>
                                          <p:attrName>style.visibility</p:attrName>
                                        </p:attrNameLst>
                                      </p:cBhvr>
                                      <p:to>
                                        <p:strVal val="visible"/>
                                      </p:to>
                                    </p:set>
                                    <p:animEffect transition="in" filter="wipe(down)">
                                      <p:cBhvr>
                                        <p:cTn id="300" dur="500"/>
                                        <p:tgtEl>
                                          <p:spTgt spid="531500"/>
                                        </p:tgtEl>
                                      </p:cBhvr>
                                    </p:animEffect>
                                  </p:childTnLst>
                                </p:cTn>
                              </p:par>
                            </p:childTnLst>
                          </p:cTn>
                        </p:par>
                        <p:par>
                          <p:cTn id="301" fill="hold">
                            <p:stCondLst>
                              <p:cond delay="1500"/>
                            </p:stCondLst>
                            <p:childTnLst>
                              <p:par>
                                <p:cTn id="302" presetID="22" presetClass="entr" presetSubtype="4" fill="hold" grpId="0" nodeType="afterEffect">
                                  <p:stCondLst>
                                    <p:cond delay="0"/>
                                  </p:stCondLst>
                                  <p:childTnLst>
                                    <p:set>
                                      <p:cBhvr>
                                        <p:cTn id="303" dur="1" fill="hold">
                                          <p:stCondLst>
                                            <p:cond delay="0"/>
                                          </p:stCondLst>
                                        </p:cTn>
                                        <p:tgtEl>
                                          <p:spTgt spid="531490"/>
                                        </p:tgtEl>
                                        <p:attrNameLst>
                                          <p:attrName>style.visibility</p:attrName>
                                        </p:attrNameLst>
                                      </p:cBhvr>
                                      <p:to>
                                        <p:strVal val="visible"/>
                                      </p:to>
                                    </p:set>
                                    <p:animEffect transition="in" filter="wipe(down)">
                                      <p:cBhvr>
                                        <p:cTn id="304" dur="500"/>
                                        <p:tgtEl>
                                          <p:spTgt spid="531490"/>
                                        </p:tgtEl>
                                      </p:cBhvr>
                                    </p:animEffect>
                                  </p:childTnLst>
                                </p:cTn>
                              </p:par>
                            </p:childTnLst>
                          </p:cTn>
                        </p:par>
                        <p:par>
                          <p:cTn id="305" fill="hold">
                            <p:stCondLst>
                              <p:cond delay="2000"/>
                            </p:stCondLst>
                            <p:childTnLst>
                              <p:par>
                                <p:cTn id="306" presetID="1" presetClass="entr" presetSubtype="0" fill="hold" grpId="0" nodeType="afterEffect">
                                  <p:stCondLst>
                                    <p:cond delay="0"/>
                                  </p:stCondLst>
                                  <p:childTnLst>
                                    <p:set>
                                      <p:cBhvr>
                                        <p:cTn id="307" dur="1" fill="hold">
                                          <p:stCondLst>
                                            <p:cond delay="0"/>
                                          </p:stCondLst>
                                        </p:cTn>
                                        <p:tgtEl>
                                          <p:spTgt spid="531546"/>
                                        </p:tgtEl>
                                        <p:attrNameLst>
                                          <p:attrName>style.visibility</p:attrName>
                                        </p:attrNameLst>
                                      </p:cBhvr>
                                      <p:to>
                                        <p:strVal val="visible"/>
                                      </p:to>
                                    </p:set>
                                  </p:childTnLst>
                                </p:cTn>
                              </p:par>
                            </p:childTnLst>
                          </p:cTn>
                        </p:par>
                        <p:par>
                          <p:cTn id="308" fill="hold">
                            <p:stCondLst>
                              <p:cond delay="2000"/>
                            </p:stCondLst>
                            <p:childTnLst>
                              <p:par>
                                <p:cTn id="309" presetID="1" presetClass="entr" presetSubtype="0" fill="hold" grpId="0" nodeType="afterEffect">
                                  <p:stCondLst>
                                    <p:cond delay="0"/>
                                  </p:stCondLst>
                                  <p:childTnLst>
                                    <p:set>
                                      <p:cBhvr>
                                        <p:cTn id="310" dur="1" fill="hold">
                                          <p:stCondLst>
                                            <p:cond delay="0"/>
                                          </p:stCondLst>
                                        </p:cTn>
                                        <p:tgtEl>
                                          <p:spTgt spid="531547"/>
                                        </p:tgtEl>
                                        <p:attrNameLst>
                                          <p:attrName>style.visibility</p:attrName>
                                        </p:attrNameLst>
                                      </p:cBhvr>
                                      <p:to>
                                        <p:strVal val="visible"/>
                                      </p:to>
                                    </p:set>
                                  </p:childTnLst>
                                </p:cTn>
                              </p:par>
                            </p:childTnLst>
                          </p:cTn>
                        </p:par>
                        <p:par>
                          <p:cTn id="311" fill="hold">
                            <p:stCondLst>
                              <p:cond delay="2000"/>
                            </p:stCondLst>
                            <p:childTnLst>
                              <p:par>
                                <p:cTn id="312" presetID="1" presetClass="entr" presetSubtype="0" fill="hold" grpId="0" nodeType="afterEffect">
                                  <p:stCondLst>
                                    <p:cond delay="0"/>
                                  </p:stCondLst>
                                  <p:childTnLst>
                                    <p:set>
                                      <p:cBhvr>
                                        <p:cTn id="313" dur="1" fill="hold">
                                          <p:stCondLst>
                                            <p:cond delay="0"/>
                                          </p:stCondLst>
                                        </p:cTn>
                                        <p:tgtEl>
                                          <p:spTgt spid="531548"/>
                                        </p:tgtEl>
                                        <p:attrNameLst>
                                          <p:attrName>style.visibility</p:attrName>
                                        </p:attrNameLst>
                                      </p:cBhvr>
                                      <p:to>
                                        <p:strVal val="visible"/>
                                      </p:to>
                                    </p:set>
                                  </p:childTnLst>
                                </p:cTn>
                              </p:par>
                            </p:childTnLst>
                          </p:cTn>
                        </p:par>
                        <p:par>
                          <p:cTn id="314" fill="hold">
                            <p:stCondLst>
                              <p:cond delay="2000"/>
                            </p:stCondLst>
                            <p:childTnLst>
                              <p:par>
                                <p:cTn id="315" presetID="1" presetClass="entr" presetSubtype="0" fill="hold" grpId="0" nodeType="afterEffect">
                                  <p:stCondLst>
                                    <p:cond delay="0"/>
                                  </p:stCondLst>
                                  <p:childTnLst>
                                    <p:set>
                                      <p:cBhvr>
                                        <p:cTn id="316" dur="1" fill="hold">
                                          <p:stCondLst>
                                            <p:cond delay="0"/>
                                          </p:stCondLst>
                                        </p:cTn>
                                        <p:tgtEl>
                                          <p:spTgt spid="531549"/>
                                        </p:tgtEl>
                                        <p:attrNameLst>
                                          <p:attrName>style.visibility</p:attrName>
                                        </p:attrNameLst>
                                      </p:cBhvr>
                                      <p:to>
                                        <p:strVal val="visible"/>
                                      </p:to>
                                    </p:set>
                                  </p:childTnLst>
                                </p:cTn>
                              </p:par>
                            </p:childTnLst>
                          </p:cTn>
                        </p:par>
                        <p:par>
                          <p:cTn id="317" fill="hold">
                            <p:stCondLst>
                              <p:cond delay="2000"/>
                            </p:stCondLst>
                            <p:childTnLst>
                              <p:par>
                                <p:cTn id="318" presetID="1" presetClass="entr" presetSubtype="0" fill="hold" grpId="0" nodeType="afterEffect">
                                  <p:stCondLst>
                                    <p:cond delay="0"/>
                                  </p:stCondLst>
                                  <p:childTnLst>
                                    <p:set>
                                      <p:cBhvr>
                                        <p:cTn id="319" dur="1" fill="hold">
                                          <p:stCondLst>
                                            <p:cond delay="0"/>
                                          </p:stCondLst>
                                        </p:cTn>
                                        <p:tgtEl>
                                          <p:spTgt spid="531560"/>
                                        </p:tgtEl>
                                        <p:attrNameLst>
                                          <p:attrName>style.visibility</p:attrName>
                                        </p:attrNameLst>
                                      </p:cBhvr>
                                      <p:to>
                                        <p:strVal val="visible"/>
                                      </p:to>
                                    </p:set>
                                  </p:childTnLst>
                                </p:cTn>
                              </p:par>
                            </p:childTnLst>
                          </p:cTn>
                        </p:par>
                      </p:childTnLst>
                    </p:cTn>
                  </p:par>
                  <p:par>
                    <p:cTn id="320" fill="hold">
                      <p:stCondLst>
                        <p:cond delay="indefinite"/>
                      </p:stCondLst>
                      <p:childTnLst>
                        <p:par>
                          <p:cTn id="321" fill="hold">
                            <p:stCondLst>
                              <p:cond delay="0"/>
                            </p:stCondLst>
                            <p:childTnLst>
                              <p:par>
                                <p:cTn id="322" presetID="22" presetClass="entr" presetSubtype="8" fill="hold" grpId="0" nodeType="clickEffect">
                                  <p:stCondLst>
                                    <p:cond delay="0"/>
                                  </p:stCondLst>
                                  <p:childTnLst>
                                    <p:set>
                                      <p:cBhvr>
                                        <p:cTn id="323" dur="1" fill="hold">
                                          <p:stCondLst>
                                            <p:cond delay="0"/>
                                          </p:stCondLst>
                                        </p:cTn>
                                        <p:tgtEl>
                                          <p:spTgt spid="531612"/>
                                        </p:tgtEl>
                                        <p:attrNameLst>
                                          <p:attrName>style.visibility</p:attrName>
                                        </p:attrNameLst>
                                      </p:cBhvr>
                                      <p:to>
                                        <p:strVal val="visible"/>
                                      </p:to>
                                    </p:set>
                                    <p:animEffect transition="in" filter="wipe(left)">
                                      <p:cBhvr>
                                        <p:cTn id="324" dur="500"/>
                                        <p:tgtEl>
                                          <p:spTgt spid="531612"/>
                                        </p:tgtEl>
                                      </p:cBhvr>
                                    </p:animEffect>
                                  </p:childTnLst>
                                </p:cTn>
                              </p:par>
                              <p:par>
                                <p:cTn id="325" presetID="1" presetClass="entr" presetSubtype="0" fill="hold" grpId="0" nodeType="withEffect">
                                  <p:stCondLst>
                                    <p:cond delay="0"/>
                                  </p:stCondLst>
                                  <p:childTnLst>
                                    <p:set>
                                      <p:cBhvr>
                                        <p:cTn id="326" dur="1" fill="hold">
                                          <p:stCondLst>
                                            <p:cond delay="0"/>
                                          </p:stCondLst>
                                        </p:cTn>
                                        <p:tgtEl>
                                          <p:spTgt spid="5316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60" grpId="0"/>
      <p:bldP spid="531461" grpId="0" animBg="1"/>
      <p:bldP spid="531462" grpId="0"/>
      <p:bldP spid="531463" grpId="0" animBg="1"/>
      <p:bldP spid="531464" grpId="0" animBg="1"/>
      <p:bldP spid="531465" grpId="0" animBg="1"/>
      <p:bldP spid="531466" grpId="0" animBg="1"/>
      <p:bldP spid="531467" grpId="0" animBg="1"/>
      <p:bldP spid="531468" grpId="0" animBg="1"/>
      <p:bldP spid="531469" grpId="0" animBg="1"/>
      <p:bldP spid="531470" grpId="0" animBg="1"/>
      <p:bldP spid="531471" grpId="0" animBg="1"/>
      <p:bldP spid="531472" grpId="0" animBg="1"/>
      <p:bldP spid="531473" grpId="0"/>
      <p:bldP spid="531474" grpId="0"/>
      <p:bldP spid="531475" grpId="0"/>
      <p:bldP spid="531476" grpId="0"/>
      <p:bldP spid="531477" grpId="0"/>
      <p:bldP spid="531478" grpId="0"/>
      <p:bldP spid="531479" grpId="0"/>
      <p:bldP spid="531480" grpId="0"/>
      <p:bldP spid="531481" grpId="0"/>
      <p:bldP spid="531482" grpId="0" animBg="1"/>
      <p:bldP spid="531483" grpId="0" animBg="1"/>
      <p:bldP spid="531484" grpId="0" animBg="1"/>
      <p:bldP spid="531485" grpId="0" animBg="1"/>
      <p:bldP spid="531486" grpId="0" animBg="1"/>
      <p:bldP spid="531487" grpId="0" animBg="1"/>
      <p:bldP spid="531488" grpId="0" animBg="1"/>
      <p:bldP spid="531489" grpId="0" animBg="1"/>
      <p:bldP spid="531490" grpId="0" animBg="1"/>
      <p:bldP spid="531491" grpId="0" animBg="1"/>
      <p:bldP spid="531492" grpId="0" animBg="1"/>
      <p:bldP spid="531493" grpId="0" animBg="1"/>
      <p:bldP spid="531494" grpId="0" animBg="1"/>
      <p:bldP spid="531495" grpId="0" animBg="1"/>
      <p:bldP spid="531496" grpId="0" animBg="1"/>
      <p:bldP spid="531497" grpId="0" animBg="1"/>
      <p:bldP spid="531498" grpId="0" animBg="1"/>
      <p:bldP spid="531499" grpId="0" animBg="1"/>
      <p:bldP spid="531500" grpId="0" animBg="1"/>
      <p:bldP spid="531501" grpId="0"/>
      <p:bldP spid="531502" grpId="0" animBg="1"/>
      <p:bldP spid="531514" grpId="0" animBg="1"/>
      <p:bldP spid="531515" grpId="0" animBg="1"/>
      <p:bldP spid="531516" grpId="0" animBg="1"/>
      <p:bldP spid="531517" grpId="0" animBg="1"/>
      <p:bldP spid="531518" grpId="0" animBg="1"/>
      <p:bldP spid="531519" grpId="0" animBg="1"/>
      <p:bldP spid="531520" grpId="0" animBg="1"/>
      <p:bldP spid="531521" grpId="0" animBg="1"/>
      <p:bldP spid="531522" grpId="0" animBg="1"/>
      <p:bldP spid="531523" grpId="0" animBg="1"/>
      <p:bldP spid="531524" grpId="0" animBg="1"/>
      <p:bldP spid="531525" grpId="0" animBg="1"/>
      <p:bldP spid="531526" grpId="0" animBg="1"/>
      <p:bldP spid="531527" grpId="0" animBg="1"/>
      <p:bldP spid="531528" grpId="0" animBg="1"/>
      <p:bldP spid="531529" grpId="0" animBg="1"/>
      <p:bldP spid="531530" grpId="0" animBg="1"/>
      <p:bldP spid="531531" grpId="0" animBg="1"/>
      <p:bldP spid="531532" grpId="0" animBg="1"/>
      <p:bldP spid="531533" grpId="0" animBg="1"/>
      <p:bldP spid="531534" grpId="0" animBg="1"/>
      <p:bldP spid="531535" grpId="0" animBg="1"/>
      <p:bldP spid="531536" grpId="0" animBg="1"/>
      <p:bldP spid="531537" grpId="0" animBg="1"/>
      <p:bldP spid="531538" grpId="0" animBg="1"/>
      <p:bldP spid="531539" grpId="0" animBg="1"/>
      <p:bldP spid="531540" grpId="0" animBg="1"/>
      <p:bldP spid="531541" grpId="0" animBg="1"/>
      <p:bldP spid="531542" grpId="0" animBg="1"/>
      <p:bldP spid="531543" grpId="0" animBg="1"/>
      <p:bldP spid="531544" grpId="0" animBg="1"/>
      <p:bldP spid="531545" grpId="0" animBg="1"/>
      <p:bldP spid="531546" grpId="0" animBg="1"/>
      <p:bldP spid="531547" grpId="0" animBg="1"/>
      <p:bldP spid="531548" grpId="0" animBg="1"/>
      <p:bldP spid="531549" grpId="0" animBg="1"/>
      <p:bldP spid="531550" grpId="0" animBg="1"/>
      <p:bldP spid="531552" grpId="0" animBg="1"/>
      <p:bldP spid="531553" grpId="0" animBg="1"/>
      <p:bldP spid="531554" grpId="0" animBg="1"/>
      <p:bldP spid="531555" grpId="0" animBg="1"/>
      <p:bldP spid="531556" grpId="0" animBg="1"/>
      <p:bldP spid="531557" grpId="0" animBg="1"/>
      <p:bldP spid="531558" grpId="0" animBg="1"/>
      <p:bldP spid="531559" grpId="0" animBg="1"/>
      <p:bldP spid="531560" grpId="0" animBg="1"/>
      <p:bldP spid="531612" grpId="0" animBg="1"/>
      <p:bldP spid="53161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a:xfrm>
            <a:off x="457200" y="0"/>
            <a:ext cx="7239000" cy="1143000"/>
          </a:xfrm>
        </p:spPr>
        <p:txBody>
          <a:bodyPr/>
          <a:lstStyle/>
          <a:p>
            <a:pPr eaLnBrk="1" fontAlgn="auto" hangingPunct="1">
              <a:spcAft>
                <a:spcPts val="0"/>
              </a:spcAft>
              <a:defRPr/>
            </a:pPr>
            <a:r>
              <a:rPr lang="en-US" dirty="0" smtClean="0"/>
              <a:t>Replacement Algorithms</a:t>
            </a:r>
          </a:p>
        </p:txBody>
      </p:sp>
      <p:sp>
        <p:nvSpPr>
          <p:cNvPr id="52226" name="Slide Number Placeholder 5"/>
          <p:cNvSpPr>
            <a:spLocks noGrp="1"/>
          </p:cNvSpPr>
          <p:nvPr>
            <p:ph type="sldNum" sz="quarter" idx="12"/>
          </p:nvPr>
        </p:nvSpPr>
        <p:spPr/>
        <p:txBody>
          <a:bodyPr>
            <a:normAutofit/>
          </a:bodyPr>
          <a:lstStyle/>
          <a:p>
            <a:pPr>
              <a:defRPr/>
            </a:pPr>
            <a:fld id="{9D2D7CA6-F6C7-4813-9F41-6EAD6856A688}" type="slidenum">
              <a:rPr lang="en-US"/>
              <a:pPr>
                <a:defRPr/>
              </a:pPr>
              <a:t>55</a:t>
            </a:fld>
            <a:r>
              <a:rPr lang="en-US"/>
              <a:t> / 19</a:t>
            </a:r>
          </a:p>
        </p:txBody>
      </p:sp>
      <p:sp>
        <p:nvSpPr>
          <p:cNvPr id="58372" name="Text Box 97"/>
          <p:cNvSpPr txBox="1">
            <a:spLocks noChangeArrowheads="1"/>
          </p:cNvSpPr>
          <p:nvPr/>
        </p:nvSpPr>
        <p:spPr bwMode="auto">
          <a:xfrm>
            <a:off x="1870075" y="2708275"/>
            <a:ext cx="357188" cy="360363"/>
          </a:xfrm>
          <a:prstGeom prst="rect">
            <a:avLst/>
          </a:prstGeom>
          <a:noFill/>
          <a:ln w="28575" algn="ctr">
            <a:solidFill>
              <a:schemeClr val="tx1"/>
            </a:solidFill>
            <a:miter lim="800000"/>
            <a:headEnd/>
            <a:tailEnd/>
          </a:ln>
        </p:spPr>
        <p:txBody>
          <a:bodyPr lIns="0" tIns="0" rIns="0" bIns="0"/>
          <a:lstStyle/>
          <a:p>
            <a:endParaRPr lang="en-US" sz="2400">
              <a:solidFill>
                <a:schemeClr val="accent2"/>
              </a:solidFill>
              <a:latin typeface="Times New Roman" pitchFamily="18" charset="0"/>
              <a:cs typeface="Times New Roman" pitchFamily="18" charset="0"/>
            </a:endParaRPr>
          </a:p>
        </p:txBody>
      </p:sp>
      <p:sp>
        <p:nvSpPr>
          <p:cNvPr id="532483" name="Text Box 3"/>
          <p:cNvSpPr txBox="1">
            <a:spLocks noChangeArrowheads="1"/>
          </p:cNvSpPr>
          <p:nvPr/>
        </p:nvSpPr>
        <p:spPr bwMode="auto">
          <a:xfrm>
            <a:off x="250825" y="1268413"/>
            <a:ext cx="1439863" cy="657225"/>
          </a:xfrm>
          <a:prstGeom prst="rect">
            <a:avLst/>
          </a:prstGeom>
          <a:noFill/>
          <a:ln w="28575" algn="ctr">
            <a:noFill/>
            <a:miter lim="800000"/>
            <a:headEnd/>
            <a:tailEnd/>
          </a:ln>
        </p:spPr>
        <p:txBody>
          <a:bodyPr lIns="0" tIns="0" rIns="0" bIns="0">
            <a:spAutoFit/>
          </a:bodyPr>
          <a:lstStyle/>
          <a:p>
            <a:r>
              <a:rPr lang="en-US" sz="2400">
                <a:latin typeface="Times New Roman" pitchFamily="18" charset="0"/>
                <a:cs typeface="Times New Roman" pitchFamily="18" charset="0"/>
              </a:rPr>
              <a:t>CPU Reference</a:t>
            </a:r>
          </a:p>
        </p:txBody>
      </p:sp>
      <p:sp>
        <p:nvSpPr>
          <p:cNvPr id="532484" name="Line 4"/>
          <p:cNvSpPr>
            <a:spLocks noChangeShapeType="1"/>
          </p:cNvSpPr>
          <p:nvPr/>
        </p:nvSpPr>
        <p:spPr bwMode="auto">
          <a:xfrm>
            <a:off x="1511300" y="1449388"/>
            <a:ext cx="358775" cy="0"/>
          </a:xfrm>
          <a:prstGeom prst="line">
            <a:avLst/>
          </a:prstGeom>
          <a:noFill/>
          <a:ln w="28575">
            <a:solidFill>
              <a:srgbClr val="FF6600"/>
            </a:solidFill>
            <a:round/>
            <a:headEnd/>
            <a:tailEnd type="triangle" w="lg" len="lg"/>
          </a:ln>
        </p:spPr>
        <p:txBody>
          <a:bodyPr lIns="0" tIns="0" rIns="0" bIns="0" anchor="ctr">
            <a:spAutoFit/>
          </a:bodyPr>
          <a:lstStyle/>
          <a:p>
            <a:endParaRPr lang="en-US"/>
          </a:p>
        </p:txBody>
      </p:sp>
      <p:sp>
        <p:nvSpPr>
          <p:cNvPr id="532485" name="Text Box 5"/>
          <p:cNvSpPr txBox="1">
            <a:spLocks noChangeArrowheads="1"/>
          </p:cNvSpPr>
          <p:nvPr/>
        </p:nvSpPr>
        <p:spPr bwMode="auto">
          <a:xfrm>
            <a:off x="1870075" y="1268413"/>
            <a:ext cx="360363" cy="328612"/>
          </a:xfrm>
          <a:prstGeom prst="rect">
            <a:avLst/>
          </a:prstGeom>
          <a:noFill/>
          <a:ln w="28575" algn="ctr">
            <a:noFill/>
            <a:miter lim="800000"/>
            <a:headEnd/>
            <a:tailEnd/>
          </a:ln>
        </p:spPr>
        <p:txBody>
          <a:bodyPr lIns="0" tIns="0" rIns="0" bIns="0">
            <a:spAutoFit/>
          </a:bodyPr>
          <a:lstStyle/>
          <a:p>
            <a:r>
              <a:rPr lang="en-US" sz="2400">
                <a:solidFill>
                  <a:schemeClr val="accent2"/>
                </a:solidFill>
                <a:latin typeface="Times New Roman" pitchFamily="18" charset="0"/>
                <a:cs typeface="Times New Roman" pitchFamily="18" charset="0"/>
              </a:rPr>
              <a:t>A</a:t>
            </a:r>
          </a:p>
        </p:txBody>
      </p:sp>
      <p:sp>
        <p:nvSpPr>
          <p:cNvPr id="532486" name="Line 6"/>
          <p:cNvSpPr>
            <a:spLocks noChangeShapeType="1"/>
          </p:cNvSpPr>
          <p:nvPr/>
        </p:nvSpPr>
        <p:spPr bwMode="auto">
          <a:xfrm>
            <a:off x="2230438" y="1449388"/>
            <a:ext cx="358775" cy="0"/>
          </a:xfrm>
          <a:prstGeom prst="line">
            <a:avLst/>
          </a:prstGeom>
          <a:noFill/>
          <a:ln w="28575">
            <a:solidFill>
              <a:srgbClr val="FF6600"/>
            </a:solidFill>
            <a:round/>
            <a:headEnd/>
            <a:tailEnd type="triangle" w="lg" len="lg"/>
          </a:ln>
        </p:spPr>
        <p:txBody>
          <a:bodyPr lIns="0" tIns="0" rIns="0" bIns="0" anchor="ctr">
            <a:spAutoFit/>
          </a:bodyPr>
          <a:lstStyle/>
          <a:p>
            <a:endParaRPr lang="en-US"/>
          </a:p>
        </p:txBody>
      </p:sp>
      <p:sp>
        <p:nvSpPr>
          <p:cNvPr id="532487" name="Line 7"/>
          <p:cNvSpPr>
            <a:spLocks noChangeShapeType="1"/>
          </p:cNvSpPr>
          <p:nvPr/>
        </p:nvSpPr>
        <p:spPr bwMode="auto">
          <a:xfrm>
            <a:off x="2949575" y="1449388"/>
            <a:ext cx="358775" cy="0"/>
          </a:xfrm>
          <a:prstGeom prst="line">
            <a:avLst/>
          </a:prstGeom>
          <a:noFill/>
          <a:ln w="28575">
            <a:solidFill>
              <a:srgbClr val="FF6600"/>
            </a:solidFill>
            <a:round/>
            <a:headEnd/>
            <a:tailEnd type="triangle" w="lg" len="lg"/>
          </a:ln>
        </p:spPr>
        <p:txBody>
          <a:bodyPr lIns="0" tIns="0" rIns="0" bIns="0" anchor="ctr">
            <a:spAutoFit/>
          </a:bodyPr>
          <a:lstStyle/>
          <a:p>
            <a:endParaRPr lang="en-US"/>
          </a:p>
        </p:txBody>
      </p:sp>
      <p:sp>
        <p:nvSpPr>
          <p:cNvPr id="532488" name="Line 8"/>
          <p:cNvSpPr>
            <a:spLocks noChangeShapeType="1"/>
          </p:cNvSpPr>
          <p:nvPr/>
        </p:nvSpPr>
        <p:spPr bwMode="auto">
          <a:xfrm>
            <a:off x="3668713" y="1449388"/>
            <a:ext cx="358775" cy="0"/>
          </a:xfrm>
          <a:prstGeom prst="line">
            <a:avLst/>
          </a:prstGeom>
          <a:noFill/>
          <a:ln w="28575">
            <a:solidFill>
              <a:srgbClr val="FF6600"/>
            </a:solidFill>
            <a:round/>
            <a:headEnd/>
            <a:tailEnd type="triangle" w="lg" len="lg"/>
          </a:ln>
        </p:spPr>
        <p:txBody>
          <a:bodyPr lIns="0" tIns="0" rIns="0" bIns="0" anchor="ctr">
            <a:spAutoFit/>
          </a:bodyPr>
          <a:lstStyle/>
          <a:p>
            <a:endParaRPr lang="en-US"/>
          </a:p>
        </p:txBody>
      </p:sp>
      <p:sp>
        <p:nvSpPr>
          <p:cNvPr id="532489" name="Line 9"/>
          <p:cNvSpPr>
            <a:spLocks noChangeShapeType="1"/>
          </p:cNvSpPr>
          <p:nvPr/>
        </p:nvSpPr>
        <p:spPr bwMode="auto">
          <a:xfrm>
            <a:off x="4387850" y="1449388"/>
            <a:ext cx="358775" cy="0"/>
          </a:xfrm>
          <a:prstGeom prst="line">
            <a:avLst/>
          </a:prstGeom>
          <a:noFill/>
          <a:ln w="28575">
            <a:solidFill>
              <a:srgbClr val="FF6600"/>
            </a:solidFill>
            <a:round/>
            <a:headEnd/>
            <a:tailEnd type="triangle" w="lg" len="lg"/>
          </a:ln>
        </p:spPr>
        <p:txBody>
          <a:bodyPr lIns="0" tIns="0" rIns="0" bIns="0" anchor="ctr">
            <a:spAutoFit/>
          </a:bodyPr>
          <a:lstStyle/>
          <a:p>
            <a:endParaRPr lang="en-US"/>
          </a:p>
        </p:txBody>
      </p:sp>
      <p:sp>
        <p:nvSpPr>
          <p:cNvPr id="532490" name="Line 10"/>
          <p:cNvSpPr>
            <a:spLocks noChangeShapeType="1"/>
          </p:cNvSpPr>
          <p:nvPr/>
        </p:nvSpPr>
        <p:spPr bwMode="auto">
          <a:xfrm>
            <a:off x="5106988" y="1449388"/>
            <a:ext cx="358775" cy="0"/>
          </a:xfrm>
          <a:prstGeom prst="line">
            <a:avLst/>
          </a:prstGeom>
          <a:noFill/>
          <a:ln w="28575">
            <a:solidFill>
              <a:srgbClr val="FF6600"/>
            </a:solidFill>
            <a:round/>
            <a:headEnd/>
            <a:tailEnd type="triangle" w="lg" len="lg"/>
          </a:ln>
        </p:spPr>
        <p:txBody>
          <a:bodyPr lIns="0" tIns="0" rIns="0" bIns="0" anchor="ctr">
            <a:spAutoFit/>
          </a:bodyPr>
          <a:lstStyle/>
          <a:p>
            <a:endParaRPr lang="en-US"/>
          </a:p>
        </p:txBody>
      </p:sp>
      <p:sp>
        <p:nvSpPr>
          <p:cNvPr id="532491" name="Line 11"/>
          <p:cNvSpPr>
            <a:spLocks noChangeShapeType="1"/>
          </p:cNvSpPr>
          <p:nvPr/>
        </p:nvSpPr>
        <p:spPr bwMode="auto">
          <a:xfrm>
            <a:off x="5826125" y="1449388"/>
            <a:ext cx="358775" cy="0"/>
          </a:xfrm>
          <a:prstGeom prst="line">
            <a:avLst/>
          </a:prstGeom>
          <a:noFill/>
          <a:ln w="28575">
            <a:solidFill>
              <a:srgbClr val="FF6600"/>
            </a:solidFill>
            <a:round/>
            <a:headEnd/>
            <a:tailEnd type="triangle" w="lg" len="lg"/>
          </a:ln>
        </p:spPr>
        <p:txBody>
          <a:bodyPr lIns="0" tIns="0" rIns="0" bIns="0" anchor="ctr">
            <a:spAutoFit/>
          </a:bodyPr>
          <a:lstStyle/>
          <a:p>
            <a:endParaRPr lang="en-US"/>
          </a:p>
        </p:txBody>
      </p:sp>
      <p:sp>
        <p:nvSpPr>
          <p:cNvPr id="532492" name="Line 12"/>
          <p:cNvSpPr>
            <a:spLocks noChangeShapeType="1"/>
          </p:cNvSpPr>
          <p:nvPr/>
        </p:nvSpPr>
        <p:spPr bwMode="auto">
          <a:xfrm>
            <a:off x="6545263" y="1449388"/>
            <a:ext cx="358775" cy="0"/>
          </a:xfrm>
          <a:prstGeom prst="line">
            <a:avLst/>
          </a:prstGeom>
          <a:noFill/>
          <a:ln w="28575">
            <a:solidFill>
              <a:srgbClr val="FF6600"/>
            </a:solidFill>
            <a:round/>
            <a:headEnd/>
            <a:tailEnd type="triangle" w="lg" len="lg"/>
          </a:ln>
        </p:spPr>
        <p:txBody>
          <a:bodyPr lIns="0" tIns="0" rIns="0" bIns="0" anchor="ctr">
            <a:spAutoFit/>
          </a:bodyPr>
          <a:lstStyle/>
          <a:p>
            <a:endParaRPr lang="en-US"/>
          </a:p>
        </p:txBody>
      </p:sp>
      <p:sp>
        <p:nvSpPr>
          <p:cNvPr id="532493" name="Line 13"/>
          <p:cNvSpPr>
            <a:spLocks noChangeShapeType="1"/>
          </p:cNvSpPr>
          <p:nvPr/>
        </p:nvSpPr>
        <p:spPr bwMode="auto">
          <a:xfrm>
            <a:off x="7264400" y="1449388"/>
            <a:ext cx="358775" cy="0"/>
          </a:xfrm>
          <a:prstGeom prst="line">
            <a:avLst/>
          </a:prstGeom>
          <a:noFill/>
          <a:ln w="28575">
            <a:solidFill>
              <a:srgbClr val="FF6600"/>
            </a:solidFill>
            <a:round/>
            <a:headEnd/>
            <a:tailEnd type="triangle" w="lg" len="lg"/>
          </a:ln>
        </p:spPr>
        <p:txBody>
          <a:bodyPr lIns="0" tIns="0" rIns="0" bIns="0" anchor="ctr">
            <a:spAutoFit/>
          </a:bodyPr>
          <a:lstStyle/>
          <a:p>
            <a:endParaRPr lang="en-US"/>
          </a:p>
        </p:txBody>
      </p:sp>
      <p:sp>
        <p:nvSpPr>
          <p:cNvPr id="532494" name="Line 14"/>
          <p:cNvSpPr>
            <a:spLocks noChangeShapeType="1"/>
          </p:cNvSpPr>
          <p:nvPr/>
        </p:nvSpPr>
        <p:spPr bwMode="auto">
          <a:xfrm>
            <a:off x="7983538" y="1449388"/>
            <a:ext cx="358775" cy="0"/>
          </a:xfrm>
          <a:prstGeom prst="line">
            <a:avLst/>
          </a:prstGeom>
          <a:noFill/>
          <a:ln w="28575">
            <a:solidFill>
              <a:srgbClr val="FF6600"/>
            </a:solidFill>
            <a:round/>
            <a:headEnd/>
            <a:tailEnd type="triangle" w="lg" len="lg"/>
          </a:ln>
        </p:spPr>
        <p:txBody>
          <a:bodyPr lIns="0" tIns="0" rIns="0" bIns="0" anchor="ctr">
            <a:spAutoFit/>
          </a:bodyPr>
          <a:lstStyle/>
          <a:p>
            <a:endParaRPr lang="en-US"/>
          </a:p>
        </p:txBody>
      </p:sp>
      <p:sp>
        <p:nvSpPr>
          <p:cNvPr id="532495" name="Line 15"/>
          <p:cNvSpPr>
            <a:spLocks noChangeShapeType="1"/>
          </p:cNvSpPr>
          <p:nvPr/>
        </p:nvSpPr>
        <p:spPr bwMode="auto">
          <a:xfrm flipV="1">
            <a:off x="2051050" y="1628775"/>
            <a:ext cx="0" cy="360363"/>
          </a:xfrm>
          <a:prstGeom prst="line">
            <a:avLst/>
          </a:prstGeom>
          <a:noFill/>
          <a:ln w="28575">
            <a:solidFill>
              <a:srgbClr val="009900"/>
            </a:solidFill>
            <a:round/>
            <a:headEnd/>
            <a:tailEnd type="triangle" w="lg" len="lg"/>
          </a:ln>
        </p:spPr>
        <p:txBody>
          <a:bodyPr lIns="0" tIns="0" rIns="0" bIns="0" anchor="ctr">
            <a:spAutoFit/>
          </a:bodyPr>
          <a:lstStyle/>
          <a:p>
            <a:endParaRPr lang="en-US"/>
          </a:p>
        </p:txBody>
      </p:sp>
      <p:sp>
        <p:nvSpPr>
          <p:cNvPr id="532496" name="Text Box 16"/>
          <p:cNvSpPr txBox="1">
            <a:spLocks noChangeArrowheads="1"/>
          </p:cNvSpPr>
          <p:nvPr/>
        </p:nvSpPr>
        <p:spPr bwMode="auto">
          <a:xfrm>
            <a:off x="2590800" y="1268413"/>
            <a:ext cx="360363" cy="328612"/>
          </a:xfrm>
          <a:prstGeom prst="rect">
            <a:avLst/>
          </a:prstGeom>
          <a:noFill/>
          <a:ln w="28575" algn="ctr">
            <a:noFill/>
            <a:miter lim="800000"/>
            <a:headEnd/>
            <a:tailEnd/>
          </a:ln>
        </p:spPr>
        <p:txBody>
          <a:bodyPr lIns="0" tIns="0" rIns="0" bIns="0">
            <a:spAutoFit/>
          </a:bodyPr>
          <a:lstStyle/>
          <a:p>
            <a:r>
              <a:rPr lang="en-US" sz="2400">
                <a:solidFill>
                  <a:schemeClr val="accent2"/>
                </a:solidFill>
                <a:latin typeface="Times New Roman" pitchFamily="18" charset="0"/>
                <a:cs typeface="Times New Roman" pitchFamily="18" charset="0"/>
              </a:rPr>
              <a:t>B</a:t>
            </a:r>
          </a:p>
        </p:txBody>
      </p:sp>
      <p:sp>
        <p:nvSpPr>
          <p:cNvPr id="532497" name="Text Box 17"/>
          <p:cNvSpPr txBox="1">
            <a:spLocks noChangeArrowheads="1"/>
          </p:cNvSpPr>
          <p:nvPr/>
        </p:nvSpPr>
        <p:spPr bwMode="auto">
          <a:xfrm>
            <a:off x="3311525" y="1268413"/>
            <a:ext cx="360363" cy="328612"/>
          </a:xfrm>
          <a:prstGeom prst="rect">
            <a:avLst/>
          </a:prstGeom>
          <a:noFill/>
          <a:ln w="28575" algn="ctr">
            <a:noFill/>
            <a:miter lim="800000"/>
            <a:headEnd/>
            <a:tailEnd/>
          </a:ln>
        </p:spPr>
        <p:txBody>
          <a:bodyPr lIns="0" tIns="0" rIns="0" bIns="0">
            <a:spAutoFit/>
          </a:bodyPr>
          <a:lstStyle/>
          <a:p>
            <a:r>
              <a:rPr lang="en-US" sz="2400">
                <a:solidFill>
                  <a:schemeClr val="accent2"/>
                </a:solidFill>
                <a:latin typeface="Times New Roman" pitchFamily="18" charset="0"/>
                <a:cs typeface="Times New Roman" pitchFamily="18" charset="0"/>
              </a:rPr>
              <a:t>C</a:t>
            </a:r>
          </a:p>
        </p:txBody>
      </p:sp>
      <p:sp>
        <p:nvSpPr>
          <p:cNvPr id="532498" name="Text Box 18"/>
          <p:cNvSpPr txBox="1">
            <a:spLocks noChangeArrowheads="1"/>
          </p:cNvSpPr>
          <p:nvPr/>
        </p:nvSpPr>
        <p:spPr bwMode="auto">
          <a:xfrm>
            <a:off x="4032250" y="1268413"/>
            <a:ext cx="360363" cy="328612"/>
          </a:xfrm>
          <a:prstGeom prst="rect">
            <a:avLst/>
          </a:prstGeom>
          <a:noFill/>
          <a:ln w="28575" algn="ctr">
            <a:noFill/>
            <a:miter lim="800000"/>
            <a:headEnd/>
            <a:tailEnd/>
          </a:ln>
        </p:spPr>
        <p:txBody>
          <a:bodyPr lIns="0" tIns="0" rIns="0" bIns="0">
            <a:spAutoFit/>
          </a:bodyPr>
          <a:lstStyle/>
          <a:p>
            <a:r>
              <a:rPr lang="en-US" sz="2400" dirty="0">
                <a:solidFill>
                  <a:schemeClr val="accent2"/>
                </a:solidFill>
                <a:latin typeface="Times New Roman" pitchFamily="18" charset="0"/>
                <a:cs typeface="Times New Roman" pitchFamily="18" charset="0"/>
              </a:rPr>
              <a:t>A</a:t>
            </a:r>
          </a:p>
        </p:txBody>
      </p:sp>
      <p:sp>
        <p:nvSpPr>
          <p:cNvPr id="532499" name="Text Box 19"/>
          <p:cNvSpPr txBox="1">
            <a:spLocks noChangeArrowheads="1"/>
          </p:cNvSpPr>
          <p:nvPr/>
        </p:nvSpPr>
        <p:spPr bwMode="auto">
          <a:xfrm>
            <a:off x="4752975" y="1268413"/>
            <a:ext cx="360363" cy="328612"/>
          </a:xfrm>
          <a:prstGeom prst="rect">
            <a:avLst/>
          </a:prstGeom>
          <a:noFill/>
          <a:ln w="28575" algn="ctr">
            <a:noFill/>
            <a:miter lim="800000"/>
            <a:headEnd/>
            <a:tailEnd/>
          </a:ln>
        </p:spPr>
        <p:txBody>
          <a:bodyPr lIns="0" tIns="0" rIns="0" bIns="0">
            <a:spAutoFit/>
          </a:bodyPr>
          <a:lstStyle/>
          <a:p>
            <a:r>
              <a:rPr lang="en-US" sz="2400">
                <a:solidFill>
                  <a:schemeClr val="accent2"/>
                </a:solidFill>
                <a:latin typeface="Times New Roman" pitchFamily="18" charset="0"/>
                <a:cs typeface="Times New Roman" pitchFamily="18" charset="0"/>
              </a:rPr>
              <a:t>D</a:t>
            </a:r>
          </a:p>
        </p:txBody>
      </p:sp>
      <p:sp>
        <p:nvSpPr>
          <p:cNvPr id="532500" name="Text Box 20"/>
          <p:cNvSpPr txBox="1">
            <a:spLocks noChangeArrowheads="1"/>
          </p:cNvSpPr>
          <p:nvPr/>
        </p:nvSpPr>
        <p:spPr bwMode="auto">
          <a:xfrm>
            <a:off x="5473700" y="1268413"/>
            <a:ext cx="360363" cy="328612"/>
          </a:xfrm>
          <a:prstGeom prst="rect">
            <a:avLst/>
          </a:prstGeom>
          <a:noFill/>
          <a:ln w="28575" algn="ctr">
            <a:noFill/>
            <a:miter lim="800000"/>
            <a:headEnd/>
            <a:tailEnd/>
          </a:ln>
        </p:spPr>
        <p:txBody>
          <a:bodyPr lIns="0" tIns="0" rIns="0" bIns="0">
            <a:spAutoFit/>
          </a:bodyPr>
          <a:lstStyle/>
          <a:p>
            <a:r>
              <a:rPr lang="en-US" sz="2400">
                <a:solidFill>
                  <a:schemeClr val="accent2"/>
                </a:solidFill>
                <a:latin typeface="Times New Roman" pitchFamily="18" charset="0"/>
                <a:cs typeface="Times New Roman" pitchFamily="18" charset="0"/>
              </a:rPr>
              <a:t>E</a:t>
            </a:r>
          </a:p>
        </p:txBody>
      </p:sp>
      <p:sp>
        <p:nvSpPr>
          <p:cNvPr id="532501" name="Text Box 21"/>
          <p:cNvSpPr txBox="1">
            <a:spLocks noChangeArrowheads="1"/>
          </p:cNvSpPr>
          <p:nvPr/>
        </p:nvSpPr>
        <p:spPr bwMode="auto">
          <a:xfrm>
            <a:off x="6194425" y="1268413"/>
            <a:ext cx="360363" cy="328612"/>
          </a:xfrm>
          <a:prstGeom prst="rect">
            <a:avLst/>
          </a:prstGeom>
          <a:noFill/>
          <a:ln w="28575" algn="ctr">
            <a:noFill/>
            <a:miter lim="800000"/>
            <a:headEnd/>
            <a:tailEnd/>
          </a:ln>
        </p:spPr>
        <p:txBody>
          <a:bodyPr lIns="0" tIns="0" rIns="0" bIns="0">
            <a:spAutoFit/>
          </a:bodyPr>
          <a:lstStyle/>
          <a:p>
            <a:r>
              <a:rPr lang="en-US" sz="2400">
                <a:solidFill>
                  <a:schemeClr val="accent2"/>
                </a:solidFill>
                <a:latin typeface="Times New Roman" pitchFamily="18" charset="0"/>
                <a:cs typeface="Times New Roman" pitchFamily="18" charset="0"/>
              </a:rPr>
              <a:t>A</a:t>
            </a:r>
          </a:p>
        </p:txBody>
      </p:sp>
      <p:sp>
        <p:nvSpPr>
          <p:cNvPr id="532502" name="Text Box 22"/>
          <p:cNvSpPr txBox="1">
            <a:spLocks noChangeArrowheads="1"/>
          </p:cNvSpPr>
          <p:nvPr/>
        </p:nvSpPr>
        <p:spPr bwMode="auto">
          <a:xfrm>
            <a:off x="6915150" y="1268413"/>
            <a:ext cx="360363" cy="328612"/>
          </a:xfrm>
          <a:prstGeom prst="rect">
            <a:avLst/>
          </a:prstGeom>
          <a:noFill/>
          <a:ln w="28575" algn="ctr">
            <a:noFill/>
            <a:miter lim="800000"/>
            <a:headEnd/>
            <a:tailEnd/>
          </a:ln>
        </p:spPr>
        <p:txBody>
          <a:bodyPr lIns="0" tIns="0" rIns="0" bIns="0">
            <a:spAutoFit/>
          </a:bodyPr>
          <a:lstStyle/>
          <a:p>
            <a:r>
              <a:rPr lang="en-US" sz="2400">
                <a:solidFill>
                  <a:schemeClr val="accent2"/>
                </a:solidFill>
                <a:latin typeface="Times New Roman" pitchFamily="18" charset="0"/>
                <a:cs typeface="Times New Roman" pitchFamily="18" charset="0"/>
              </a:rPr>
              <a:t>D</a:t>
            </a:r>
          </a:p>
        </p:txBody>
      </p:sp>
      <p:sp>
        <p:nvSpPr>
          <p:cNvPr id="532503" name="Text Box 23"/>
          <p:cNvSpPr txBox="1">
            <a:spLocks noChangeArrowheads="1"/>
          </p:cNvSpPr>
          <p:nvPr/>
        </p:nvSpPr>
        <p:spPr bwMode="auto">
          <a:xfrm>
            <a:off x="7635875" y="1268413"/>
            <a:ext cx="360363" cy="328612"/>
          </a:xfrm>
          <a:prstGeom prst="rect">
            <a:avLst/>
          </a:prstGeom>
          <a:noFill/>
          <a:ln w="28575" algn="ctr">
            <a:noFill/>
            <a:miter lim="800000"/>
            <a:headEnd/>
            <a:tailEnd/>
          </a:ln>
        </p:spPr>
        <p:txBody>
          <a:bodyPr lIns="0" tIns="0" rIns="0" bIns="0">
            <a:spAutoFit/>
          </a:bodyPr>
          <a:lstStyle/>
          <a:p>
            <a:r>
              <a:rPr lang="en-US" sz="2400">
                <a:solidFill>
                  <a:schemeClr val="accent2"/>
                </a:solidFill>
                <a:latin typeface="Times New Roman" pitchFamily="18" charset="0"/>
                <a:cs typeface="Times New Roman" pitchFamily="18" charset="0"/>
              </a:rPr>
              <a:t>C</a:t>
            </a:r>
          </a:p>
        </p:txBody>
      </p:sp>
      <p:sp>
        <p:nvSpPr>
          <p:cNvPr id="532504" name="Text Box 24"/>
          <p:cNvSpPr txBox="1">
            <a:spLocks noChangeArrowheads="1"/>
          </p:cNvSpPr>
          <p:nvPr/>
        </p:nvSpPr>
        <p:spPr bwMode="auto">
          <a:xfrm>
            <a:off x="8356600" y="1268413"/>
            <a:ext cx="360363" cy="328612"/>
          </a:xfrm>
          <a:prstGeom prst="rect">
            <a:avLst/>
          </a:prstGeom>
          <a:noFill/>
          <a:ln w="28575" algn="ctr">
            <a:noFill/>
            <a:miter lim="800000"/>
            <a:headEnd/>
            <a:tailEnd/>
          </a:ln>
        </p:spPr>
        <p:txBody>
          <a:bodyPr lIns="0" tIns="0" rIns="0" bIns="0">
            <a:spAutoFit/>
          </a:bodyPr>
          <a:lstStyle/>
          <a:p>
            <a:r>
              <a:rPr lang="en-US" sz="2400">
                <a:solidFill>
                  <a:schemeClr val="accent2"/>
                </a:solidFill>
                <a:latin typeface="Times New Roman" pitchFamily="18" charset="0"/>
                <a:cs typeface="Times New Roman" pitchFamily="18" charset="0"/>
              </a:rPr>
              <a:t>F</a:t>
            </a:r>
          </a:p>
        </p:txBody>
      </p:sp>
      <p:sp>
        <p:nvSpPr>
          <p:cNvPr id="532505" name="Line 25"/>
          <p:cNvSpPr>
            <a:spLocks noChangeShapeType="1"/>
          </p:cNvSpPr>
          <p:nvPr/>
        </p:nvSpPr>
        <p:spPr bwMode="auto">
          <a:xfrm flipV="1">
            <a:off x="2770188" y="1628775"/>
            <a:ext cx="0" cy="360363"/>
          </a:xfrm>
          <a:prstGeom prst="line">
            <a:avLst/>
          </a:prstGeom>
          <a:noFill/>
          <a:ln w="28575">
            <a:solidFill>
              <a:srgbClr val="009900"/>
            </a:solidFill>
            <a:round/>
            <a:headEnd/>
            <a:tailEnd type="triangle" w="lg" len="lg"/>
          </a:ln>
        </p:spPr>
        <p:txBody>
          <a:bodyPr lIns="0" tIns="0" rIns="0" bIns="0" anchor="ctr">
            <a:spAutoFit/>
          </a:bodyPr>
          <a:lstStyle/>
          <a:p>
            <a:endParaRPr lang="en-US"/>
          </a:p>
        </p:txBody>
      </p:sp>
      <p:sp>
        <p:nvSpPr>
          <p:cNvPr id="532506" name="Line 26"/>
          <p:cNvSpPr>
            <a:spLocks noChangeShapeType="1"/>
          </p:cNvSpPr>
          <p:nvPr/>
        </p:nvSpPr>
        <p:spPr bwMode="auto">
          <a:xfrm flipV="1">
            <a:off x="3489325" y="1628775"/>
            <a:ext cx="0" cy="360363"/>
          </a:xfrm>
          <a:prstGeom prst="line">
            <a:avLst/>
          </a:prstGeom>
          <a:noFill/>
          <a:ln w="28575">
            <a:solidFill>
              <a:srgbClr val="009900"/>
            </a:solidFill>
            <a:round/>
            <a:headEnd/>
            <a:tailEnd type="triangle" w="lg" len="lg"/>
          </a:ln>
        </p:spPr>
        <p:txBody>
          <a:bodyPr lIns="0" tIns="0" rIns="0" bIns="0" anchor="ctr">
            <a:spAutoFit/>
          </a:bodyPr>
          <a:lstStyle/>
          <a:p>
            <a:endParaRPr lang="en-US"/>
          </a:p>
        </p:txBody>
      </p:sp>
      <p:sp>
        <p:nvSpPr>
          <p:cNvPr id="532507" name="Line 27"/>
          <p:cNvSpPr>
            <a:spLocks noChangeShapeType="1"/>
          </p:cNvSpPr>
          <p:nvPr/>
        </p:nvSpPr>
        <p:spPr bwMode="auto">
          <a:xfrm flipV="1">
            <a:off x="4208463" y="1628775"/>
            <a:ext cx="0" cy="360363"/>
          </a:xfrm>
          <a:prstGeom prst="line">
            <a:avLst/>
          </a:prstGeom>
          <a:noFill/>
          <a:ln w="28575">
            <a:solidFill>
              <a:schemeClr val="accent1"/>
            </a:solidFill>
            <a:round/>
            <a:headEnd/>
            <a:tailEnd type="triangle" w="lg" len="lg"/>
          </a:ln>
        </p:spPr>
        <p:txBody>
          <a:bodyPr lIns="0" tIns="0" rIns="0" bIns="0" anchor="ctr">
            <a:spAutoFit/>
          </a:bodyPr>
          <a:lstStyle/>
          <a:p>
            <a:endParaRPr lang="en-US"/>
          </a:p>
        </p:txBody>
      </p:sp>
      <p:sp>
        <p:nvSpPr>
          <p:cNvPr id="532508" name="Line 28"/>
          <p:cNvSpPr>
            <a:spLocks noChangeShapeType="1"/>
          </p:cNvSpPr>
          <p:nvPr/>
        </p:nvSpPr>
        <p:spPr bwMode="auto">
          <a:xfrm flipV="1">
            <a:off x="4927600" y="1628775"/>
            <a:ext cx="0" cy="360363"/>
          </a:xfrm>
          <a:prstGeom prst="line">
            <a:avLst/>
          </a:prstGeom>
          <a:noFill/>
          <a:ln w="28575">
            <a:solidFill>
              <a:srgbClr val="009900"/>
            </a:solidFill>
            <a:round/>
            <a:headEnd/>
            <a:tailEnd type="triangle" w="lg" len="lg"/>
          </a:ln>
        </p:spPr>
        <p:txBody>
          <a:bodyPr lIns="0" tIns="0" rIns="0" bIns="0" anchor="ctr">
            <a:spAutoFit/>
          </a:bodyPr>
          <a:lstStyle/>
          <a:p>
            <a:endParaRPr lang="en-US"/>
          </a:p>
        </p:txBody>
      </p:sp>
      <p:sp>
        <p:nvSpPr>
          <p:cNvPr id="532509" name="Line 29"/>
          <p:cNvSpPr>
            <a:spLocks noChangeShapeType="1"/>
          </p:cNvSpPr>
          <p:nvPr/>
        </p:nvSpPr>
        <p:spPr bwMode="auto">
          <a:xfrm flipV="1">
            <a:off x="5646738" y="1628775"/>
            <a:ext cx="0" cy="360363"/>
          </a:xfrm>
          <a:prstGeom prst="line">
            <a:avLst/>
          </a:prstGeom>
          <a:noFill/>
          <a:ln w="28575">
            <a:solidFill>
              <a:srgbClr val="009900"/>
            </a:solidFill>
            <a:round/>
            <a:headEnd/>
            <a:tailEnd type="triangle" w="lg" len="lg"/>
          </a:ln>
        </p:spPr>
        <p:txBody>
          <a:bodyPr lIns="0" tIns="0" rIns="0" bIns="0" anchor="ctr">
            <a:spAutoFit/>
          </a:bodyPr>
          <a:lstStyle/>
          <a:p>
            <a:endParaRPr lang="en-US"/>
          </a:p>
        </p:txBody>
      </p:sp>
      <p:sp>
        <p:nvSpPr>
          <p:cNvPr id="532510" name="Line 30"/>
          <p:cNvSpPr>
            <a:spLocks noChangeShapeType="1"/>
          </p:cNvSpPr>
          <p:nvPr/>
        </p:nvSpPr>
        <p:spPr bwMode="auto">
          <a:xfrm flipV="1">
            <a:off x="6365875" y="1628775"/>
            <a:ext cx="0" cy="360363"/>
          </a:xfrm>
          <a:prstGeom prst="line">
            <a:avLst/>
          </a:prstGeom>
          <a:noFill/>
          <a:ln w="28575">
            <a:solidFill>
              <a:schemeClr val="accent1"/>
            </a:solidFill>
            <a:round/>
            <a:headEnd/>
            <a:tailEnd type="triangle" w="lg" len="lg"/>
          </a:ln>
        </p:spPr>
        <p:txBody>
          <a:bodyPr lIns="0" tIns="0" rIns="0" bIns="0" anchor="ctr">
            <a:spAutoFit/>
          </a:bodyPr>
          <a:lstStyle/>
          <a:p>
            <a:endParaRPr lang="en-US"/>
          </a:p>
        </p:txBody>
      </p:sp>
      <p:sp>
        <p:nvSpPr>
          <p:cNvPr id="532511" name="Line 31"/>
          <p:cNvSpPr>
            <a:spLocks noChangeShapeType="1"/>
          </p:cNvSpPr>
          <p:nvPr/>
        </p:nvSpPr>
        <p:spPr bwMode="auto">
          <a:xfrm flipV="1">
            <a:off x="7085013" y="1628775"/>
            <a:ext cx="0" cy="360363"/>
          </a:xfrm>
          <a:prstGeom prst="line">
            <a:avLst/>
          </a:prstGeom>
          <a:noFill/>
          <a:ln w="28575">
            <a:solidFill>
              <a:schemeClr val="accent1"/>
            </a:solidFill>
            <a:round/>
            <a:headEnd/>
            <a:tailEnd type="triangle" w="lg" len="lg"/>
          </a:ln>
        </p:spPr>
        <p:txBody>
          <a:bodyPr lIns="0" tIns="0" rIns="0" bIns="0" anchor="ctr">
            <a:spAutoFit/>
          </a:bodyPr>
          <a:lstStyle/>
          <a:p>
            <a:endParaRPr lang="en-US"/>
          </a:p>
        </p:txBody>
      </p:sp>
      <p:sp>
        <p:nvSpPr>
          <p:cNvPr id="532512" name="Line 32"/>
          <p:cNvSpPr>
            <a:spLocks noChangeShapeType="1"/>
          </p:cNvSpPr>
          <p:nvPr/>
        </p:nvSpPr>
        <p:spPr bwMode="auto">
          <a:xfrm flipV="1">
            <a:off x="7804150" y="1628775"/>
            <a:ext cx="0" cy="360363"/>
          </a:xfrm>
          <a:prstGeom prst="line">
            <a:avLst/>
          </a:prstGeom>
          <a:noFill/>
          <a:ln w="28575">
            <a:solidFill>
              <a:schemeClr val="accent1"/>
            </a:solidFill>
            <a:round/>
            <a:headEnd/>
            <a:tailEnd type="triangle" w="lg" len="lg"/>
          </a:ln>
        </p:spPr>
        <p:txBody>
          <a:bodyPr lIns="0" tIns="0" rIns="0" bIns="0" anchor="ctr">
            <a:spAutoFit/>
          </a:bodyPr>
          <a:lstStyle/>
          <a:p>
            <a:endParaRPr lang="en-US"/>
          </a:p>
        </p:txBody>
      </p:sp>
      <p:sp>
        <p:nvSpPr>
          <p:cNvPr id="532513" name="Line 33"/>
          <p:cNvSpPr>
            <a:spLocks noChangeShapeType="1"/>
          </p:cNvSpPr>
          <p:nvPr/>
        </p:nvSpPr>
        <p:spPr bwMode="auto">
          <a:xfrm flipV="1">
            <a:off x="8523288" y="1628775"/>
            <a:ext cx="0" cy="360363"/>
          </a:xfrm>
          <a:prstGeom prst="line">
            <a:avLst/>
          </a:prstGeom>
          <a:noFill/>
          <a:ln w="28575">
            <a:solidFill>
              <a:srgbClr val="009900"/>
            </a:solidFill>
            <a:round/>
            <a:headEnd/>
            <a:tailEnd type="triangle" w="lg" len="lg"/>
          </a:ln>
        </p:spPr>
        <p:txBody>
          <a:bodyPr lIns="0" tIns="0" rIns="0" bIns="0" anchor="ctr">
            <a:spAutoFit/>
          </a:bodyPr>
          <a:lstStyle/>
          <a:p>
            <a:endParaRPr lang="en-US"/>
          </a:p>
        </p:txBody>
      </p:sp>
      <p:sp>
        <p:nvSpPr>
          <p:cNvPr id="532514" name="Text Box 34"/>
          <p:cNvSpPr txBox="1">
            <a:spLocks noChangeArrowheads="1"/>
          </p:cNvSpPr>
          <p:nvPr/>
        </p:nvSpPr>
        <p:spPr bwMode="auto">
          <a:xfrm>
            <a:off x="1768475" y="1989138"/>
            <a:ext cx="541338" cy="220662"/>
          </a:xfrm>
          <a:prstGeom prst="rect">
            <a:avLst/>
          </a:prstGeom>
          <a:solidFill>
            <a:schemeClr val="accent2"/>
          </a:solidFill>
          <a:ln w="28575" algn="ctr">
            <a:noFill/>
            <a:miter lim="800000"/>
            <a:headEnd/>
            <a:tailEnd/>
          </a:ln>
        </p:spPr>
        <p:txBody>
          <a:bodyPr lIns="0" tIns="0" rIns="0" bIns="0">
            <a:spAutoFit/>
          </a:bodyPr>
          <a:lstStyle/>
          <a:p>
            <a:r>
              <a:rPr lang="en-US" sz="1600">
                <a:solidFill>
                  <a:srgbClr val="FFFF00"/>
                </a:solidFill>
                <a:latin typeface="Times New Roman" pitchFamily="18" charset="0"/>
                <a:cs typeface="Times New Roman" pitchFamily="18" charset="0"/>
              </a:rPr>
              <a:t>Miss</a:t>
            </a:r>
          </a:p>
        </p:txBody>
      </p:sp>
      <p:sp>
        <p:nvSpPr>
          <p:cNvPr id="532515" name="Text Box 35"/>
          <p:cNvSpPr txBox="1">
            <a:spLocks noChangeArrowheads="1"/>
          </p:cNvSpPr>
          <p:nvPr/>
        </p:nvSpPr>
        <p:spPr bwMode="auto">
          <a:xfrm>
            <a:off x="2487613" y="1989138"/>
            <a:ext cx="541337" cy="220662"/>
          </a:xfrm>
          <a:prstGeom prst="rect">
            <a:avLst/>
          </a:prstGeom>
          <a:solidFill>
            <a:schemeClr val="accent2"/>
          </a:solidFill>
          <a:ln w="28575" algn="ctr">
            <a:noFill/>
            <a:miter lim="800000"/>
            <a:headEnd/>
            <a:tailEnd/>
          </a:ln>
        </p:spPr>
        <p:txBody>
          <a:bodyPr lIns="0" tIns="0" rIns="0" bIns="0">
            <a:spAutoFit/>
          </a:bodyPr>
          <a:lstStyle/>
          <a:p>
            <a:r>
              <a:rPr lang="en-US" sz="1600">
                <a:solidFill>
                  <a:srgbClr val="FFFF00"/>
                </a:solidFill>
                <a:latin typeface="Times New Roman" pitchFamily="18" charset="0"/>
                <a:cs typeface="Times New Roman" pitchFamily="18" charset="0"/>
              </a:rPr>
              <a:t>Miss</a:t>
            </a:r>
          </a:p>
        </p:txBody>
      </p:sp>
      <p:sp>
        <p:nvSpPr>
          <p:cNvPr id="532516" name="Text Box 36"/>
          <p:cNvSpPr txBox="1">
            <a:spLocks noChangeArrowheads="1"/>
          </p:cNvSpPr>
          <p:nvPr/>
        </p:nvSpPr>
        <p:spPr bwMode="auto">
          <a:xfrm>
            <a:off x="3208338" y="1989138"/>
            <a:ext cx="541337" cy="220662"/>
          </a:xfrm>
          <a:prstGeom prst="rect">
            <a:avLst/>
          </a:prstGeom>
          <a:solidFill>
            <a:schemeClr val="accent2"/>
          </a:solidFill>
          <a:ln w="28575" algn="ctr">
            <a:noFill/>
            <a:miter lim="800000"/>
            <a:headEnd/>
            <a:tailEnd/>
          </a:ln>
        </p:spPr>
        <p:txBody>
          <a:bodyPr lIns="0" tIns="0" rIns="0" bIns="0">
            <a:spAutoFit/>
          </a:bodyPr>
          <a:lstStyle/>
          <a:p>
            <a:r>
              <a:rPr lang="en-US" sz="1600">
                <a:solidFill>
                  <a:srgbClr val="FFFF00"/>
                </a:solidFill>
                <a:latin typeface="Times New Roman" pitchFamily="18" charset="0"/>
                <a:cs typeface="Times New Roman" pitchFamily="18" charset="0"/>
              </a:rPr>
              <a:t>Miss</a:t>
            </a:r>
          </a:p>
        </p:txBody>
      </p:sp>
      <p:sp>
        <p:nvSpPr>
          <p:cNvPr id="532517" name="Text Box 37"/>
          <p:cNvSpPr txBox="1">
            <a:spLocks noChangeArrowheads="1"/>
          </p:cNvSpPr>
          <p:nvPr/>
        </p:nvSpPr>
        <p:spPr bwMode="auto">
          <a:xfrm>
            <a:off x="4029075" y="1989138"/>
            <a:ext cx="361950" cy="220662"/>
          </a:xfrm>
          <a:prstGeom prst="rect">
            <a:avLst/>
          </a:prstGeom>
          <a:solidFill>
            <a:schemeClr val="accent1"/>
          </a:solidFill>
          <a:ln w="28575" algn="ctr">
            <a:noFill/>
            <a:miter lim="800000"/>
            <a:headEnd/>
            <a:tailEnd/>
          </a:ln>
        </p:spPr>
        <p:txBody>
          <a:bodyPr lIns="0" tIns="0" rIns="0" bIns="0">
            <a:spAutoFit/>
          </a:bodyPr>
          <a:lstStyle/>
          <a:p>
            <a:r>
              <a:rPr lang="en-US" sz="1600">
                <a:solidFill>
                  <a:srgbClr val="FFFF00"/>
                </a:solidFill>
                <a:latin typeface="Times New Roman" pitchFamily="18" charset="0"/>
                <a:cs typeface="Times New Roman" pitchFamily="18" charset="0"/>
              </a:rPr>
              <a:t>Hit</a:t>
            </a:r>
          </a:p>
        </p:txBody>
      </p:sp>
      <p:sp>
        <p:nvSpPr>
          <p:cNvPr id="532518" name="Text Box 38"/>
          <p:cNvSpPr txBox="1">
            <a:spLocks noChangeArrowheads="1"/>
          </p:cNvSpPr>
          <p:nvPr/>
        </p:nvSpPr>
        <p:spPr bwMode="auto">
          <a:xfrm>
            <a:off x="4648200" y="1989138"/>
            <a:ext cx="541338" cy="220662"/>
          </a:xfrm>
          <a:prstGeom prst="rect">
            <a:avLst/>
          </a:prstGeom>
          <a:solidFill>
            <a:schemeClr val="accent2"/>
          </a:solidFill>
          <a:ln w="28575" algn="ctr">
            <a:noFill/>
            <a:miter lim="800000"/>
            <a:headEnd/>
            <a:tailEnd/>
          </a:ln>
        </p:spPr>
        <p:txBody>
          <a:bodyPr lIns="0" tIns="0" rIns="0" bIns="0">
            <a:spAutoFit/>
          </a:bodyPr>
          <a:lstStyle/>
          <a:p>
            <a:r>
              <a:rPr lang="en-US" sz="1600">
                <a:solidFill>
                  <a:srgbClr val="FFFF00"/>
                </a:solidFill>
                <a:latin typeface="Times New Roman" pitchFamily="18" charset="0"/>
                <a:cs typeface="Times New Roman" pitchFamily="18" charset="0"/>
              </a:rPr>
              <a:t>Miss</a:t>
            </a:r>
          </a:p>
        </p:txBody>
      </p:sp>
      <p:sp>
        <p:nvSpPr>
          <p:cNvPr id="532519" name="Text Box 39"/>
          <p:cNvSpPr txBox="1">
            <a:spLocks noChangeArrowheads="1"/>
          </p:cNvSpPr>
          <p:nvPr/>
        </p:nvSpPr>
        <p:spPr bwMode="auto">
          <a:xfrm>
            <a:off x="5368925" y="1989138"/>
            <a:ext cx="541338" cy="220662"/>
          </a:xfrm>
          <a:prstGeom prst="rect">
            <a:avLst/>
          </a:prstGeom>
          <a:solidFill>
            <a:schemeClr val="accent2"/>
          </a:solidFill>
          <a:ln w="28575" algn="ctr">
            <a:noFill/>
            <a:miter lim="800000"/>
            <a:headEnd/>
            <a:tailEnd/>
          </a:ln>
        </p:spPr>
        <p:txBody>
          <a:bodyPr lIns="0" tIns="0" rIns="0" bIns="0">
            <a:spAutoFit/>
          </a:bodyPr>
          <a:lstStyle/>
          <a:p>
            <a:r>
              <a:rPr lang="en-US" sz="1600">
                <a:solidFill>
                  <a:srgbClr val="FFFF00"/>
                </a:solidFill>
                <a:latin typeface="Times New Roman" pitchFamily="18" charset="0"/>
                <a:cs typeface="Times New Roman" pitchFamily="18" charset="0"/>
              </a:rPr>
              <a:t>Miss</a:t>
            </a:r>
          </a:p>
        </p:txBody>
      </p:sp>
      <p:sp>
        <p:nvSpPr>
          <p:cNvPr id="532520" name="Text Box 40"/>
          <p:cNvSpPr txBox="1">
            <a:spLocks noChangeArrowheads="1"/>
          </p:cNvSpPr>
          <p:nvPr/>
        </p:nvSpPr>
        <p:spPr bwMode="auto">
          <a:xfrm>
            <a:off x="6189663" y="1989138"/>
            <a:ext cx="361950" cy="220662"/>
          </a:xfrm>
          <a:prstGeom prst="rect">
            <a:avLst/>
          </a:prstGeom>
          <a:solidFill>
            <a:schemeClr val="accent1"/>
          </a:solidFill>
          <a:ln w="28575" algn="ctr">
            <a:noFill/>
            <a:miter lim="800000"/>
            <a:headEnd/>
            <a:tailEnd/>
          </a:ln>
        </p:spPr>
        <p:txBody>
          <a:bodyPr lIns="0" tIns="0" rIns="0" bIns="0">
            <a:spAutoFit/>
          </a:bodyPr>
          <a:lstStyle/>
          <a:p>
            <a:r>
              <a:rPr lang="en-US" sz="1600">
                <a:solidFill>
                  <a:srgbClr val="FFFF00"/>
                </a:solidFill>
                <a:latin typeface="Times New Roman" pitchFamily="18" charset="0"/>
                <a:cs typeface="Times New Roman" pitchFamily="18" charset="0"/>
              </a:rPr>
              <a:t>Hit</a:t>
            </a:r>
          </a:p>
        </p:txBody>
      </p:sp>
      <p:sp>
        <p:nvSpPr>
          <p:cNvPr id="532521" name="Text Box 41"/>
          <p:cNvSpPr txBox="1">
            <a:spLocks noChangeArrowheads="1"/>
          </p:cNvSpPr>
          <p:nvPr/>
        </p:nvSpPr>
        <p:spPr bwMode="auto">
          <a:xfrm>
            <a:off x="6910388" y="1989138"/>
            <a:ext cx="360362" cy="220662"/>
          </a:xfrm>
          <a:prstGeom prst="rect">
            <a:avLst/>
          </a:prstGeom>
          <a:solidFill>
            <a:schemeClr val="accent1"/>
          </a:solidFill>
          <a:ln w="28575" algn="ctr">
            <a:noFill/>
            <a:miter lim="800000"/>
            <a:headEnd/>
            <a:tailEnd/>
          </a:ln>
        </p:spPr>
        <p:txBody>
          <a:bodyPr lIns="0" tIns="0" rIns="0" bIns="0">
            <a:spAutoFit/>
          </a:bodyPr>
          <a:lstStyle/>
          <a:p>
            <a:r>
              <a:rPr lang="en-US" sz="1600">
                <a:solidFill>
                  <a:srgbClr val="FFFF00"/>
                </a:solidFill>
                <a:latin typeface="Times New Roman" pitchFamily="18" charset="0"/>
                <a:cs typeface="Times New Roman" pitchFamily="18" charset="0"/>
              </a:rPr>
              <a:t>Hit</a:t>
            </a:r>
          </a:p>
        </p:txBody>
      </p:sp>
      <p:sp>
        <p:nvSpPr>
          <p:cNvPr id="532522" name="Text Box 42"/>
          <p:cNvSpPr txBox="1">
            <a:spLocks noChangeArrowheads="1"/>
          </p:cNvSpPr>
          <p:nvPr/>
        </p:nvSpPr>
        <p:spPr bwMode="auto">
          <a:xfrm>
            <a:off x="7629525" y="1989138"/>
            <a:ext cx="361950" cy="220662"/>
          </a:xfrm>
          <a:prstGeom prst="rect">
            <a:avLst/>
          </a:prstGeom>
          <a:solidFill>
            <a:schemeClr val="accent1"/>
          </a:solidFill>
          <a:ln w="28575" algn="ctr">
            <a:noFill/>
            <a:miter lim="800000"/>
            <a:headEnd/>
            <a:tailEnd/>
          </a:ln>
        </p:spPr>
        <p:txBody>
          <a:bodyPr lIns="0" tIns="0" rIns="0" bIns="0">
            <a:spAutoFit/>
          </a:bodyPr>
          <a:lstStyle/>
          <a:p>
            <a:r>
              <a:rPr lang="en-US" sz="1600">
                <a:solidFill>
                  <a:srgbClr val="FFFF00"/>
                </a:solidFill>
                <a:latin typeface="Times New Roman" pitchFamily="18" charset="0"/>
                <a:cs typeface="Times New Roman" pitchFamily="18" charset="0"/>
              </a:rPr>
              <a:t>Hit</a:t>
            </a:r>
          </a:p>
        </p:txBody>
      </p:sp>
      <p:sp>
        <p:nvSpPr>
          <p:cNvPr id="532523" name="Text Box 43"/>
          <p:cNvSpPr txBox="1">
            <a:spLocks noChangeArrowheads="1"/>
          </p:cNvSpPr>
          <p:nvPr/>
        </p:nvSpPr>
        <p:spPr bwMode="auto">
          <a:xfrm>
            <a:off x="8248650" y="1989138"/>
            <a:ext cx="541338" cy="220662"/>
          </a:xfrm>
          <a:prstGeom prst="rect">
            <a:avLst/>
          </a:prstGeom>
          <a:solidFill>
            <a:schemeClr val="accent2"/>
          </a:solidFill>
          <a:ln w="28575" algn="ctr">
            <a:noFill/>
            <a:miter lim="800000"/>
            <a:headEnd/>
            <a:tailEnd/>
          </a:ln>
        </p:spPr>
        <p:txBody>
          <a:bodyPr lIns="0" tIns="0" rIns="0" bIns="0">
            <a:spAutoFit/>
          </a:bodyPr>
          <a:lstStyle/>
          <a:p>
            <a:r>
              <a:rPr lang="en-US" sz="1600">
                <a:solidFill>
                  <a:srgbClr val="FFFF00"/>
                </a:solidFill>
                <a:latin typeface="Times New Roman" pitchFamily="18" charset="0"/>
                <a:cs typeface="Times New Roman" pitchFamily="18" charset="0"/>
              </a:rPr>
              <a:t>Miss</a:t>
            </a:r>
          </a:p>
        </p:txBody>
      </p:sp>
      <p:sp>
        <p:nvSpPr>
          <p:cNvPr id="532524" name="Text Box 44"/>
          <p:cNvSpPr txBox="1">
            <a:spLocks noChangeArrowheads="1"/>
          </p:cNvSpPr>
          <p:nvPr/>
        </p:nvSpPr>
        <p:spPr bwMode="auto">
          <a:xfrm>
            <a:off x="250825" y="2771775"/>
            <a:ext cx="1439863" cy="839788"/>
          </a:xfrm>
          <a:prstGeom prst="rect">
            <a:avLst/>
          </a:prstGeom>
          <a:noFill/>
          <a:ln w="28575" algn="ctr">
            <a:noFill/>
            <a:miter lim="800000"/>
            <a:headEnd/>
            <a:tailEnd/>
          </a:ln>
        </p:spPr>
        <p:txBody>
          <a:bodyPr lIns="0" tIns="0" rIns="0" bIns="0">
            <a:spAutoFit/>
          </a:bodyPr>
          <a:lstStyle/>
          <a:p>
            <a:r>
              <a:rPr lang="en-US" sz="2400">
                <a:latin typeface="Times New Roman" pitchFamily="18" charset="0"/>
                <a:cs typeface="Times New Roman" pitchFamily="18" charset="0"/>
              </a:rPr>
              <a:t>Cache</a:t>
            </a:r>
          </a:p>
          <a:p>
            <a:r>
              <a:rPr lang="en-US" sz="2400">
                <a:solidFill>
                  <a:schemeClr val="accent1"/>
                </a:solidFill>
                <a:latin typeface="Times New Roman" pitchFamily="18" charset="0"/>
                <a:cs typeface="Times New Roman" pitchFamily="18" charset="0"/>
              </a:rPr>
              <a:t>LRU </a:t>
            </a:r>
            <a:r>
              <a:rPr lang="en-US" sz="2400">
                <a:solidFill>
                  <a:schemeClr val="accent1"/>
                </a:solidFill>
                <a:latin typeface="Times New Roman" pitchFamily="18" charset="0"/>
                <a:cs typeface="Times New Roman" pitchFamily="18" charset="0"/>
                <a:sym typeface="Wingdings" pitchFamily="2" charset="2"/>
              </a:rPr>
              <a:t></a:t>
            </a:r>
            <a:endParaRPr lang="en-US" sz="2400">
              <a:solidFill>
                <a:schemeClr val="accent1"/>
              </a:solidFill>
              <a:latin typeface="Times New Roman" pitchFamily="18" charset="0"/>
              <a:cs typeface="Times New Roman" pitchFamily="18" charset="0"/>
            </a:endParaRPr>
          </a:p>
        </p:txBody>
      </p:sp>
      <p:sp>
        <p:nvSpPr>
          <p:cNvPr id="532525" name="Text Box 45"/>
          <p:cNvSpPr txBox="1">
            <a:spLocks noChangeArrowheads="1"/>
          </p:cNvSpPr>
          <p:nvPr/>
        </p:nvSpPr>
        <p:spPr bwMode="auto">
          <a:xfrm>
            <a:off x="1873250" y="2708275"/>
            <a:ext cx="357188" cy="360363"/>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A</a:t>
            </a:r>
          </a:p>
        </p:txBody>
      </p:sp>
      <p:sp>
        <p:nvSpPr>
          <p:cNvPr id="58416" name="Text Box 46"/>
          <p:cNvSpPr txBox="1">
            <a:spLocks noChangeArrowheads="1"/>
          </p:cNvSpPr>
          <p:nvPr/>
        </p:nvSpPr>
        <p:spPr bwMode="auto">
          <a:xfrm>
            <a:off x="1873250" y="3068638"/>
            <a:ext cx="357188" cy="360362"/>
          </a:xfrm>
          <a:prstGeom prst="rect">
            <a:avLst/>
          </a:prstGeom>
          <a:noFill/>
          <a:ln w="28575" algn="ctr">
            <a:solidFill>
              <a:schemeClr val="tx1"/>
            </a:solidFill>
            <a:miter lim="800000"/>
            <a:headEnd/>
            <a:tailEnd/>
          </a:ln>
        </p:spPr>
        <p:txBody>
          <a:bodyPr lIns="0" tIns="0" rIns="0" bIns="0"/>
          <a:lstStyle/>
          <a:p>
            <a:endParaRPr lang="en-US" sz="2400">
              <a:solidFill>
                <a:schemeClr val="accent2"/>
              </a:solidFill>
              <a:latin typeface="Times New Roman" pitchFamily="18" charset="0"/>
              <a:cs typeface="Times New Roman" pitchFamily="18" charset="0"/>
            </a:endParaRPr>
          </a:p>
        </p:txBody>
      </p:sp>
      <p:sp>
        <p:nvSpPr>
          <p:cNvPr id="58417" name="Text Box 47"/>
          <p:cNvSpPr txBox="1">
            <a:spLocks noChangeArrowheads="1"/>
          </p:cNvSpPr>
          <p:nvPr/>
        </p:nvSpPr>
        <p:spPr bwMode="auto">
          <a:xfrm>
            <a:off x="1873250" y="3429000"/>
            <a:ext cx="357188" cy="360363"/>
          </a:xfrm>
          <a:prstGeom prst="rect">
            <a:avLst/>
          </a:prstGeom>
          <a:noFill/>
          <a:ln w="28575" algn="ctr">
            <a:solidFill>
              <a:schemeClr val="tx1"/>
            </a:solidFill>
            <a:miter lim="800000"/>
            <a:headEnd/>
            <a:tailEnd/>
          </a:ln>
        </p:spPr>
        <p:txBody>
          <a:bodyPr lIns="0" tIns="0" rIns="0" bIns="0"/>
          <a:lstStyle/>
          <a:p>
            <a:endParaRPr lang="en-US" sz="2400">
              <a:solidFill>
                <a:schemeClr val="accent2"/>
              </a:solidFill>
              <a:latin typeface="Times New Roman" pitchFamily="18" charset="0"/>
              <a:cs typeface="Times New Roman" pitchFamily="18" charset="0"/>
            </a:endParaRPr>
          </a:p>
        </p:txBody>
      </p:sp>
      <p:sp>
        <p:nvSpPr>
          <p:cNvPr id="58418" name="Text Box 48"/>
          <p:cNvSpPr txBox="1">
            <a:spLocks noChangeArrowheads="1"/>
          </p:cNvSpPr>
          <p:nvPr/>
        </p:nvSpPr>
        <p:spPr bwMode="auto">
          <a:xfrm>
            <a:off x="1873250" y="3789363"/>
            <a:ext cx="357188" cy="360362"/>
          </a:xfrm>
          <a:prstGeom prst="rect">
            <a:avLst/>
          </a:prstGeom>
          <a:noFill/>
          <a:ln w="28575" algn="ctr">
            <a:solidFill>
              <a:schemeClr val="tx1"/>
            </a:solidFill>
            <a:miter lim="800000"/>
            <a:headEnd/>
            <a:tailEnd/>
          </a:ln>
        </p:spPr>
        <p:txBody>
          <a:bodyPr lIns="0" tIns="0" rIns="0" bIns="0"/>
          <a:lstStyle/>
          <a:p>
            <a:endParaRPr lang="en-US" sz="2400">
              <a:solidFill>
                <a:schemeClr val="accent2"/>
              </a:solidFill>
              <a:latin typeface="Times New Roman" pitchFamily="18" charset="0"/>
              <a:cs typeface="Times New Roman" pitchFamily="18" charset="0"/>
            </a:endParaRPr>
          </a:p>
        </p:txBody>
      </p:sp>
      <p:sp>
        <p:nvSpPr>
          <p:cNvPr id="532529" name="Text Box 49"/>
          <p:cNvSpPr txBox="1">
            <a:spLocks noChangeArrowheads="1"/>
          </p:cNvSpPr>
          <p:nvPr/>
        </p:nvSpPr>
        <p:spPr bwMode="auto">
          <a:xfrm>
            <a:off x="2593975" y="2708275"/>
            <a:ext cx="357188" cy="360363"/>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B</a:t>
            </a:r>
          </a:p>
        </p:txBody>
      </p:sp>
      <p:sp>
        <p:nvSpPr>
          <p:cNvPr id="532530" name="Text Box 50"/>
          <p:cNvSpPr txBox="1">
            <a:spLocks noChangeArrowheads="1"/>
          </p:cNvSpPr>
          <p:nvPr/>
        </p:nvSpPr>
        <p:spPr bwMode="auto">
          <a:xfrm>
            <a:off x="2593975" y="3068638"/>
            <a:ext cx="357188" cy="360362"/>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A</a:t>
            </a:r>
          </a:p>
        </p:txBody>
      </p:sp>
      <p:sp>
        <p:nvSpPr>
          <p:cNvPr id="532531" name="Text Box 51"/>
          <p:cNvSpPr txBox="1">
            <a:spLocks noChangeArrowheads="1"/>
          </p:cNvSpPr>
          <p:nvPr/>
        </p:nvSpPr>
        <p:spPr bwMode="auto">
          <a:xfrm>
            <a:off x="2593975" y="3429000"/>
            <a:ext cx="357188" cy="360363"/>
          </a:xfrm>
          <a:prstGeom prst="rect">
            <a:avLst/>
          </a:prstGeom>
          <a:noFill/>
          <a:ln w="28575" algn="ctr">
            <a:solidFill>
              <a:schemeClr val="tx1"/>
            </a:solidFill>
            <a:miter lim="800000"/>
            <a:headEnd/>
            <a:tailEnd/>
          </a:ln>
        </p:spPr>
        <p:txBody>
          <a:bodyPr lIns="0" tIns="0" rIns="0" bIns="0"/>
          <a:lstStyle/>
          <a:p>
            <a:endParaRPr lang="en-US" sz="2400">
              <a:solidFill>
                <a:schemeClr val="accent2"/>
              </a:solidFill>
              <a:latin typeface="Times New Roman" pitchFamily="18" charset="0"/>
              <a:cs typeface="Times New Roman" pitchFamily="18" charset="0"/>
            </a:endParaRPr>
          </a:p>
        </p:txBody>
      </p:sp>
      <p:sp>
        <p:nvSpPr>
          <p:cNvPr id="532532" name="Text Box 52"/>
          <p:cNvSpPr txBox="1">
            <a:spLocks noChangeArrowheads="1"/>
          </p:cNvSpPr>
          <p:nvPr/>
        </p:nvSpPr>
        <p:spPr bwMode="auto">
          <a:xfrm>
            <a:off x="2593975" y="3789363"/>
            <a:ext cx="357188" cy="360362"/>
          </a:xfrm>
          <a:prstGeom prst="rect">
            <a:avLst/>
          </a:prstGeom>
          <a:noFill/>
          <a:ln w="28575" algn="ctr">
            <a:solidFill>
              <a:schemeClr val="tx1"/>
            </a:solidFill>
            <a:miter lim="800000"/>
            <a:headEnd/>
            <a:tailEnd/>
          </a:ln>
        </p:spPr>
        <p:txBody>
          <a:bodyPr lIns="0" tIns="0" rIns="0" bIns="0"/>
          <a:lstStyle/>
          <a:p>
            <a:endParaRPr lang="en-US" sz="2400">
              <a:solidFill>
                <a:schemeClr val="accent2"/>
              </a:solidFill>
              <a:latin typeface="Times New Roman" pitchFamily="18" charset="0"/>
              <a:cs typeface="Times New Roman" pitchFamily="18" charset="0"/>
            </a:endParaRPr>
          </a:p>
        </p:txBody>
      </p:sp>
      <p:sp>
        <p:nvSpPr>
          <p:cNvPr id="532533" name="Text Box 53"/>
          <p:cNvSpPr txBox="1">
            <a:spLocks noChangeArrowheads="1"/>
          </p:cNvSpPr>
          <p:nvPr/>
        </p:nvSpPr>
        <p:spPr bwMode="auto">
          <a:xfrm>
            <a:off x="3314700" y="2708275"/>
            <a:ext cx="357188" cy="360363"/>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C</a:t>
            </a:r>
          </a:p>
        </p:txBody>
      </p:sp>
      <p:sp>
        <p:nvSpPr>
          <p:cNvPr id="532534" name="Text Box 54"/>
          <p:cNvSpPr txBox="1">
            <a:spLocks noChangeArrowheads="1"/>
          </p:cNvSpPr>
          <p:nvPr/>
        </p:nvSpPr>
        <p:spPr bwMode="auto">
          <a:xfrm>
            <a:off x="3314700" y="3068638"/>
            <a:ext cx="357188" cy="360362"/>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B</a:t>
            </a:r>
          </a:p>
        </p:txBody>
      </p:sp>
      <p:sp>
        <p:nvSpPr>
          <p:cNvPr id="532535" name="Text Box 55"/>
          <p:cNvSpPr txBox="1">
            <a:spLocks noChangeArrowheads="1"/>
          </p:cNvSpPr>
          <p:nvPr/>
        </p:nvSpPr>
        <p:spPr bwMode="auto">
          <a:xfrm>
            <a:off x="3314700" y="3429000"/>
            <a:ext cx="357188" cy="360363"/>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A</a:t>
            </a:r>
          </a:p>
        </p:txBody>
      </p:sp>
      <p:sp>
        <p:nvSpPr>
          <p:cNvPr id="532536" name="Text Box 56"/>
          <p:cNvSpPr txBox="1">
            <a:spLocks noChangeArrowheads="1"/>
          </p:cNvSpPr>
          <p:nvPr/>
        </p:nvSpPr>
        <p:spPr bwMode="auto">
          <a:xfrm>
            <a:off x="3314700" y="3789363"/>
            <a:ext cx="357188" cy="360362"/>
          </a:xfrm>
          <a:prstGeom prst="rect">
            <a:avLst/>
          </a:prstGeom>
          <a:noFill/>
          <a:ln w="28575" algn="ctr">
            <a:solidFill>
              <a:schemeClr val="tx1"/>
            </a:solidFill>
            <a:miter lim="800000"/>
            <a:headEnd/>
            <a:tailEnd/>
          </a:ln>
        </p:spPr>
        <p:txBody>
          <a:bodyPr lIns="0" tIns="0" rIns="0" bIns="0"/>
          <a:lstStyle/>
          <a:p>
            <a:endParaRPr lang="en-US" sz="2400">
              <a:solidFill>
                <a:schemeClr val="accent2"/>
              </a:solidFill>
              <a:latin typeface="Times New Roman" pitchFamily="18" charset="0"/>
              <a:cs typeface="Times New Roman" pitchFamily="18" charset="0"/>
            </a:endParaRPr>
          </a:p>
        </p:txBody>
      </p:sp>
      <p:sp>
        <p:nvSpPr>
          <p:cNvPr id="532537" name="Text Box 57"/>
          <p:cNvSpPr txBox="1">
            <a:spLocks noChangeArrowheads="1"/>
          </p:cNvSpPr>
          <p:nvPr/>
        </p:nvSpPr>
        <p:spPr bwMode="auto">
          <a:xfrm>
            <a:off x="4035425" y="2708275"/>
            <a:ext cx="357188" cy="360363"/>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A</a:t>
            </a:r>
          </a:p>
        </p:txBody>
      </p:sp>
      <p:sp>
        <p:nvSpPr>
          <p:cNvPr id="532538" name="Text Box 58"/>
          <p:cNvSpPr txBox="1">
            <a:spLocks noChangeArrowheads="1"/>
          </p:cNvSpPr>
          <p:nvPr/>
        </p:nvSpPr>
        <p:spPr bwMode="auto">
          <a:xfrm>
            <a:off x="4035425" y="3068638"/>
            <a:ext cx="357188" cy="360362"/>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C</a:t>
            </a:r>
          </a:p>
        </p:txBody>
      </p:sp>
      <p:sp>
        <p:nvSpPr>
          <p:cNvPr id="532539" name="Text Box 59"/>
          <p:cNvSpPr txBox="1">
            <a:spLocks noChangeArrowheads="1"/>
          </p:cNvSpPr>
          <p:nvPr/>
        </p:nvSpPr>
        <p:spPr bwMode="auto">
          <a:xfrm>
            <a:off x="4035425" y="3429000"/>
            <a:ext cx="357188" cy="360363"/>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B</a:t>
            </a:r>
          </a:p>
        </p:txBody>
      </p:sp>
      <p:sp>
        <p:nvSpPr>
          <p:cNvPr id="532540" name="Text Box 60"/>
          <p:cNvSpPr txBox="1">
            <a:spLocks noChangeArrowheads="1"/>
          </p:cNvSpPr>
          <p:nvPr/>
        </p:nvSpPr>
        <p:spPr bwMode="auto">
          <a:xfrm>
            <a:off x="4035425" y="3789363"/>
            <a:ext cx="357188" cy="360362"/>
          </a:xfrm>
          <a:prstGeom prst="rect">
            <a:avLst/>
          </a:prstGeom>
          <a:noFill/>
          <a:ln w="28575" algn="ctr">
            <a:solidFill>
              <a:schemeClr val="tx1"/>
            </a:solidFill>
            <a:miter lim="800000"/>
            <a:headEnd/>
            <a:tailEnd/>
          </a:ln>
        </p:spPr>
        <p:txBody>
          <a:bodyPr lIns="0" tIns="0" rIns="0" bIns="0"/>
          <a:lstStyle/>
          <a:p>
            <a:endParaRPr lang="en-US" sz="2400">
              <a:solidFill>
                <a:schemeClr val="accent2"/>
              </a:solidFill>
              <a:latin typeface="Times New Roman" pitchFamily="18" charset="0"/>
              <a:cs typeface="Times New Roman" pitchFamily="18" charset="0"/>
            </a:endParaRPr>
          </a:p>
        </p:txBody>
      </p:sp>
      <p:sp>
        <p:nvSpPr>
          <p:cNvPr id="532541" name="Text Box 61"/>
          <p:cNvSpPr txBox="1">
            <a:spLocks noChangeArrowheads="1"/>
          </p:cNvSpPr>
          <p:nvPr/>
        </p:nvSpPr>
        <p:spPr bwMode="auto">
          <a:xfrm>
            <a:off x="4756150" y="2708275"/>
            <a:ext cx="357188" cy="360363"/>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D</a:t>
            </a:r>
          </a:p>
        </p:txBody>
      </p:sp>
      <p:sp>
        <p:nvSpPr>
          <p:cNvPr id="532542" name="Text Box 62"/>
          <p:cNvSpPr txBox="1">
            <a:spLocks noChangeArrowheads="1"/>
          </p:cNvSpPr>
          <p:nvPr/>
        </p:nvSpPr>
        <p:spPr bwMode="auto">
          <a:xfrm>
            <a:off x="4756150" y="3068638"/>
            <a:ext cx="357188" cy="360362"/>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A</a:t>
            </a:r>
          </a:p>
        </p:txBody>
      </p:sp>
      <p:sp>
        <p:nvSpPr>
          <p:cNvPr id="532543" name="Text Box 63"/>
          <p:cNvSpPr txBox="1">
            <a:spLocks noChangeArrowheads="1"/>
          </p:cNvSpPr>
          <p:nvPr/>
        </p:nvSpPr>
        <p:spPr bwMode="auto">
          <a:xfrm>
            <a:off x="4756150" y="3429000"/>
            <a:ext cx="357188" cy="360363"/>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C</a:t>
            </a:r>
          </a:p>
        </p:txBody>
      </p:sp>
      <p:sp>
        <p:nvSpPr>
          <p:cNvPr id="532544" name="Text Box 64"/>
          <p:cNvSpPr txBox="1">
            <a:spLocks noChangeArrowheads="1"/>
          </p:cNvSpPr>
          <p:nvPr/>
        </p:nvSpPr>
        <p:spPr bwMode="auto">
          <a:xfrm>
            <a:off x="4756150" y="3789363"/>
            <a:ext cx="357188" cy="360362"/>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B</a:t>
            </a:r>
          </a:p>
        </p:txBody>
      </p:sp>
      <p:sp>
        <p:nvSpPr>
          <p:cNvPr id="532545" name="Text Box 65"/>
          <p:cNvSpPr txBox="1">
            <a:spLocks noChangeArrowheads="1"/>
          </p:cNvSpPr>
          <p:nvPr/>
        </p:nvSpPr>
        <p:spPr bwMode="auto">
          <a:xfrm>
            <a:off x="5476875" y="2708275"/>
            <a:ext cx="357188" cy="360363"/>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E</a:t>
            </a:r>
          </a:p>
        </p:txBody>
      </p:sp>
      <p:sp>
        <p:nvSpPr>
          <p:cNvPr id="532546" name="Text Box 66"/>
          <p:cNvSpPr txBox="1">
            <a:spLocks noChangeArrowheads="1"/>
          </p:cNvSpPr>
          <p:nvPr/>
        </p:nvSpPr>
        <p:spPr bwMode="auto">
          <a:xfrm>
            <a:off x="5476875" y="3068638"/>
            <a:ext cx="357188" cy="360362"/>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D</a:t>
            </a:r>
          </a:p>
        </p:txBody>
      </p:sp>
      <p:sp>
        <p:nvSpPr>
          <p:cNvPr id="532547" name="Text Box 67"/>
          <p:cNvSpPr txBox="1">
            <a:spLocks noChangeArrowheads="1"/>
          </p:cNvSpPr>
          <p:nvPr/>
        </p:nvSpPr>
        <p:spPr bwMode="auto">
          <a:xfrm>
            <a:off x="5476875" y="3429000"/>
            <a:ext cx="357188" cy="360363"/>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A</a:t>
            </a:r>
          </a:p>
        </p:txBody>
      </p:sp>
      <p:sp>
        <p:nvSpPr>
          <p:cNvPr id="532548" name="Text Box 68"/>
          <p:cNvSpPr txBox="1">
            <a:spLocks noChangeArrowheads="1"/>
          </p:cNvSpPr>
          <p:nvPr/>
        </p:nvSpPr>
        <p:spPr bwMode="auto">
          <a:xfrm>
            <a:off x="5476875" y="3789363"/>
            <a:ext cx="357188" cy="360362"/>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C</a:t>
            </a:r>
          </a:p>
        </p:txBody>
      </p:sp>
      <p:sp>
        <p:nvSpPr>
          <p:cNvPr id="532549" name="Text Box 69"/>
          <p:cNvSpPr txBox="1">
            <a:spLocks noChangeArrowheads="1"/>
          </p:cNvSpPr>
          <p:nvPr/>
        </p:nvSpPr>
        <p:spPr bwMode="auto">
          <a:xfrm>
            <a:off x="6197600" y="2708275"/>
            <a:ext cx="357188" cy="360363"/>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A</a:t>
            </a:r>
          </a:p>
        </p:txBody>
      </p:sp>
      <p:sp>
        <p:nvSpPr>
          <p:cNvPr id="532550" name="Text Box 70"/>
          <p:cNvSpPr txBox="1">
            <a:spLocks noChangeArrowheads="1"/>
          </p:cNvSpPr>
          <p:nvPr/>
        </p:nvSpPr>
        <p:spPr bwMode="auto">
          <a:xfrm>
            <a:off x="6197600" y="3068638"/>
            <a:ext cx="357188" cy="360362"/>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E</a:t>
            </a:r>
          </a:p>
        </p:txBody>
      </p:sp>
      <p:sp>
        <p:nvSpPr>
          <p:cNvPr id="532551" name="Text Box 71"/>
          <p:cNvSpPr txBox="1">
            <a:spLocks noChangeArrowheads="1"/>
          </p:cNvSpPr>
          <p:nvPr/>
        </p:nvSpPr>
        <p:spPr bwMode="auto">
          <a:xfrm>
            <a:off x="6197600" y="3429000"/>
            <a:ext cx="357188" cy="360363"/>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D</a:t>
            </a:r>
          </a:p>
        </p:txBody>
      </p:sp>
      <p:sp>
        <p:nvSpPr>
          <p:cNvPr id="532552" name="Text Box 72"/>
          <p:cNvSpPr txBox="1">
            <a:spLocks noChangeArrowheads="1"/>
          </p:cNvSpPr>
          <p:nvPr/>
        </p:nvSpPr>
        <p:spPr bwMode="auto">
          <a:xfrm>
            <a:off x="6197600" y="3789363"/>
            <a:ext cx="357188" cy="360362"/>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C</a:t>
            </a:r>
          </a:p>
        </p:txBody>
      </p:sp>
      <p:sp>
        <p:nvSpPr>
          <p:cNvPr id="532553" name="Text Box 73"/>
          <p:cNvSpPr txBox="1">
            <a:spLocks noChangeArrowheads="1"/>
          </p:cNvSpPr>
          <p:nvPr/>
        </p:nvSpPr>
        <p:spPr bwMode="auto">
          <a:xfrm>
            <a:off x="6918325" y="2708275"/>
            <a:ext cx="357188" cy="360363"/>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D</a:t>
            </a:r>
          </a:p>
        </p:txBody>
      </p:sp>
      <p:sp>
        <p:nvSpPr>
          <p:cNvPr id="532554" name="Text Box 74"/>
          <p:cNvSpPr txBox="1">
            <a:spLocks noChangeArrowheads="1"/>
          </p:cNvSpPr>
          <p:nvPr/>
        </p:nvSpPr>
        <p:spPr bwMode="auto">
          <a:xfrm>
            <a:off x="6918325" y="3068638"/>
            <a:ext cx="357188" cy="360362"/>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A</a:t>
            </a:r>
          </a:p>
        </p:txBody>
      </p:sp>
      <p:sp>
        <p:nvSpPr>
          <p:cNvPr id="532555" name="Text Box 75"/>
          <p:cNvSpPr txBox="1">
            <a:spLocks noChangeArrowheads="1"/>
          </p:cNvSpPr>
          <p:nvPr/>
        </p:nvSpPr>
        <p:spPr bwMode="auto">
          <a:xfrm>
            <a:off x="6918325" y="3429000"/>
            <a:ext cx="357188" cy="360363"/>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E</a:t>
            </a:r>
          </a:p>
        </p:txBody>
      </p:sp>
      <p:sp>
        <p:nvSpPr>
          <p:cNvPr id="532556" name="Text Box 76"/>
          <p:cNvSpPr txBox="1">
            <a:spLocks noChangeArrowheads="1"/>
          </p:cNvSpPr>
          <p:nvPr/>
        </p:nvSpPr>
        <p:spPr bwMode="auto">
          <a:xfrm>
            <a:off x="6918325" y="3789363"/>
            <a:ext cx="357188" cy="360362"/>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C</a:t>
            </a:r>
          </a:p>
        </p:txBody>
      </p:sp>
      <p:sp>
        <p:nvSpPr>
          <p:cNvPr id="532557" name="Text Box 77"/>
          <p:cNvSpPr txBox="1">
            <a:spLocks noChangeArrowheads="1"/>
          </p:cNvSpPr>
          <p:nvPr/>
        </p:nvSpPr>
        <p:spPr bwMode="auto">
          <a:xfrm>
            <a:off x="7639050" y="2708275"/>
            <a:ext cx="357188" cy="360363"/>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C</a:t>
            </a:r>
          </a:p>
        </p:txBody>
      </p:sp>
      <p:sp>
        <p:nvSpPr>
          <p:cNvPr id="532558" name="Text Box 78"/>
          <p:cNvSpPr txBox="1">
            <a:spLocks noChangeArrowheads="1"/>
          </p:cNvSpPr>
          <p:nvPr/>
        </p:nvSpPr>
        <p:spPr bwMode="auto">
          <a:xfrm>
            <a:off x="7639050" y="3068638"/>
            <a:ext cx="357188" cy="360362"/>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D</a:t>
            </a:r>
          </a:p>
        </p:txBody>
      </p:sp>
      <p:sp>
        <p:nvSpPr>
          <p:cNvPr id="532559" name="Text Box 79"/>
          <p:cNvSpPr txBox="1">
            <a:spLocks noChangeArrowheads="1"/>
          </p:cNvSpPr>
          <p:nvPr/>
        </p:nvSpPr>
        <p:spPr bwMode="auto">
          <a:xfrm>
            <a:off x="7639050" y="3429000"/>
            <a:ext cx="357188" cy="360363"/>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A</a:t>
            </a:r>
          </a:p>
        </p:txBody>
      </p:sp>
      <p:sp>
        <p:nvSpPr>
          <p:cNvPr id="532560" name="Text Box 80"/>
          <p:cNvSpPr txBox="1">
            <a:spLocks noChangeArrowheads="1"/>
          </p:cNvSpPr>
          <p:nvPr/>
        </p:nvSpPr>
        <p:spPr bwMode="auto">
          <a:xfrm>
            <a:off x="7639050" y="3789363"/>
            <a:ext cx="357188" cy="360362"/>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E</a:t>
            </a:r>
          </a:p>
        </p:txBody>
      </p:sp>
      <p:sp>
        <p:nvSpPr>
          <p:cNvPr id="532561" name="Text Box 81"/>
          <p:cNvSpPr txBox="1">
            <a:spLocks noChangeArrowheads="1"/>
          </p:cNvSpPr>
          <p:nvPr/>
        </p:nvSpPr>
        <p:spPr bwMode="auto">
          <a:xfrm>
            <a:off x="8359775" y="2708275"/>
            <a:ext cx="357188" cy="360363"/>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F</a:t>
            </a:r>
          </a:p>
        </p:txBody>
      </p:sp>
      <p:sp>
        <p:nvSpPr>
          <p:cNvPr id="532562" name="Text Box 82"/>
          <p:cNvSpPr txBox="1">
            <a:spLocks noChangeArrowheads="1"/>
          </p:cNvSpPr>
          <p:nvPr/>
        </p:nvSpPr>
        <p:spPr bwMode="auto">
          <a:xfrm>
            <a:off x="8359775" y="3068638"/>
            <a:ext cx="357188" cy="360362"/>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C</a:t>
            </a:r>
          </a:p>
        </p:txBody>
      </p:sp>
      <p:sp>
        <p:nvSpPr>
          <p:cNvPr id="532563" name="Text Box 83"/>
          <p:cNvSpPr txBox="1">
            <a:spLocks noChangeArrowheads="1"/>
          </p:cNvSpPr>
          <p:nvPr/>
        </p:nvSpPr>
        <p:spPr bwMode="auto">
          <a:xfrm>
            <a:off x="8359775" y="3429000"/>
            <a:ext cx="357188" cy="360363"/>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D</a:t>
            </a:r>
          </a:p>
        </p:txBody>
      </p:sp>
      <p:sp>
        <p:nvSpPr>
          <p:cNvPr id="532564" name="Text Box 84"/>
          <p:cNvSpPr txBox="1">
            <a:spLocks noChangeArrowheads="1"/>
          </p:cNvSpPr>
          <p:nvPr/>
        </p:nvSpPr>
        <p:spPr bwMode="auto">
          <a:xfrm>
            <a:off x="8359775" y="3789363"/>
            <a:ext cx="357188" cy="360362"/>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A</a:t>
            </a:r>
          </a:p>
        </p:txBody>
      </p:sp>
      <p:sp>
        <p:nvSpPr>
          <p:cNvPr id="532570" name="Line 90"/>
          <p:cNvSpPr>
            <a:spLocks noChangeShapeType="1"/>
          </p:cNvSpPr>
          <p:nvPr/>
        </p:nvSpPr>
        <p:spPr bwMode="auto">
          <a:xfrm>
            <a:off x="5651500" y="4149725"/>
            <a:ext cx="0" cy="358775"/>
          </a:xfrm>
          <a:prstGeom prst="line">
            <a:avLst/>
          </a:prstGeom>
          <a:noFill/>
          <a:ln w="28575">
            <a:solidFill>
              <a:srgbClr val="FF00FF"/>
            </a:solidFill>
            <a:round/>
            <a:headEnd/>
            <a:tailEnd type="triangle" w="lg" len="med"/>
          </a:ln>
        </p:spPr>
        <p:txBody>
          <a:bodyPr lIns="0" tIns="0" rIns="0" bIns="0" anchor="ctr">
            <a:spAutoFit/>
          </a:bodyPr>
          <a:lstStyle/>
          <a:p>
            <a:endParaRPr lang="en-US"/>
          </a:p>
        </p:txBody>
      </p:sp>
      <p:sp>
        <p:nvSpPr>
          <p:cNvPr id="532575" name="Text Box 95"/>
          <p:cNvSpPr txBox="1">
            <a:spLocks noChangeArrowheads="1"/>
          </p:cNvSpPr>
          <p:nvPr/>
        </p:nvSpPr>
        <p:spPr bwMode="auto">
          <a:xfrm>
            <a:off x="2951163" y="4900613"/>
            <a:ext cx="3241675" cy="369332"/>
          </a:xfrm>
          <a:prstGeom prst="rect">
            <a:avLst/>
          </a:prstGeom>
          <a:solidFill>
            <a:schemeClr val="tx2"/>
          </a:solidFill>
          <a:ln w="28575" algn="ctr">
            <a:noFill/>
            <a:miter lim="800000"/>
            <a:headEnd/>
            <a:tailEnd/>
          </a:ln>
        </p:spPr>
        <p:txBody>
          <a:bodyPr lIns="0" tIns="0" rIns="0" bIns="0">
            <a:spAutoFit/>
          </a:bodyPr>
          <a:lstStyle/>
          <a:p>
            <a:r>
              <a:rPr lang="en-US" sz="2400" dirty="0">
                <a:solidFill>
                  <a:schemeClr val="accent2"/>
                </a:solidFill>
                <a:latin typeface="Times New Roman" pitchFamily="18" charset="0"/>
                <a:cs typeface="Times New Roman" pitchFamily="18" charset="0"/>
              </a:rPr>
              <a:t>Hit Ratio </a:t>
            </a:r>
            <a:r>
              <a:rPr lang="en-US" sz="2400" dirty="0">
                <a:solidFill>
                  <a:schemeClr val="accent2"/>
                </a:solidFill>
                <a:latin typeface="Times New Roman" pitchFamily="18" charset="0"/>
                <a:cs typeface="Times New Roman" pitchFamily="18" charset="0"/>
                <a:sym typeface="Wingdings" pitchFamily="2" charset="2"/>
              </a:rPr>
              <a:t>= 4 / 10 = 0.4</a:t>
            </a:r>
            <a:endParaRPr lang="en-US" sz="2400" dirty="0">
              <a:solidFill>
                <a:schemeClr val="accent2"/>
              </a:solidFill>
              <a:latin typeface="Times New Roman" pitchFamily="18" charset="0"/>
              <a:cs typeface="Times New Roman" pitchFamily="18" charset="0"/>
            </a:endParaRPr>
          </a:p>
        </p:txBody>
      </p:sp>
      <p:sp>
        <p:nvSpPr>
          <p:cNvPr id="532576" name="Line 96"/>
          <p:cNvSpPr>
            <a:spLocks noChangeShapeType="1"/>
          </p:cNvSpPr>
          <p:nvPr/>
        </p:nvSpPr>
        <p:spPr bwMode="auto">
          <a:xfrm>
            <a:off x="8531225" y="4149725"/>
            <a:ext cx="0" cy="358775"/>
          </a:xfrm>
          <a:prstGeom prst="line">
            <a:avLst/>
          </a:prstGeom>
          <a:noFill/>
          <a:ln w="28575">
            <a:solidFill>
              <a:srgbClr val="FF00FF"/>
            </a:solidFill>
            <a:round/>
            <a:headEnd/>
            <a:tailEnd type="triangle" w="lg" len="med"/>
          </a:ln>
        </p:spPr>
        <p:txBody>
          <a:bodyPr lIns="0" tIns="0" rIns="0" bIns="0" anchor="ctr">
            <a:spAutoFit/>
          </a:bodyPr>
          <a:lstStyle/>
          <a:p>
            <a:endParaRPr lang="en-US"/>
          </a:p>
        </p:txBody>
      </p:sp>
      <p:sp>
        <p:nvSpPr>
          <p:cNvPr id="532578" name="Line 98"/>
          <p:cNvSpPr>
            <a:spLocks noChangeShapeType="1"/>
          </p:cNvSpPr>
          <p:nvPr/>
        </p:nvSpPr>
        <p:spPr bwMode="auto">
          <a:xfrm>
            <a:off x="8532813" y="6742113"/>
            <a:ext cx="539750"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32483"/>
                                        </p:tgtEl>
                                        <p:attrNameLst>
                                          <p:attrName>style.visibility</p:attrName>
                                        </p:attrNameLst>
                                      </p:cBhvr>
                                      <p:to>
                                        <p:strVal val="visible"/>
                                      </p:to>
                                    </p:set>
                                    <p:animEffect transition="in" filter="wipe(left)">
                                      <p:cBhvr>
                                        <p:cTn id="7" dur="500"/>
                                        <p:tgtEl>
                                          <p:spTgt spid="53248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32524"/>
                                        </p:tgtEl>
                                        <p:attrNameLst>
                                          <p:attrName>style.visibility</p:attrName>
                                        </p:attrNameLst>
                                      </p:cBhvr>
                                      <p:to>
                                        <p:strVal val="visible"/>
                                      </p:to>
                                    </p:set>
                                    <p:animEffect transition="in" filter="wipe(left)">
                                      <p:cBhvr>
                                        <p:cTn id="10" dur="500"/>
                                        <p:tgtEl>
                                          <p:spTgt spid="53252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32484"/>
                                        </p:tgtEl>
                                        <p:attrNameLst>
                                          <p:attrName>style.visibility</p:attrName>
                                        </p:attrNameLst>
                                      </p:cBhvr>
                                      <p:to>
                                        <p:strVal val="visible"/>
                                      </p:to>
                                    </p:set>
                                    <p:animEffect transition="in" filter="wipe(left)">
                                      <p:cBhvr>
                                        <p:cTn id="14" dur="500"/>
                                        <p:tgtEl>
                                          <p:spTgt spid="53248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532485"/>
                                        </p:tgtEl>
                                        <p:attrNameLst>
                                          <p:attrName>style.visibility</p:attrName>
                                        </p:attrNameLst>
                                      </p:cBhvr>
                                      <p:to>
                                        <p:strVal val="visible"/>
                                      </p:to>
                                    </p:set>
                                    <p:animEffect transition="in" filter="wipe(left)">
                                      <p:cBhvr>
                                        <p:cTn id="19" dur="500"/>
                                        <p:tgtEl>
                                          <p:spTgt spid="532485"/>
                                        </p:tgtEl>
                                      </p:cBhvr>
                                    </p:animEffect>
                                  </p:childTnLst>
                                </p:cTn>
                              </p:par>
                            </p:childTnLst>
                          </p:cTn>
                        </p:par>
                        <p:par>
                          <p:cTn id="20" fill="hold">
                            <p:stCondLst>
                              <p:cond delay="500"/>
                            </p:stCondLst>
                            <p:childTnLst>
                              <p:par>
                                <p:cTn id="21" presetID="22" presetClass="entr" presetSubtype="4" fill="hold" grpId="0" nodeType="afterEffect">
                                  <p:stCondLst>
                                    <p:cond delay="0"/>
                                  </p:stCondLst>
                                  <p:childTnLst>
                                    <p:set>
                                      <p:cBhvr>
                                        <p:cTn id="22" dur="1" fill="hold">
                                          <p:stCondLst>
                                            <p:cond delay="0"/>
                                          </p:stCondLst>
                                        </p:cTn>
                                        <p:tgtEl>
                                          <p:spTgt spid="532514"/>
                                        </p:tgtEl>
                                        <p:attrNameLst>
                                          <p:attrName>style.visibility</p:attrName>
                                        </p:attrNameLst>
                                      </p:cBhvr>
                                      <p:to>
                                        <p:strVal val="visible"/>
                                      </p:to>
                                    </p:set>
                                    <p:animEffect transition="in" filter="wipe(down)">
                                      <p:cBhvr>
                                        <p:cTn id="23" dur="500"/>
                                        <p:tgtEl>
                                          <p:spTgt spid="532514"/>
                                        </p:tgtEl>
                                      </p:cBhvr>
                                    </p:animEffect>
                                  </p:childTnLst>
                                </p:cTn>
                              </p:par>
                            </p:childTnLst>
                          </p:cTn>
                        </p:par>
                        <p:par>
                          <p:cTn id="24" fill="hold">
                            <p:stCondLst>
                              <p:cond delay="1000"/>
                            </p:stCondLst>
                            <p:childTnLst>
                              <p:par>
                                <p:cTn id="25" presetID="22" presetClass="entr" presetSubtype="4" fill="hold" grpId="0" nodeType="afterEffect">
                                  <p:stCondLst>
                                    <p:cond delay="0"/>
                                  </p:stCondLst>
                                  <p:childTnLst>
                                    <p:set>
                                      <p:cBhvr>
                                        <p:cTn id="26" dur="1" fill="hold">
                                          <p:stCondLst>
                                            <p:cond delay="0"/>
                                          </p:stCondLst>
                                        </p:cTn>
                                        <p:tgtEl>
                                          <p:spTgt spid="532495"/>
                                        </p:tgtEl>
                                        <p:attrNameLst>
                                          <p:attrName>style.visibility</p:attrName>
                                        </p:attrNameLst>
                                      </p:cBhvr>
                                      <p:to>
                                        <p:strVal val="visible"/>
                                      </p:to>
                                    </p:set>
                                    <p:animEffect transition="in" filter="wipe(down)">
                                      <p:cBhvr>
                                        <p:cTn id="27" dur="500"/>
                                        <p:tgtEl>
                                          <p:spTgt spid="532495"/>
                                        </p:tgtEl>
                                      </p:cBhvr>
                                    </p:animEffect>
                                  </p:childTnLst>
                                </p:cTn>
                              </p:par>
                            </p:childTnLst>
                          </p:cTn>
                        </p:par>
                        <p:par>
                          <p:cTn id="28" fill="hold">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532525"/>
                                        </p:tgtEl>
                                        <p:attrNameLst>
                                          <p:attrName>style.visibility</p:attrName>
                                        </p:attrNameLst>
                                      </p:cBhvr>
                                      <p:to>
                                        <p:strVal val="visible"/>
                                      </p:to>
                                    </p:set>
                                    <p:animEffect transition="in" filter="wipe(left)">
                                      <p:cBhvr>
                                        <p:cTn id="31" dur="500"/>
                                        <p:tgtEl>
                                          <p:spTgt spid="53252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32486"/>
                                        </p:tgtEl>
                                        <p:attrNameLst>
                                          <p:attrName>style.visibility</p:attrName>
                                        </p:attrNameLst>
                                      </p:cBhvr>
                                      <p:to>
                                        <p:strVal val="visible"/>
                                      </p:to>
                                    </p:set>
                                    <p:animEffect transition="in" filter="wipe(left)">
                                      <p:cBhvr>
                                        <p:cTn id="36" dur="500"/>
                                        <p:tgtEl>
                                          <p:spTgt spid="532486"/>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532496"/>
                                        </p:tgtEl>
                                        <p:attrNameLst>
                                          <p:attrName>style.visibility</p:attrName>
                                        </p:attrNameLst>
                                      </p:cBhvr>
                                      <p:to>
                                        <p:strVal val="visible"/>
                                      </p:to>
                                    </p:set>
                                    <p:animEffect transition="in" filter="wipe(left)">
                                      <p:cBhvr>
                                        <p:cTn id="40" dur="500"/>
                                        <p:tgtEl>
                                          <p:spTgt spid="532496"/>
                                        </p:tgtEl>
                                      </p:cBhvr>
                                    </p:animEffect>
                                  </p:childTnLst>
                                </p:cTn>
                              </p:par>
                            </p:childTnLst>
                          </p:cTn>
                        </p:par>
                        <p:par>
                          <p:cTn id="41" fill="hold">
                            <p:stCondLst>
                              <p:cond delay="1000"/>
                            </p:stCondLst>
                            <p:childTnLst>
                              <p:par>
                                <p:cTn id="42" presetID="22" presetClass="entr" presetSubtype="4" fill="hold" grpId="0" nodeType="afterEffect">
                                  <p:stCondLst>
                                    <p:cond delay="0"/>
                                  </p:stCondLst>
                                  <p:childTnLst>
                                    <p:set>
                                      <p:cBhvr>
                                        <p:cTn id="43" dur="1" fill="hold">
                                          <p:stCondLst>
                                            <p:cond delay="0"/>
                                          </p:stCondLst>
                                        </p:cTn>
                                        <p:tgtEl>
                                          <p:spTgt spid="532515"/>
                                        </p:tgtEl>
                                        <p:attrNameLst>
                                          <p:attrName>style.visibility</p:attrName>
                                        </p:attrNameLst>
                                      </p:cBhvr>
                                      <p:to>
                                        <p:strVal val="visible"/>
                                      </p:to>
                                    </p:set>
                                    <p:animEffect transition="in" filter="wipe(down)">
                                      <p:cBhvr>
                                        <p:cTn id="44" dur="500"/>
                                        <p:tgtEl>
                                          <p:spTgt spid="532515"/>
                                        </p:tgtEl>
                                      </p:cBhvr>
                                    </p:animEffect>
                                  </p:childTnLst>
                                </p:cTn>
                              </p:par>
                            </p:childTnLst>
                          </p:cTn>
                        </p:par>
                        <p:par>
                          <p:cTn id="45" fill="hold">
                            <p:stCondLst>
                              <p:cond delay="1500"/>
                            </p:stCondLst>
                            <p:childTnLst>
                              <p:par>
                                <p:cTn id="46" presetID="22" presetClass="entr" presetSubtype="4" fill="hold" grpId="0" nodeType="afterEffect">
                                  <p:stCondLst>
                                    <p:cond delay="0"/>
                                  </p:stCondLst>
                                  <p:childTnLst>
                                    <p:set>
                                      <p:cBhvr>
                                        <p:cTn id="47" dur="1" fill="hold">
                                          <p:stCondLst>
                                            <p:cond delay="0"/>
                                          </p:stCondLst>
                                        </p:cTn>
                                        <p:tgtEl>
                                          <p:spTgt spid="532505"/>
                                        </p:tgtEl>
                                        <p:attrNameLst>
                                          <p:attrName>style.visibility</p:attrName>
                                        </p:attrNameLst>
                                      </p:cBhvr>
                                      <p:to>
                                        <p:strVal val="visible"/>
                                      </p:to>
                                    </p:set>
                                    <p:animEffect transition="in" filter="wipe(down)">
                                      <p:cBhvr>
                                        <p:cTn id="48" dur="500"/>
                                        <p:tgtEl>
                                          <p:spTgt spid="532505"/>
                                        </p:tgtEl>
                                      </p:cBhvr>
                                    </p:animEffect>
                                  </p:childTnLst>
                                </p:cTn>
                              </p:par>
                            </p:childTnLst>
                          </p:cTn>
                        </p:par>
                        <p:par>
                          <p:cTn id="49" fill="hold">
                            <p:stCondLst>
                              <p:cond delay="2000"/>
                            </p:stCondLst>
                            <p:childTnLst>
                              <p:par>
                                <p:cTn id="50" presetID="1" presetClass="entr" presetSubtype="0" fill="hold" grpId="0" nodeType="afterEffect">
                                  <p:stCondLst>
                                    <p:cond delay="0"/>
                                  </p:stCondLst>
                                  <p:childTnLst>
                                    <p:set>
                                      <p:cBhvr>
                                        <p:cTn id="51" dur="1" fill="hold">
                                          <p:stCondLst>
                                            <p:cond delay="0"/>
                                          </p:stCondLst>
                                        </p:cTn>
                                        <p:tgtEl>
                                          <p:spTgt spid="532529"/>
                                        </p:tgtEl>
                                        <p:attrNameLst>
                                          <p:attrName>style.visibility</p:attrName>
                                        </p:attrNameLst>
                                      </p:cBhvr>
                                      <p:to>
                                        <p:strVal val="visible"/>
                                      </p:to>
                                    </p:set>
                                  </p:childTnLst>
                                </p:cTn>
                              </p:par>
                            </p:childTnLst>
                          </p:cTn>
                        </p:par>
                        <p:par>
                          <p:cTn id="52" fill="hold">
                            <p:stCondLst>
                              <p:cond delay="2000"/>
                            </p:stCondLst>
                            <p:childTnLst>
                              <p:par>
                                <p:cTn id="53" presetID="1" presetClass="entr" presetSubtype="0" fill="hold" grpId="0" nodeType="afterEffect">
                                  <p:stCondLst>
                                    <p:cond delay="0"/>
                                  </p:stCondLst>
                                  <p:childTnLst>
                                    <p:set>
                                      <p:cBhvr>
                                        <p:cTn id="54" dur="1" fill="hold">
                                          <p:stCondLst>
                                            <p:cond delay="0"/>
                                          </p:stCondLst>
                                        </p:cTn>
                                        <p:tgtEl>
                                          <p:spTgt spid="532530"/>
                                        </p:tgtEl>
                                        <p:attrNameLst>
                                          <p:attrName>style.visibility</p:attrName>
                                        </p:attrNameLst>
                                      </p:cBhvr>
                                      <p:to>
                                        <p:strVal val="visible"/>
                                      </p:to>
                                    </p:set>
                                  </p:childTnLst>
                                </p:cTn>
                              </p:par>
                            </p:childTnLst>
                          </p:cTn>
                        </p:par>
                        <p:par>
                          <p:cTn id="55" fill="hold">
                            <p:stCondLst>
                              <p:cond delay="2000"/>
                            </p:stCondLst>
                            <p:childTnLst>
                              <p:par>
                                <p:cTn id="56" presetID="1" presetClass="entr" presetSubtype="0" fill="hold" grpId="0" nodeType="afterEffect">
                                  <p:stCondLst>
                                    <p:cond delay="0"/>
                                  </p:stCondLst>
                                  <p:childTnLst>
                                    <p:set>
                                      <p:cBhvr>
                                        <p:cTn id="57" dur="1" fill="hold">
                                          <p:stCondLst>
                                            <p:cond delay="0"/>
                                          </p:stCondLst>
                                        </p:cTn>
                                        <p:tgtEl>
                                          <p:spTgt spid="532531"/>
                                        </p:tgtEl>
                                        <p:attrNameLst>
                                          <p:attrName>style.visibility</p:attrName>
                                        </p:attrNameLst>
                                      </p:cBhvr>
                                      <p:to>
                                        <p:strVal val="visible"/>
                                      </p:to>
                                    </p:set>
                                  </p:childTnLst>
                                </p:cTn>
                              </p:par>
                            </p:childTnLst>
                          </p:cTn>
                        </p:par>
                        <p:par>
                          <p:cTn id="58" fill="hold">
                            <p:stCondLst>
                              <p:cond delay="2000"/>
                            </p:stCondLst>
                            <p:childTnLst>
                              <p:par>
                                <p:cTn id="59" presetID="1" presetClass="entr" presetSubtype="0" fill="hold" grpId="0" nodeType="afterEffect">
                                  <p:stCondLst>
                                    <p:cond delay="0"/>
                                  </p:stCondLst>
                                  <p:childTnLst>
                                    <p:set>
                                      <p:cBhvr>
                                        <p:cTn id="60" dur="1" fill="hold">
                                          <p:stCondLst>
                                            <p:cond delay="0"/>
                                          </p:stCondLst>
                                        </p:cTn>
                                        <p:tgtEl>
                                          <p:spTgt spid="53253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532487"/>
                                        </p:tgtEl>
                                        <p:attrNameLst>
                                          <p:attrName>style.visibility</p:attrName>
                                        </p:attrNameLst>
                                      </p:cBhvr>
                                      <p:to>
                                        <p:strVal val="visible"/>
                                      </p:to>
                                    </p:set>
                                    <p:animEffect transition="in" filter="wipe(left)">
                                      <p:cBhvr>
                                        <p:cTn id="65" dur="500"/>
                                        <p:tgtEl>
                                          <p:spTgt spid="532487"/>
                                        </p:tgtEl>
                                      </p:cBhvr>
                                    </p:animEffect>
                                  </p:childTnLst>
                                </p:cTn>
                              </p:par>
                            </p:childTnLst>
                          </p:cTn>
                        </p:par>
                        <p:par>
                          <p:cTn id="66" fill="hold">
                            <p:stCondLst>
                              <p:cond delay="500"/>
                            </p:stCondLst>
                            <p:childTnLst>
                              <p:par>
                                <p:cTn id="67" presetID="22" presetClass="entr" presetSubtype="8" fill="hold" grpId="0" nodeType="afterEffect">
                                  <p:stCondLst>
                                    <p:cond delay="0"/>
                                  </p:stCondLst>
                                  <p:childTnLst>
                                    <p:set>
                                      <p:cBhvr>
                                        <p:cTn id="68" dur="1" fill="hold">
                                          <p:stCondLst>
                                            <p:cond delay="0"/>
                                          </p:stCondLst>
                                        </p:cTn>
                                        <p:tgtEl>
                                          <p:spTgt spid="532497"/>
                                        </p:tgtEl>
                                        <p:attrNameLst>
                                          <p:attrName>style.visibility</p:attrName>
                                        </p:attrNameLst>
                                      </p:cBhvr>
                                      <p:to>
                                        <p:strVal val="visible"/>
                                      </p:to>
                                    </p:set>
                                    <p:animEffect transition="in" filter="wipe(left)">
                                      <p:cBhvr>
                                        <p:cTn id="69" dur="500"/>
                                        <p:tgtEl>
                                          <p:spTgt spid="532497"/>
                                        </p:tgtEl>
                                      </p:cBhvr>
                                    </p:animEffect>
                                  </p:childTnLst>
                                </p:cTn>
                              </p:par>
                            </p:childTnLst>
                          </p:cTn>
                        </p:par>
                        <p:par>
                          <p:cTn id="70" fill="hold">
                            <p:stCondLst>
                              <p:cond delay="1000"/>
                            </p:stCondLst>
                            <p:childTnLst>
                              <p:par>
                                <p:cTn id="71" presetID="22" presetClass="entr" presetSubtype="4" fill="hold" grpId="0" nodeType="afterEffect">
                                  <p:stCondLst>
                                    <p:cond delay="0"/>
                                  </p:stCondLst>
                                  <p:childTnLst>
                                    <p:set>
                                      <p:cBhvr>
                                        <p:cTn id="72" dur="1" fill="hold">
                                          <p:stCondLst>
                                            <p:cond delay="0"/>
                                          </p:stCondLst>
                                        </p:cTn>
                                        <p:tgtEl>
                                          <p:spTgt spid="532516"/>
                                        </p:tgtEl>
                                        <p:attrNameLst>
                                          <p:attrName>style.visibility</p:attrName>
                                        </p:attrNameLst>
                                      </p:cBhvr>
                                      <p:to>
                                        <p:strVal val="visible"/>
                                      </p:to>
                                    </p:set>
                                    <p:animEffect transition="in" filter="wipe(down)">
                                      <p:cBhvr>
                                        <p:cTn id="73" dur="500"/>
                                        <p:tgtEl>
                                          <p:spTgt spid="532516"/>
                                        </p:tgtEl>
                                      </p:cBhvr>
                                    </p:animEffect>
                                  </p:childTnLst>
                                </p:cTn>
                              </p:par>
                            </p:childTnLst>
                          </p:cTn>
                        </p:par>
                        <p:par>
                          <p:cTn id="74" fill="hold">
                            <p:stCondLst>
                              <p:cond delay="1500"/>
                            </p:stCondLst>
                            <p:childTnLst>
                              <p:par>
                                <p:cTn id="75" presetID="22" presetClass="entr" presetSubtype="4" fill="hold" grpId="0" nodeType="afterEffect">
                                  <p:stCondLst>
                                    <p:cond delay="0"/>
                                  </p:stCondLst>
                                  <p:childTnLst>
                                    <p:set>
                                      <p:cBhvr>
                                        <p:cTn id="76" dur="1" fill="hold">
                                          <p:stCondLst>
                                            <p:cond delay="0"/>
                                          </p:stCondLst>
                                        </p:cTn>
                                        <p:tgtEl>
                                          <p:spTgt spid="532506"/>
                                        </p:tgtEl>
                                        <p:attrNameLst>
                                          <p:attrName>style.visibility</p:attrName>
                                        </p:attrNameLst>
                                      </p:cBhvr>
                                      <p:to>
                                        <p:strVal val="visible"/>
                                      </p:to>
                                    </p:set>
                                    <p:animEffect transition="in" filter="wipe(down)">
                                      <p:cBhvr>
                                        <p:cTn id="77" dur="500"/>
                                        <p:tgtEl>
                                          <p:spTgt spid="532506"/>
                                        </p:tgtEl>
                                      </p:cBhvr>
                                    </p:animEffect>
                                  </p:childTnLst>
                                </p:cTn>
                              </p:par>
                            </p:childTnLst>
                          </p:cTn>
                        </p:par>
                        <p:par>
                          <p:cTn id="78" fill="hold">
                            <p:stCondLst>
                              <p:cond delay="2000"/>
                            </p:stCondLst>
                            <p:childTnLst>
                              <p:par>
                                <p:cTn id="79" presetID="1" presetClass="entr" presetSubtype="0" fill="hold" grpId="0" nodeType="afterEffect">
                                  <p:stCondLst>
                                    <p:cond delay="0"/>
                                  </p:stCondLst>
                                  <p:childTnLst>
                                    <p:set>
                                      <p:cBhvr>
                                        <p:cTn id="80" dur="1" fill="hold">
                                          <p:stCondLst>
                                            <p:cond delay="0"/>
                                          </p:stCondLst>
                                        </p:cTn>
                                        <p:tgtEl>
                                          <p:spTgt spid="532533"/>
                                        </p:tgtEl>
                                        <p:attrNameLst>
                                          <p:attrName>style.visibility</p:attrName>
                                        </p:attrNameLst>
                                      </p:cBhvr>
                                      <p:to>
                                        <p:strVal val="visible"/>
                                      </p:to>
                                    </p:set>
                                  </p:childTnLst>
                                </p:cTn>
                              </p:par>
                            </p:childTnLst>
                          </p:cTn>
                        </p:par>
                        <p:par>
                          <p:cTn id="81" fill="hold">
                            <p:stCondLst>
                              <p:cond delay="2000"/>
                            </p:stCondLst>
                            <p:childTnLst>
                              <p:par>
                                <p:cTn id="82" presetID="1" presetClass="entr" presetSubtype="0" fill="hold" grpId="0" nodeType="afterEffect">
                                  <p:stCondLst>
                                    <p:cond delay="0"/>
                                  </p:stCondLst>
                                  <p:childTnLst>
                                    <p:set>
                                      <p:cBhvr>
                                        <p:cTn id="83" dur="1" fill="hold">
                                          <p:stCondLst>
                                            <p:cond delay="0"/>
                                          </p:stCondLst>
                                        </p:cTn>
                                        <p:tgtEl>
                                          <p:spTgt spid="532534"/>
                                        </p:tgtEl>
                                        <p:attrNameLst>
                                          <p:attrName>style.visibility</p:attrName>
                                        </p:attrNameLst>
                                      </p:cBhvr>
                                      <p:to>
                                        <p:strVal val="visible"/>
                                      </p:to>
                                    </p:set>
                                  </p:childTnLst>
                                </p:cTn>
                              </p:par>
                            </p:childTnLst>
                          </p:cTn>
                        </p:par>
                        <p:par>
                          <p:cTn id="84" fill="hold">
                            <p:stCondLst>
                              <p:cond delay="2000"/>
                            </p:stCondLst>
                            <p:childTnLst>
                              <p:par>
                                <p:cTn id="85" presetID="1" presetClass="entr" presetSubtype="0" fill="hold" grpId="0" nodeType="afterEffect">
                                  <p:stCondLst>
                                    <p:cond delay="0"/>
                                  </p:stCondLst>
                                  <p:childTnLst>
                                    <p:set>
                                      <p:cBhvr>
                                        <p:cTn id="86" dur="1" fill="hold">
                                          <p:stCondLst>
                                            <p:cond delay="0"/>
                                          </p:stCondLst>
                                        </p:cTn>
                                        <p:tgtEl>
                                          <p:spTgt spid="532535"/>
                                        </p:tgtEl>
                                        <p:attrNameLst>
                                          <p:attrName>style.visibility</p:attrName>
                                        </p:attrNameLst>
                                      </p:cBhvr>
                                      <p:to>
                                        <p:strVal val="visible"/>
                                      </p:to>
                                    </p:set>
                                  </p:childTnLst>
                                </p:cTn>
                              </p:par>
                            </p:childTnLst>
                          </p:cTn>
                        </p:par>
                        <p:par>
                          <p:cTn id="87" fill="hold">
                            <p:stCondLst>
                              <p:cond delay="2000"/>
                            </p:stCondLst>
                            <p:childTnLst>
                              <p:par>
                                <p:cTn id="88" presetID="1" presetClass="entr" presetSubtype="0" fill="hold" grpId="0" nodeType="afterEffect">
                                  <p:stCondLst>
                                    <p:cond delay="0"/>
                                  </p:stCondLst>
                                  <p:childTnLst>
                                    <p:set>
                                      <p:cBhvr>
                                        <p:cTn id="89" dur="1" fill="hold">
                                          <p:stCondLst>
                                            <p:cond delay="0"/>
                                          </p:stCondLst>
                                        </p:cTn>
                                        <p:tgtEl>
                                          <p:spTgt spid="532536"/>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532488"/>
                                        </p:tgtEl>
                                        <p:attrNameLst>
                                          <p:attrName>style.visibility</p:attrName>
                                        </p:attrNameLst>
                                      </p:cBhvr>
                                      <p:to>
                                        <p:strVal val="visible"/>
                                      </p:to>
                                    </p:set>
                                    <p:animEffect transition="in" filter="wipe(left)">
                                      <p:cBhvr>
                                        <p:cTn id="94" dur="500"/>
                                        <p:tgtEl>
                                          <p:spTgt spid="532488"/>
                                        </p:tgtEl>
                                      </p:cBhvr>
                                    </p:animEffect>
                                  </p:childTnLst>
                                </p:cTn>
                              </p:par>
                            </p:childTnLst>
                          </p:cTn>
                        </p:par>
                        <p:par>
                          <p:cTn id="95" fill="hold">
                            <p:stCondLst>
                              <p:cond delay="500"/>
                            </p:stCondLst>
                            <p:childTnLst>
                              <p:par>
                                <p:cTn id="96" presetID="22" presetClass="entr" presetSubtype="8" fill="hold" grpId="0" nodeType="afterEffect">
                                  <p:stCondLst>
                                    <p:cond delay="0"/>
                                  </p:stCondLst>
                                  <p:childTnLst>
                                    <p:set>
                                      <p:cBhvr>
                                        <p:cTn id="97" dur="1" fill="hold">
                                          <p:stCondLst>
                                            <p:cond delay="0"/>
                                          </p:stCondLst>
                                        </p:cTn>
                                        <p:tgtEl>
                                          <p:spTgt spid="532498"/>
                                        </p:tgtEl>
                                        <p:attrNameLst>
                                          <p:attrName>style.visibility</p:attrName>
                                        </p:attrNameLst>
                                      </p:cBhvr>
                                      <p:to>
                                        <p:strVal val="visible"/>
                                      </p:to>
                                    </p:set>
                                    <p:animEffect transition="in" filter="wipe(left)">
                                      <p:cBhvr>
                                        <p:cTn id="98" dur="500"/>
                                        <p:tgtEl>
                                          <p:spTgt spid="532498"/>
                                        </p:tgtEl>
                                      </p:cBhvr>
                                    </p:animEffect>
                                  </p:childTnLst>
                                </p:cTn>
                              </p:par>
                            </p:childTnLst>
                          </p:cTn>
                        </p:par>
                        <p:par>
                          <p:cTn id="99" fill="hold">
                            <p:stCondLst>
                              <p:cond delay="1000"/>
                            </p:stCondLst>
                            <p:childTnLst>
                              <p:par>
                                <p:cTn id="100" presetID="22" presetClass="entr" presetSubtype="4" fill="hold" grpId="0" nodeType="afterEffect">
                                  <p:stCondLst>
                                    <p:cond delay="0"/>
                                  </p:stCondLst>
                                  <p:childTnLst>
                                    <p:set>
                                      <p:cBhvr>
                                        <p:cTn id="101" dur="1" fill="hold">
                                          <p:stCondLst>
                                            <p:cond delay="0"/>
                                          </p:stCondLst>
                                        </p:cTn>
                                        <p:tgtEl>
                                          <p:spTgt spid="532517"/>
                                        </p:tgtEl>
                                        <p:attrNameLst>
                                          <p:attrName>style.visibility</p:attrName>
                                        </p:attrNameLst>
                                      </p:cBhvr>
                                      <p:to>
                                        <p:strVal val="visible"/>
                                      </p:to>
                                    </p:set>
                                    <p:animEffect transition="in" filter="wipe(down)">
                                      <p:cBhvr>
                                        <p:cTn id="102" dur="500"/>
                                        <p:tgtEl>
                                          <p:spTgt spid="532517"/>
                                        </p:tgtEl>
                                      </p:cBhvr>
                                    </p:animEffect>
                                  </p:childTnLst>
                                </p:cTn>
                              </p:par>
                            </p:childTnLst>
                          </p:cTn>
                        </p:par>
                        <p:par>
                          <p:cTn id="103" fill="hold">
                            <p:stCondLst>
                              <p:cond delay="1500"/>
                            </p:stCondLst>
                            <p:childTnLst>
                              <p:par>
                                <p:cTn id="104" presetID="22" presetClass="entr" presetSubtype="4" fill="hold" grpId="0" nodeType="afterEffect">
                                  <p:stCondLst>
                                    <p:cond delay="0"/>
                                  </p:stCondLst>
                                  <p:childTnLst>
                                    <p:set>
                                      <p:cBhvr>
                                        <p:cTn id="105" dur="1" fill="hold">
                                          <p:stCondLst>
                                            <p:cond delay="0"/>
                                          </p:stCondLst>
                                        </p:cTn>
                                        <p:tgtEl>
                                          <p:spTgt spid="532507"/>
                                        </p:tgtEl>
                                        <p:attrNameLst>
                                          <p:attrName>style.visibility</p:attrName>
                                        </p:attrNameLst>
                                      </p:cBhvr>
                                      <p:to>
                                        <p:strVal val="visible"/>
                                      </p:to>
                                    </p:set>
                                    <p:animEffect transition="in" filter="wipe(down)">
                                      <p:cBhvr>
                                        <p:cTn id="106" dur="500"/>
                                        <p:tgtEl>
                                          <p:spTgt spid="532507"/>
                                        </p:tgtEl>
                                      </p:cBhvr>
                                    </p:animEffect>
                                  </p:childTnLst>
                                </p:cTn>
                              </p:par>
                            </p:childTnLst>
                          </p:cTn>
                        </p:par>
                        <p:par>
                          <p:cTn id="107" fill="hold">
                            <p:stCondLst>
                              <p:cond delay="2000"/>
                            </p:stCondLst>
                            <p:childTnLst>
                              <p:par>
                                <p:cTn id="108" presetID="1" presetClass="entr" presetSubtype="0" fill="hold" grpId="0" nodeType="afterEffect">
                                  <p:stCondLst>
                                    <p:cond delay="0"/>
                                  </p:stCondLst>
                                  <p:childTnLst>
                                    <p:set>
                                      <p:cBhvr>
                                        <p:cTn id="109" dur="1" fill="hold">
                                          <p:stCondLst>
                                            <p:cond delay="0"/>
                                          </p:stCondLst>
                                        </p:cTn>
                                        <p:tgtEl>
                                          <p:spTgt spid="532537"/>
                                        </p:tgtEl>
                                        <p:attrNameLst>
                                          <p:attrName>style.visibility</p:attrName>
                                        </p:attrNameLst>
                                      </p:cBhvr>
                                      <p:to>
                                        <p:strVal val="visible"/>
                                      </p:to>
                                    </p:set>
                                  </p:childTnLst>
                                </p:cTn>
                              </p:par>
                            </p:childTnLst>
                          </p:cTn>
                        </p:par>
                        <p:par>
                          <p:cTn id="110" fill="hold">
                            <p:stCondLst>
                              <p:cond delay="2000"/>
                            </p:stCondLst>
                            <p:childTnLst>
                              <p:par>
                                <p:cTn id="111" presetID="1" presetClass="entr" presetSubtype="0" fill="hold" grpId="0" nodeType="afterEffect">
                                  <p:stCondLst>
                                    <p:cond delay="0"/>
                                  </p:stCondLst>
                                  <p:childTnLst>
                                    <p:set>
                                      <p:cBhvr>
                                        <p:cTn id="112" dur="1" fill="hold">
                                          <p:stCondLst>
                                            <p:cond delay="0"/>
                                          </p:stCondLst>
                                        </p:cTn>
                                        <p:tgtEl>
                                          <p:spTgt spid="532538"/>
                                        </p:tgtEl>
                                        <p:attrNameLst>
                                          <p:attrName>style.visibility</p:attrName>
                                        </p:attrNameLst>
                                      </p:cBhvr>
                                      <p:to>
                                        <p:strVal val="visible"/>
                                      </p:to>
                                    </p:set>
                                  </p:childTnLst>
                                </p:cTn>
                              </p:par>
                            </p:childTnLst>
                          </p:cTn>
                        </p:par>
                        <p:par>
                          <p:cTn id="113" fill="hold">
                            <p:stCondLst>
                              <p:cond delay="2000"/>
                            </p:stCondLst>
                            <p:childTnLst>
                              <p:par>
                                <p:cTn id="114" presetID="1" presetClass="entr" presetSubtype="0" fill="hold" grpId="0" nodeType="afterEffect">
                                  <p:stCondLst>
                                    <p:cond delay="0"/>
                                  </p:stCondLst>
                                  <p:childTnLst>
                                    <p:set>
                                      <p:cBhvr>
                                        <p:cTn id="115" dur="1" fill="hold">
                                          <p:stCondLst>
                                            <p:cond delay="0"/>
                                          </p:stCondLst>
                                        </p:cTn>
                                        <p:tgtEl>
                                          <p:spTgt spid="532539"/>
                                        </p:tgtEl>
                                        <p:attrNameLst>
                                          <p:attrName>style.visibility</p:attrName>
                                        </p:attrNameLst>
                                      </p:cBhvr>
                                      <p:to>
                                        <p:strVal val="visible"/>
                                      </p:to>
                                    </p:set>
                                  </p:childTnLst>
                                </p:cTn>
                              </p:par>
                            </p:childTnLst>
                          </p:cTn>
                        </p:par>
                        <p:par>
                          <p:cTn id="116" fill="hold">
                            <p:stCondLst>
                              <p:cond delay="2000"/>
                            </p:stCondLst>
                            <p:childTnLst>
                              <p:par>
                                <p:cTn id="117" presetID="1" presetClass="entr" presetSubtype="0" fill="hold" grpId="0" nodeType="afterEffect">
                                  <p:stCondLst>
                                    <p:cond delay="0"/>
                                  </p:stCondLst>
                                  <p:childTnLst>
                                    <p:set>
                                      <p:cBhvr>
                                        <p:cTn id="118" dur="1" fill="hold">
                                          <p:stCondLst>
                                            <p:cond delay="0"/>
                                          </p:stCondLst>
                                        </p:cTn>
                                        <p:tgtEl>
                                          <p:spTgt spid="532540"/>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532489"/>
                                        </p:tgtEl>
                                        <p:attrNameLst>
                                          <p:attrName>style.visibility</p:attrName>
                                        </p:attrNameLst>
                                      </p:cBhvr>
                                      <p:to>
                                        <p:strVal val="visible"/>
                                      </p:to>
                                    </p:set>
                                    <p:animEffect transition="in" filter="wipe(left)">
                                      <p:cBhvr>
                                        <p:cTn id="123" dur="500"/>
                                        <p:tgtEl>
                                          <p:spTgt spid="532489"/>
                                        </p:tgtEl>
                                      </p:cBhvr>
                                    </p:animEffect>
                                  </p:childTnLst>
                                </p:cTn>
                              </p:par>
                            </p:childTnLst>
                          </p:cTn>
                        </p:par>
                        <p:par>
                          <p:cTn id="124" fill="hold">
                            <p:stCondLst>
                              <p:cond delay="500"/>
                            </p:stCondLst>
                            <p:childTnLst>
                              <p:par>
                                <p:cTn id="125" presetID="22" presetClass="entr" presetSubtype="8" fill="hold" grpId="0" nodeType="afterEffect">
                                  <p:stCondLst>
                                    <p:cond delay="0"/>
                                  </p:stCondLst>
                                  <p:childTnLst>
                                    <p:set>
                                      <p:cBhvr>
                                        <p:cTn id="126" dur="1" fill="hold">
                                          <p:stCondLst>
                                            <p:cond delay="0"/>
                                          </p:stCondLst>
                                        </p:cTn>
                                        <p:tgtEl>
                                          <p:spTgt spid="532499"/>
                                        </p:tgtEl>
                                        <p:attrNameLst>
                                          <p:attrName>style.visibility</p:attrName>
                                        </p:attrNameLst>
                                      </p:cBhvr>
                                      <p:to>
                                        <p:strVal val="visible"/>
                                      </p:to>
                                    </p:set>
                                    <p:animEffect transition="in" filter="wipe(left)">
                                      <p:cBhvr>
                                        <p:cTn id="127" dur="500"/>
                                        <p:tgtEl>
                                          <p:spTgt spid="532499"/>
                                        </p:tgtEl>
                                      </p:cBhvr>
                                    </p:animEffect>
                                  </p:childTnLst>
                                </p:cTn>
                              </p:par>
                            </p:childTnLst>
                          </p:cTn>
                        </p:par>
                        <p:par>
                          <p:cTn id="128" fill="hold">
                            <p:stCondLst>
                              <p:cond delay="1000"/>
                            </p:stCondLst>
                            <p:childTnLst>
                              <p:par>
                                <p:cTn id="129" presetID="22" presetClass="entr" presetSubtype="4" fill="hold" grpId="0" nodeType="afterEffect">
                                  <p:stCondLst>
                                    <p:cond delay="0"/>
                                  </p:stCondLst>
                                  <p:childTnLst>
                                    <p:set>
                                      <p:cBhvr>
                                        <p:cTn id="130" dur="1" fill="hold">
                                          <p:stCondLst>
                                            <p:cond delay="0"/>
                                          </p:stCondLst>
                                        </p:cTn>
                                        <p:tgtEl>
                                          <p:spTgt spid="532518"/>
                                        </p:tgtEl>
                                        <p:attrNameLst>
                                          <p:attrName>style.visibility</p:attrName>
                                        </p:attrNameLst>
                                      </p:cBhvr>
                                      <p:to>
                                        <p:strVal val="visible"/>
                                      </p:to>
                                    </p:set>
                                    <p:animEffect transition="in" filter="wipe(down)">
                                      <p:cBhvr>
                                        <p:cTn id="131" dur="500"/>
                                        <p:tgtEl>
                                          <p:spTgt spid="532518"/>
                                        </p:tgtEl>
                                      </p:cBhvr>
                                    </p:animEffect>
                                  </p:childTnLst>
                                </p:cTn>
                              </p:par>
                            </p:childTnLst>
                          </p:cTn>
                        </p:par>
                        <p:par>
                          <p:cTn id="132" fill="hold">
                            <p:stCondLst>
                              <p:cond delay="1500"/>
                            </p:stCondLst>
                            <p:childTnLst>
                              <p:par>
                                <p:cTn id="133" presetID="22" presetClass="entr" presetSubtype="4" fill="hold" grpId="0" nodeType="afterEffect">
                                  <p:stCondLst>
                                    <p:cond delay="0"/>
                                  </p:stCondLst>
                                  <p:childTnLst>
                                    <p:set>
                                      <p:cBhvr>
                                        <p:cTn id="134" dur="1" fill="hold">
                                          <p:stCondLst>
                                            <p:cond delay="0"/>
                                          </p:stCondLst>
                                        </p:cTn>
                                        <p:tgtEl>
                                          <p:spTgt spid="532508"/>
                                        </p:tgtEl>
                                        <p:attrNameLst>
                                          <p:attrName>style.visibility</p:attrName>
                                        </p:attrNameLst>
                                      </p:cBhvr>
                                      <p:to>
                                        <p:strVal val="visible"/>
                                      </p:to>
                                    </p:set>
                                    <p:animEffect transition="in" filter="wipe(down)">
                                      <p:cBhvr>
                                        <p:cTn id="135" dur="500"/>
                                        <p:tgtEl>
                                          <p:spTgt spid="532508"/>
                                        </p:tgtEl>
                                      </p:cBhvr>
                                    </p:animEffect>
                                  </p:childTnLst>
                                </p:cTn>
                              </p:par>
                            </p:childTnLst>
                          </p:cTn>
                        </p:par>
                        <p:par>
                          <p:cTn id="136" fill="hold">
                            <p:stCondLst>
                              <p:cond delay="2000"/>
                            </p:stCondLst>
                            <p:childTnLst>
                              <p:par>
                                <p:cTn id="137" presetID="1" presetClass="entr" presetSubtype="0" fill="hold" grpId="0" nodeType="afterEffect">
                                  <p:stCondLst>
                                    <p:cond delay="0"/>
                                  </p:stCondLst>
                                  <p:childTnLst>
                                    <p:set>
                                      <p:cBhvr>
                                        <p:cTn id="138" dur="1" fill="hold">
                                          <p:stCondLst>
                                            <p:cond delay="0"/>
                                          </p:stCondLst>
                                        </p:cTn>
                                        <p:tgtEl>
                                          <p:spTgt spid="532541"/>
                                        </p:tgtEl>
                                        <p:attrNameLst>
                                          <p:attrName>style.visibility</p:attrName>
                                        </p:attrNameLst>
                                      </p:cBhvr>
                                      <p:to>
                                        <p:strVal val="visible"/>
                                      </p:to>
                                    </p:set>
                                  </p:childTnLst>
                                </p:cTn>
                              </p:par>
                            </p:childTnLst>
                          </p:cTn>
                        </p:par>
                        <p:par>
                          <p:cTn id="139" fill="hold">
                            <p:stCondLst>
                              <p:cond delay="2000"/>
                            </p:stCondLst>
                            <p:childTnLst>
                              <p:par>
                                <p:cTn id="140" presetID="1" presetClass="entr" presetSubtype="0" fill="hold" grpId="0" nodeType="afterEffect">
                                  <p:stCondLst>
                                    <p:cond delay="0"/>
                                  </p:stCondLst>
                                  <p:childTnLst>
                                    <p:set>
                                      <p:cBhvr>
                                        <p:cTn id="141" dur="1" fill="hold">
                                          <p:stCondLst>
                                            <p:cond delay="0"/>
                                          </p:stCondLst>
                                        </p:cTn>
                                        <p:tgtEl>
                                          <p:spTgt spid="532542"/>
                                        </p:tgtEl>
                                        <p:attrNameLst>
                                          <p:attrName>style.visibility</p:attrName>
                                        </p:attrNameLst>
                                      </p:cBhvr>
                                      <p:to>
                                        <p:strVal val="visible"/>
                                      </p:to>
                                    </p:set>
                                  </p:childTnLst>
                                </p:cTn>
                              </p:par>
                            </p:childTnLst>
                          </p:cTn>
                        </p:par>
                        <p:par>
                          <p:cTn id="142" fill="hold">
                            <p:stCondLst>
                              <p:cond delay="2000"/>
                            </p:stCondLst>
                            <p:childTnLst>
                              <p:par>
                                <p:cTn id="143" presetID="1" presetClass="entr" presetSubtype="0" fill="hold" grpId="0" nodeType="afterEffect">
                                  <p:stCondLst>
                                    <p:cond delay="0"/>
                                  </p:stCondLst>
                                  <p:childTnLst>
                                    <p:set>
                                      <p:cBhvr>
                                        <p:cTn id="144" dur="1" fill="hold">
                                          <p:stCondLst>
                                            <p:cond delay="0"/>
                                          </p:stCondLst>
                                        </p:cTn>
                                        <p:tgtEl>
                                          <p:spTgt spid="532543"/>
                                        </p:tgtEl>
                                        <p:attrNameLst>
                                          <p:attrName>style.visibility</p:attrName>
                                        </p:attrNameLst>
                                      </p:cBhvr>
                                      <p:to>
                                        <p:strVal val="visible"/>
                                      </p:to>
                                    </p:set>
                                  </p:childTnLst>
                                </p:cTn>
                              </p:par>
                            </p:childTnLst>
                          </p:cTn>
                        </p:par>
                        <p:par>
                          <p:cTn id="145" fill="hold">
                            <p:stCondLst>
                              <p:cond delay="2000"/>
                            </p:stCondLst>
                            <p:childTnLst>
                              <p:par>
                                <p:cTn id="146" presetID="1" presetClass="entr" presetSubtype="0" fill="hold" grpId="0" nodeType="afterEffect">
                                  <p:stCondLst>
                                    <p:cond delay="0"/>
                                  </p:stCondLst>
                                  <p:childTnLst>
                                    <p:set>
                                      <p:cBhvr>
                                        <p:cTn id="147" dur="1" fill="hold">
                                          <p:stCondLst>
                                            <p:cond delay="0"/>
                                          </p:stCondLst>
                                        </p:cTn>
                                        <p:tgtEl>
                                          <p:spTgt spid="532544"/>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22" presetClass="entr" presetSubtype="8" fill="hold" grpId="0" nodeType="clickEffect">
                                  <p:stCondLst>
                                    <p:cond delay="0"/>
                                  </p:stCondLst>
                                  <p:childTnLst>
                                    <p:set>
                                      <p:cBhvr>
                                        <p:cTn id="151" dur="1" fill="hold">
                                          <p:stCondLst>
                                            <p:cond delay="0"/>
                                          </p:stCondLst>
                                        </p:cTn>
                                        <p:tgtEl>
                                          <p:spTgt spid="532490"/>
                                        </p:tgtEl>
                                        <p:attrNameLst>
                                          <p:attrName>style.visibility</p:attrName>
                                        </p:attrNameLst>
                                      </p:cBhvr>
                                      <p:to>
                                        <p:strVal val="visible"/>
                                      </p:to>
                                    </p:set>
                                    <p:animEffect transition="in" filter="wipe(left)">
                                      <p:cBhvr>
                                        <p:cTn id="152" dur="500"/>
                                        <p:tgtEl>
                                          <p:spTgt spid="532490"/>
                                        </p:tgtEl>
                                      </p:cBhvr>
                                    </p:animEffect>
                                  </p:childTnLst>
                                </p:cTn>
                              </p:par>
                            </p:childTnLst>
                          </p:cTn>
                        </p:par>
                        <p:par>
                          <p:cTn id="153" fill="hold">
                            <p:stCondLst>
                              <p:cond delay="500"/>
                            </p:stCondLst>
                            <p:childTnLst>
                              <p:par>
                                <p:cTn id="154" presetID="22" presetClass="entr" presetSubtype="8" fill="hold" grpId="0" nodeType="afterEffect">
                                  <p:stCondLst>
                                    <p:cond delay="0"/>
                                  </p:stCondLst>
                                  <p:childTnLst>
                                    <p:set>
                                      <p:cBhvr>
                                        <p:cTn id="155" dur="1" fill="hold">
                                          <p:stCondLst>
                                            <p:cond delay="0"/>
                                          </p:stCondLst>
                                        </p:cTn>
                                        <p:tgtEl>
                                          <p:spTgt spid="532500"/>
                                        </p:tgtEl>
                                        <p:attrNameLst>
                                          <p:attrName>style.visibility</p:attrName>
                                        </p:attrNameLst>
                                      </p:cBhvr>
                                      <p:to>
                                        <p:strVal val="visible"/>
                                      </p:to>
                                    </p:set>
                                    <p:animEffect transition="in" filter="wipe(left)">
                                      <p:cBhvr>
                                        <p:cTn id="156" dur="500"/>
                                        <p:tgtEl>
                                          <p:spTgt spid="532500"/>
                                        </p:tgtEl>
                                      </p:cBhvr>
                                    </p:animEffect>
                                  </p:childTnLst>
                                </p:cTn>
                              </p:par>
                            </p:childTnLst>
                          </p:cTn>
                        </p:par>
                        <p:par>
                          <p:cTn id="157" fill="hold">
                            <p:stCondLst>
                              <p:cond delay="1000"/>
                            </p:stCondLst>
                            <p:childTnLst>
                              <p:par>
                                <p:cTn id="158" presetID="22" presetClass="entr" presetSubtype="4" fill="hold" grpId="0" nodeType="afterEffect">
                                  <p:stCondLst>
                                    <p:cond delay="0"/>
                                  </p:stCondLst>
                                  <p:childTnLst>
                                    <p:set>
                                      <p:cBhvr>
                                        <p:cTn id="159" dur="1" fill="hold">
                                          <p:stCondLst>
                                            <p:cond delay="0"/>
                                          </p:stCondLst>
                                        </p:cTn>
                                        <p:tgtEl>
                                          <p:spTgt spid="532519"/>
                                        </p:tgtEl>
                                        <p:attrNameLst>
                                          <p:attrName>style.visibility</p:attrName>
                                        </p:attrNameLst>
                                      </p:cBhvr>
                                      <p:to>
                                        <p:strVal val="visible"/>
                                      </p:to>
                                    </p:set>
                                    <p:animEffect transition="in" filter="wipe(down)">
                                      <p:cBhvr>
                                        <p:cTn id="160" dur="500"/>
                                        <p:tgtEl>
                                          <p:spTgt spid="532519"/>
                                        </p:tgtEl>
                                      </p:cBhvr>
                                    </p:animEffect>
                                  </p:childTnLst>
                                </p:cTn>
                              </p:par>
                            </p:childTnLst>
                          </p:cTn>
                        </p:par>
                        <p:par>
                          <p:cTn id="161" fill="hold">
                            <p:stCondLst>
                              <p:cond delay="1500"/>
                            </p:stCondLst>
                            <p:childTnLst>
                              <p:par>
                                <p:cTn id="162" presetID="22" presetClass="entr" presetSubtype="4" fill="hold" grpId="0" nodeType="afterEffect">
                                  <p:stCondLst>
                                    <p:cond delay="0"/>
                                  </p:stCondLst>
                                  <p:childTnLst>
                                    <p:set>
                                      <p:cBhvr>
                                        <p:cTn id="163" dur="1" fill="hold">
                                          <p:stCondLst>
                                            <p:cond delay="0"/>
                                          </p:stCondLst>
                                        </p:cTn>
                                        <p:tgtEl>
                                          <p:spTgt spid="532509"/>
                                        </p:tgtEl>
                                        <p:attrNameLst>
                                          <p:attrName>style.visibility</p:attrName>
                                        </p:attrNameLst>
                                      </p:cBhvr>
                                      <p:to>
                                        <p:strVal val="visible"/>
                                      </p:to>
                                    </p:set>
                                    <p:animEffect transition="in" filter="wipe(down)">
                                      <p:cBhvr>
                                        <p:cTn id="164" dur="500"/>
                                        <p:tgtEl>
                                          <p:spTgt spid="532509"/>
                                        </p:tgtEl>
                                      </p:cBhvr>
                                    </p:animEffect>
                                  </p:childTnLst>
                                </p:cTn>
                              </p:par>
                            </p:childTnLst>
                          </p:cTn>
                        </p:par>
                        <p:par>
                          <p:cTn id="165" fill="hold">
                            <p:stCondLst>
                              <p:cond delay="2000"/>
                            </p:stCondLst>
                            <p:childTnLst>
                              <p:par>
                                <p:cTn id="166" presetID="1" presetClass="entr" presetSubtype="0" fill="hold" grpId="0" nodeType="afterEffect">
                                  <p:stCondLst>
                                    <p:cond delay="0"/>
                                  </p:stCondLst>
                                  <p:childTnLst>
                                    <p:set>
                                      <p:cBhvr>
                                        <p:cTn id="167" dur="1" fill="hold">
                                          <p:stCondLst>
                                            <p:cond delay="0"/>
                                          </p:stCondLst>
                                        </p:cTn>
                                        <p:tgtEl>
                                          <p:spTgt spid="532545"/>
                                        </p:tgtEl>
                                        <p:attrNameLst>
                                          <p:attrName>style.visibility</p:attrName>
                                        </p:attrNameLst>
                                      </p:cBhvr>
                                      <p:to>
                                        <p:strVal val="visible"/>
                                      </p:to>
                                    </p:set>
                                  </p:childTnLst>
                                </p:cTn>
                              </p:par>
                            </p:childTnLst>
                          </p:cTn>
                        </p:par>
                        <p:par>
                          <p:cTn id="168" fill="hold">
                            <p:stCondLst>
                              <p:cond delay="2000"/>
                            </p:stCondLst>
                            <p:childTnLst>
                              <p:par>
                                <p:cTn id="169" presetID="1" presetClass="entr" presetSubtype="0" fill="hold" grpId="0" nodeType="afterEffect">
                                  <p:stCondLst>
                                    <p:cond delay="0"/>
                                  </p:stCondLst>
                                  <p:childTnLst>
                                    <p:set>
                                      <p:cBhvr>
                                        <p:cTn id="170" dur="1" fill="hold">
                                          <p:stCondLst>
                                            <p:cond delay="0"/>
                                          </p:stCondLst>
                                        </p:cTn>
                                        <p:tgtEl>
                                          <p:spTgt spid="532546"/>
                                        </p:tgtEl>
                                        <p:attrNameLst>
                                          <p:attrName>style.visibility</p:attrName>
                                        </p:attrNameLst>
                                      </p:cBhvr>
                                      <p:to>
                                        <p:strVal val="visible"/>
                                      </p:to>
                                    </p:set>
                                  </p:childTnLst>
                                </p:cTn>
                              </p:par>
                            </p:childTnLst>
                          </p:cTn>
                        </p:par>
                        <p:par>
                          <p:cTn id="171" fill="hold">
                            <p:stCondLst>
                              <p:cond delay="2000"/>
                            </p:stCondLst>
                            <p:childTnLst>
                              <p:par>
                                <p:cTn id="172" presetID="1" presetClass="entr" presetSubtype="0" fill="hold" grpId="0" nodeType="afterEffect">
                                  <p:stCondLst>
                                    <p:cond delay="0"/>
                                  </p:stCondLst>
                                  <p:childTnLst>
                                    <p:set>
                                      <p:cBhvr>
                                        <p:cTn id="173" dur="1" fill="hold">
                                          <p:stCondLst>
                                            <p:cond delay="0"/>
                                          </p:stCondLst>
                                        </p:cTn>
                                        <p:tgtEl>
                                          <p:spTgt spid="532547"/>
                                        </p:tgtEl>
                                        <p:attrNameLst>
                                          <p:attrName>style.visibility</p:attrName>
                                        </p:attrNameLst>
                                      </p:cBhvr>
                                      <p:to>
                                        <p:strVal val="visible"/>
                                      </p:to>
                                    </p:set>
                                  </p:childTnLst>
                                </p:cTn>
                              </p:par>
                            </p:childTnLst>
                          </p:cTn>
                        </p:par>
                        <p:par>
                          <p:cTn id="174" fill="hold">
                            <p:stCondLst>
                              <p:cond delay="2000"/>
                            </p:stCondLst>
                            <p:childTnLst>
                              <p:par>
                                <p:cTn id="175" presetID="1" presetClass="entr" presetSubtype="0" fill="hold" grpId="0" nodeType="afterEffect">
                                  <p:stCondLst>
                                    <p:cond delay="0"/>
                                  </p:stCondLst>
                                  <p:childTnLst>
                                    <p:set>
                                      <p:cBhvr>
                                        <p:cTn id="176" dur="1" fill="hold">
                                          <p:stCondLst>
                                            <p:cond delay="0"/>
                                          </p:stCondLst>
                                        </p:cTn>
                                        <p:tgtEl>
                                          <p:spTgt spid="532548"/>
                                        </p:tgtEl>
                                        <p:attrNameLst>
                                          <p:attrName>style.visibility</p:attrName>
                                        </p:attrNameLst>
                                      </p:cBhvr>
                                      <p:to>
                                        <p:strVal val="visible"/>
                                      </p:to>
                                    </p:set>
                                  </p:childTnLst>
                                </p:cTn>
                              </p:par>
                            </p:childTnLst>
                          </p:cTn>
                        </p:par>
                        <p:par>
                          <p:cTn id="177" fill="hold">
                            <p:stCondLst>
                              <p:cond delay="2000"/>
                            </p:stCondLst>
                            <p:childTnLst>
                              <p:par>
                                <p:cTn id="178" presetID="1" presetClass="entr" presetSubtype="0" fill="hold" grpId="0" nodeType="afterEffect">
                                  <p:stCondLst>
                                    <p:cond delay="0"/>
                                  </p:stCondLst>
                                  <p:childTnLst>
                                    <p:set>
                                      <p:cBhvr>
                                        <p:cTn id="179" dur="1" fill="hold">
                                          <p:stCondLst>
                                            <p:cond delay="0"/>
                                          </p:stCondLst>
                                        </p:cTn>
                                        <p:tgtEl>
                                          <p:spTgt spid="532570"/>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22" presetClass="entr" presetSubtype="8" fill="hold" grpId="0" nodeType="clickEffect">
                                  <p:stCondLst>
                                    <p:cond delay="0"/>
                                  </p:stCondLst>
                                  <p:childTnLst>
                                    <p:set>
                                      <p:cBhvr>
                                        <p:cTn id="183" dur="1" fill="hold">
                                          <p:stCondLst>
                                            <p:cond delay="0"/>
                                          </p:stCondLst>
                                        </p:cTn>
                                        <p:tgtEl>
                                          <p:spTgt spid="532491"/>
                                        </p:tgtEl>
                                        <p:attrNameLst>
                                          <p:attrName>style.visibility</p:attrName>
                                        </p:attrNameLst>
                                      </p:cBhvr>
                                      <p:to>
                                        <p:strVal val="visible"/>
                                      </p:to>
                                    </p:set>
                                    <p:animEffect transition="in" filter="wipe(left)">
                                      <p:cBhvr>
                                        <p:cTn id="184" dur="500"/>
                                        <p:tgtEl>
                                          <p:spTgt spid="532491"/>
                                        </p:tgtEl>
                                      </p:cBhvr>
                                    </p:animEffect>
                                  </p:childTnLst>
                                </p:cTn>
                              </p:par>
                            </p:childTnLst>
                          </p:cTn>
                        </p:par>
                        <p:par>
                          <p:cTn id="185" fill="hold">
                            <p:stCondLst>
                              <p:cond delay="500"/>
                            </p:stCondLst>
                            <p:childTnLst>
                              <p:par>
                                <p:cTn id="186" presetID="22" presetClass="entr" presetSubtype="8" fill="hold" grpId="0" nodeType="afterEffect">
                                  <p:stCondLst>
                                    <p:cond delay="0"/>
                                  </p:stCondLst>
                                  <p:childTnLst>
                                    <p:set>
                                      <p:cBhvr>
                                        <p:cTn id="187" dur="1" fill="hold">
                                          <p:stCondLst>
                                            <p:cond delay="0"/>
                                          </p:stCondLst>
                                        </p:cTn>
                                        <p:tgtEl>
                                          <p:spTgt spid="532501"/>
                                        </p:tgtEl>
                                        <p:attrNameLst>
                                          <p:attrName>style.visibility</p:attrName>
                                        </p:attrNameLst>
                                      </p:cBhvr>
                                      <p:to>
                                        <p:strVal val="visible"/>
                                      </p:to>
                                    </p:set>
                                    <p:animEffect transition="in" filter="wipe(left)">
                                      <p:cBhvr>
                                        <p:cTn id="188" dur="500"/>
                                        <p:tgtEl>
                                          <p:spTgt spid="532501"/>
                                        </p:tgtEl>
                                      </p:cBhvr>
                                    </p:animEffect>
                                  </p:childTnLst>
                                </p:cTn>
                              </p:par>
                            </p:childTnLst>
                          </p:cTn>
                        </p:par>
                        <p:par>
                          <p:cTn id="189" fill="hold">
                            <p:stCondLst>
                              <p:cond delay="1000"/>
                            </p:stCondLst>
                            <p:childTnLst>
                              <p:par>
                                <p:cTn id="190" presetID="22" presetClass="entr" presetSubtype="4" fill="hold" grpId="0" nodeType="afterEffect">
                                  <p:stCondLst>
                                    <p:cond delay="0"/>
                                  </p:stCondLst>
                                  <p:childTnLst>
                                    <p:set>
                                      <p:cBhvr>
                                        <p:cTn id="191" dur="1" fill="hold">
                                          <p:stCondLst>
                                            <p:cond delay="0"/>
                                          </p:stCondLst>
                                        </p:cTn>
                                        <p:tgtEl>
                                          <p:spTgt spid="532520"/>
                                        </p:tgtEl>
                                        <p:attrNameLst>
                                          <p:attrName>style.visibility</p:attrName>
                                        </p:attrNameLst>
                                      </p:cBhvr>
                                      <p:to>
                                        <p:strVal val="visible"/>
                                      </p:to>
                                    </p:set>
                                    <p:animEffect transition="in" filter="wipe(down)">
                                      <p:cBhvr>
                                        <p:cTn id="192" dur="500"/>
                                        <p:tgtEl>
                                          <p:spTgt spid="532520"/>
                                        </p:tgtEl>
                                      </p:cBhvr>
                                    </p:animEffect>
                                  </p:childTnLst>
                                </p:cTn>
                              </p:par>
                            </p:childTnLst>
                          </p:cTn>
                        </p:par>
                        <p:par>
                          <p:cTn id="193" fill="hold">
                            <p:stCondLst>
                              <p:cond delay="1500"/>
                            </p:stCondLst>
                            <p:childTnLst>
                              <p:par>
                                <p:cTn id="194" presetID="22" presetClass="entr" presetSubtype="4" fill="hold" grpId="0" nodeType="afterEffect">
                                  <p:stCondLst>
                                    <p:cond delay="0"/>
                                  </p:stCondLst>
                                  <p:childTnLst>
                                    <p:set>
                                      <p:cBhvr>
                                        <p:cTn id="195" dur="1" fill="hold">
                                          <p:stCondLst>
                                            <p:cond delay="0"/>
                                          </p:stCondLst>
                                        </p:cTn>
                                        <p:tgtEl>
                                          <p:spTgt spid="532510"/>
                                        </p:tgtEl>
                                        <p:attrNameLst>
                                          <p:attrName>style.visibility</p:attrName>
                                        </p:attrNameLst>
                                      </p:cBhvr>
                                      <p:to>
                                        <p:strVal val="visible"/>
                                      </p:to>
                                    </p:set>
                                    <p:animEffect transition="in" filter="wipe(down)">
                                      <p:cBhvr>
                                        <p:cTn id="196" dur="500"/>
                                        <p:tgtEl>
                                          <p:spTgt spid="532510"/>
                                        </p:tgtEl>
                                      </p:cBhvr>
                                    </p:animEffect>
                                  </p:childTnLst>
                                </p:cTn>
                              </p:par>
                            </p:childTnLst>
                          </p:cTn>
                        </p:par>
                        <p:par>
                          <p:cTn id="197" fill="hold">
                            <p:stCondLst>
                              <p:cond delay="2000"/>
                            </p:stCondLst>
                            <p:childTnLst>
                              <p:par>
                                <p:cTn id="198" presetID="1" presetClass="entr" presetSubtype="0" fill="hold" grpId="0" nodeType="afterEffect">
                                  <p:stCondLst>
                                    <p:cond delay="0"/>
                                  </p:stCondLst>
                                  <p:childTnLst>
                                    <p:set>
                                      <p:cBhvr>
                                        <p:cTn id="199" dur="1" fill="hold">
                                          <p:stCondLst>
                                            <p:cond delay="0"/>
                                          </p:stCondLst>
                                        </p:cTn>
                                        <p:tgtEl>
                                          <p:spTgt spid="532549"/>
                                        </p:tgtEl>
                                        <p:attrNameLst>
                                          <p:attrName>style.visibility</p:attrName>
                                        </p:attrNameLst>
                                      </p:cBhvr>
                                      <p:to>
                                        <p:strVal val="visible"/>
                                      </p:to>
                                    </p:set>
                                  </p:childTnLst>
                                </p:cTn>
                              </p:par>
                            </p:childTnLst>
                          </p:cTn>
                        </p:par>
                        <p:par>
                          <p:cTn id="200" fill="hold">
                            <p:stCondLst>
                              <p:cond delay="2000"/>
                            </p:stCondLst>
                            <p:childTnLst>
                              <p:par>
                                <p:cTn id="201" presetID="1" presetClass="entr" presetSubtype="0" fill="hold" grpId="0" nodeType="afterEffect">
                                  <p:stCondLst>
                                    <p:cond delay="0"/>
                                  </p:stCondLst>
                                  <p:childTnLst>
                                    <p:set>
                                      <p:cBhvr>
                                        <p:cTn id="202" dur="1" fill="hold">
                                          <p:stCondLst>
                                            <p:cond delay="0"/>
                                          </p:stCondLst>
                                        </p:cTn>
                                        <p:tgtEl>
                                          <p:spTgt spid="532550"/>
                                        </p:tgtEl>
                                        <p:attrNameLst>
                                          <p:attrName>style.visibility</p:attrName>
                                        </p:attrNameLst>
                                      </p:cBhvr>
                                      <p:to>
                                        <p:strVal val="visible"/>
                                      </p:to>
                                    </p:set>
                                  </p:childTnLst>
                                </p:cTn>
                              </p:par>
                            </p:childTnLst>
                          </p:cTn>
                        </p:par>
                        <p:par>
                          <p:cTn id="203" fill="hold">
                            <p:stCondLst>
                              <p:cond delay="2000"/>
                            </p:stCondLst>
                            <p:childTnLst>
                              <p:par>
                                <p:cTn id="204" presetID="1" presetClass="entr" presetSubtype="0" fill="hold" grpId="0" nodeType="afterEffect">
                                  <p:stCondLst>
                                    <p:cond delay="0"/>
                                  </p:stCondLst>
                                  <p:childTnLst>
                                    <p:set>
                                      <p:cBhvr>
                                        <p:cTn id="205" dur="1" fill="hold">
                                          <p:stCondLst>
                                            <p:cond delay="0"/>
                                          </p:stCondLst>
                                        </p:cTn>
                                        <p:tgtEl>
                                          <p:spTgt spid="532551"/>
                                        </p:tgtEl>
                                        <p:attrNameLst>
                                          <p:attrName>style.visibility</p:attrName>
                                        </p:attrNameLst>
                                      </p:cBhvr>
                                      <p:to>
                                        <p:strVal val="visible"/>
                                      </p:to>
                                    </p:set>
                                  </p:childTnLst>
                                </p:cTn>
                              </p:par>
                            </p:childTnLst>
                          </p:cTn>
                        </p:par>
                        <p:par>
                          <p:cTn id="206" fill="hold">
                            <p:stCondLst>
                              <p:cond delay="2000"/>
                            </p:stCondLst>
                            <p:childTnLst>
                              <p:par>
                                <p:cTn id="207" presetID="1" presetClass="entr" presetSubtype="0" fill="hold" grpId="0" nodeType="afterEffect">
                                  <p:stCondLst>
                                    <p:cond delay="0"/>
                                  </p:stCondLst>
                                  <p:childTnLst>
                                    <p:set>
                                      <p:cBhvr>
                                        <p:cTn id="208" dur="1" fill="hold">
                                          <p:stCondLst>
                                            <p:cond delay="0"/>
                                          </p:stCondLst>
                                        </p:cTn>
                                        <p:tgtEl>
                                          <p:spTgt spid="532552"/>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22" presetClass="entr" presetSubtype="8" fill="hold" grpId="0" nodeType="clickEffect">
                                  <p:stCondLst>
                                    <p:cond delay="0"/>
                                  </p:stCondLst>
                                  <p:childTnLst>
                                    <p:set>
                                      <p:cBhvr>
                                        <p:cTn id="212" dur="1" fill="hold">
                                          <p:stCondLst>
                                            <p:cond delay="0"/>
                                          </p:stCondLst>
                                        </p:cTn>
                                        <p:tgtEl>
                                          <p:spTgt spid="532492"/>
                                        </p:tgtEl>
                                        <p:attrNameLst>
                                          <p:attrName>style.visibility</p:attrName>
                                        </p:attrNameLst>
                                      </p:cBhvr>
                                      <p:to>
                                        <p:strVal val="visible"/>
                                      </p:to>
                                    </p:set>
                                    <p:animEffect transition="in" filter="wipe(left)">
                                      <p:cBhvr>
                                        <p:cTn id="213" dur="500"/>
                                        <p:tgtEl>
                                          <p:spTgt spid="532492"/>
                                        </p:tgtEl>
                                      </p:cBhvr>
                                    </p:animEffect>
                                  </p:childTnLst>
                                </p:cTn>
                              </p:par>
                            </p:childTnLst>
                          </p:cTn>
                        </p:par>
                        <p:par>
                          <p:cTn id="214" fill="hold">
                            <p:stCondLst>
                              <p:cond delay="500"/>
                            </p:stCondLst>
                            <p:childTnLst>
                              <p:par>
                                <p:cTn id="215" presetID="22" presetClass="entr" presetSubtype="8" fill="hold" grpId="0" nodeType="afterEffect">
                                  <p:stCondLst>
                                    <p:cond delay="0"/>
                                  </p:stCondLst>
                                  <p:childTnLst>
                                    <p:set>
                                      <p:cBhvr>
                                        <p:cTn id="216" dur="1" fill="hold">
                                          <p:stCondLst>
                                            <p:cond delay="0"/>
                                          </p:stCondLst>
                                        </p:cTn>
                                        <p:tgtEl>
                                          <p:spTgt spid="532502"/>
                                        </p:tgtEl>
                                        <p:attrNameLst>
                                          <p:attrName>style.visibility</p:attrName>
                                        </p:attrNameLst>
                                      </p:cBhvr>
                                      <p:to>
                                        <p:strVal val="visible"/>
                                      </p:to>
                                    </p:set>
                                    <p:animEffect transition="in" filter="wipe(left)">
                                      <p:cBhvr>
                                        <p:cTn id="217" dur="500"/>
                                        <p:tgtEl>
                                          <p:spTgt spid="532502"/>
                                        </p:tgtEl>
                                      </p:cBhvr>
                                    </p:animEffect>
                                  </p:childTnLst>
                                </p:cTn>
                              </p:par>
                            </p:childTnLst>
                          </p:cTn>
                        </p:par>
                        <p:par>
                          <p:cTn id="218" fill="hold">
                            <p:stCondLst>
                              <p:cond delay="1000"/>
                            </p:stCondLst>
                            <p:childTnLst>
                              <p:par>
                                <p:cTn id="219" presetID="22" presetClass="entr" presetSubtype="4" fill="hold" grpId="0" nodeType="afterEffect">
                                  <p:stCondLst>
                                    <p:cond delay="0"/>
                                  </p:stCondLst>
                                  <p:childTnLst>
                                    <p:set>
                                      <p:cBhvr>
                                        <p:cTn id="220" dur="1" fill="hold">
                                          <p:stCondLst>
                                            <p:cond delay="0"/>
                                          </p:stCondLst>
                                        </p:cTn>
                                        <p:tgtEl>
                                          <p:spTgt spid="532521"/>
                                        </p:tgtEl>
                                        <p:attrNameLst>
                                          <p:attrName>style.visibility</p:attrName>
                                        </p:attrNameLst>
                                      </p:cBhvr>
                                      <p:to>
                                        <p:strVal val="visible"/>
                                      </p:to>
                                    </p:set>
                                    <p:animEffect transition="in" filter="wipe(down)">
                                      <p:cBhvr>
                                        <p:cTn id="221" dur="500"/>
                                        <p:tgtEl>
                                          <p:spTgt spid="532521"/>
                                        </p:tgtEl>
                                      </p:cBhvr>
                                    </p:animEffect>
                                  </p:childTnLst>
                                </p:cTn>
                              </p:par>
                            </p:childTnLst>
                          </p:cTn>
                        </p:par>
                        <p:par>
                          <p:cTn id="222" fill="hold">
                            <p:stCondLst>
                              <p:cond delay="1500"/>
                            </p:stCondLst>
                            <p:childTnLst>
                              <p:par>
                                <p:cTn id="223" presetID="22" presetClass="entr" presetSubtype="4" fill="hold" grpId="0" nodeType="afterEffect">
                                  <p:stCondLst>
                                    <p:cond delay="0"/>
                                  </p:stCondLst>
                                  <p:childTnLst>
                                    <p:set>
                                      <p:cBhvr>
                                        <p:cTn id="224" dur="1" fill="hold">
                                          <p:stCondLst>
                                            <p:cond delay="0"/>
                                          </p:stCondLst>
                                        </p:cTn>
                                        <p:tgtEl>
                                          <p:spTgt spid="532511"/>
                                        </p:tgtEl>
                                        <p:attrNameLst>
                                          <p:attrName>style.visibility</p:attrName>
                                        </p:attrNameLst>
                                      </p:cBhvr>
                                      <p:to>
                                        <p:strVal val="visible"/>
                                      </p:to>
                                    </p:set>
                                    <p:animEffect transition="in" filter="wipe(down)">
                                      <p:cBhvr>
                                        <p:cTn id="225" dur="500"/>
                                        <p:tgtEl>
                                          <p:spTgt spid="532511"/>
                                        </p:tgtEl>
                                      </p:cBhvr>
                                    </p:animEffect>
                                  </p:childTnLst>
                                </p:cTn>
                              </p:par>
                            </p:childTnLst>
                          </p:cTn>
                        </p:par>
                        <p:par>
                          <p:cTn id="226" fill="hold">
                            <p:stCondLst>
                              <p:cond delay="2000"/>
                            </p:stCondLst>
                            <p:childTnLst>
                              <p:par>
                                <p:cTn id="227" presetID="1" presetClass="entr" presetSubtype="0" fill="hold" grpId="0" nodeType="afterEffect">
                                  <p:stCondLst>
                                    <p:cond delay="0"/>
                                  </p:stCondLst>
                                  <p:childTnLst>
                                    <p:set>
                                      <p:cBhvr>
                                        <p:cTn id="228" dur="1" fill="hold">
                                          <p:stCondLst>
                                            <p:cond delay="0"/>
                                          </p:stCondLst>
                                        </p:cTn>
                                        <p:tgtEl>
                                          <p:spTgt spid="532553"/>
                                        </p:tgtEl>
                                        <p:attrNameLst>
                                          <p:attrName>style.visibility</p:attrName>
                                        </p:attrNameLst>
                                      </p:cBhvr>
                                      <p:to>
                                        <p:strVal val="visible"/>
                                      </p:to>
                                    </p:set>
                                  </p:childTnLst>
                                </p:cTn>
                              </p:par>
                            </p:childTnLst>
                          </p:cTn>
                        </p:par>
                        <p:par>
                          <p:cTn id="229" fill="hold">
                            <p:stCondLst>
                              <p:cond delay="2000"/>
                            </p:stCondLst>
                            <p:childTnLst>
                              <p:par>
                                <p:cTn id="230" presetID="1" presetClass="entr" presetSubtype="0" fill="hold" grpId="0" nodeType="afterEffect">
                                  <p:stCondLst>
                                    <p:cond delay="0"/>
                                  </p:stCondLst>
                                  <p:childTnLst>
                                    <p:set>
                                      <p:cBhvr>
                                        <p:cTn id="231" dur="1" fill="hold">
                                          <p:stCondLst>
                                            <p:cond delay="0"/>
                                          </p:stCondLst>
                                        </p:cTn>
                                        <p:tgtEl>
                                          <p:spTgt spid="532554"/>
                                        </p:tgtEl>
                                        <p:attrNameLst>
                                          <p:attrName>style.visibility</p:attrName>
                                        </p:attrNameLst>
                                      </p:cBhvr>
                                      <p:to>
                                        <p:strVal val="visible"/>
                                      </p:to>
                                    </p:set>
                                  </p:childTnLst>
                                </p:cTn>
                              </p:par>
                            </p:childTnLst>
                          </p:cTn>
                        </p:par>
                        <p:par>
                          <p:cTn id="232" fill="hold">
                            <p:stCondLst>
                              <p:cond delay="2000"/>
                            </p:stCondLst>
                            <p:childTnLst>
                              <p:par>
                                <p:cTn id="233" presetID="1" presetClass="entr" presetSubtype="0" fill="hold" grpId="0" nodeType="afterEffect">
                                  <p:stCondLst>
                                    <p:cond delay="0"/>
                                  </p:stCondLst>
                                  <p:childTnLst>
                                    <p:set>
                                      <p:cBhvr>
                                        <p:cTn id="234" dur="1" fill="hold">
                                          <p:stCondLst>
                                            <p:cond delay="0"/>
                                          </p:stCondLst>
                                        </p:cTn>
                                        <p:tgtEl>
                                          <p:spTgt spid="532555"/>
                                        </p:tgtEl>
                                        <p:attrNameLst>
                                          <p:attrName>style.visibility</p:attrName>
                                        </p:attrNameLst>
                                      </p:cBhvr>
                                      <p:to>
                                        <p:strVal val="visible"/>
                                      </p:to>
                                    </p:set>
                                  </p:childTnLst>
                                </p:cTn>
                              </p:par>
                            </p:childTnLst>
                          </p:cTn>
                        </p:par>
                        <p:par>
                          <p:cTn id="235" fill="hold">
                            <p:stCondLst>
                              <p:cond delay="2000"/>
                            </p:stCondLst>
                            <p:childTnLst>
                              <p:par>
                                <p:cTn id="236" presetID="1" presetClass="entr" presetSubtype="0" fill="hold" grpId="0" nodeType="afterEffect">
                                  <p:stCondLst>
                                    <p:cond delay="0"/>
                                  </p:stCondLst>
                                  <p:childTnLst>
                                    <p:set>
                                      <p:cBhvr>
                                        <p:cTn id="237" dur="1" fill="hold">
                                          <p:stCondLst>
                                            <p:cond delay="0"/>
                                          </p:stCondLst>
                                        </p:cTn>
                                        <p:tgtEl>
                                          <p:spTgt spid="532556"/>
                                        </p:tgtEl>
                                        <p:attrNameLst>
                                          <p:attrName>style.visibility</p:attrName>
                                        </p:attrNameLst>
                                      </p:cBhvr>
                                      <p:to>
                                        <p:strVal val="visible"/>
                                      </p:to>
                                    </p:set>
                                  </p:childTnLst>
                                </p:cTn>
                              </p:par>
                            </p:childTnLst>
                          </p:cTn>
                        </p:par>
                      </p:childTnLst>
                    </p:cTn>
                  </p:par>
                  <p:par>
                    <p:cTn id="238" fill="hold">
                      <p:stCondLst>
                        <p:cond delay="indefinite"/>
                      </p:stCondLst>
                      <p:childTnLst>
                        <p:par>
                          <p:cTn id="239" fill="hold">
                            <p:stCondLst>
                              <p:cond delay="0"/>
                            </p:stCondLst>
                            <p:childTnLst>
                              <p:par>
                                <p:cTn id="240" presetID="22" presetClass="entr" presetSubtype="8" fill="hold" grpId="0" nodeType="clickEffect">
                                  <p:stCondLst>
                                    <p:cond delay="0"/>
                                  </p:stCondLst>
                                  <p:childTnLst>
                                    <p:set>
                                      <p:cBhvr>
                                        <p:cTn id="241" dur="1" fill="hold">
                                          <p:stCondLst>
                                            <p:cond delay="0"/>
                                          </p:stCondLst>
                                        </p:cTn>
                                        <p:tgtEl>
                                          <p:spTgt spid="532493"/>
                                        </p:tgtEl>
                                        <p:attrNameLst>
                                          <p:attrName>style.visibility</p:attrName>
                                        </p:attrNameLst>
                                      </p:cBhvr>
                                      <p:to>
                                        <p:strVal val="visible"/>
                                      </p:to>
                                    </p:set>
                                    <p:animEffect transition="in" filter="wipe(left)">
                                      <p:cBhvr>
                                        <p:cTn id="242" dur="500"/>
                                        <p:tgtEl>
                                          <p:spTgt spid="532493"/>
                                        </p:tgtEl>
                                      </p:cBhvr>
                                    </p:animEffect>
                                  </p:childTnLst>
                                </p:cTn>
                              </p:par>
                            </p:childTnLst>
                          </p:cTn>
                        </p:par>
                        <p:par>
                          <p:cTn id="243" fill="hold">
                            <p:stCondLst>
                              <p:cond delay="500"/>
                            </p:stCondLst>
                            <p:childTnLst>
                              <p:par>
                                <p:cTn id="244" presetID="22" presetClass="entr" presetSubtype="8" fill="hold" grpId="0" nodeType="afterEffect">
                                  <p:stCondLst>
                                    <p:cond delay="0"/>
                                  </p:stCondLst>
                                  <p:childTnLst>
                                    <p:set>
                                      <p:cBhvr>
                                        <p:cTn id="245" dur="1" fill="hold">
                                          <p:stCondLst>
                                            <p:cond delay="0"/>
                                          </p:stCondLst>
                                        </p:cTn>
                                        <p:tgtEl>
                                          <p:spTgt spid="532503"/>
                                        </p:tgtEl>
                                        <p:attrNameLst>
                                          <p:attrName>style.visibility</p:attrName>
                                        </p:attrNameLst>
                                      </p:cBhvr>
                                      <p:to>
                                        <p:strVal val="visible"/>
                                      </p:to>
                                    </p:set>
                                    <p:animEffect transition="in" filter="wipe(left)">
                                      <p:cBhvr>
                                        <p:cTn id="246" dur="500"/>
                                        <p:tgtEl>
                                          <p:spTgt spid="532503"/>
                                        </p:tgtEl>
                                      </p:cBhvr>
                                    </p:animEffect>
                                  </p:childTnLst>
                                </p:cTn>
                              </p:par>
                            </p:childTnLst>
                          </p:cTn>
                        </p:par>
                        <p:par>
                          <p:cTn id="247" fill="hold">
                            <p:stCondLst>
                              <p:cond delay="1000"/>
                            </p:stCondLst>
                            <p:childTnLst>
                              <p:par>
                                <p:cTn id="248" presetID="22" presetClass="entr" presetSubtype="4" fill="hold" grpId="0" nodeType="afterEffect">
                                  <p:stCondLst>
                                    <p:cond delay="0"/>
                                  </p:stCondLst>
                                  <p:childTnLst>
                                    <p:set>
                                      <p:cBhvr>
                                        <p:cTn id="249" dur="1" fill="hold">
                                          <p:stCondLst>
                                            <p:cond delay="0"/>
                                          </p:stCondLst>
                                        </p:cTn>
                                        <p:tgtEl>
                                          <p:spTgt spid="532522"/>
                                        </p:tgtEl>
                                        <p:attrNameLst>
                                          <p:attrName>style.visibility</p:attrName>
                                        </p:attrNameLst>
                                      </p:cBhvr>
                                      <p:to>
                                        <p:strVal val="visible"/>
                                      </p:to>
                                    </p:set>
                                    <p:animEffect transition="in" filter="wipe(down)">
                                      <p:cBhvr>
                                        <p:cTn id="250" dur="500"/>
                                        <p:tgtEl>
                                          <p:spTgt spid="532522"/>
                                        </p:tgtEl>
                                      </p:cBhvr>
                                    </p:animEffect>
                                  </p:childTnLst>
                                </p:cTn>
                              </p:par>
                            </p:childTnLst>
                          </p:cTn>
                        </p:par>
                        <p:par>
                          <p:cTn id="251" fill="hold">
                            <p:stCondLst>
                              <p:cond delay="1500"/>
                            </p:stCondLst>
                            <p:childTnLst>
                              <p:par>
                                <p:cTn id="252" presetID="22" presetClass="entr" presetSubtype="4" fill="hold" grpId="0" nodeType="afterEffect">
                                  <p:stCondLst>
                                    <p:cond delay="0"/>
                                  </p:stCondLst>
                                  <p:childTnLst>
                                    <p:set>
                                      <p:cBhvr>
                                        <p:cTn id="253" dur="1" fill="hold">
                                          <p:stCondLst>
                                            <p:cond delay="0"/>
                                          </p:stCondLst>
                                        </p:cTn>
                                        <p:tgtEl>
                                          <p:spTgt spid="532512"/>
                                        </p:tgtEl>
                                        <p:attrNameLst>
                                          <p:attrName>style.visibility</p:attrName>
                                        </p:attrNameLst>
                                      </p:cBhvr>
                                      <p:to>
                                        <p:strVal val="visible"/>
                                      </p:to>
                                    </p:set>
                                    <p:animEffect transition="in" filter="wipe(down)">
                                      <p:cBhvr>
                                        <p:cTn id="254" dur="500"/>
                                        <p:tgtEl>
                                          <p:spTgt spid="532512"/>
                                        </p:tgtEl>
                                      </p:cBhvr>
                                    </p:animEffect>
                                  </p:childTnLst>
                                </p:cTn>
                              </p:par>
                            </p:childTnLst>
                          </p:cTn>
                        </p:par>
                        <p:par>
                          <p:cTn id="255" fill="hold">
                            <p:stCondLst>
                              <p:cond delay="2000"/>
                            </p:stCondLst>
                            <p:childTnLst>
                              <p:par>
                                <p:cTn id="256" presetID="1" presetClass="entr" presetSubtype="0" fill="hold" grpId="0" nodeType="afterEffect">
                                  <p:stCondLst>
                                    <p:cond delay="0"/>
                                  </p:stCondLst>
                                  <p:childTnLst>
                                    <p:set>
                                      <p:cBhvr>
                                        <p:cTn id="257" dur="1" fill="hold">
                                          <p:stCondLst>
                                            <p:cond delay="0"/>
                                          </p:stCondLst>
                                        </p:cTn>
                                        <p:tgtEl>
                                          <p:spTgt spid="532557"/>
                                        </p:tgtEl>
                                        <p:attrNameLst>
                                          <p:attrName>style.visibility</p:attrName>
                                        </p:attrNameLst>
                                      </p:cBhvr>
                                      <p:to>
                                        <p:strVal val="visible"/>
                                      </p:to>
                                    </p:set>
                                  </p:childTnLst>
                                </p:cTn>
                              </p:par>
                            </p:childTnLst>
                          </p:cTn>
                        </p:par>
                        <p:par>
                          <p:cTn id="258" fill="hold">
                            <p:stCondLst>
                              <p:cond delay="2000"/>
                            </p:stCondLst>
                            <p:childTnLst>
                              <p:par>
                                <p:cTn id="259" presetID="1" presetClass="entr" presetSubtype="0" fill="hold" grpId="0" nodeType="afterEffect">
                                  <p:stCondLst>
                                    <p:cond delay="0"/>
                                  </p:stCondLst>
                                  <p:childTnLst>
                                    <p:set>
                                      <p:cBhvr>
                                        <p:cTn id="260" dur="1" fill="hold">
                                          <p:stCondLst>
                                            <p:cond delay="0"/>
                                          </p:stCondLst>
                                        </p:cTn>
                                        <p:tgtEl>
                                          <p:spTgt spid="532558"/>
                                        </p:tgtEl>
                                        <p:attrNameLst>
                                          <p:attrName>style.visibility</p:attrName>
                                        </p:attrNameLst>
                                      </p:cBhvr>
                                      <p:to>
                                        <p:strVal val="visible"/>
                                      </p:to>
                                    </p:set>
                                  </p:childTnLst>
                                </p:cTn>
                              </p:par>
                            </p:childTnLst>
                          </p:cTn>
                        </p:par>
                        <p:par>
                          <p:cTn id="261" fill="hold">
                            <p:stCondLst>
                              <p:cond delay="2000"/>
                            </p:stCondLst>
                            <p:childTnLst>
                              <p:par>
                                <p:cTn id="262" presetID="1" presetClass="entr" presetSubtype="0" fill="hold" grpId="0" nodeType="afterEffect">
                                  <p:stCondLst>
                                    <p:cond delay="0"/>
                                  </p:stCondLst>
                                  <p:childTnLst>
                                    <p:set>
                                      <p:cBhvr>
                                        <p:cTn id="263" dur="1" fill="hold">
                                          <p:stCondLst>
                                            <p:cond delay="0"/>
                                          </p:stCondLst>
                                        </p:cTn>
                                        <p:tgtEl>
                                          <p:spTgt spid="532559"/>
                                        </p:tgtEl>
                                        <p:attrNameLst>
                                          <p:attrName>style.visibility</p:attrName>
                                        </p:attrNameLst>
                                      </p:cBhvr>
                                      <p:to>
                                        <p:strVal val="visible"/>
                                      </p:to>
                                    </p:set>
                                  </p:childTnLst>
                                </p:cTn>
                              </p:par>
                            </p:childTnLst>
                          </p:cTn>
                        </p:par>
                        <p:par>
                          <p:cTn id="264" fill="hold">
                            <p:stCondLst>
                              <p:cond delay="2000"/>
                            </p:stCondLst>
                            <p:childTnLst>
                              <p:par>
                                <p:cTn id="265" presetID="1" presetClass="entr" presetSubtype="0" fill="hold" grpId="0" nodeType="afterEffect">
                                  <p:stCondLst>
                                    <p:cond delay="0"/>
                                  </p:stCondLst>
                                  <p:childTnLst>
                                    <p:set>
                                      <p:cBhvr>
                                        <p:cTn id="266" dur="1" fill="hold">
                                          <p:stCondLst>
                                            <p:cond delay="0"/>
                                          </p:stCondLst>
                                        </p:cTn>
                                        <p:tgtEl>
                                          <p:spTgt spid="532560"/>
                                        </p:tgtEl>
                                        <p:attrNameLst>
                                          <p:attrName>style.visibility</p:attrName>
                                        </p:attrNameLst>
                                      </p:cBhvr>
                                      <p:to>
                                        <p:strVal val="visible"/>
                                      </p:to>
                                    </p:set>
                                  </p:childTnLst>
                                </p:cTn>
                              </p:par>
                            </p:childTnLst>
                          </p:cTn>
                        </p:par>
                      </p:childTnLst>
                    </p:cTn>
                  </p:par>
                  <p:par>
                    <p:cTn id="267" fill="hold">
                      <p:stCondLst>
                        <p:cond delay="indefinite"/>
                      </p:stCondLst>
                      <p:childTnLst>
                        <p:par>
                          <p:cTn id="268" fill="hold">
                            <p:stCondLst>
                              <p:cond delay="0"/>
                            </p:stCondLst>
                            <p:childTnLst>
                              <p:par>
                                <p:cTn id="269" presetID="22" presetClass="entr" presetSubtype="8" fill="hold" grpId="0" nodeType="clickEffect">
                                  <p:stCondLst>
                                    <p:cond delay="0"/>
                                  </p:stCondLst>
                                  <p:childTnLst>
                                    <p:set>
                                      <p:cBhvr>
                                        <p:cTn id="270" dur="1" fill="hold">
                                          <p:stCondLst>
                                            <p:cond delay="0"/>
                                          </p:stCondLst>
                                        </p:cTn>
                                        <p:tgtEl>
                                          <p:spTgt spid="532494"/>
                                        </p:tgtEl>
                                        <p:attrNameLst>
                                          <p:attrName>style.visibility</p:attrName>
                                        </p:attrNameLst>
                                      </p:cBhvr>
                                      <p:to>
                                        <p:strVal val="visible"/>
                                      </p:to>
                                    </p:set>
                                    <p:animEffect transition="in" filter="wipe(left)">
                                      <p:cBhvr>
                                        <p:cTn id="271" dur="500"/>
                                        <p:tgtEl>
                                          <p:spTgt spid="532494"/>
                                        </p:tgtEl>
                                      </p:cBhvr>
                                    </p:animEffect>
                                  </p:childTnLst>
                                </p:cTn>
                              </p:par>
                            </p:childTnLst>
                          </p:cTn>
                        </p:par>
                        <p:par>
                          <p:cTn id="272" fill="hold">
                            <p:stCondLst>
                              <p:cond delay="500"/>
                            </p:stCondLst>
                            <p:childTnLst>
                              <p:par>
                                <p:cTn id="273" presetID="22" presetClass="entr" presetSubtype="8" fill="hold" grpId="0" nodeType="afterEffect">
                                  <p:stCondLst>
                                    <p:cond delay="0"/>
                                  </p:stCondLst>
                                  <p:childTnLst>
                                    <p:set>
                                      <p:cBhvr>
                                        <p:cTn id="274" dur="1" fill="hold">
                                          <p:stCondLst>
                                            <p:cond delay="0"/>
                                          </p:stCondLst>
                                        </p:cTn>
                                        <p:tgtEl>
                                          <p:spTgt spid="532504"/>
                                        </p:tgtEl>
                                        <p:attrNameLst>
                                          <p:attrName>style.visibility</p:attrName>
                                        </p:attrNameLst>
                                      </p:cBhvr>
                                      <p:to>
                                        <p:strVal val="visible"/>
                                      </p:to>
                                    </p:set>
                                    <p:animEffect transition="in" filter="wipe(left)">
                                      <p:cBhvr>
                                        <p:cTn id="275" dur="500"/>
                                        <p:tgtEl>
                                          <p:spTgt spid="532504"/>
                                        </p:tgtEl>
                                      </p:cBhvr>
                                    </p:animEffect>
                                  </p:childTnLst>
                                </p:cTn>
                              </p:par>
                            </p:childTnLst>
                          </p:cTn>
                        </p:par>
                        <p:par>
                          <p:cTn id="276" fill="hold">
                            <p:stCondLst>
                              <p:cond delay="1000"/>
                            </p:stCondLst>
                            <p:childTnLst>
                              <p:par>
                                <p:cTn id="277" presetID="22" presetClass="entr" presetSubtype="4" fill="hold" grpId="0" nodeType="afterEffect">
                                  <p:stCondLst>
                                    <p:cond delay="0"/>
                                  </p:stCondLst>
                                  <p:childTnLst>
                                    <p:set>
                                      <p:cBhvr>
                                        <p:cTn id="278" dur="1" fill="hold">
                                          <p:stCondLst>
                                            <p:cond delay="0"/>
                                          </p:stCondLst>
                                        </p:cTn>
                                        <p:tgtEl>
                                          <p:spTgt spid="532523"/>
                                        </p:tgtEl>
                                        <p:attrNameLst>
                                          <p:attrName>style.visibility</p:attrName>
                                        </p:attrNameLst>
                                      </p:cBhvr>
                                      <p:to>
                                        <p:strVal val="visible"/>
                                      </p:to>
                                    </p:set>
                                    <p:animEffect transition="in" filter="wipe(down)">
                                      <p:cBhvr>
                                        <p:cTn id="279" dur="500"/>
                                        <p:tgtEl>
                                          <p:spTgt spid="532523"/>
                                        </p:tgtEl>
                                      </p:cBhvr>
                                    </p:animEffect>
                                  </p:childTnLst>
                                </p:cTn>
                              </p:par>
                            </p:childTnLst>
                          </p:cTn>
                        </p:par>
                        <p:par>
                          <p:cTn id="280" fill="hold">
                            <p:stCondLst>
                              <p:cond delay="1500"/>
                            </p:stCondLst>
                            <p:childTnLst>
                              <p:par>
                                <p:cTn id="281" presetID="22" presetClass="entr" presetSubtype="4" fill="hold" grpId="0" nodeType="afterEffect">
                                  <p:stCondLst>
                                    <p:cond delay="0"/>
                                  </p:stCondLst>
                                  <p:childTnLst>
                                    <p:set>
                                      <p:cBhvr>
                                        <p:cTn id="282" dur="1" fill="hold">
                                          <p:stCondLst>
                                            <p:cond delay="0"/>
                                          </p:stCondLst>
                                        </p:cTn>
                                        <p:tgtEl>
                                          <p:spTgt spid="532513"/>
                                        </p:tgtEl>
                                        <p:attrNameLst>
                                          <p:attrName>style.visibility</p:attrName>
                                        </p:attrNameLst>
                                      </p:cBhvr>
                                      <p:to>
                                        <p:strVal val="visible"/>
                                      </p:to>
                                    </p:set>
                                    <p:animEffect transition="in" filter="wipe(down)">
                                      <p:cBhvr>
                                        <p:cTn id="283" dur="500"/>
                                        <p:tgtEl>
                                          <p:spTgt spid="532513"/>
                                        </p:tgtEl>
                                      </p:cBhvr>
                                    </p:animEffect>
                                  </p:childTnLst>
                                </p:cTn>
                              </p:par>
                            </p:childTnLst>
                          </p:cTn>
                        </p:par>
                        <p:par>
                          <p:cTn id="284" fill="hold">
                            <p:stCondLst>
                              <p:cond delay="2000"/>
                            </p:stCondLst>
                            <p:childTnLst>
                              <p:par>
                                <p:cTn id="285" presetID="1" presetClass="entr" presetSubtype="0" fill="hold" grpId="0" nodeType="afterEffect">
                                  <p:stCondLst>
                                    <p:cond delay="0"/>
                                  </p:stCondLst>
                                  <p:childTnLst>
                                    <p:set>
                                      <p:cBhvr>
                                        <p:cTn id="286" dur="1" fill="hold">
                                          <p:stCondLst>
                                            <p:cond delay="0"/>
                                          </p:stCondLst>
                                        </p:cTn>
                                        <p:tgtEl>
                                          <p:spTgt spid="532561"/>
                                        </p:tgtEl>
                                        <p:attrNameLst>
                                          <p:attrName>style.visibility</p:attrName>
                                        </p:attrNameLst>
                                      </p:cBhvr>
                                      <p:to>
                                        <p:strVal val="visible"/>
                                      </p:to>
                                    </p:set>
                                  </p:childTnLst>
                                </p:cTn>
                              </p:par>
                            </p:childTnLst>
                          </p:cTn>
                        </p:par>
                        <p:par>
                          <p:cTn id="287" fill="hold">
                            <p:stCondLst>
                              <p:cond delay="2000"/>
                            </p:stCondLst>
                            <p:childTnLst>
                              <p:par>
                                <p:cTn id="288" presetID="1" presetClass="entr" presetSubtype="0" fill="hold" grpId="0" nodeType="afterEffect">
                                  <p:stCondLst>
                                    <p:cond delay="0"/>
                                  </p:stCondLst>
                                  <p:childTnLst>
                                    <p:set>
                                      <p:cBhvr>
                                        <p:cTn id="289" dur="1" fill="hold">
                                          <p:stCondLst>
                                            <p:cond delay="0"/>
                                          </p:stCondLst>
                                        </p:cTn>
                                        <p:tgtEl>
                                          <p:spTgt spid="532562"/>
                                        </p:tgtEl>
                                        <p:attrNameLst>
                                          <p:attrName>style.visibility</p:attrName>
                                        </p:attrNameLst>
                                      </p:cBhvr>
                                      <p:to>
                                        <p:strVal val="visible"/>
                                      </p:to>
                                    </p:set>
                                  </p:childTnLst>
                                </p:cTn>
                              </p:par>
                            </p:childTnLst>
                          </p:cTn>
                        </p:par>
                        <p:par>
                          <p:cTn id="290" fill="hold">
                            <p:stCondLst>
                              <p:cond delay="2000"/>
                            </p:stCondLst>
                            <p:childTnLst>
                              <p:par>
                                <p:cTn id="291" presetID="1" presetClass="entr" presetSubtype="0" fill="hold" grpId="0" nodeType="afterEffect">
                                  <p:stCondLst>
                                    <p:cond delay="0"/>
                                  </p:stCondLst>
                                  <p:childTnLst>
                                    <p:set>
                                      <p:cBhvr>
                                        <p:cTn id="292" dur="1" fill="hold">
                                          <p:stCondLst>
                                            <p:cond delay="0"/>
                                          </p:stCondLst>
                                        </p:cTn>
                                        <p:tgtEl>
                                          <p:spTgt spid="532563"/>
                                        </p:tgtEl>
                                        <p:attrNameLst>
                                          <p:attrName>style.visibility</p:attrName>
                                        </p:attrNameLst>
                                      </p:cBhvr>
                                      <p:to>
                                        <p:strVal val="visible"/>
                                      </p:to>
                                    </p:set>
                                  </p:childTnLst>
                                </p:cTn>
                              </p:par>
                            </p:childTnLst>
                          </p:cTn>
                        </p:par>
                        <p:par>
                          <p:cTn id="293" fill="hold">
                            <p:stCondLst>
                              <p:cond delay="2000"/>
                            </p:stCondLst>
                            <p:childTnLst>
                              <p:par>
                                <p:cTn id="294" presetID="1" presetClass="entr" presetSubtype="0" fill="hold" grpId="0" nodeType="afterEffect">
                                  <p:stCondLst>
                                    <p:cond delay="0"/>
                                  </p:stCondLst>
                                  <p:childTnLst>
                                    <p:set>
                                      <p:cBhvr>
                                        <p:cTn id="295" dur="1" fill="hold">
                                          <p:stCondLst>
                                            <p:cond delay="0"/>
                                          </p:stCondLst>
                                        </p:cTn>
                                        <p:tgtEl>
                                          <p:spTgt spid="532564"/>
                                        </p:tgtEl>
                                        <p:attrNameLst>
                                          <p:attrName>style.visibility</p:attrName>
                                        </p:attrNameLst>
                                      </p:cBhvr>
                                      <p:to>
                                        <p:strVal val="visible"/>
                                      </p:to>
                                    </p:set>
                                  </p:childTnLst>
                                </p:cTn>
                              </p:par>
                            </p:childTnLst>
                          </p:cTn>
                        </p:par>
                        <p:par>
                          <p:cTn id="296" fill="hold">
                            <p:stCondLst>
                              <p:cond delay="2000"/>
                            </p:stCondLst>
                            <p:childTnLst>
                              <p:par>
                                <p:cTn id="297" presetID="1" presetClass="entr" presetSubtype="0" fill="hold" grpId="0" nodeType="afterEffect">
                                  <p:stCondLst>
                                    <p:cond delay="0"/>
                                  </p:stCondLst>
                                  <p:childTnLst>
                                    <p:set>
                                      <p:cBhvr>
                                        <p:cTn id="298" dur="1" fill="hold">
                                          <p:stCondLst>
                                            <p:cond delay="0"/>
                                          </p:stCondLst>
                                        </p:cTn>
                                        <p:tgtEl>
                                          <p:spTgt spid="532576"/>
                                        </p:tgtEl>
                                        <p:attrNameLst>
                                          <p:attrName>style.visibility</p:attrName>
                                        </p:attrNameLst>
                                      </p:cBhvr>
                                      <p:to>
                                        <p:strVal val="visible"/>
                                      </p:to>
                                    </p:set>
                                  </p:childTnLst>
                                </p:cTn>
                              </p:par>
                            </p:childTnLst>
                          </p:cTn>
                        </p:par>
                      </p:childTnLst>
                    </p:cTn>
                  </p:par>
                  <p:par>
                    <p:cTn id="299" fill="hold">
                      <p:stCondLst>
                        <p:cond delay="indefinite"/>
                      </p:stCondLst>
                      <p:childTnLst>
                        <p:par>
                          <p:cTn id="300" fill="hold">
                            <p:stCondLst>
                              <p:cond delay="0"/>
                            </p:stCondLst>
                            <p:childTnLst>
                              <p:par>
                                <p:cTn id="301" presetID="22" presetClass="entr" presetSubtype="8" fill="hold" grpId="0" nodeType="clickEffect">
                                  <p:stCondLst>
                                    <p:cond delay="0"/>
                                  </p:stCondLst>
                                  <p:childTnLst>
                                    <p:set>
                                      <p:cBhvr>
                                        <p:cTn id="302" dur="1" fill="hold">
                                          <p:stCondLst>
                                            <p:cond delay="0"/>
                                          </p:stCondLst>
                                        </p:cTn>
                                        <p:tgtEl>
                                          <p:spTgt spid="532575"/>
                                        </p:tgtEl>
                                        <p:attrNameLst>
                                          <p:attrName>style.visibility</p:attrName>
                                        </p:attrNameLst>
                                      </p:cBhvr>
                                      <p:to>
                                        <p:strVal val="visible"/>
                                      </p:to>
                                    </p:set>
                                    <p:animEffect transition="in" filter="wipe(left)">
                                      <p:cBhvr>
                                        <p:cTn id="303" dur="500"/>
                                        <p:tgtEl>
                                          <p:spTgt spid="532575"/>
                                        </p:tgtEl>
                                      </p:cBhvr>
                                    </p:animEffect>
                                  </p:childTnLst>
                                </p:cTn>
                              </p:par>
                              <p:par>
                                <p:cTn id="304" presetID="1" presetClass="entr" presetSubtype="0" fill="hold" grpId="0" nodeType="withEffect">
                                  <p:stCondLst>
                                    <p:cond delay="0"/>
                                  </p:stCondLst>
                                  <p:childTnLst>
                                    <p:set>
                                      <p:cBhvr>
                                        <p:cTn id="305" dur="1" fill="hold">
                                          <p:stCondLst>
                                            <p:cond delay="0"/>
                                          </p:stCondLst>
                                        </p:cTn>
                                        <p:tgtEl>
                                          <p:spTgt spid="532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83" grpId="0"/>
      <p:bldP spid="532484" grpId="0" animBg="1"/>
      <p:bldP spid="532485" grpId="0"/>
      <p:bldP spid="532486" grpId="0" animBg="1"/>
      <p:bldP spid="532487" grpId="0" animBg="1"/>
      <p:bldP spid="532488" grpId="0" animBg="1"/>
      <p:bldP spid="532489" grpId="0" animBg="1"/>
      <p:bldP spid="532490" grpId="0" animBg="1"/>
      <p:bldP spid="532491" grpId="0" animBg="1"/>
      <p:bldP spid="532492" grpId="0" animBg="1"/>
      <p:bldP spid="532493" grpId="0" animBg="1"/>
      <p:bldP spid="532494" grpId="0" animBg="1"/>
      <p:bldP spid="532495" grpId="0" animBg="1"/>
      <p:bldP spid="532496" grpId="0"/>
      <p:bldP spid="532497" grpId="0"/>
      <p:bldP spid="532498" grpId="0"/>
      <p:bldP spid="532499" grpId="0"/>
      <p:bldP spid="532500" grpId="0"/>
      <p:bldP spid="532501" grpId="0"/>
      <p:bldP spid="532502" grpId="0"/>
      <p:bldP spid="532503" grpId="0"/>
      <p:bldP spid="532504" grpId="0"/>
      <p:bldP spid="532505" grpId="0" animBg="1"/>
      <p:bldP spid="532506" grpId="0" animBg="1"/>
      <p:bldP spid="532507" grpId="0" animBg="1"/>
      <p:bldP spid="532508" grpId="0" animBg="1"/>
      <p:bldP spid="532509" grpId="0" animBg="1"/>
      <p:bldP spid="532510" grpId="0" animBg="1"/>
      <p:bldP spid="532511" grpId="0" animBg="1"/>
      <p:bldP spid="532512" grpId="0" animBg="1"/>
      <p:bldP spid="532513" grpId="0" animBg="1"/>
      <p:bldP spid="532514" grpId="0" animBg="1"/>
      <p:bldP spid="532515" grpId="0" animBg="1"/>
      <p:bldP spid="532516" grpId="0" animBg="1"/>
      <p:bldP spid="532517" grpId="0" animBg="1"/>
      <p:bldP spid="532518" grpId="0" animBg="1"/>
      <p:bldP spid="532519" grpId="0" animBg="1"/>
      <p:bldP spid="532520" grpId="0" animBg="1"/>
      <p:bldP spid="532521" grpId="0" animBg="1"/>
      <p:bldP spid="532522" grpId="0" animBg="1"/>
      <p:bldP spid="532523" grpId="0" animBg="1"/>
      <p:bldP spid="532524" grpId="0"/>
      <p:bldP spid="532525" grpId="0" animBg="1"/>
      <p:bldP spid="532529" grpId="0" animBg="1"/>
      <p:bldP spid="532530" grpId="0" animBg="1"/>
      <p:bldP spid="532531" grpId="0" animBg="1"/>
      <p:bldP spid="532532" grpId="0" animBg="1"/>
      <p:bldP spid="532533" grpId="0" animBg="1"/>
      <p:bldP spid="532534" grpId="0" animBg="1"/>
      <p:bldP spid="532535" grpId="0" animBg="1"/>
      <p:bldP spid="532536" grpId="0" animBg="1"/>
      <p:bldP spid="532537" grpId="0" animBg="1"/>
      <p:bldP spid="532538" grpId="0" animBg="1"/>
      <p:bldP spid="532539" grpId="0" animBg="1"/>
      <p:bldP spid="532540" grpId="0" animBg="1"/>
      <p:bldP spid="532541" grpId="0" animBg="1"/>
      <p:bldP spid="532542" grpId="0" animBg="1"/>
      <p:bldP spid="532543" grpId="0" animBg="1"/>
      <p:bldP spid="532544" grpId="0" animBg="1"/>
      <p:bldP spid="532545" grpId="0" animBg="1"/>
      <p:bldP spid="532546" grpId="0" animBg="1"/>
      <p:bldP spid="532547" grpId="0" animBg="1"/>
      <p:bldP spid="532548" grpId="0" animBg="1"/>
      <p:bldP spid="532549" grpId="0" animBg="1"/>
      <p:bldP spid="532550" grpId="0" animBg="1"/>
      <p:bldP spid="532551" grpId="0" animBg="1"/>
      <p:bldP spid="532552" grpId="0" animBg="1"/>
      <p:bldP spid="532553" grpId="0" animBg="1"/>
      <p:bldP spid="532554" grpId="0" animBg="1"/>
      <p:bldP spid="532555" grpId="0" animBg="1"/>
      <p:bldP spid="532556" grpId="0" animBg="1"/>
      <p:bldP spid="532557" grpId="0" animBg="1"/>
      <p:bldP spid="532558" grpId="0" animBg="1"/>
      <p:bldP spid="532559" grpId="0" animBg="1"/>
      <p:bldP spid="532560" grpId="0" animBg="1"/>
      <p:bldP spid="532561" grpId="0" animBg="1"/>
      <p:bldP spid="532562" grpId="0" animBg="1"/>
      <p:bldP spid="532563" grpId="0" animBg="1"/>
      <p:bldP spid="532564" grpId="0" animBg="1"/>
      <p:bldP spid="532570" grpId="0" animBg="1"/>
      <p:bldP spid="532575" grpId="0" animBg="1"/>
      <p:bldP spid="532576" grpId="0" animBg="1"/>
      <p:bldP spid="53257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a:xfrm>
            <a:off x="457200" y="0"/>
            <a:ext cx="7239000" cy="1143000"/>
          </a:xfrm>
        </p:spPr>
        <p:txBody>
          <a:bodyPr/>
          <a:lstStyle/>
          <a:p>
            <a:pPr eaLnBrk="1" fontAlgn="auto" hangingPunct="1">
              <a:spcAft>
                <a:spcPts val="0"/>
              </a:spcAft>
              <a:defRPr/>
            </a:pPr>
            <a:r>
              <a:rPr lang="en-US" dirty="0" smtClean="0"/>
              <a:t>Replacement Algorithms</a:t>
            </a:r>
          </a:p>
        </p:txBody>
      </p:sp>
      <p:sp>
        <p:nvSpPr>
          <p:cNvPr id="52226" name="Slide Number Placeholder 5"/>
          <p:cNvSpPr>
            <a:spLocks noGrp="1"/>
          </p:cNvSpPr>
          <p:nvPr>
            <p:ph type="sldNum" sz="quarter" idx="12"/>
          </p:nvPr>
        </p:nvSpPr>
        <p:spPr/>
        <p:txBody>
          <a:bodyPr>
            <a:normAutofit/>
          </a:bodyPr>
          <a:lstStyle/>
          <a:p>
            <a:pPr>
              <a:defRPr/>
            </a:pPr>
            <a:fld id="{9D2D7CA6-F6C7-4813-9F41-6EAD6856A688}" type="slidenum">
              <a:rPr lang="en-US"/>
              <a:pPr>
                <a:defRPr/>
              </a:pPr>
              <a:t>56</a:t>
            </a:fld>
            <a:r>
              <a:rPr lang="en-US"/>
              <a:t> / 19</a:t>
            </a:r>
          </a:p>
        </p:txBody>
      </p:sp>
      <p:sp>
        <p:nvSpPr>
          <p:cNvPr id="58372" name="Text Box 97"/>
          <p:cNvSpPr txBox="1">
            <a:spLocks noChangeArrowheads="1"/>
          </p:cNvSpPr>
          <p:nvPr/>
        </p:nvSpPr>
        <p:spPr bwMode="auto">
          <a:xfrm>
            <a:off x="1870075" y="2708275"/>
            <a:ext cx="357188" cy="360363"/>
          </a:xfrm>
          <a:prstGeom prst="rect">
            <a:avLst/>
          </a:prstGeom>
          <a:noFill/>
          <a:ln w="28575" algn="ctr">
            <a:solidFill>
              <a:schemeClr val="tx1"/>
            </a:solidFill>
            <a:miter lim="800000"/>
            <a:headEnd/>
            <a:tailEnd/>
          </a:ln>
        </p:spPr>
        <p:txBody>
          <a:bodyPr lIns="0" tIns="0" rIns="0" bIns="0"/>
          <a:lstStyle/>
          <a:p>
            <a:endParaRPr lang="en-US" sz="2400">
              <a:solidFill>
                <a:schemeClr val="accent2"/>
              </a:solidFill>
              <a:latin typeface="Times New Roman" pitchFamily="18" charset="0"/>
              <a:cs typeface="Times New Roman" pitchFamily="18" charset="0"/>
            </a:endParaRPr>
          </a:p>
        </p:txBody>
      </p:sp>
      <p:sp>
        <p:nvSpPr>
          <p:cNvPr id="532483" name="Text Box 3"/>
          <p:cNvSpPr txBox="1">
            <a:spLocks noChangeArrowheads="1"/>
          </p:cNvSpPr>
          <p:nvPr/>
        </p:nvSpPr>
        <p:spPr bwMode="auto">
          <a:xfrm>
            <a:off x="250825" y="1268413"/>
            <a:ext cx="1439863" cy="657225"/>
          </a:xfrm>
          <a:prstGeom prst="rect">
            <a:avLst/>
          </a:prstGeom>
          <a:noFill/>
          <a:ln w="28575" algn="ctr">
            <a:noFill/>
            <a:miter lim="800000"/>
            <a:headEnd/>
            <a:tailEnd/>
          </a:ln>
        </p:spPr>
        <p:txBody>
          <a:bodyPr lIns="0" tIns="0" rIns="0" bIns="0">
            <a:spAutoFit/>
          </a:bodyPr>
          <a:lstStyle/>
          <a:p>
            <a:r>
              <a:rPr lang="en-US" sz="2400">
                <a:latin typeface="Times New Roman" pitchFamily="18" charset="0"/>
                <a:cs typeface="Times New Roman" pitchFamily="18" charset="0"/>
              </a:rPr>
              <a:t>CPU Reference</a:t>
            </a:r>
          </a:p>
        </p:txBody>
      </p:sp>
      <p:sp>
        <p:nvSpPr>
          <p:cNvPr id="532484" name="Line 4"/>
          <p:cNvSpPr>
            <a:spLocks noChangeShapeType="1"/>
          </p:cNvSpPr>
          <p:nvPr/>
        </p:nvSpPr>
        <p:spPr bwMode="auto">
          <a:xfrm>
            <a:off x="1511300" y="1449388"/>
            <a:ext cx="358775" cy="0"/>
          </a:xfrm>
          <a:prstGeom prst="line">
            <a:avLst/>
          </a:prstGeom>
          <a:noFill/>
          <a:ln w="28575">
            <a:solidFill>
              <a:srgbClr val="FF6600"/>
            </a:solidFill>
            <a:round/>
            <a:headEnd/>
            <a:tailEnd type="triangle" w="lg" len="lg"/>
          </a:ln>
        </p:spPr>
        <p:txBody>
          <a:bodyPr lIns="0" tIns="0" rIns="0" bIns="0" anchor="ctr">
            <a:spAutoFit/>
          </a:bodyPr>
          <a:lstStyle/>
          <a:p>
            <a:endParaRPr lang="en-US"/>
          </a:p>
        </p:txBody>
      </p:sp>
      <p:sp>
        <p:nvSpPr>
          <p:cNvPr id="532485" name="Text Box 5"/>
          <p:cNvSpPr txBox="1">
            <a:spLocks noChangeArrowheads="1"/>
          </p:cNvSpPr>
          <p:nvPr/>
        </p:nvSpPr>
        <p:spPr bwMode="auto">
          <a:xfrm>
            <a:off x="1870075" y="1268413"/>
            <a:ext cx="360363" cy="328612"/>
          </a:xfrm>
          <a:prstGeom prst="rect">
            <a:avLst/>
          </a:prstGeom>
          <a:noFill/>
          <a:ln w="28575" algn="ctr">
            <a:noFill/>
            <a:miter lim="800000"/>
            <a:headEnd/>
            <a:tailEnd/>
          </a:ln>
        </p:spPr>
        <p:txBody>
          <a:bodyPr lIns="0" tIns="0" rIns="0" bIns="0">
            <a:spAutoFit/>
          </a:bodyPr>
          <a:lstStyle/>
          <a:p>
            <a:r>
              <a:rPr lang="en-US" sz="2400">
                <a:solidFill>
                  <a:schemeClr val="accent2"/>
                </a:solidFill>
                <a:latin typeface="Times New Roman" pitchFamily="18" charset="0"/>
                <a:cs typeface="Times New Roman" pitchFamily="18" charset="0"/>
              </a:rPr>
              <a:t>A</a:t>
            </a:r>
          </a:p>
        </p:txBody>
      </p:sp>
      <p:sp>
        <p:nvSpPr>
          <p:cNvPr id="532486" name="Line 6"/>
          <p:cNvSpPr>
            <a:spLocks noChangeShapeType="1"/>
          </p:cNvSpPr>
          <p:nvPr/>
        </p:nvSpPr>
        <p:spPr bwMode="auto">
          <a:xfrm>
            <a:off x="2230438" y="1449388"/>
            <a:ext cx="358775" cy="0"/>
          </a:xfrm>
          <a:prstGeom prst="line">
            <a:avLst/>
          </a:prstGeom>
          <a:noFill/>
          <a:ln w="28575">
            <a:solidFill>
              <a:srgbClr val="FF6600"/>
            </a:solidFill>
            <a:round/>
            <a:headEnd/>
            <a:tailEnd type="triangle" w="lg" len="lg"/>
          </a:ln>
        </p:spPr>
        <p:txBody>
          <a:bodyPr lIns="0" tIns="0" rIns="0" bIns="0" anchor="ctr">
            <a:spAutoFit/>
          </a:bodyPr>
          <a:lstStyle/>
          <a:p>
            <a:endParaRPr lang="en-US"/>
          </a:p>
        </p:txBody>
      </p:sp>
      <p:sp>
        <p:nvSpPr>
          <p:cNvPr id="532487" name="Line 7"/>
          <p:cNvSpPr>
            <a:spLocks noChangeShapeType="1"/>
          </p:cNvSpPr>
          <p:nvPr/>
        </p:nvSpPr>
        <p:spPr bwMode="auto">
          <a:xfrm>
            <a:off x="2949575" y="1449388"/>
            <a:ext cx="358775" cy="0"/>
          </a:xfrm>
          <a:prstGeom prst="line">
            <a:avLst/>
          </a:prstGeom>
          <a:noFill/>
          <a:ln w="28575">
            <a:solidFill>
              <a:srgbClr val="FF6600"/>
            </a:solidFill>
            <a:round/>
            <a:headEnd/>
            <a:tailEnd type="triangle" w="lg" len="lg"/>
          </a:ln>
        </p:spPr>
        <p:txBody>
          <a:bodyPr lIns="0" tIns="0" rIns="0" bIns="0" anchor="ctr">
            <a:spAutoFit/>
          </a:bodyPr>
          <a:lstStyle/>
          <a:p>
            <a:endParaRPr lang="en-US"/>
          </a:p>
        </p:txBody>
      </p:sp>
      <p:sp>
        <p:nvSpPr>
          <p:cNvPr id="532488" name="Line 8"/>
          <p:cNvSpPr>
            <a:spLocks noChangeShapeType="1"/>
          </p:cNvSpPr>
          <p:nvPr/>
        </p:nvSpPr>
        <p:spPr bwMode="auto">
          <a:xfrm>
            <a:off x="3668713" y="1449388"/>
            <a:ext cx="358775" cy="0"/>
          </a:xfrm>
          <a:prstGeom prst="line">
            <a:avLst/>
          </a:prstGeom>
          <a:noFill/>
          <a:ln w="28575">
            <a:solidFill>
              <a:srgbClr val="FF6600"/>
            </a:solidFill>
            <a:round/>
            <a:headEnd/>
            <a:tailEnd type="triangle" w="lg" len="lg"/>
          </a:ln>
        </p:spPr>
        <p:txBody>
          <a:bodyPr lIns="0" tIns="0" rIns="0" bIns="0" anchor="ctr">
            <a:spAutoFit/>
          </a:bodyPr>
          <a:lstStyle/>
          <a:p>
            <a:endParaRPr lang="en-US"/>
          </a:p>
        </p:txBody>
      </p:sp>
      <p:sp>
        <p:nvSpPr>
          <p:cNvPr id="532489" name="Line 9"/>
          <p:cNvSpPr>
            <a:spLocks noChangeShapeType="1"/>
          </p:cNvSpPr>
          <p:nvPr/>
        </p:nvSpPr>
        <p:spPr bwMode="auto">
          <a:xfrm>
            <a:off x="4387850" y="1449388"/>
            <a:ext cx="358775" cy="0"/>
          </a:xfrm>
          <a:prstGeom prst="line">
            <a:avLst/>
          </a:prstGeom>
          <a:noFill/>
          <a:ln w="28575">
            <a:solidFill>
              <a:srgbClr val="FF6600"/>
            </a:solidFill>
            <a:round/>
            <a:headEnd/>
            <a:tailEnd type="triangle" w="lg" len="lg"/>
          </a:ln>
        </p:spPr>
        <p:txBody>
          <a:bodyPr lIns="0" tIns="0" rIns="0" bIns="0" anchor="ctr">
            <a:spAutoFit/>
          </a:bodyPr>
          <a:lstStyle/>
          <a:p>
            <a:endParaRPr lang="en-US"/>
          </a:p>
        </p:txBody>
      </p:sp>
      <p:sp>
        <p:nvSpPr>
          <p:cNvPr id="532490" name="Line 10"/>
          <p:cNvSpPr>
            <a:spLocks noChangeShapeType="1"/>
          </p:cNvSpPr>
          <p:nvPr/>
        </p:nvSpPr>
        <p:spPr bwMode="auto">
          <a:xfrm>
            <a:off x="5106988" y="1449388"/>
            <a:ext cx="358775" cy="0"/>
          </a:xfrm>
          <a:prstGeom prst="line">
            <a:avLst/>
          </a:prstGeom>
          <a:noFill/>
          <a:ln w="28575">
            <a:solidFill>
              <a:srgbClr val="FF6600"/>
            </a:solidFill>
            <a:round/>
            <a:headEnd/>
            <a:tailEnd type="triangle" w="lg" len="lg"/>
          </a:ln>
        </p:spPr>
        <p:txBody>
          <a:bodyPr lIns="0" tIns="0" rIns="0" bIns="0" anchor="ctr">
            <a:spAutoFit/>
          </a:bodyPr>
          <a:lstStyle/>
          <a:p>
            <a:endParaRPr lang="en-US"/>
          </a:p>
        </p:txBody>
      </p:sp>
      <p:sp>
        <p:nvSpPr>
          <p:cNvPr id="532491" name="Line 11"/>
          <p:cNvSpPr>
            <a:spLocks noChangeShapeType="1"/>
          </p:cNvSpPr>
          <p:nvPr/>
        </p:nvSpPr>
        <p:spPr bwMode="auto">
          <a:xfrm>
            <a:off x="5826125" y="1449388"/>
            <a:ext cx="358775" cy="0"/>
          </a:xfrm>
          <a:prstGeom prst="line">
            <a:avLst/>
          </a:prstGeom>
          <a:noFill/>
          <a:ln w="28575">
            <a:solidFill>
              <a:srgbClr val="FF6600"/>
            </a:solidFill>
            <a:round/>
            <a:headEnd/>
            <a:tailEnd type="triangle" w="lg" len="lg"/>
          </a:ln>
        </p:spPr>
        <p:txBody>
          <a:bodyPr lIns="0" tIns="0" rIns="0" bIns="0" anchor="ctr">
            <a:spAutoFit/>
          </a:bodyPr>
          <a:lstStyle/>
          <a:p>
            <a:endParaRPr lang="en-US"/>
          </a:p>
        </p:txBody>
      </p:sp>
      <p:sp>
        <p:nvSpPr>
          <p:cNvPr id="532492" name="Line 12"/>
          <p:cNvSpPr>
            <a:spLocks noChangeShapeType="1"/>
          </p:cNvSpPr>
          <p:nvPr/>
        </p:nvSpPr>
        <p:spPr bwMode="auto">
          <a:xfrm>
            <a:off x="6545263" y="1449388"/>
            <a:ext cx="358775" cy="0"/>
          </a:xfrm>
          <a:prstGeom prst="line">
            <a:avLst/>
          </a:prstGeom>
          <a:noFill/>
          <a:ln w="28575">
            <a:solidFill>
              <a:srgbClr val="FF6600"/>
            </a:solidFill>
            <a:round/>
            <a:headEnd/>
            <a:tailEnd type="triangle" w="lg" len="lg"/>
          </a:ln>
        </p:spPr>
        <p:txBody>
          <a:bodyPr lIns="0" tIns="0" rIns="0" bIns="0" anchor="ctr">
            <a:spAutoFit/>
          </a:bodyPr>
          <a:lstStyle/>
          <a:p>
            <a:endParaRPr lang="en-US"/>
          </a:p>
        </p:txBody>
      </p:sp>
      <p:sp>
        <p:nvSpPr>
          <p:cNvPr id="532493" name="Line 13"/>
          <p:cNvSpPr>
            <a:spLocks noChangeShapeType="1"/>
          </p:cNvSpPr>
          <p:nvPr/>
        </p:nvSpPr>
        <p:spPr bwMode="auto">
          <a:xfrm>
            <a:off x="7264400" y="1449388"/>
            <a:ext cx="358775" cy="0"/>
          </a:xfrm>
          <a:prstGeom prst="line">
            <a:avLst/>
          </a:prstGeom>
          <a:noFill/>
          <a:ln w="28575">
            <a:solidFill>
              <a:srgbClr val="FF6600"/>
            </a:solidFill>
            <a:round/>
            <a:headEnd/>
            <a:tailEnd type="triangle" w="lg" len="lg"/>
          </a:ln>
        </p:spPr>
        <p:txBody>
          <a:bodyPr lIns="0" tIns="0" rIns="0" bIns="0" anchor="ctr">
            <a:spAutoFit/>
          </a:bodyPr>
          <a:lstStyle/>
          <a:p>
            <a:endParaRPr lang="en-US"/>
          </a:p>
        </p:txBody>
      </p:sp>
      <p:sp>
        <p:nvSpPr>
          <p:cNvPr id="532494" name="Line 14"/>
          <p:cNvSpPr>
            <a:spLocks noChangeShapeType="1"/>
          </p:cNvSpPr>
          <p:nvPr/>
        </p:nvSpPr>
        <p:spPr bwMode="auto">
          <a:xfrm>
            <a:off x="7983538" y="1449388"/>
            <a:ext cx="358775" cy="0"/>
          </a:xfrm>
          <a:prstGeom prst="line">
            <a:avLst/>
          </a:prstGeom>
          <a:noFill/>
          <a:ln w="28575">
            <a:solidFill>
              <a:srgbClr val="FF6600"/>
            </a:solidFill>
            <a:round/>
            <a:headEnd/>
            <a:tailEnd type="triangle" w="lg" len="lg"/>
          </a:ln>
        </p:spPr>
        <p:txBody>
          <a:bodyPr lIns="0" tIns="0" rIns="0" bIns="0" anchor="ctr">
            <a:spAutoFit/>
          </a:bodyPr>
          <a:lstStyle/>
          <a:p>
            <a:endParaRPr lang="en-US"/>
          </a:p>
        </p:txBody>
      </p:sp>
      <p:sp>
        <p:nvSpPr>
          <p:cNvPr id="532495" name="Line 15"/>
          <p:cNvSpPr>
            <a:spLocks noChangeShapeType="1"/>
          </p:cNvSpPr>
          <p:nvPr/>
        </p:nvSpPr>
        <p:spPr bwMode="auto">
          <a:xfrm flipV="1">
            <a:off x="2051050" y="1628775"/>
            <a:ext cx="0" cy="360363"/>
          </a:xfrm>
          <a:prstGeom prst="line">
            <a:avLst/>
          </a:prstGeom>
          <a:noFill/>
          <a:ln w="28575">
            <a:solidFill>
              <a:srgbClr val="009900"/>
            </a:solidFill>
            <a:round/>
            <a:headEnd/>
            <a:tailEnd type="triangle" w="lg" len="lg"/>
          </a:ln>
        </p:spPr>
        <p:txBody>
          <a:bodyPr lIns="0" tIns="0" rIns="0" bIns="0" anchor="ctr">
            <a:spAutoFit/>
          </a:bodyPr>
          <a:lstStyle/>
          <a:p>
            <a:endParaRPr lang="en-US"/>
          </a:p>
        </p:txBody>
      </p:sp>
      <p:sp>
        <p:nvSpPr>
          <p:cNvPr id="532496" name="Text Box 16"/>
          <p:cNvSpPr txBox="1">
            <a:spLocks noChangeArrowheads="1"/>
          </p:cNvSpPr>
          <p:nvPr/>
        </p:nvSpPr>
        <p:spPr bwMode="auto">
          <a:xfrm>
            <a:off x="2590800" y="1268413"/>
            <a:ext cx="360363" cy="328612"/>
          </a:xfrm>
          <a:prstGeom prst="rect">
            <a:avLst/>
          </a:prstGeom>
          <a:noFill/>
          <a:ln w="28575" algn="ctr">
            <a:noFill/>
            <a:miter lim="800000"/>
            <a:headEnd/>
            <a:tailEnd/>
          </a:ln>
        </p:spPr>
        <p:txBody>
          <a:bodyPr lIns="0" tIns="0" rIns="0" bIns="0">
            <a:spAutoFit/>
          </a:bodyPr>
          <a:lstStyle/>
          <a:p>
            <a:r>
              <a:rPr lang="en-US" sz="2400">
                <a:solidFill>
                  <a:schemeClr val="accent2"/>
                </a:solidFill>
                <a:latin typeface="Times New Roman" pitchFamily="18" charset="0"/>
                <a:cs typeface="Times New Roman" pitchFamily="18" charset="0"/>
              </a:rPr>
              <a:t>B</a:t>
            </a:r>
          </a:p>
        </p:txBody>
      </p:sp>
      <p:sp>
        <p:nvSpPr>
          <p:cNvPr id="532497" name="Text Box 17"/>
          <p:cNvSpPr txBox="1">
            <a:spLocks noChangeArrowheads="1"/>
          </p:cNvSpPr>
          <p:nvPr/>
        </p:nvSpPr>
        <p:spPr bwMode="auto">
          <a:xfrm>
            <a:off x="3311525" y="1268413"/>
            <a:ext cx="360363" cy="328612"/>
          </a:xfrm>
          <a:prstGeom prst="rect">
            <a:avLst/>
          </a:prstGeom>
          <a:noFill/>
          <a:ln w="28575" algn="ctr">
            <a:noFill/>
            <a:miter lim="800000"/>
            <a:headEnd/>
            <a:tailEnd/>
          </a:ln>
        </p:spPr>
        <p:txBody>
          <a:bodyPr lIns="0" tIns="0" rIns="0" bIns="0">
            <a:spAutoFit/>
          </a:bodyPr>
          <a:lstStyle/>
          <a:p>
            <a:r>
              <a:rPr lang="en-US" sz="2400">
                <a:solidFill>
                  <a:schemeClr val="accent2"/>
                </a:solidFill>
                <a:latin typeface="Times New Roman" pitchFamily="18" charset="0"/>
                <a:cs typeface="Times New Roman" pitchFamily="18" charset="0"/>
              </a:rPr>
              <a:t>C</a:t>
            </a:r>
          </a:p>
        </p:txBody>
      </p:sp>
      <p:sp>
        <p:nvSpPr>
          <p:cNvPr id="532498" name="Text Box 18"/>
          <p:cNvSpPr txBox="1">
            <a:spLocks noChangeArrowheads="1"/>
          </p:cNvSpPr>
          <p:nvPr/>
        </p:nvSpPr>
        <p:spPr bwMode="auto">
          <a:xfrm>
            <a:off x="4032250" y="1268413"/>
            <a:ext cx="360363" cy="328612"/>
          </a:xfrm>
          <a:prstGeom prst="rect">
            <a:avLst/>
          </a:prstGeom>
          <a:noFill/>
          <a:ln w="28575" algn="ctr">
            <a:noFill/>
            <a:miter lim="800000"/>
            <a:headEnd/>
            <a:tailEnd/>
          </a:ln>
        </p:spPr>
        <p:txBody>
          <a:bodyPr lIns="0" tIns="0" rIns="0" bIns="0">
            <a:spAutoFit/>
          </a:bodyPr>
          <a:lstStyle/>
          <a:p>
            <a:r>
              <a:rPr lang="en-US" sz="2400" dirty="0">
                <a:solidFill>
                  <a:schemeClr val="accent2"/>
                </a:solidFill>
                <a:latin typeface="Times New Roman" pitchFamily="18" charset="0"/>
                <a:cs typeface="Times New Roman" pitchFamily="18" charset="0"/>
              </a:rPr>
              <a:t>A</a:t>
            </a:r>
          </a:p>
        </p:txBody>
      </p:sp>
      <p:sp>
        <p:nvSpPr>
          <p:cNvPr id="532499" name="Text Box 19"/>
          <p:cNvSpPr txBox="1">
            <a:spLocks noChangeArrowheads="1"/>
          </p:cNvSpPr>
          <p:nvPr/>
        </p:nvSpPr>
        <p:spPr bwMode="auto">
          <a:xfrm>
            <a:off x="4752975" y="1268413"/>
            <a:ext cx="360363" cy="328612"/>
          </a:xfrm>
          <a:prstGeom prst="rect">
            <a:avLst/>
          </a:prstGeom>
          <a:noFill/>
          <a:ln w="28575" algn="ctr">
            <a:noFill/>
            <a:miter lim="800000"/>
            <a:headEnd/>
            <a:tailEnd/>
          </a:ln>
        </p:spPr>
        <p:txBody>
          <a:bodyPr lIns="0" tIns="0" rIns="0" bIns="0">
            <a:spAutoFit/>
          </a:bodyPr>
          <a:lstStyle/>
          <a:p>
            <a:r>
              <a:rPr lang="en-US" sz="2400">
                <a:solidFill>
                  <a:schemeClr val="accent2"/>
                </a:solidFill>
                <a:latin typeface="Times New Roman" pitchFamily="18" charset="0"/>
                <a:cs typeface="Times New Roman" pitchFamily="18" charset="0"/>
              </a:rPr>
              <a:t>D</a:t>
            </a:r>
          </a:p>
        </p:txBody>
      </p:sp>
      <p:sp>
        <p:nvSpPr>
          <p:cNvPr id="532500" name="Text Box 20"/>
          <p:cNvSpPr txBox="1">
            <a:spLocks noChangeArrowheads="1"/>
          </p:cNvSpPr>
          <p:nvPr/>
        </p:nvSpPr>
        <p:spPr bwMode="auto">
          <a:xfrm>
            <a:off x="5473700" y="1268413"/>
            <a:ext cx="360363" cy="328612"/>
          </a:xfrm>
          <a:prstGeom prst="rect">
            <a:avLst/>
          </a:prstGeom>
          <a:noFill/>
          <a:ln w="28575" algn="ctr">
            <a:noFill/>
            <a:miter lim="800000"/>
            <a:headEnd/>
            <a:tailEnd/>
          </a:ln>
        </p:spPr>
        <p:txBody>
          <a:bodyPr lIns="0" tIns="0" rIns="0" bIns="0">
            <a:spAutoFit/>
          </a:bodyPr>
          <a:lstStyle/>
          <a:p>
            <a:r>
              <a:rPr lang="en-US" sz="2400">
                <a:solidFill>
                  <a:schemeClr val="accent2"/>
                </a:solidFill>
                <a:latin typeface="Times New Roman" pitchFamily="18" charset="0"/>
                <a:cs typeface="Times New Roman" pitchFamily="18" charset="0"/>
              </a:rPr>
              <a:t>E</a:t>
            </a:r>
          </a:p>
        </p:txBody>
      </p:sp>
      <p:sp>
        <p:nvSpPr>
          <p:cNvPr id="532501" name="Text Box 21"/>
          <p:cNvSpPr txBox="1">
            <a:spLocks noChangeArrowheads="1"/>
          </p:cNvSpPr>
          <p:nvPr/>
        </p:nvSpPr>
        <p:spPr bwMode="auto">
          <a:xfrm>
            <a:off x="6194425" y="1268413"/>
            <a:ext cx="360363" cy="328612"/>
          </a:xfrm>
          <a:prstGeom prst="rect">
            <a:avLst/>
          </a:prstGeom>
          <a:noFill/>
          <a:ln w="28575" algn="ctr">
            <a:noFill/>
            <a:miter lim="800000"/>
            <a:headEnd/>
            <a:tailEnd/>
          </a:ln>
        </p:spPr>
        <p:txBody>
          <a:bodyPr lIns="0" tIns="0" rIns="0" bIns="0">
            <a:spAutoFit/>
          </a:bodyPr>
          <a:lstStyle/>
          <a:p>
            <a:r>
              <a:rPr lang="en-US" sz="2400">
                <a:solidFill>
                  <a:schemeClr val="accent2"/>
                </a:solidFill>
                <a:latin typeface="Times New Roman" pitchFamily="18" charset="0"/>
                <a:cs typeface="Times New Roman" pitchFamily="18" charset="0"/>
              </a:rPr>
              <a:t>A</a:t>
            </a:r>
          </a:p>
        </p:txBody>
      </p:sp>
      <p:sp>
        <p:nvSpPr>
          <p:cNvPr id="532502" name="Text Box 22"/>
          <p:cNvSpPr txBox="1">
            <a:spLocks noChangeArrowheads="1"/>
          </p:cNvSpPr>
          <p:nvPr/>
        </p:nvSpPr>
        <p:spPr bwMode="auto">
          <a:xfrm>
            <a:off x="6915150" y="1268413"/>
            <a:ext cx="360363" cy="328612"/>
          </a:xfrm>
          <a:prstGeom prst="rect">
            <a:avLst/>
          </a:prstGeom>
          <a:noFill/>
          <a:ln w="28575" algn="ctr">
            <a:noFill/>
            <a:miter lim="800000"/>
            <a:headEnd/>
            <a:tailEnd/>
          </a:ln>
        </p:spPr>
        <p:txBody>
          <a:bodyPr lIns="0" tIns="0" rIns="0" bIns="0">
            <a:spAutoFit/>
          </a:bodyPr>
          <a:lstStyle/>
          <a:p>
            <a:r>
              <a:rPr lang="en-US" sz="2400">
                <a:solidFill>
                  <a:schemeClr val="accent2"/>
                </a:solidFill>
                <a:latin typeface="Times New Roman" pitchFamily="18" charset="0"/>
                <a:cs typeface="Times New Roman" pitchFamily="18" charset="0"/>
              </a:rPr>
              <a:t>D</a:t>
            </a:r>
          </a:p>
        </p:txBody>
      </p:sp>
      <p:sp>
        <p:nvSpPr>
          <p:cNvPr id="532503" name="Text Box 23"/>
          <p:cNvSpPr txBox="1">
            <a:spLocks noChangeArrowheads="1"/>
          </p:cNvSpPr>
          <p:nvPr/>
        </p:nvSpPr>
        <p:spPr bwMode="auto">
          <a:xfrm>
            <a:off x="7635875" y="1268413"/>
            <a:ext cx="360363" cy="328612"/>
          </a:xfrm>
          <a:prstGeom prst="rect">
            <a:avLst/>
          </a:prstGeom>
          <a:noFill/>
          <a:ln w="28575" algn="ctr">
            <a:noFill/>
            <a:miter lim="800000"/>
            <a:headEnd/>
            <a:tailEnd/>
          </a:ln>
        </p:spPr>
        <p:txBody>
          <a:bodyPr lIns="0" tIns="0" rIns="0" bIns="0">
            <a:spAutoFit/>
          </a:bodyPr>
          <a:lstStyle/>
          <a:p>
            <a:r>
              <a:rPr lang="en-US" sz="2400">
                <a:solidFill>
                  <a:schemeClr val="accent2"/>
                </a:solidFill>
                <a:latin typeface="Times New Roman" pitchFamily="18" charset="0"/>
                <a:cs typeface="Times New Roman" pitchFamily="18" charset="0"/>
              </a:rPr>
              <a:t>C</a:t>
            </a:r>
          </a:p>
        </p:txBody>
      </p:sp>
      <p:sp>
        <p:nvSpPr>
          <p:cNvPr id="532504" name="Text Box 24"/>
          <p:cNvSpPr txBox="1">
            <a:spLocks noChangeArrowheads="1"/>
          </p:cNvSpPr>
          <p:nvPr/>
        </p:nvSpPr>
        <p:spPr bwMode="auto">
          <a:xfrm>
            <a:off x="8356600" y="1268413"/>
            <a:ext cx="360363" cy="328612"/>
          </a:xfrm>
          <a:prstGeom prst="rect">
            <a:avLst/>
          </a:prstGeom>
          <a:noFill/>
          <a:ln w="28575" algn="ctr">
            <a:noFill/>
            <a:miter lim="800000"/>
            <a:headEnd/>
            <a:tailEnd/>
          </a:ln>
        </p:spPr>
        <p:txBody>
          <a:bodyPr lIns="0" tIns="0" rIns="0" bIns="0">
            <a:spAutoFit/>
          </a:bodyPr>
          <a:lstStyle/>
          <a:p>
            <a:r>
              <a:rPr lang="en-US" sz="2400">
                <a:solidFill>
                  <a:schemeClr val="accent2"/>
                </a:solidFill>
                <a:latin typeface="Times New Roman" pitchFamily="18" charset="0"/>
                <a:cs typeface="Times New Roman" pitchFamily="18" charset="0"/>
              </a:rPr>
              <a:t>F</a:t>
            </a:r>
          </a:p>
        </p:txBody>
      </p:sp>
      <p:sp>
        <p:nvSpPr>
          <p:cNvPr id="532505" name="Line 25"/>
          <p:cNvSpPr>
            <a:spLocks noChangeShapeType="1"/>
          </p:cNvSpPr>
          <p:nvPr/>
        </p:nvSpPr>
        <p:spPr bwMode="auto">
          <a:xfrm flipV="1">
            <a:off x="2770188" y="1628775"/>
            <a:ext cx="0" cy="360363"/>
          </a:xfrm>
          <a:prstGeom prst="line">
            <a:avLst/>
          </a:prstGeom>
          <a:noFill/>
          <a:ln w="28575">
            <a:solidFill>
              <a:srgbClr val="009900"/>
            </a:solidFill>
            <a:round/>
            <a:headEnd/>
            <a:tailEnd type="triangle" w="lg" len="lg"/>
          </a:ln>
        </p:spPr>
        <p:txBody>
          <a:bodyPr lIns="0" tIns="0" rIns="0" bIns="0" anchor="ctr">
            <a:spAutoFit/>
          </a:bodyPr>
          <a:lstStyle/>
          <a:p>
            <a:endParaRPr lang="en-US"/>
          </a:p>
        </p:txBody>
      </p:sp>
      <p:sp>
        <p:nvSpPr>
          <p:cNvPr id="532506" name="Line 26"/>
          <p:cNvSpPr>
            <a:spLocks noChangeShapeType="1"/>
          </p:cNvSpPr>
          <p:nvPr/>
        </p:nvSpPr>
        <p:spPr bwMode="auto">
          <a:xfrm flipV="1">
            <a:off x="3489325" y="1628775"/>
            <a:ext cx="0" cy="360363"/>
          </a:xfrm>
          <a:prstGeom prst="line">
            <a:avLst/>
          </a:prstGeom>
          <a:noFill/>
          <a:ln w="28575">
            <a:solidFill>
              <a:srgbClr val="009900"/>
            </a:solidFill>
            <a:round/>
            <a:headEnd/>
            <a:tailEnd type="triangle" w="lg" len="lg"/>
          </a:ln>
        </p:spPr>
        <p:txBody>
          <a:bodyPr lIns="0" tIns="0" rIns="0" bIns="0" anchor="ctr">
            <a:spAutoFit/>
          </a:bodyPr>
          <a:lstStyle/>
          <a:p>
            <a:endParaRPr lang="en-US"/>
          </a:p>
        </p:txBody>
      </p:sp>
      <p:sp>
        <p:nvSpPr>
          <p:cNvPr id="532507" name="Line 27"/>
          <p:cNvSpPr>
            <a:spLocks noChangeShapeType="1"/>
          </p:cNvSpPr>
          <p:nvPr/>
        </p:nvSpPr>
        <p:spPr bwMode="auto">
          <a:xfrm flipV="1">
            <a:off x="4208463" y="1628775"/>
            <a:ext cx="0" cy="360363"/>
          </a:xfrm>
          <a:prstGeom prst="line">
            <a:avLst/>
          </a:prstGeom>
          <a:noFill/>
          <a:ln w="28575">
            <a:solidFill>
              <a:schemeClr val="accent1"/>
            </a:solidFill>
            <a:round/>
            <a:headEnd/>
            <a:tailEnd type="triangle" w="lg" len="lg"/>
          </a:ln>
        </p:spPr>
        <p:txBody>
          <a:bodyPr lIns="0" tIns="0" rIns="0" bIns="0" anchor="ctr">
            <a:spAutoFit/>
          </a:bodyPr>
          <a:lstStyle/>
          <a:p>
            <a:endParaRPr lang="en-US"/>
          </a:p>
        </p:txBody>
      </p:sp>
      <p:sp>
        <p:nvSpPr>
          <p:cNvPr id="532508" name="Line 28"/>
          <p:cNvSpPr>
            <a:spLocks noChangeShapeType="1"/>
          </p:cNvSpPr>
          <p:nvPr/>
        </p:nvSpPr>
        <p:spPr bwMode="auto">
          <a:xfrm flipV="1">
            <a:off x="4927600" y="1628775"/>
            <a:ext cx="0" cy="360363"/>
          </a:xfrm>
          <a:prstGeom prst="line">
            <a:avLst/>
          </a:prstGeom>
          <a:noFill/>
          <a:ln w="28575">
            <a:solidFill>
              <a:srgbClr val="009900"/>
            </a:solidFill>
            <a:round/>
            <a:headEnd/>
            <a:tailEnd type="triangle" w="lg" len="lg"/>
          </a:ln>
        </p:spPr>
        <p:txBody>
          <a:bodyPr lIns="0" tIns="0" rIns="0" bIns="0" anchor="ctr">
            <a:spAutoFit/>
          </a:bodyPr>
          <a:lstStyle/>
          <a:p>
            <a:endParaRPr lang="en-US"/>
          </a:p>
        </p:txBody>
      </p:sp>
      <p:sp>
        <p:nvSpPr>
          <p:cNvPr id="532509" name="Line 29"/>
          <p:cNvSpPr>
            <a:spLocks noChangeShapeType="1"/>
          </p:cNvSpPr>
          <p:nvPr/>
        </p:nvSpPr>
        <p:spPr bwMode="auto">
          <a:xfrm flipV="1">
            <a:off x="5646738" y="1628775"/>
            <a:ext cx="0" cy="360363"/>
          </a:xfrm>
          <a:prstGeom prst="line">
            <a:avLst/>
          </a:prstGeom>
          <a:noFill/>
          <a:ln w="28575">
            <a:solidFill>
              <a:srgbClr val="009900"/>
            </a:solidFill>
            <a:round/>
            <a:headEnd/>
            <a:tailEnd type="triangle" w="lg" len="lg"/>
          </a:ln>
        </p:spPr>
        <p:txBody>
          <a:bodyPr lIns="0" tIns="0" rIns="0" bIns="0" anchor="ctr">
            <a:spAutoFit/>
          </a:bodyPr>
          <a:lstStyle/>
          <a:p>
            <a:endParaRPr lang="en-US"/>
          </a:p>
        </p:txBody>
      </p:sp>
      <p:sp>
        <p:nvSpPr>
          <p:cNvPr id="532510" name="Line 30"/>
          <p:cNvSpPr>
            <a:spLocks noChangeShapeType="1"/>
          </p:cNvSpPr>
          <p:nvPr/>
        </p:nvSpPr>
        <p:spPr bwMode="auto">
          <a:xfrm flipV="1">
            <a:off x="6365875" y="1628775"/>
            <a:ext cx="0" cy="360363"/>
          </a:xfrm>
          <a:prstGeom prst="line">
            <a:avLst/>
          </a:prstGeom>
          <a:noFill/>
          <a:ln w="28575">
            <a:solidFill>
              <a:schemeClr val="accent1"/>
            </a:solidFill>
            <a:round/>
            <a:headEnd/>
            <a:tailEnd type="triangle" w="lg" len="lg"/>
          </a:ln>
        </p:spPr>
        <p:txBody>
          <a:bodyPr lIns="0" tIns="0" rIns="0" bIns="0" anchor="ctr">
            <a:spAutoFit/>
          </a:bodyPr>
          <a:lstStyle/>
          <a:p>
            <a:endParaRPr lang="en-US"/>
          </a:p>
        </p:txBody>
      </p:sp>
      <p:sp>
        <p:nvSpPr>
          <p:cNvPr id="532511" name="Line 31"/>
          <p:cNvSpPr>
            <a:spLocks noChangeShapeType="1"/>
          </p:cNvSpPr>
          <p:nvPr/>
        </p:nvSpPr>
        <p:spPr bwMode="auto">
          <a:xfrm flipV="1">
            <a:off x="7085013" y="1628775"/>
            <a:ext cx="0" cy="360363"/>
          </a:xfrm>
          <a:prstGeom prst="line">
            <a:avLst/>
          </a:prstGeom>
          <a:noFill/>
          <a:ln w="28575">
            <a:solidFill>
              <a:schemeClr val="accent1"/>
            </a:solidFill>
            <a:round/>
            <a:headEnd/>
            <a:tailEnd type="triangle" w="lg" len="lg"/>
          </a:ln>
        </p:spPr>
        <p:txBody>
          <a:bodyPr lIns="0" tIns="0" rIns="0" bIns="0" anchor="ctr">
            <a:spAutoFit/>
          </a:bodyPr>
          <a:lstStyle/>
          <a:p>
            <a:endParaRPr lang="en-US"/>
          </a:p>
        </p:txBody>
      </p:sp>
      <p:sp>
        <p:nvSpPr>
          <p:cNvPr id="532512" name="Line 32"/>
          <p:cNvSpPr>
            <a:spLocks noChangeShapeType="1"/>
          </p:cNvSpPr>
          <p:nvPr/>
        </p:nvSpPr>
        <p:spPr bwMode="auto">
          <a:xfrm flipV="1">
            <a:off x="7804150" y="1628775"/>
            <a:ext cx="0" cy="360363"/>
          </a:xfrm>
          <a:prstGeom prst="line">
            <a:avLst/>
          </a:prstGeom>
          <a:noFill/>
          <a:ln w="28575">
            <a:solidFill>
              <a:schemeClr val="accent1"/>
            </a:solidFill>
            <a:round/>
            <a:headEnd/>
            <a:tailEnd type="triangle" w="lg" len="lg"/>
          </a:ln>
        </p:spPr>
        <p:txBody>
          <a:bodyPr lIns="0" tIns="0" rIns="0" bIns="0" anchor="ctr">
            <a:spAutoFit/>
          </a:bodyPr>
          <a:lstStyle/>
          <a:p>
            <a:endParaRPr lang="en-US"/>
          </a:p>
        </p:txBody>
      </p:sp>
      <p:sp>
        <p:nvSpPr>
          <p:cNvPr id="532513" name="Line 33"/>
          <p:cNvSpPr>
            <a:spLocks noChangeShapeType="1"/>
          </p:cNvSpPr>
          <p:nvPr/>
        </p:nvSpPr>
        <p:spPr bwMode="auto">
          <a:xfrm flipV="1">
            <a:off x="8523288" y="1628775"/>
            <a:ext cx="0" cy="360363"/>
          </a:xfrm>
          <a:prstGeom prst="line">
            <a:avLst/>
          </a:prstGeom>
          <a:noFill/>
          <a:ln w="28575">
            <a:solidFill>
              <a:srgbClr val="009900"/>
            </a:solidFill>
            <a:round/>
            <a:headEnd/>
            <a:tailEnd type="triangle" w="lg" len="lg"/>
          </a:ln>
        </p:spPr>
        <p:txBody>
          <a:bodyPr lIns="0" tIns="0" rIns="0" bIns="0" anchor="ctr">
            <a:spAutoFit/>
          </a:bodyPr>
          <a:lstStyle/>
          <a:p>
            <a:endParaRPr lang="en-US"/>
          </a:p>
        </p:txBody>
      </p:sp>
      <p:sp>
        <p:nvSpPr>
          <p:cNvPr id="532514" name="Text Box 34"/>
          <p:cNvSpPr txBox="1">
            <a:spLocks noChangeArrowheads="1"/>
          </p:cNvSpPr>
          <p:nvPr/>
        </p:nvSpPr>
        <p:spPr bwMode="auto">
          <a:xfrm>
            <a:off x="1768475" y="1989138"/>
            <a:ext cx="541338" cy="220662"/>
          </a:xfrm>
          <a:prstGeom prst="rect">
            <a:avLst/>
          </a:prstGeom>
          <a:solidFill>
            <a:schemeClr val="accent2"/>
          </a:solidFill>
          <a:ln w="28575" algn="ctr">
            <a:noFill/>
            <a:miter lim="800000"/>
            <a:headEnd/>
            <a:tailEnd/>
          </a:ln>
        </p:spPr>
        <p:txBody>
          <a:bodyPr lIns="0" tIns="0" rIns="0" bIns="0">
            <a:spAutoFit/>
          </a:bodyPr>
          <a:lstStyle/>
          <a:p>
            <a:r>
              <a:rPr lang="en-US" sz="1600">
                <a:solidFill>
                  <a:srgbClr val="FFFF00"/>
                </a:solidFill>
                <a:latin typeface="Times New Roman" pitchFamily="18" charset="0"/>
                <a:cs typeface="Times New Roman" pitchFamily="18" charset="0"/>
              </a:rPr>
              <a:t>Miss</a:t>
            </a:r>
          </a:p>
        </p:txBody>
      </p:sp>
      <p:sp>
        <p:nvSpPr>
          <p:cNvPr id="532515" name="Text Box 35"/>
          <p:cNvSpPr txBox="1">
            <a:spLocks noChangeArrowheads="1"/>
          </p:cNvSpPr>
          <p:nvPr/>
        </p:nvSpPr>
        <p:spPr bwMode="auto">
          <a:xfrm>
            <a:off x="2487613" y="1989138"/>
            <a:ext cx="541337" cy="220662"/>
          </a:xfrm>
          <a:prstGeom prst="rect">
            <a:avLst/>
          </a:prstGeom>
          <a:solidFill>
            <a:schemeClr val="accent2"/>
          </a:solidFill>
          <a:ln w="28575" algn="ctr">
            <a:noFill/>
            <a:miter lim="800000"/>
            <a:headEnd/>
            <a:tailEnd/>
          </a:ln>
        </p:spPr>
        <p:txBody>
          <a:bodyPr lIns="0" tIns="0" rIns="0" bIns="0">
            <a:spAutoFit/>
          </a:bodyPr>
          <a:lstStyle/>
          <a:p>
            <a:r>
              <a:rPr lang="en-US" sz="1600">
                <a:solidFill>
                  <a:srgbClr val="FFFF00"/>
                </a:solidFill>
                <a:latin typeface="Times New Roman" pitchFamily="18" charset="0"/>
                <a:cs typeface="Times New Roman" pitchFamily="18" charset="0"/>
              </a:rPr>
              <a:t>Miss</a:t>
            </a:r>
          </a:p>
        </p:txBody>
      </p:sp>
      <p:sp>
        <p:nvSpPr>
          <p:cNvPr id="532516" name="Text Box 36"/>
          <p:cNvSpPr txBox="1">
            <a:spLocks noChangeArrowheads="1"/>
          </p:cNvSpPr>
          <p:nvPr/>
        </p:nvSpPr>
        <p:spPr bwMode="auto">
          <a:xfrm>
            <a:off x="3208338" y="1989138"/>
            <a:ext cx="541337" cy="220662"/>
          </a:xfrm>
          <a:prstGeom prst="rect">
            <a:avLst/>
          </a:prstGeom>
          <a:solidFill>
            <a:schemeClr val="accent2"/>
          </a:solidFill>
          <a:ln w="28575" algn="ctr">
            <a:noFill/>
            <a:miter lim="800000"/>
            <a:headEnd/>
            <a:tailEnd/>
          </a:ln>
        </p:spPr>
        <p:txBody>
          <a:bodyPr lIns="0" tIns="0" rIns="0" bIns="0">
            <a:spAutoFit/>
          </a:bodyPr>
          <a:lstStyle/>
          <a:p>
            <a:r>
              <a:rPr lang="en-US" sz="1600">
                <a:solidFill>
                  <a:srgbClr val="FFFF00"/>
                </a:solidFill>
                <a:latin typeface="Times New Roman" pitchFamily="18" charset="0"/>
                <a:cs typeface="Times New Roman" pitchFamily="18" charset="0"/>
              </a:rPr>
              <a:t>Miss</a:t>
            </a:r>
          </a:p>
        </p:txBody>
      </p:sp>
      <p:sp>
        <p:nvSpPr>
          <p:cNvPr id="532517" name="Text Box 37"/>
          <p:cNvSpPr txBox="1">
            <a:spLocks noChangeArrowheads="1"/>
          </p:cNvSpPr>
          <p:nvPr/>
        </p:nvSpPr>
        <p:spPr bwMode="auto">
          <a:xfrm>
            <a:off x="4029075" y="1989138"/>
            <a:ext cx="361950" cy="220662"/>
          </a:xfrm>
          <a:prstGeom prst="rect">
            <a:avLst/>
          </a:prstGeom>
          <a:solidFill>
            <a:schemeClr val="accent1"/>
          </a:solidFill>
          <a:ln w="28575" algn="ctr">
            <a:noFill/>
            <a:miter lim="800000"/>
            <a:headEnd/>
            <a:tailEnd/>
          </a:ln>
        </p:spPr>
        <p:txBody>
          <a:bodyPr lIns="0" tIns="0" rIns="0" bIns="0">
            <a:spAutoFit/>
          </a:bodyPr>
          <a:lstStyle/>
          <a:p>
            <a:r>
              <a:rPr lang="en-US" sz="1600">
                <a:solidFill>
                  <a:srgbClr val="FFFF00"/>
                </a:solidFill>
                <a:latin typeface="Times New Roman" pitchFamily="18" charset="0"/>
                <a:cs typeface="Times New Roman" pitchFamily="18" charset="0"/>
              </a:rPr>
              <a:t>Hit</a:t>
            </a:r>
          </a:p>
        </p:txBody>
      </p:sp>
      <p:sp>
        <p:nvSpPr>
          <p:cNvPr id="532518" name="Text Box 38"/>
          <p:cNvSpPr txBox="1">
            <a:spLocks noChangeArrowheads="1"/>
          </p:cNvSpPr>
          <p:nvPr/>
        </p:nvSpPr>
        <p:spPr bwMode="auto">
          <a:xfrm>
            <a:off x="4648200" y="1989138"/>
            <a:ext cx="541338" cy="220662"/>
          </a:xfrm>
          <a:prstGeom prst="rect">
            <a:avLst/>
          </a:prstGeom>
          <a:solidFill>
            <a:schemeClr val="accent2"/>
          </a:solidFill>
          <a:ln w="28575" algn="ctr">
            <a:noFill/>
            <a:miter lim="800000"/>
            <a:headEnd/>
            <a:tailEnd/>
          </a:ln>
        </p:spPr>
        <p:txBody>
          <a:bodyPr lIns="0" tIns="0" rIns="0" bIns="0">
            <a:spAutoFit/>
          </a:bodyPr>
          <a:lstStyle/>
          <a:p>
            <a:r>
              <a:rPr lang="en-US" sz="1600">
                <a:solidFill>
                  <a:srgbClr val="FFFF00"/>
                </a:solidFill>
                <a:latin typeface="Times New Roman" pitchFamily="18" charset="0"/>
                <a:cs typeface="Times New Roman" pitchFamily="18" charset="0"/>
              </a:rPr>
              <a:t>Miss</a:t>
            </a:r>
          </a:p>
        </p:txBody>
      </p:sp>
      <p:sp>
        <p:nvSpPr>
          <p:cNvPr id="532519" name="Text Box 39"/>
          <p:cNvSpPr txBox="1">
            <a:spLocks noChangeArrowheads="1"/>
          </p:cNvSpPr>
          <p:nvPr/>
        </p:nvSpPr>
        <p:spPr bwMode="auto">
          <a:xfrm>
            <a:off x="5368925" y="1989138"/>
            <a:ext cx="541338" cy="220662"/>
          </a:xfrm>
          <a:prstGeom prst="rect">
            <a:avLst/>
          </a:prstGeom>
          <a:solidFill>
            <a:schemeClr val="accent2"/>
          </a:solidFill>
          <a:ln w="28575" algn="ctr">
            <a:noFill/>
            <a:miter lim="800000"/>
            <a:headEnd/>
            <a:tailEnd/>
          </a:ln>
        </p:spPr>
        <p:txBody>
          <a:bodyPr lIns="0" tIns="0" rIns="0" bIns="0">
            <a:spAutoFit/>
          </a:bodyPr>
          <a:lstStyle/>
          <a:p>
            <a:r>
              <a:rPr lang="en-US" sz="1600">
                <a:solidFill>
                  <a:srgbClr val="FFFF00"/>
                </a:solidFill>
                <a:latin typeface="Times New Roman" pitchFamily="18" charset="0"/>
                <a:cs typeface="Times New Roman" pitchFamily="18" charset="0"/>
              </a:rPr>
              <a:t>Miss</a:t>
            </a:r>
          </a:p>
        </p:txBody>
      </p:sp>
      <p:sp>
        <p:nvSpPr>
          <p:cNvPr id="532520" name="Text Box 40"/>
          <p:cNvSpPr txBox="1">
            <a:spLocks noChangeArrowheads="1"/>
          </p:cNvSpPr>
          <p:nvPr/>
        </p:nvSpPr>
        <p:spPr bwMode="auto">
          <a:xfrm>
            <a:off x="6189663" y="1989138"/>
            <a:ext cx="361950" cy="220662"/>
          </a:xfrm>
          <a:prstGeom prst="rect">
            <a:avLst/>
          </a:prstGeom>
          <a:solidFill>
            <a:schemeClr val="accent1"/>
          </a:solidFill>
          <a:ln w="28575" algn="ctr">
            <a:noFill/>
            <a:miter lim="800000"/>
            <a:headEnd/>
            <a:tailEnd/>
          </a:ln>
        </p:spPr>
        <p:txBody>
          <a:bodyPr lIns="0" tIns="0" rIns="0" bIns="0">
            <a:spAutoFit/>
          </a:bodyPr>
          <a:lstStyle/>
          <a:p>
            <a:r>
              <a:rPr lang="en-US" sz="1600">
                <a:solidFill>
                  <a:srgbClr val="FFFF00"/>
                </a:solidFill>
                <a:latin typeface="Times New Roman" pitchFamily="18" charset="0"/>
                <a:cs typeface="Times New Roman" pitchFamily="18" charset="0"/>
              </a:rPr>
              <a:t>Hit</a:t>
            </a:r>
          </a:p>
        </p:txBody>
      </p:sp>
      <p:sp>
        <p:nvSpPr>
          <p:cNvPr id="532521" name="Text Box 41"/>
          <p:cNvSpPr txBox="1">
            <a:spLocks noChangeArrowheads="1"/>
          </p:cNvSpPr>
          <p:nvPr/>
        </p:nvSpPr>
        <p:spPr bwMode="auto">
          <a:xfrm>
            <a:off x="6910388" y="1989138"/>
            <a:ext cx="360362" cy="220662"/>
          </a:xfrm>
          <a:prstGeom prst="rect">
            <a:avLst/>
          </a:prstGeom>
          <a:solidFill>
            <a:schemeClr val="accent1"/>
          </a:solidFill>
          <a:ln w="28575" algn="ctr">
            <a:noFill/>
            <a:miter lim="800000"/>
            <a:headEnd/>
            <a:tailEnd/>
          </a:ln>
        </p:spPr>
        <p:txBody>
          <a:bodyPr lIns="0" tIns="0" rIns="0" bIns="0">
            <a:spAutoFit/>
          </a:bodyPr>
          <a:lstStyle/>
          <a:p>
            <a:r>
              <a:rPr lang="en-US" sz="1600">
                <a:solidFill>
                  <a:srgbClr val="FFFF00"/>
                </a:solidFill>
                <a:latin typeface="Times New Roman" pitchFamily="18" charset="0"/>
                <a:cs typeface="Times New Roman" pitchFamily="18" charset="0"/>
              </a:rPr>
              <a:t>Hit</a:t>
            </a:r>
          </a:p>
        </p:txBody>
      </p:sp>
      <p:sp>
        <p:nvSpPr>
          <p:cNvPr id="532522" name="Text Box 42"/>
          <p:cNvSpPr txBox="1">
            <a:spLocks noChangeArrowheads="1"/>
          </p:cNvSpPr>
          <p:nvPr/>
        </p:nvSpPr>
        <p:spPr bwMode="auto">
          <a:xfrm>
            <a:off x="7629525" y="1989138"/>
            <a:ext cx="361950" cy="220662"/>
          </a:xfrm>
          <a:prstGeom prst="rect">
            <a:avLst/>
          </a:prstGeom>
          <a:solidFill>
            <a:schemeClr val="accent1"/>
          </a:solidFill>
          <a:ln w="28575" algn="ctr">
            <a:noFill/>
            <a:miter lim="800000"/>
            <a:headEnd/>
            <a:tailEnd/>
          </a:ln>
        </p:spPr>
        <p:txBody>
          <a:bodyPr lIns="0" tIns="0" rIns="0" bIns="0">
            <a:spAutoFit/>
          </a:bodyPr>
          <a:lstStyle/>
          <a:p>
            <a:r>
              <a:rPr lang="en-US" sz="1600">
                <a:solidFill>
                  <a:srgbClr val="FFFF00"/>
                </a:solidFill>
                <a:latin typeface="Times New Roman" pitchFamily="18" charset="0"/>
                <a:cs typeface="Times New Roman" pitchFamily="18" charset="0"/>
              </a:rPr>
              <a:t>Hit</a:t>
            </a:r>
          </a:p>
        </p:txBody>
      </p:sp>
      <p:sp>
        <p:nvSpPr>
          <p:cNvPr id="532523" name="Text Box 43"/>
          <p:cNvSpPr txBox="1">
            <a:spLocks noChangeArrowheads="1"/>
          </p:cNvSpPr>
          <p:nvPr/>
        </p:nvSpPr>
        <p:spPr bwMode="auto">
          <a:xfrm>
            <a:off x="8248650" y="1989138"/>
            <a:ext cx="541338" cy="220662"/>
          </a:xfrm>
          <a:prstGeom prst="rect">
            <a:avLst/>
          </a:prstGeom>
          <a:solidFill>
            <a:schemeClr val="accent2"/>
          </a:solidFill>
          <a:ln w="28575" algn="ctr">
            <a:noFill/>
            <a:miter lim="800000"/>
            <a:headEnd/>
            <a:tailEnd/>
          </a:ln>
        </p:spPr>
        <p:txBody>
          <a:bodyPr lIns="0" tIns="0" rIns="0" bIns="0">
            <a:spAutoFit/>
          </a:bodyPr>
          <a:lstStyle/>
          <a:p>
            <a:r>
              <a:rPr lang="en-US" sz="1600">
                <a:solidFill>
                  <a:srgbClr val="FFFF00"/>
                </a:solidFill>
                <a:latin typeface="Times New Roman" pitchFamily="18" charset="0"/>
                <a:cs typeface="Times New Roman" pitchFamily="18" charset="0"/>
              </a:rPr>
              <a:t>Miss</a:t>
            </a:r>
          </a:p>
        </p:txBody>
      </p:sp>
      <p:sp>
        <p:nvSpPr>
          <p:cNvPr id="532524" name="Text Box 44"/>
          <p:cNvSpPr txBox="1">
            <a:spLocks noChangeArrowheads="1"/>
          </p:cNvSpPr>
          <p:nvPr/>
        </p:nvSpPr>
        <p:spPr bwMode="auto">
          <a:xfrm>
            <a:off x="250825" y="2771775"/>
            <a:ext cx="1439863" cy="738664"/>
          </a:xfrm>
          <a:prstGeom prst="rect">
            <a:avLst/>
          </a:prstGeom>
          <a:noFill/>
          <a:ln w="28575" algn="ctr">
            <a:noFill/>
            <a:miter lim="800000"/>
            <a:headEnd/>
            <a:tailEnd/>
          </a:ln>
        </p:spPr>
        <p:txBody>
          <a:bodyPr lIns="0" tIns="0" rIns="0" bIns="0">
            <a:spAutoFit/>
          </a:bodyPr>
          <a:lstStyle/>
          <a:p>
            <a:r>
              <a:rPr lang="en-US" sz="2400" dirty="0">
                <a:latin typeface="Times New Roman" pitchFamily="18" charset="0"/>
                <a:cs typeface="Times New Roman" pitchFamily="18" charset="0"/>
              </a:rPr>
              <a:t>Cache</a:t>
            </a:r>
          </a:p>
          <a:p>
            <a:r>
              <a:rPr lang="en-US" sz="2400" dirty="0" smtClean="0">
                <a:solidFill>
                  <a:schemeClr val="accent1"/>
                </a:solidFill>
                <a:latin typeface="Times New Roman" pitchFamily="18" charset="0"/>
                <a:cs typeface="Times New Roman" pitchFamily="18" charset="0"/>
                <a:sym typeface="Wingdings" pitchFamily="2" charset="2"/>
              </a:rPr>
              <a:t>OPT</a:t>
            </a:r>
            <a:endParaRPr lang="en-US" sz="2400" dirty="0">
              <a:solidFill>
                <a:schemeClr val="accent1"/>
              </a:solidFill>
              <a:latin typeface="Times New Roman" pitchFamily="18" charset="0"/>
              <a:cs typeface="Times New Roman" pitchFamily="18" charset="0"/>
            </a:endParaRPr>
          </a:p>
        </p:txBody>
      </p:sp>
      <p:sp>
        <p:nvSpPr>
          <p:cNvPr id="532525" name="Text Box 45"/>
          <p:cNvSpPr txBox="1">
            <a:spLocks noChangeArrowheads="1"/>
          </p:cNvSpPr>
          <p:nvPr/>
        </p:nvSpPr>
        <p:spPr bwMode="auto">
          <a:xfrm>
            <a:off x="1873250" y="2708275"/>
            <a:ext cx="357188" cy="360363"/>
          </a:xfrm>
          <a:prstGeom prst="rect">
            <a:avLst/>
          </a:prstGeom>
          <a:noFill/>
          <a:ln w="28575" algn="ctr">
            <a:solidFill>
              <a:schemeClr val="tx1"/>
            </a:solidFill>
            <a:miter lim="800000"/>
            <a:headEnd/>
            <a:tailEnd/>
          </a:ln>
        </p:spPr>
        <p:txBody>
          <a:bodyPr lIns="0" tIns="0" rIns="0" bIns="0"/>
          <a:lstStyle/>
          <a:p>
            <a:r>
              <a:rPr lang="en-US" sz="2400" dirty="0">
                <a:solidFill>
                  <a:schemeClr val="accent2"/>
                </a:solidFill>
                <a:latin typeface="Times New Roman" pitchFamily="18" charset="0"/>
                <a:cs typeface="Times New Roman" pitchFamily="18" charset="0"/>
              </a:rPr>
              <a:t>A</a:t>
            </a:r>
          </a:p>
        </p:txBody>
      </p:sp>
      <p:sp>
        <p:nvSpPr>
          <p:cNvPr id="58416" name="Text Box 46"/>
          <p:cNvSpPr txBox="1">
            <a:spLocks noChangeArrowheads="1"/>
          </p:cNvSpPr>
          <p:nvPr/>
        </p:nvSpPr>
        <p:spPr bwMode="auto">
          <a:xfrm>
            <a:off x="1873250" y="3068638"/>
            <a:ext cx="357188" cy="360362"/>
          </a:xfrm>
          <a:prstGeom prst="rect">
            <a:avLst/>
          </a:prstGeom>
          <a:noFill/>
          <a:ln w="28575" algn="ctr">
            <a:solidFill>
              <a:schemeClr val="tx1"/>
            </a:solidFill>
            <a:miter lim="800000"/>
            <a:headEnd/>
            <a:tailEnd/>
          </a:ln>
        </p:spPr>
        <p:txBody>
          <a:bodyPr lIns="0" tIns="0" rIns="0" bIns="0"/>
          <a:lstStyle/>
          <a:p>
            <a:endParaRPr lang="en-US" sz="2400">
              <a:solidFill>
                <a:schemeClr val="accent2"/>
              </a:solidFill>
              <a:latin typeface="Times New Roman" pitchFamily="18" charset="0"/>
              <a:cs typeface="Times New Roman" pitchFamily="18" charset="0"/>
            </a:endParaRPr>
          </a:p>
        </p:txBody>
      </p:sp>
      <p:sp>
        <p:nvSpPr>
          <p:cNvPr id="58417" name="Text Box 47"/>
          <p:cNvSpPr txBox="1">
            <a:spLocks noChangeArrowheads="1"/>
          </p:cNvSpPr>
          <p:nvPr/>
        </p:nvSpPr>
        <p:spPr bwMode="auto">
          <a:xfrm>
            <a:off x="1873250" y="3429000"/>
            <a:ext cx="357188" cy="360363"/>
          </a:xfrm>
          <a:prstGeom prst="rect">
            <a:avLst/>
          </a:prstGeom>
          <a:noFill/>
          <a:ln w="28575" algn="ctr">
            <a:solidFill>
              <a:schemeClr val="tx1"/>
            </a:solidFill>
            <a:miter lim="800000"/>
            <a:headEnd/>
            <a:tailEnd/>
          </a:ln>
        </p:spPr>
        <p:txBody>
          <a:bodyPr lIns="0" tIns="0" rIns="0" bIns="0"/>
          <a:lstStyle/>
          <a:p>
            <a:endParaRPr lang="en-US" sz="2400">
              <a:solidFill>
                <a:schemeClr val="accent2"/>
              </a:solidFill>
              <a:latin typeface="Times New Roman" pitchFamily="18" charset="0"/>
              <a:cs typeface="Times New Roman" pitchFamily="18" charset="0"/>
            </a:endParaRPr>
          </a:p>
        </p:txBody>
      </p:sp>
      <p:sp>
        <p:nvSpPr>
          <p:cNvPr id="58418" name="Text Box 48"/>
          <p:cNvSpPr txBox="1">
            <a:spLocks noChangeArrowheads="1"/>
          </p:cNvSpPr>
          <p:nvPr/>
        </p:nvSpPr>
        <p:spPr bwMode="auto">
          <a:xfrm>
            <a:off x="1873250" y="3789363"/>
            <a:ext cx="357188" cy="360362"/>
          </a:xfrm>
          <a:prstGeom prst="rect">
            <a:avLst/>
          </a:prstGeom>
          <a:noFill/>
          <a:ln w="28575" algn="ctr">
            <a:solidFill>
              <a:schemeClr val="tx1"/>
            </a:solidFill>
            <a:miter lim="800000"/>
            <a:headEnd/>
            <a:tailEnd/>
          </a:ln>
        </p:spPr>
        <p:txBody>
          <a:bodyPr lIns="0" tIns="0" rIns="0" bIns="0"/>
          <a:lstStyle/>
          <a:p>
            <a:endParaRPr lang="en-US" sz="2400">
              <a:solidFill>
                <a:schemeClr val="accent2"/>
              </a:solidFill>
              <a:latin typeface="Times New Roman" pitchFamily="18" charset="0"/>
              <a:cs typeface="Times New Roman" pitchFamily="18" charset="0"/>
            </a:endParaRPr>
          </a:p>
        </p:txBody>
      </p:sp>
      <p:sp>
        <p:nvSpPr>
          <p:cNvPr id="532529" name="Text Box 49"/>
          <p:cNvSpPr txBox="1">
            <a:spLocks noChangeArrowheads="1"/>
          </p:cNvSpPr>
          <p:nvPr/>
        </p:nvSpPr>
        <p:spPr bwMode="auto">
          <a:xfrm>
            <a:off x="2593975" y="2708275"/>
            <a:ext cx="357188" cy="360363"/>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B</a:t>
            </a:r>
          </a:p>
        </p:txBody>
      </p:sp>
      <p:sp>
        <p:nvSpPr>
          <p:cNvPr id="532530" name="Text Box 50"/>
          <p:cNvSpPr txBox="1">
            <a:spLocks noChangeArrowheads="1"/>
          </p:cNvSpPr>
          <p:nvPr/>
        </p:nvSpPr>
        <p:spPr bwMode="auto">
          <a:xfrm>
            <a:off x="2593975" y="3068638"/>
            <a:ext cx="357188" cy="360362"/>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A</a:t>
            </a:r>
          </a:p>
        </p:txBody>
      </p:sp>
      <p:sp>
        <p:nvSpPr>
          <p:cNvPr id="532531" name="Text Box 51"/>
          <p:cNvSpPr txBox="1">
            <a:spLocks noChangeArrowheads="1"/>
          </p:cNvSpPr>
          <p:nvPr/>
        </p:nvSpPr>
        <p:spPr bwMode="auto">
          <a:xfrm>
            <a:off x="2593975" y="3429000"/>
            <a:ext cx="357188" cy="360363"/>
          </a:xfrm>
          <a:prstGeom prst="rect">
            <a:avLst/>
          </a:prstGeom>
          <a:noFill/>
          <a:ln w="28575" algn="ctr">
            <a:solidFill>
              <a:schemeClr val="tx1"/>
            </a:solidFill>
            <a:miter lim="800000"/>
            <a:headEnd/>
            <a:tailEnd/>
          </a:ln>
        </p:spPr>
        <p:txBody>
          <a:bodyPr lIns="0" tIns="0" rIns="0" bIns="0"/>
          <a:lstStyle/>
          <a:p>
            <a:endParaRPr lang="en-US" sz="2400">
              <a:solidFill>
                <a:schemeClr val="accent2"/>
              </a:solidFill>
              <a:latin typeface="Times New Roman" pitchFamily="18" charset="0"/>
              <a:cs typeface="Times New Roman" pitchFamily="18" charset="0"/>
            </a:endParaRPr>
          </a:p>
        </p:txBody>
      </p:sp>
      <p:sp>
        <p:nvSpPr>
          <p:cNvPr id="532532" name="Text Box 52"/>
          <p:cNvSpPr txBox="1">
            <a:spLocks noChangeArrowheads="1"/>
          </p:cNvSpPr>
          <p:nvPr/>
        </p:nvSpPr>
        <p:spPr bwMode="auto">
          <a:xfrm>
            <a:off x="2593975" y="3789363"/>
            <a:ext cx="357188" cy="360362"/>
          </a:xfrm>
          <a:prstGeom prst="rect">
            <a:avLst/>
          </a:prstGeom>
          <a:noFill/>
          <a:ln w="28575" algn="ctr">
            <a:solidFill>
              <a:schemeClr val="tx1"/>
            </a:solidFill>
            <a:miter lim="800000"/>
            <a:headEnd/>
            <a:tailEnd/>
          </a:ln>
        </p:spPr>
        <p:txBody>
          <a:bodyPr lIns="0" tIns="0" rIns="0" bIns="0"/>
          <a:lstStyle/>
          <a:p>
            <a:endParaRPr lang="en-US" sz="2400">
              <a:solidFill>
                <a:schemeClr val="accent2"/>
              </a:solidFill>
              <a:latin typeface="Times New Roman" pitchFamily="18" charset="0"/>
              <a:cs typeface="Times New Roman" pitchFamily="18" charset="0"/>
            </a:endParaRPr>
          </a:p>
        </p:txBody>
      </p:sp>
      <p:sp>
        <p:nvSpPr>
          <p:cNvPr id="532533" name="Text Box 53"/>
          <p:cNvSpPr txBox="1">
            <a:spLocks noChangeArrowheads="1"/>
          </p:cNvSpPr>
          <p:nvPr/>
        </p:nvSpPr>
        <p:spPr bwMode="auto">
          <a:xfrm>
            <a:off x="3314700" y="2708275"/>
            <a:ext cx="357188" cy="360363"/>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C</a:t>
            </a:r>
          </a:p>
        </p:txBody>
      </p:sp>
      <p:sp>
        <p:nvSpPr>
          <p:cNvPr id="532534" name="Text Box 54"/>
          <p:cNvSpPr txBox="1">
            <a:spLocks noChangeArrowheads="1"/>
          </p:cNvSpPr>
          <p:nvPr/>
        </p:nvSpPr>
        <p:spPr bwMode="auto">
          <a:xfrm>
            <a:off x="3314700" y="3068638"/>
            <a:ext cx="357188" cy="360362"/>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B</a:t>
            </a:r>
          </a:p>
        </p:txBody>
      </p:sp>
      <p:sp>
        <p:nvSpPr>
          <p:cNvPr id="532535" name="Text Box 55"/>
          <p:cNvSpPr txBox="1">
            <a:spLocks noChangeArrowheads="1"/>
          </p:cNvSpPr>
          <p:nvPr/>
        </p:nvSpPr>
        <p:spPr bwMode="auto">
          <a:xfrm>
            <a:off x="3314700" y="3429000"/>
            <a:ext cx="357188" cy="360363"/>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A</a:t>
            </a:r>
          </a:p>
        </p:txBody>
      </p:sp>
      <p:sp>
        <p:nvSpPr>
          <p:cNvPr id="532536" name="Text Box 56"/>
          <p:cNvSpPr txBox="1">
            <a:spLocks noChangeArrowheads="1"/>
          </p:cNvSpPr>
          <p:nvPr/>
        </p:nvSpPr>
        <p:spPr bwMode="auto">
          <a:xfrm>
            <a:off x="3314700" y="3789363"/>
            <a:ext cx="357188" cy="360362"/>
          </a:xfrm>
          <a:prstGeom prst="rect">
            <a:avLst/>
          </a:prstGeom>
          <a:noFill/>
          <a:ln w="28575" algn="ctr">
            <a:solidFill>
              <a:schemeClr val="tx1"/>
            </a:solidFill>
            <a:miter lim="800000"/>
            <a:headEnd/>
            <a:tailEnd/>
          </a:ln>
        </p:spPr>
        <p:txBody>
          <a:bodyPr lIns="0" tIns="0" rIns="0" bIns="0"/>
          <a:lstStyle/>
          <a:p>
            <a:endParaRPr lang="en-US" sz="2400">
              <a:solidFill>
                <a:schemeClr val="accent2"/>
              </a:solidFill>
              <a:latin typeface="Times New Roman" pitchFamily="18" charset="0"/>
              <a:cs typeface="Times New Roman" pitchFamily="18" charset="0"/>
            </a:endParaRPr>
          </a:p>
        </p:txBody>
      </p:sp>
      <p:sp>
        <p:nvSpPr>
          <p:cNvPr id="532537" name="Text Box 57"/>
          <p:cNvSpPr txBox="1">
            <a:spLocks noChangeArrowheads="1"/>
          </p:cNvSpPr>
          <p:nvPr/>
        </p:nvSpPr>
        <p:spPr bwMode="auto">
          <a:xfrm>
            <a:off x="4035425" y="2708275"/>
            <a:ext cx="357188" cy="360363"/>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A</a:t>
            </a:r>
          </a:p>
        </p:txBody>
      </p:sp>
      <p:sp>
        <p:nvSpPr>
          <p:cNvPr id="532538" name="Text Box 58"/>
          <p:cNvSpPr txBox="1">
            <a:spLocks noChangeArrowheads="1"/>
          </p:cNvSpPr>
          <p:nvPr/>
        </p:nvSpPr>
        <p:spPr bwMode="auto">
          <a:xfrm>
            <a:off x="4035425" y="3068638"/>
            <a:ext cx="357188" cy="360362"/>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C</a:t>
            </a:r>
          </a:p>
        </p:txBody>
      </p:sp>
      <p:sp>
        <p:nvSpPr>
          <p:cNvPr id="532539" name="Text Box 59"/>
          <p:cNvSpPr txBox="1">
            <a:spLocks noChangeArrowheads="1"/>
          </p:cNvSpPr>
          <p:nvPr/>
        </p:nvSpPr>
        <p:spPr bwMode="auto">
          <a:xfrm>
            <a:off x="4035425" y="3429000"/>
            <a:ext cx="357188" cy="360363"/>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B</a:t>
            </a:r>
          </a:p>
        </p:txBody>
      </p:sp>
      <p:sp>
        <p:nvSpPr>
          <p:cNvPr id="532540" name="Text Box 60"/>
          <p:cNvSpPr txBox="1">
            <a:spLocks noChangeArrowheads="1"/>
          </p:cNvSpPr>
          <p:nvPr/>
        </p:nvSpPr>
        <p:spPr bwMode="auto">
          <a:xfrm>
            <a:off x="4035425" y="3789363"/>
            <a:ext cx="357188" cy="360362"/>
          </a:xfrm>
          <a:prstGeom prst="rect">
            <a:avLst/>
          </a:prstGeom>
          <a:noFill/>
          <a:ln w="28575" algn="ctr">
            <a:solidFill>
              <a:schemeClr val="tx1"/>
            </a:solidFill>
            <a:miter lim="800000"/>
            <a:headEnd/>
            <a:tailEnd/>
          </a:ln>
        </p:spPr>
        <p:txBody>
          <a:bodyPr lIns="0" tIns="0" rIns="0" bIns="0"/>
          <a:lstStyle/>
          <a:p>
            <a:endParaRPr lang="en-US" sz="2400">
              <a:solidFill>
                <a:schemeClr val="accent2"/>
              </a:solidFill>
              <a:latin typeface="Times New Roman" pitchFamily="18" charset="0"/>
              <a:cs typeface="Times New Roman" pitchFamily="18" charset="0"/>
            </a:endParaRPr>
          </a:p>
        </p:txBody>
      </p:sp>
      <p:sp>
        <p:nvSpPr>
          <p:cNvPr id="532541" name="Text Box 61"/>
          <p:cNvSpPr txBox="1">
            <a:spLocks noChangeArrowheads="1"/>
          </p:cNvSpPr>
          <p:nvPr/>
        </p:nvSpPr>
        <p:spPr bwMode="auto">
          <a:xfrm>
            <a:off x="4756150" y="2708275"/>
            <a:ext cx="357188" cy="360363"/>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D</a:t>
            </a:r>
          </a:p>
        </p:txBody>
      </p:sp>
      <p:sp>
        <p:nvSpPr>
          <p:cNvPr id="532542" name="Text Box 62"/>
          <p:cNvSpPr txBox="1">
            <a:spLocks noChangeArrowheads="1"/>
          </p:cNvSpPr>
          <p:nvPr/>
        </p:nvSpPr>
        <p:spPr bwMode="auto">
          <a:xfrm>
            <a:off x="4756150" y="3068638"/>
            <a:ext cx="357188" cy="360362"/>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A</a:t>
            </a:r>
          </a:p>
        </p:txBody>
      </p:sp>
      <p:sp>
        <p:nvSpPr>
          <p:cNvPr id="532543" name="Text Box 63"/>
          <p:cNvSpPr txBox="1">
            <a:spLocks noChangeArrowheads="1"/>
          </p:cNvSpPr>
          <p:nvPr/>
        </p:nvSpPr>
        <p:spPr bwMode="auto">
          <a:xfrm>
            <a:off x="4756150" y="3429000"/>
            <a:ext cx="357188" cy="360363"/>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C</a:t>
            </a:r>
          </a:p>
        </p:txBody>
      </p:sp>
      <p:sp>
        <p:nvSpPr>
          <p:cNvPr id="532544" name="Text Box 64"/>
          <p:cNvSpPr txBox="1">
            <a:spLocks noChangeArrowheads="1"/>
          </p:cNvSpPr>
          <p:nvPr/>
        </p:nvSpPr>
        <p:spPr bwMode="auto">
          <a:xfrm>
            <a:off x="4756150" y="3789363"/>
            <a:ext cx="357188" cy="360362"/>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B</a:t>
            </a:r>
          </a:p>
        </p:txBody>
      </p:sp>
      <p:sp>
        <p:nvSpPr>
          <p:cNvPr id="532545" name="Text Box 65"/>
          <p:cNvSpPr txBox="1">
            <a:spLocks noChangeArrowheads="1"/>
          </p:cNvSpPr>
          <p:nvPr/>
        </p:nvSpPr>
        <p:spPr bwMode="auto">
          <a:xfrm>
            <a:off x="5476875" y="2708275"/>
            <a:ext cx="357188" cy="360363"/>
          </a:xfrm>
          <a:prstGeom prst="rect">
            <a:avLst/>
          </a:prstGeom>
          <a:noFill/>
          <a:ln w="28575" algn="ctr">
            <a:solidFill>
              <a:schemeClr val="tx1"/>
            </a:solidFill>
            <a:miter lim="800000"/>
            <a:headEnd/>
            <a:tailEnd/>
          </a:ln>
        </p:spPr>
        <p:txBody>
          <a:bodyPr lIns="0" tIns="0" rIns="0" bIns="0"/>
          <a:lstStyle/>
          <a:p>
            <a:r>
              <a:rPr lang="en-US" sz="2400" dirty="0">
                <a:solidFill>
                  <a:schemeClr val="accent2"/>
                </a:solidFill>
                <a:latin typeface="Times New Roman" pitchFamily="18" charset="0"/>
                <a:cs typeface="Times New Roman" pitchFamily="18" charset="0"/>
              </a:rPr>
              <a:t>E</a:t>
            </a:r>
          </a:p>
        </p:txBody>
      </p:sp>
      <p:sp>
        <p:nvSpPr>
          <p:cNvPr id="532546" name="Text Box 66"/>
          <p:cNvSpPr txBox="1">
            <a:spLocks noChangeArrowheads="1"/>
          </p:cNvSpPr>
          <p:nvPr/>
        </p:nvSpPr>
        <p:spPr bwMode="auto">
          <a:xfrm>
            <a:off x="5476875" y="3068638"/>
            <a:ext cx="357188" cy="360362"/>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D</a:t>
            </a:r>
          </a:p>
        </p:txBody>
      </p:sp>
      <p:sp>
        <p:nvSpPr>
          <p:cNvPr id="532547" name="Text Box 67"/>
          <p:cNvSpPr txBox="1">
            <a:spLocks noChangeArrowheads="1"/>
          </p:cNvSpPr>
          <p:nvPr/>
        </p:nvSpPr>
        <p:spPr bwMode="auto">
          <a:xfrm>
            <a:off x="5476875" y="3429000"/>
            <a:ext cx="357188" cy="360363"/>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A</a:t>
            </a:r>
          </a:p>
        </p:txBody>
      </p:sp>
      <p:sp>
        <p:nvSpPr>
          <p:cNvPr id="532548" name="Text Box 68"/>
          <p:cNvSpPr txBox="1">
            <a:spLocks noChangeArrowheads="1"/>
          </p:cNvSpPr>
          <p:nvPr/>
        </p:nvSpPr>
        <p:spPr bwMode="auto">
          <a:xfrm>
            <a:off x="5476875" y="3789363"/>
            <a:ext cx="357188" cy="360362"/>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C</a:t>
            </a:r>
          </a:p>
        </p:txBody>
      </p:sp>
      <p:sp>
        <p:nvSpPr>
          <p:cNvPr id="532549" name="Text Box 69"/>
          <p:cNvSpPr txBox="1">
            <a:spLocks noChangeArrowheads="1"/>
          </p:cNvSpPr>
          <p:nvPr/>
        </p:nvSpPr>
        <p:spPr bwMode="auto">
          <a:xfrm>
            <a:off x="6197600" y="2708275"/>
            <a:ext cx="357188" cy="360363"/>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A</a:t>
            </a:r>
          </a:p>
        </p:txBody>
      </p:sp>
      <p:sp>
        <p:nvSpPr>
          <p:cNvPr id="532550" name="Text Box 70"/>
          <p:cNvSpPr txBox="1">
            <a:spLocks noChangeArrowheads="1"/>
          </p:cNvSpPr>
          <p:nvPr/>
        </p:nvSpPr>
        <p:spPr bwMode="auto">
          <a:xfrm>
            <a:off x="6197600" y="3068638"/>
            <a:ext cx="357188" cy="360362"/>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E</a:t>
            </a:r>
          </a:p>
        </p:txBody>
      </p:sp>
      <p:sp>
        <p:nvSpPr>
          <p:cNvPr id="532551" name="Text Box 71"/>
          <p:cNvSpPr txBox="1">
            <a:spLocks noChangeArrowheads="1"/>
          </p:cNvSpPr>
          <p:nvPr/>
        </p:nvSpPr>
        <p:spPr bwMode="auto">
          <a:xfrm>
            <a:off x="6197600" y="3429000"/>
            <a:ext cx="357188" cy="360363"/>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D</a:t>
            </a:r>
          </a:p>
        </p:txBody>
      </p:sp>
      <p:sp>
        <p:nvSpPr>
          <p:cNvPr id="532552" name="Text Box 72"/>
          <p:cNvSpPr txBox="1">
            <a:spLocks noChangeArrowheads="1"/>
          </p:cNvSpPr>
          <p:nvPr/>
        </p:nvSpPr>
        <p:spPr bwMode="auto">
          <a:xfrm>
            <a:off x="6197600" y="3789363"/>
            <a:ext cx="357188" cy="360362"/>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C</a:t>
            </a:r>
          </a:p>
        </p:txBody>
      </p:sp>
      <p:sp>
        <p:nvSpPr>
          <p:cNvPr id="532553" name="Text Box 73"/>
          <p:cNvSpPr txBox="1">
            <a:spLocks noChangeArrowheads="1"/>
          </p:cNvSpPr>
          <p:nvPr/>
        </p:nvSpPr>
        <p:spPr bwMode="auto">
          <a:xfrm>
            <a:off x="6918325" y="2708275"/>
            <a:ext cx="357188" cy="360363"/>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D</a:t>
            </a:r>
          </a:p>
        </p:txBody>
      </p:sp>
      <p:sp>
        <p:nvSpPr>
          <p:cNvPr id="532554" name="Text Box 74"/>
          <p:cNvSpPr txBox="1">
            <a:spLocks noChangeArrowheads="1"/>
          </p:cNvSpPr>
          <p:nvPr/>
        </p:nvSpPr>
        <p:spPr bwMode="auto">
          <a:xfrm>
            <a:off x="6918325" y="3068638"/>
            <a:ext cx="357188" cy="360362"/>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A</a:t>
            </a:r>
          </a:p>
        </p:txBody>
      </p:sp>
      <p:sp>
        <p:nvSpPr>
          <p:cNvPr id="532555" name="Text Box 75"/>
          <p:cNvSpPr txBox="1">
            <a:spLocks noChangeArrowheads="1"/>
          </p:cNvSpPr>
          <p:nvPr/>
        </p:nvSpPr>
        <p:spPr bwMode="auto">
          <a:xfrm>
            <a:off x="6918325" y="3429000"/>
            <a:ext cx="357188" cy="360363"/>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E</a:t>
            </a:r>
          </a:p>
        </p:txBody>
      </p:sp>
      <p:sp>
        <p:nvSpPr>
          <p:cNvPr id="532556" name="Text Box 76"/>
          <p:cNvSpPr txBox="1">
            <a:spLocks noChangeArrowheads="1"/>
          </p:cNvSpPr>
          <p:nvPr/>
        </p:nvSpPr>
        <p:spPr bwMode="auto">
          <a:xfrm>
            <a:off x="6918325" y="3789363"/>
            <a:ext cx="357188" cy="360362"/>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C</a:t>
            </a:r>
          </a:p>
        </p:txBody>
      </p:sp>
      <p:sp>
        <p:nvSpPr>
          <p:cNvPr id="532557" name="Text Box 77"/>
          <p:cNvSpPr txBox="1">
            <a:spLocks noChangeArrowheads="1"/>
          </p:cNvSpPr>
          <p:nvPr/>
        </p:nvSpPr>
        <p:spPr bwMode="auto">
          <a:xfrm>
            <a:off x="7639050" y="2708275"/>
            <a:ext cx="357188" cy="360363"/>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C</a:t>
            </a:r>
          </a:p>
        </p:txBody>
      </p:sp>
      <p:sp>
        <p:nvSpPr>
          <p:cNvPr id="532558" name="Text Box 78"/>
          <p:cNvSpPr txBox="1">
            <a:spLocks noChangeArrowheads="1"/>
          </p:cNvSpPr>
          <p:nvPr/>
        </p:nvSpPr>
        <p:spPr bwMode="auto">
          <a:xfrm>
            <a:off x="7639050" y="3068638"/>
            <a:ext cx="357188" cy="360362"/>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D</a:t>
            </a:r>
          </a:p>
        </p:txBody>
      </p:sp>
      <p:sp>
        <p:nvSpPr>
          <p:cNvPr id="532559" name="Text Box 79"/>
          <p:cNvSpPr txBox="1">
            <a:spLocks noChangeArrowheads="1"/>
          </p:cNvSpPr>
          <p:nvPr/>
        </p:nvSpPr>
        <p:spPr bwMode="auto">
          <a:xfrm>
            <a:off x="7639050" y="3429000"/>
            <a:ext cx="357188" cy="360363"/>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A</a:t>
            </a:r>
          </a:p>
        </p:txBody>
      </p:sp>
      <p:sp>
        <p:nvSpPr>
          <p:cNvPr id="532560" name="Text Box 80"/>
          <p:cNvSpPr txBox="1">
            <a:spLocks noChangeArrowheads="1"/>
          </p:cNvSpPr>
          <p:nvPr/>
        </p:nvSpPr>
        <p:spPr bwMode="auto">
          <a:xfrm>
            <a:off x="7639050" y="3789363"/>
            <a:ext cx="357188" cy="360362"/>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E</a:t>
            </a:r>
          </a:p>
        </p:txBody>
      </p:sp>
      <p:sp>
        <p:nvSpPr>
          <p:cNvPr id="532561" name="Text Box 81"/>
          <p:cNvSpPr txBox="1">
            <a:spLocks noChangeArrowheads="1"/>
          </p:cNvSpPr>
          <p:nvPr/>
        </p:nvSpPr>
        <p:spPr bwMode="auto">
          <a:xfrm>
            <a:off x="8359775" y="2708275"/>
            <a:ext cx="357188" cy="360363"/>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F</a:t>
            </a:r>
          </a:p>
        </p:txBody>
      </p:sp>
      <p:sp>
        <p:nvSpPr>
          <p:cNvPr id="532562" name="Text Box 82"/>
          <p:cNvSpPr txBox="1">
            <a:spLocks noChangeArrowheads="1"/>
          </p:cNvSpPr>
          <p:nvPr/>
        </p:nvSpPr>
        <p:spPr bwMode="auto">
          <a:xfrm>
            <a:off x="8359775" y="3068638"/>
            <a:ext cx="357188" cy="360362"/>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C</a:t>
            </a:r>
          </a:p>
        </p:txBody>
      </p:sp>
      <p:sp>
        <p:nvSpPr>
          <p:cNvPr id="532563" name="Text Box 83"/>
          <p:cNvSpPr txBox="1">
            <a:spLocks noChangeArrowheads="1"/>
          </p:cNvSpPr>
          <p:nvPr/>
        </p:nvSpPr>
        <p:spPr bwMode="auto">
          <a:xfrm>
            <a:off x="8359775" y="3429000"/>
            <a:ext cx="357188" cy="360363"/>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D</a:t>
            </a:r>
          </a:p>
        </p:txBody>
      </p:sp>
      <p:sp>
        <p:nvSpPr>
          <p:cNvPr id="532564" name="Text Box 84"/>
          <p:cNvSpPr txBox="1">
            <a:spLocks noChangeArrowheads="1"/>
          </p:cNvSpPr>
          <p:nvPr/>
        </p:nvSpPr>
        <p:spPr bwMode="auto">
          <a:xfrm>
            <a:off x="8359775" y="3789363"/>
            <a:ext cx="357188" cy="360362"/>
          </a:xfrm>
          <a:prstGeom prst="rect">
            <a:avLst/>
          </a:prstGeom>
          <a:noFill/>
          <a:ln w="28575" algn="ctr">
            <a:solidFill>
              <a:schemeClr val="tx1"/>
            </a:solidFill>
            <a:miter lim="800000"/>
            <a:headEnd/>
            <a:tailEnd/>
          </a:ln>
        </p:spPr>
        <p:txBody>
          <a:bodyPr lIns="0" tIns="0" rIns="0" bIns="0"/>
          <a:lstStyle/>
          <a:p>
            <a:r>
              <a:rPr lang="en-US" sz="2400">
                <a:solidFill>
                  <a:schemeClr val="accent2"/>
                </a:solidFill>
                <a:latin typeface="Times New Roman" pitchFamily="18" charset="0"/>
                <a:cs typeface="Times New Roman" pitchFamily="18" charset="0"/>
              </a:rPr>
              <a:t>A</a:t>
            </a:r>
          </a:p>
        </p:txBody>
      </p:sp>
      <p:sp>
        <p:nvSpPr>
          <p:cNvPr id="532570" name="Line 90"/>
          <p:cNvSpPr>
            <a:spLocks noChangeShapeType="1"/>
          </p:cNvSpPr>
          <p:nvPr/>
        </p:nvSpPr>
        <p:spPr bwMode="auto">
          <a:xfrm>
            <a:off x="5651500" y="4149725"/>
            <a:ext cx="0" cy="358775"/>
          </a:xfrm>
          <a:prstGeom prst="line">
            <a:avLst/>
          </a:prstGeom>
          <a:noFill/>
          <a:ln w="28575">
            <a:solidFill>
              <a:srgbClr val="FF00FF"/>
            </a:solidFill>
            <a:round/>
            <a:headEnd/>
            <a:tailEnd type="triangle" w="lg" len="med"/>
          </a:ln>
        </p:spPr>
        <p:txBody>
          <a:bodyPr lIns="0" tIns="0" rIns="0" bIns="0" anchor="ctr">
            <a:spAutoFit/>
          </a:bodyPr>
          <a:lstStyle/>
          <a:p>
            <a:endParaRPr lang="en-US"/>
          </a:p>
        </p:txBody>
      </p:sp>
      <p:sp>
        <p:nvSpPr>
          <p:cNvPr id="532575" name="Text Box 95"/>
          <p:cNvSpPr txBox="1">
            <a:spLocks noChangeArrowheads="1"/>
          </p:cNvSpPr>
          <p:nvPr/>
        </p:nvSpPr>
        <p:spPr bwMode="auto">
          <a:xfrm>
            <a:off x="2951163" y="4900613"/>
            <a:ext cx="3241675" cy="369332"/>
          </a:xfrm>
          <a:prstGeom prst="rect">
            <a:avLst/>
          </a:prstGeom>
          <a:solidFill>
            <a:schemeClr val="tx2"/>
          </a:solidFill>
          <a:ln w="28575" algn="ctr">
            <a:noFill/>
            <a:miter lim="800000"/>
            <a:headEnd/>
            <a:tailEnd/>
          </a:ln>
        </p:spPr>
        <p:txBody>
          <a:bodyPr lIns="0" tIns="0" rIns="0" bIns="0">
            <a:spAutoFit/>
          </a:bodyPr>
          <a:lstStyle/>
          <a:p>
            <a:r>
              <a:rPr lang="en-US" sz="2400" dirty="0">
                <a:solidFill>
                  <a:schemeClr val="accent2"/>
                </a:solidFill>
                <a:latin typeface="Times New Roman" pitchFamily="18" charset="0"/>
                <a:cs typeface="Times New Roman" pitchFamily="18" charset="0"/>
              </a:rPr>
              <a:t>Hit Ratio </a:t>
            </a:r>
            <a:r>
              <a:rPr lang="en-US" sz="2400" dirty="0">
                <a:solidFill>
                  <a:schemeClr val="accent2"/>
                </a:solidFill>
                <a:latin typeface="Times New Roman" pitchFamily="18" charset="0"/>
                <a:cs typeface="Times New Roman" pitchFamily="18" charset="0"/>
                <a:sym typeface="Wingdings" pitchFamily="2" charset="2"/>
              </a:rPr>
              <a:t>= 4 / 10 = 0.4</a:t>
            </a:r>
            <a:endParaRPr lang="en-US" sz="2400" dirty="0">
              <a:solidFill>
                <a:schemeClr val="accent2"/>
              </a:solidFill>
              <a:latin typeface="Times New Roman" pitchFamily="18" charset="0"/>
              <a:cs typeface="Times New Roman" pitchFamily="18" charset="0"/>
            </a:endParaRPr>
          </a:p>
        </p:txBody>
      </p:sp>
      <p:sp>
        <p:nvSpPr>
          <p:cNvPr id="532576" name="Line 96"/>
          <p:cNvSpPr>
            <a:spLocks noChangeShapeType="1"/>
          </p:cNvSpPr>
          <p:nvPr/>
        </p:nvSpPr>
        <p:spPr bwMode="auto">
          <a:xfrm>
            <a:off x="8531225" y="4149725"/>
            <a:ext cx="0" cy="358775"/>
          </a:xfrm>
          <a:prstGeom prst="line">
            <a:avLst/>
          </a:prstGeom>
          <a:noFill/>
          <a:ln w="28575">
            <a:solidFill>
              <a:srgbClr val="FF00FF"/>
            </a:solidFill>
            <a:round/>
            <a:headEnd/>
            <a:tailEnd type="triangle" w="lg" len="med"/>
          </a:ln>
        </p:spPr>
        <p:txBody>
          <a:bodyPr lIns="0" tIns="0" rIns="0" bIns="0" anchor="ctr">
            <a:spAutoFit/>
          </a:bodyPr>
          <a:lstStyle/>
          <a:p>
            <a:endParaRPr lang="en-US"/>
          </a:p>
        </p:txBody>
      </p:sp>
      <p:sp>
        <p:nvSpPr>
          <p:cNvPr id="532578" name="Line 98"/>
          <p:cNvSpPr>
            <a:spLocks noChangeShapeType="1"/>
          </p:cNvSpPr>
          <p:nvPr/>
        </p:nvSpPr>
        <p:spPr bwMode="auto">
          <a:xfrm>
            <a:off x="8532813" y="6742113"/>
            <a:ext cx="539750"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32483"/>
                                        </p:tgtEl>
                                        <p:attrNameLst>
                                          <p:attrName>style.visibility</p:attrName>
                                        </p:attrNameLst>
                                      </p:cBhvr>
                                      <p:to>
                                        <p:strVal val="visible"/>
                                      </p:to>
                                    </p:set>
                                    <p:animEffect transition="in" filter="wipe(left)">
                                      <p:cBhvr>
                                        <p:cTn id="7" dur="500"/>
                                        <p:tgtEl>
                                          <p:spTgt spid="53248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32524"/>
                                        </p:tgtEl>
                                        <p:attrNameLst>
                                          <p:attrName>style.visibility</p:attrName>
                                        </p:attrNameLst>
                                      </p:cBhvr>
                                      <p:to>
                                        <p:strVal val="visible"/>
                                      </p:to>
                                    </p:set>
                                    <p:animEffect transition="in" filter="wipe(left)">
                                      <p:cBhvr>
                                        <p:cTn id="10" dur="500"/>
                                        <p:tgtEl>
                                          <p:spTgt spid="53252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32484"/>
                                        </p:tgtEl>
                                        <p:attrNameLst>
                                          <p:attrName>style.visibility</p:attrName>
                                        </p:attrNameLst>
                                      </p:cBhvr>
                                      <p:to>
                                        <p:strVal val="visible"/>
                                      </p:to>
                                    </p:set>
                                    <p:animEffect transition="in" filter="wipe(left)">
                                      <p:cBhvr>
                                        <p:cTn id="14" dur="500"/>
                                        <p:tgtEl>
                                          <p:spTgt spid="53248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532485"/>
                                        </p:tgtEl>
                                        <p:attrNameLst>
                                          <p:attrName>style.visibility</p:attrName>
                                        </p:attrNameLst>
                                      </p:cBhvr>
                                      <p:to>
                                        <p:strVal val="visible"/>
                                      </p:to>
                                    </p:set>
                                    <p:animEffect transition="in" filter="wipe(left)">
                                      <p:cBhvr>
                                        <p:cTn id="19" dur="500"/>
                                        <p:tgtEl>
                                          <p:spTgt spid="532485"/>
                                        </p:tgtEl>
                                      </p:cBhvr>
                                    </p:animEffect>
                                  </p:childTnLst>
                                </p:cTn>
                              </p:par>
                            </p:childTnLst>
                          </p:cTn>
                        </p:par>
                        <p:par>
                          <p:cTn id="20" fill="hold">
                            <p:stCondLst>
                              <p:cond delay="500"/>
                            </p:stCondLst>
                            <p:childTnLst>
                              <p:par>
                                <p:cTn id="21" presetID="22" presetClass="entr" presetSubtype="4" fill="hold" grpId="0" nodeType="afterEffect">
                                  <p:stCondLst>
                                    <p:cond delay="0"/>
                                  </p:stCondLst>
                                  <p:childTnLst>
                                    <p:set>
                                      <p:cBhvr>
                                        <p:cTn id="22" dur="1" fill="hold">
                                          <p:stCondLst>
                                            <p:cond delay="0"/>
                                          </p:stCondLst>
                                        </p:cTn>
                                        <p:tgtEl>
                                          <p:spTgt spid="532514"/>
                                        </p:tgtEl>
                                        <p:attrNameLst>
                                          <p:attrName>style.visibility</p:attrName>
                                        </p:attrNameLst>
                                      </p:cBhvr>
                                      <p:to>
                                        <p:strVal val="visible"/>
                                      </p:to>
                                    </p:set>
                                    <p:animEffect transition="in" filter="wipe(down)">
                                      <p:cBhvr>
                                        <p:cTn id="23" dur="500"/>
                                        <p:tgtEl>
                                          <p:spTgt spid="532514"/>
                                        </p:tgtEl>
                                      </p:cBhvr>
                                    </p:animEffect>
                                  </p:childTnLst>
                                </p:cTn>
                              </p:par>
                            </p:childTnLst>
                          </p:cTn>
                        </p:par>
                        <p:par>
                          <p:cTn id="24" fill="hold">
                            <p:stCondLst>
                              <p:cond delay="1000"/>
                            </p:stCondLst>
                            <p:childTnLst>
                              <p:par>
                                <p:cTn id="25" presetID="22" presetClass="entr" presetSubtype="4" fill="hold" grpId="0" nodeType="afterEffect">
                                  <p:stCondLst>
                                    <p:cond delay="0"/>
                                  </p:stCondLst>
                                  <p:childTnLst>
                                    <p:set>
                                      <p:cBhvr>
                                        <p:cTn id="26" dur="1" fill="hold">
                                          <p:stCondLst>
                                            <p:cond delay="0"/>
                                          </p:stCondLst>
                                        </p:cTn>
                                        <p:tgtEl>
                                          <p:spTgt spid="532495"/>
                                        </p:tgtEl>
                                        <p:attrNameLst>
                                          <p:attrName>style.visibility</p:attrName>
                                        </p:attrNameLst>
                                      </p:cBhvr>
                                      <p:to>
                                        <p:strVal val="visible"/>
                                      </p:to>
                                    </p:set>
                                    <p:animEffect transition="in" filter="wipe(down)">
                                      <p:cBhvr>
                                        <p:cTn id="27" dur="500"/>
                                        <p:tgtEl>
                                          <p:spTgt spid="532495"/>
                                        </p:tgtEl>
                                      </p:cBhvr>
                                    </p:animEffect>
                                  </p:childTnLst>
                                </p:cTn>
                              </p:par>
                            </p:childTnLst>
                          </p:cTn>
                        </p:par>
                        <p:par>
                          <p:cTn id="28" fill="hold">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532525"/>
                                        </p:tgtEl>
                                        <p:attrNameLst>
                                          <p:attrName>style.visibility</p:attrName>
                                        </p:attrNameLst>
                                      </p:cBhvr>
                                      <p:to>
                                        <p:strVal val="visible"/>
                                      </p:to>
                                    </p:set>
                                    <p:animEffect transition="in" filter="wipe(left)">
                                      <p:cBhvr>
                                        <p:cTn id="31" dur="500"/>
                                        <p:tgtEl>
                                          <p:spTgt spid="53252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32486"/>
                                        </p:tgtEl>
                                        <p:attrNameLst>
                                          <p:attrName>style.visibility</p:attrName>
                                        </p:attrNameLst>
                                      </p:cBhvr>
                                      <p:to>
                                        <p:strVal val="visible"/>
                                      </p:to>
                                    </p:set>
                                    <p:animEffect transition="in" filter="wipe(left)">
                                      <p:cBhvr>
                                        <p:cTn id="36" dur="500"/>
                                        <p:tgtEl>
                                          <p:spTgt spid="532486"/>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532496"/>
                                        </p:tgtEl>
                                        <p:attrNameLst>
                                          <p:attrName>style.visibility</p:attrName>
                                        </p:attrNameLst>
                                      </p:cBhvr>
                                      <p:to>
                                        <p:strVal val="visible"/>
                                      </p:to>
                                    </p:set>
                                    <p:animEffect transition="in" filter="wipe(left)">
                                      <p:cBhvr>
                                        <p:cTn id="40" dur="500"/>
                                        <p:tgtEl>
                                          <p:spTgt spid="532496"/>
                                        </p:tgtEl>
                                      </p:cBhvr>
                                    </p:animEffect>
                                  </p:childTnLst>
                                </p:cTn>
                              </p:par>
                            </p:childTnLst>
                          </p:cTn>
                        </p:par>
                        <p:par>
                          <p:cTn id="41" fill="hold">
                            <p:stCondLst>
                              <p:cond delay="1000"/>
                            </p:stCondLst>
                            <p:childTnLst>
                              <p:par>
                                <p:cTn id="42" presetID="22" presetClass="entr" presetSubtype="4" fill="hold" grpId="0" nodeType="afterEffect">
                                  <p:stCondLst>
                                    <p:cond delay="0"/>
                                  </p:stCondLst>
                                  <p:childTnLst>
                                    <p:set>
                                      <p:cBhvr>
                                        <p:cTn id="43" dur="1" fill="hold">
                                          <p:stCondLst>
                                            <p:cond delay="0"/>
                                          </p:stCondLst>
                                        </p:cTn>
                                        <p:tgtEl>
                                          <p:spTgt spid="532515"/>
                                        </p:tgtEl>
                                        <p:attrNameLst>
                                          <p:attrName>style.visibility</p:attrName>
                                        </p:attrNameLst>
                                      </p:cBhvr>
                                      <p:to>
                                        <p:strVal val="visible"/>
                                      </p:to>
                                    </p:set>
                                    <p:animEffect transition="in" filter="wipe(down)">
                                      <p:cBhvr>
                                        <p:cTn id="44" dur="500"/>
                                        <p:tgtEl>
                                          <p:spTgt spid="532515"/>
                                        </p:tgtEl>
                                      </p:cBhvr>
                                    </p:animEffect>
                                  </p:childTnLst>
                                </p:cTn>
                              </p:par>
                            </p:childTnLst>
                          </p:cTn>
                        </p:par>
                        <p:par>
                          <p:cTn id="45" fill="hold">
                            <p:stCondLst>
                              <p:cond delay="1500"/>
                            </p:stCondLst>
                            <p:childTnLst>
                              <p:par>
                                <p:cTn id="46" presetID="22" presetClass="entr" presetSubtype="4" fill="hold" grpId="0" nodeType="afterEffect">
                                  <p:stCondLst>
                                    <p:cond delay="0"/>
                                  </p:stCondLst>
                                  <p:childTnLst>
                                    <p:set>
                                      <p:cBhvr>
                                        <p:cTn id="47" dur="1" fill="hold">
                                          <p:stCondLst>
                                            <p:cond delay="0"/>
                                          </p:stCondLst>
                                        </p:cTn>
                                        <p:tgtEl>
                                          <p:spTgt spid="532505"/>
                                        </p:tgtEl>
                                        <p:attrNameLst>
                                          <p:attrName>style.visibility</p:attrName>
                                        </p:attrNameLst>
                                      </p:cBhvr>
                                      <p:to>
                                        <p:strVal val="visible"/>
                                      </p:to>
                                    </p:set>
                                    <p:animEffect transition="in" filter="wipe(down)">
                                      <p:cBhvr>
                                        <p:cTn id="48" dur="500"/>
                                        <p:tgtEl>
                                          <p:spTgt spid="532505"/>
                                        </p:tgtEl>
                                      </p:cBhvr>
                                    </p:animEffect>
                                  </p:childTnLst>
                                </p:cTn>
                              </p:par>
                            </p:childTnLst>
                          </p:cTn>
                        </p:par>
                        <p:par>
                          <p:cTn id="49" fill="hold">
                            <p:stCondLst>
                              <p:cond delay="2000"/>
                            </p:stCondLst>
                            <p:childTnLst>
                              <p:par>
                                <p:cTn id="50" presetID="1" presetClass="entr" presetSubtype="0" fill="hold" grpId="0" nodeType="afterEffect">
                                  <p:stCondLst>
                                    <p:cond delay="0"/>
                                  </p:stCondLst>
                                  <p:childTnLst>
                                    <p:set>
                                      <p:cBhvr>
                                        <p:cTn id="51" dur="1" fill="hold">
                                          <p:stCondLst>
                                            <p:cond delay="0"/>
                                          </p:stCondLst>
                                        </p:cTn>
                                        <p:tgtEl>
                                          <p:spTgt spid="532529"/>
                                        </p:tgtEl>
                                        <p:attrNameLst>
                                          <p:attrName>style.visibility</p:attrName>
                                        </p:attrNameLst>
                                      </p:cBhvr>
                                      <p:to>
                                        <p:strVal val="visible"/>
                                      </p:to>
                                    </p:set>
                                  </p:childTnLst>
                                </p:cTn>
                              </p:par>
                            </p:childTnLst>
                          </p:cTn>
                        </p:par>
                        <p:par>
                          <p:cTn id="52" fill="hold">
                            <p:stCondLst>
                              <p:cond delay="2000"/>
                            </p:stCondLst>
                            <p:childTnLst>
                              <p:par>
                                <p:cTn id="53" presetID="1" presetClass="entr" presetSubtype="0" fill="hold" grpId="0" nodeType="afterEffect">
                                  <p:stCondLst>
                                    <p:cond delay="0"/>
                                  </p:stCondLst>
                                  <p:childTnLst>
                                    <p:set>
                                      <p:cBhvr>
                                        <p:cTn id="54" dur="1" fill="hold">
                                          <p:stCondLst>
                                            <p:cond delay="0"/>
                                          </p:stCondLst>
                                        </p:cTn>
                                        <p:tgtEl>
                                          <p:spTgt spid="532530"/>
                                        </p:tgtEl>
                                        <p:attrNameLst>
                                          <p:attrName>style.visibility</p:attrName>
                                        </p:attrNameLst>
                                      </p:cBhvr>
                                      <p:to>
                                        <p:strVal val="visible"/>
                                      </p:to>
                                    </p:set>
                                  </p:childTnLst>
                                </p:cTn>
                              </p:par>
                            </p:childTnLst>
                          </p:cTn>
                        </p:par>
                        <p:par>
                          <p:cTn id="55" fill="hold">
                            <p:stCondLst>
                              <p:cond delay="2000"/>
                            </p:stCondLst>
                            <p:childTnLst>
                              <p:par>
                                <p:cTn id="56" presetID="1" presetClass="entr" presetSubtype="0" fill="hold" grpId="0" nodeType="afterEffect">
                                  <p:stCondLst>
                                    <p:cond delay="0"/>
                                  </p:stCondLst>
                                  <p:childTnLst>
                                    <p:set>
                                      <p:cBhvr>
                                        <p:cTn id="57" dur="1" fill="hold">
                                          <p:stCondLst>
                                            <p:cond delay="0"/>
                                          </p:stCondLst>
                                        </p:cTn>
                                        <p:tgtEl>
                                          <p:spTgt spid="532531"/>
                                        </p:tgtEl>
                                        <p:attrNameLst>
                                          <p:attrName>style.visibility</p:attrName>
                                        </p:attrNameLst>
                                      </p:cBhvr>
                                      <p:to>
                                        <p:strVal val="visible"/>
                                      </p:to>
                                    </p:set>
                                  </p:childTnLst>
                                </p:cTn>
                              </p:par>
                            </p:childTnLst>
                          </p:cTn>
                        </p:par>
                        <p:par>
                          <p:cTn id="58" fill="hold">
                            <p:stCondLst>
                              <p:cond delay="2000"/>
                            </p:stCondLst>
                            <p:childTnLst>
                              <p:par>
                                <p:cTn id="59" presetID="1" presetClass="entr" presetSubtype="0" fill="hold" grpId="0" nodeType="afterEffect">
                                  <p:stCondLst>
                                    <p:cond delay="0"/>
                                  </p:stCondLst>
                                  <p:childTnLst>
                                    <p:set>
                                      <p:cBhvr>
                                        <p:cTn id="60" dur="1" fill="hold">
                                          <p:stCondLst>
                                            <p:cond delay="0"/>
                                          </p:stCondLst>
                                        </p:cTn>
                                        <p:tgtEl>
                                          <p:spTgt spid="53253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532487"/>
                                        </p:tgtEl>
                                        <p:attrNameLst>
                                          <p:attrName>style.visibility</p:attrName>
                                        </p:attrNameLst>
                                      </p:cBhvr>
                                      <p:to>
                                        <p:strVal val="visible"/>
                                      </p:to>
                                    </p:set>
                                    <p:animEffect transition="in" filter="wipe(left)">
                                      <p:cBhvr>
                                        <p:cTn id="65" dur="500"/>
                                        <p:tgtEl>
                                          <p:spTgt spid="532487"/>
                                        </p:tgtEl>
                                      </p:cBhvr>
                                    </p:animEffect>
                                  </p:childTnLst>
                                </p:cTn>
                              </p:par>
                            </p:childTnLst>
                          </p:cTn>
                        </p:par>
                        <p:par>
                          <p:cTn id="66" fill="hold">
                            <p:stCondLst>
                              <p:cond delay="500"/>
                            </p:stCondLst>
                            <p:childTnLst>
                              <p:par>
                                <p:cTn id="67" presetID="22" presetClass="entr" presetSubtype="8" fill="hold" grpId="0" nodeType="afterEffect">
                                  <p:stCondLst>
                                    <p:cond delay="0"/>
                                  </p:stCondLst>
                                  <p:childTnLst>
                                    <p:set>
                                      <p:cBhvr>
                                        <p:cTn id="68" dur="1" fill="hold">
                                          <p:stCondLst>
                                            <p:cond delay="0"/>
                                          </p:stCondLst>
                                        </p:cTn>
                                        <p:tgtEl>
                                          <p:spTgt spid="532497"/>
                                        </p:tgtEl>
                                        <p:attrNameLst>
                                          <p:attrName>style.visibility</p:attrName>
                                        </p:attrNameLst>
                                      </p:cBhvr>
                                      <p:to>
                                        <p:strVal val="visible"/>
                                      </p:to>
                                    </p:set>
                                    <p:animEffect transition="in" filter="wipe(left)">
                                      <p:cBhvr>
                                        <p:cTn id="69" dur="500"/>
                                        <p:tgtEl>
                                          <p:spTgt spid="532497"/>
                                        </p:tgtEl>
                                      </p:cBhvr>
                                    </p:animEffect>
                                  </p:childTnLst>
                                </p:cTn>
                              </p:par>
                            </p:childTnLst>
                          </p:cTn>
                        </p:par>
                        <p:par>
                          <p:cTn id="70" fill="hold">
                            <p:stCondLst>
                              <p:cond delay="1000"/>
                            </p:stCondLst>
                            <p:childTnLst>
                              <p:par>
                                <p:cTn id="71" presetID="22" presetClass="entr" presetSubtype="4" fill="hold" grpId="0" nodeType="afterEffect">
                                  <p:stCondLst>
                                    <p:cond delay="0"/>
                                  </p:stCondLst>
                                  <p:childTnLst>
                                    <p:set>
                                      <p:cBhvr>
                                        <p:cTn id="72" dur="1" fill="hold">
                                          <p:stCondLst>
                                            <p:cond delay="0"/>
                                          </p:stCondLst>
                                        </p:cTn>
                                        <p:tgtEl>
                                          <p:spTgt spid="532516"/>
                                        </p:tgtEl>
                                        <p:attrNameLst>
                                          <p:attrName>style.visibility</p:attrName>
                                        </p:attrNameLst>
                                      </p:cBhvr>
                                      <p:to>
                                        <p:strVal val="visible"/>
                                      </p:to>
                                    </p:set>
                                    <p:animEffect transition="in" filter="wipe(down)">
                                      <p:cBhvr>
                                        <p:cTn id="73" dur="500"/>
                                        <p:tgtEl>
                                          <p:spTgt spid="532516"/>
                                        </p:tgtEl>
                                      </p:cBhvr>
                                    </p:animEffect>
                                  </p:childTnLst>
                                </p:cTn>
                              </p:par>
                            </p:childTnLst>
                          </p:cTn>
                        </p:par>
                        <p:par>
                          <p:cTn id="74" fill="hold">
                            <p:stCondLst>
                              <p:cond delay="1500"/>
                            </p:stCondLst>
                            <p:childTnLst>
                              <p:par>
                                <p:cTn id="75" presetID="22" presetClass="entr" presetSubtype="4" fill="hold" grpId="0" nodeType="afterEffect">
                                  <p:stCondLst>
                                    <p:cond delay="0"/>
                                  </p:stCondLst>
                                  <p:childTnLst>
                                    <p:set>
                                      <p:cBhvr>
                                        <p:cTn id="76" dur="1" fill="hold">
                                          <p:stCondLst>
                                            <p:cond delay="0"/>
                                          </p:stCondLst>
                                        </p:cTn>
                                        <p:tgtEl>
                                          <p:spTgt spid="532506"/>
                                        </p:tgtEl>
                                        <p:attrNameLst>
                                          <p:attrName>style.visibility</p:attrName>
                                        </p:attrNameLst>
                                      </p:cBhvr>
                                      <p:to>
                                        <p:strVal val="visible"/>
                                      </p:to>
                                    </p:set>
                                    <p:animEffect transition="in" filter="wipe(down)">
                                      <p:cBhvr>
                                        <p:cTn id="77" dur="500"/>
                                        <p:tgtEl>
                                          <p:spTgt spid="532506"/>
                                        </p:tgtEl>
                                      </p:cBhvr>
                                    </p:animEffect>
                                  </p:childTnLst>
                                </p:cTn>
                              </p:par>
                            </p:childTnLst>
                          </p:cTn>
                        </p:par>
                        <p:par>
                          <p:cTn id="78" fill="hold">
                            <p:stCondLst>
                              <p:cond delay="2000"/>
                            </p:stCondLst>
                            <p:childTnLst>
                              <p:par>
                                <p:cTn id="79" presetID="1" presetClass="entr" presetSubtype="0" fill="hold" grpId="0" nodeType="afterEffect">
                                  <p:stCondLst>
                                    <p:cond delay="0"/>
                                  </p:stCondLst>
                                  <p:childTnLst>
                                    <p:set>
                                      <p:cBhvr>
                                        <p:cTn id="80" dur="1" fill="hold">
                                          <p:stCondLst>
                                            <p:cond delay="0"/>
                                          </p:stCondLst>
                                        </p:cTn>
                                        <p:tgtEl>
                                          <p:spTgt spid="532533"/>
                                        </p:tgtEl>
                                        <p:attrNameLst>
                                          <p:attrName>style.visibility</p:attrName>
                                        </p:attrNameLst>
                                      </p:cBhvr>
                                      <p:to>
                                        <p:strVal val="visible"/>
                                      </p:to>
                                    </p:set>
                                  </p:childTnLst>
                                </p:cTn>
                              </p:par>
                            </p:childTnLst>
                          </p:cTn>
                        </p:par>
                        <p:par>
                          <p:cTn id="81" fill="hold">
                            <p:stCondLst>
                              <p:cond delay="2000"/>
                            </p:stCondLst>
                            <p:childTnLst>
                              <p:par>
                                <p:cTn id="82" presetID="1" presetClass="entr" presetSubtype="0" fill="hold" grpId="0" nodeType="afterEffect">
                                  <p:stCondLst>
                                    <p:cond delay="0"/>
                                  </p:stCondLst>
                                  <p:childTnLst>
                                    <p:set>
                                      <p:cBhvr>
                                        <p:cTn id="83" dur="1" fill="hold">
                                          <p:stCondLst>
                                            <p:cond delay="0"/>
                                          </p:stCondLst>
                                        </p:cTn>
                                        <p:tgtEl>
                                          <p:spTgt spid="532534"/>
                                        </p:tgtEl>
                                        <p:attrNameLst>
                                          <p:attrName>style.visibility</p:attrName>
                                        </p:attrNameLst>
                                      </p:cBhvr>
                                      <p:to>
                                        <p:strVal val="visible"/>
                                      </p:to>
                                    </p:set>
                                  </p:childTnLst>
                                </p:cTn>
                              </p:par>
                            </p:childTnLst>
                          </p:cTn>
                        </p:par>
                        <p:par>
                          <p:cTn id="84" fill="hold">
                            <p:stCondLst>
                              <p:cond delay="2000"/>
                            </p:stCondLst>
                            <p:childTnLst>
                              <p:par>
                                <p:cTn id="85" presetID="1" presetClass="entr" presetSubtype="0" fill="hold" grpId="0" nodeType="afterEffect">
                                  <p:stCondLst>
                                    <p:cond delay="0"/>
                                  </p:stCondLst>
                                  <p:childTnLst>
                                    <p:set>
                                      <p:cBhvr>
                                        <p:cTn id="86" dur="1" fill="hold">
                                          <p:stCondLst>
                                            <p:cond delay="0"/>
                                          </p:stCondLst>
                                        </p:cTn>
                                        <p:tgtEl>
                                          <p:spTgt spid="532535"/>
                                        </p:tgtEl>
                                        <p:attrNameLst>
                                          <p:attrName>style.visibility</p:attrName>
                                        </p:attrNameLst>
                                      </p:cBhvr>
                                      <p:to>
                                        <p:strVal val="visible"/>
                                      </p:to>
                                    </p:set>
                                  </p:childTnLst>
                                </p:cTn>
                              </p:par>
                            </p:childTnLst>
                          </p:cTn>
                        </p:par>
                        <p:par>
                          <p:cTn id="87" fill="hold">
                            <p:stCondLst>
                              <p:cond delay="2000"/>
                            </p:stCondLst>
                            <p:childTnLst>
                              <p:par>
                                <p:cTn id="88" presetID="1" presetClass="entr" presetSubtype="0" fill="hold" grpId="0" nodeType="afterEffect">
                                  <p:stCondLst>
                                    <p:cond delay="0"/>
                                  </p:stCondLst>
                                  <p:childTnLst>
                                    <p:set>
                                      <p:cBhvr>
                                        <p:cTn id="89" dur="1" fill="hold">
                                          <p:stCondLst>
                                            <p:cond delay="0"/>
                                          </p:stCondLst>
                                        </p:cTn>
                                        <p:tgtEl>
                                          <p:spTgt spid="532536"/>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532488"/>
                                        </p:tgtEl>
                                        <p:attrNameLst>
                                          <p:attrName>style.visibility</p:attrName>
                                        </p:attrNameLst>
                                      </p:cBhvr>
                                      <p:to>
                                        <p:strVal val="visible"/>
                                      </p:to>
                                    </p:set>
                                    <p:animEffect transition="in" filter="wipe(left)">
                                      <p:cBhvr>
                                        <p:cTn id="94" dur="500"/>
                                        <p:tgtEl>
                                          <p:spTgt spid="532488"/>
                                        </p:tgtEl>
                                      </p:cBhvr>
                                    </p:animEffect>
                                  </p:childTnLst>
                                </p:cTn>
                              </p:par>
                            </p:childTnLst>
                          </p:cTn>
                        </p:par>
                        <p:par>
                          <p:cTn id="95" fill="hold">
                            <p:stCondLst>
                              <p:cond delay="500"/>
                            </p:stCondLst>
                            <p:childTnLst>
                              <p:par>
                                <p:cTn id="96" presetID="22" presetClass="entr" presetSubtype="8" fill="hold" grpId="0" nodeType="afterEffect">
                                  <p:stCondLst>
                                    <p:cond delay="0"/>
                                  </p:stCondLst>
                                  <p:childTnLst>
                                    <p:set>
                                      <p:cBhvr>
                                        <p:cTn id="97" dur="1" fill="hold">
                                          <p:stCondLst>
                                            <p:cond delay="0"/>
                                          </p:stCondLst>
                                        </p:cTn>
                                        <p:tgtEl>
                                          <p:spTgt spid="532498"/>
                                        </p:tgtEl>
                                        <p:attrNameLst>
                                          <p:attrName>style.visibility</p:attrName>
                                        </p:attrNameLst>
                                      </p:cBhvr>
                                      <p:to>
                                        <p:strVal val="visible"/>
                                      </p:to>
                                    </p:set>
                                    <p:animEffect transition="in" filter="wipe(left)">
                                      <p:cBhvr>
                                        <p:cTn id="98" dur="500"/>
                                        <p:tgtEl>
                                          <p:spTgt spid="532498"/>
                                        </p:tgtEl>
                                      </p:cBhvr>
                                    </p:animEffect>
                                  </p:childTnLst>
                                </p:cTn>
                              </p:par>
                            </p:childTnLst>
                          </p:cTn>
                        </p:par>
                        <p:par>
                          <p:cTn id="99" fill="hold">
                            <p:stCondLst>
                              <p:cond delay="1000"/>
                            </p:stCondLst>
                            <p:childTnLst>
                              <p:par>
                                <p:cTn id="100" presetID="22" presetClass="entr" presetSubtype="4" fill="hold" grpId="0" nodeType="afterEffect">
                                  <p:stCondLst>
                                    <p:cond delay="0"/>
                                  </p:stCondLst>
                                  <p:childTnLst>
                                    <p:set>
                                      <p:cBhvr>
                                        <p:cTn id="101" dur="1" fill="hold">
                                          <p:stCondLst>
                                            <p:cond delay="0"/>
                                          </p:stCondLst>
                                        </p:cTn>
                                        <p:tgtEl>
                                          <p:spTgt spid="532517"/>
                                        </p:tgtEl>
                                        <p:attrNameLst>
                                          <p:attrName>style.visibility</p:attrName>
                                        </p:attrNameLst>
                                      </p:cBhvr>
                                      <p:to>
                                        <p:strVal val="visible"/>
                                      </p:to>
                                    </p:set>
                                    <p:animEffect transition="in" filter="wipe(down)">
                                      <p:cBhvr>
                                        <p:cTn id="102" dur="500"/>
                                        <p:tgtEl>
                                          <p:spTgt spid="532517"/>
                                        </p:tgtEl>
                                      </p:cBhvr>
                                    </p:animEffect>
                                  </p:childTnLst>
                                </p:cTn>
                              </p:par>
                            </p:childTnLst>
                          </p:cTn>
                        </p:par>
                        <p:par>
                          <p:cTn id="103" fill="hold">
                            <p:stCondLst>
                              <p:cond delay="1500"/>
                            </p:stCondLst>
                            <p:childTnLst>
                              <p:par>
                                <p:cTn id="104" presetID="22" presetClass="entr" presetSubtype="4" fill="hold" grpId="0" nodeType="afterEffect">
                                  <p:stCondLst>
                                    <p:cond delay="0"/>
                                  </p:stCondLst>
                                  <p:childTnLst>
                                    <p:set>
                                      <p:cBhvr>
                                        <p:cTn id="105" dur="1" fill="hold">
                                          <p:stCondLst>
                                            <p:cond delay="0"/>
                                          </p:stCondLst>
                                        </p:cTn>
                                        <p:tgtEl>
                                          <p:spTgt spid="532507"/>
                                        </p:tgtEl>
                                        <p:attrNameLst>
                                          <p:attrName>style.visibility</p:attrName>
                                        </p:attrNameLst>
                                      </p:cBhvr>
                                      <p:to>
                                        <p:strVal val="visible"/>
                                      </p:to>
                                    </p:set>
                                    <p:animEffect transition="in" filter="wipe(down)">
                                      <p:cBhvr>
                                        <p:cTn id="106" dur="500"/>
                                        <p:tgtEl>
                                          <p:spTgt spid="532507"/>
                                        </p:tgtEl>
                                      </p:cBhvr>
                                    </p:animEffect>
                                  </p:childTnLst>
                                </p:cTn>
                              </p:par>
                            </p:childTnLst>
                          </p:cTn>
                        </p:par>
                        <p:par>
                          <p:cTn id="107" fill="hold">
                            <p:stCondLst>
                              <p:cond delay="2000"/>
                            </p:stCondLst>
                            <p:childTnLst>
                              <p:par>
                                <p:cTn id="108" presetID="1" presetClass="entr" presetSubtype="0" fill="hold" grpId="0" nodeType="afterEffect">
                                  <p:stCondLst>
                                    <p:cond delay="0"/>
                                  </p:stCondLst>
                                  <p:childTnLst>
                                    <p:set>
                                      <p:cBhvr>
                                        <p:cTn id="109" dur="1" fill="hold">
                                          <p:stCondLst>
                                            <p:cond delay="0"/>
                                          </p:stCondLst>
                                        </p:cTn>
                                        <p:tgtEl>
                                          <p:spTgt spid="532537"/>
                                        </p:tgtEl>
                                        <p:attrNameLst>
                                          <p:attrName>style.visibility</p:attrName>
                                        </p:attrNameLst>
                                      </p:cBhvr>
                                      <p:to>
                                        <p:strVal val="visible"/>
                                      </p:to>
                                    </p:set>
                                  </p:childTnLst>
                                </p:cTn>
                              </p:par>
                            </p:childTnLst>
                          </p:cTn>
                        </p:par>
                        <p:par>
                          <p:cTn id="110" fill="hold">
                            <p:stCondLst>
                              <p:cond delay="2000"/>
                            </p:stCondLst>
                            <p:childTnLst>
                              <p:par>
                                <p:cTn id="111" presetID="1" presetClass="entr" presetSubtype="0" fill="hold" grpId="0" nodeType="afterEffect">
                                  <p:stCondLst>
                                    <p:cond delay="0"/>
                                  </p:stCondLst>
                                  <p:childTnLst>
                                    <p:set>
                                      <p:cBhvr>
                                        <p:cTn id="112" dur="1" fill="hold">
                                          <p:stCondLst>
                                            <p:cond delay="0"/>
                                          </p:stCondLst>
                                        </p:cTn>
                                        <p:tgtEl>
                                          <p:spTgt spid="532538"/>
                                        </p:tgtEl>
                                        <p:attrNameLst>
                                          <p:attrName>style.visibility</p:attrName>
                                        </p:attrNameLst>
                                      </p:cBhvr>
                                      <p:to>
                                        <p:strVal val="visible"/>
                                      </p:to>
                                    </p:set>
                                  </p:childTnLst>
                                </p:cTn>
                              </p:par>
                            </p:childTnLst>
                          </p:cTn>
                        </p:par>
                        <p:par>
                          <p:cTn id="113" fill="hold">
                            <p:stCondLst>
                              <p:cond delay="2000"/>
                            </p:stCondLst>
                            <p:childTnLst>
                              <p:par>
                                <p:cTn id="114" presetID="1" presetClass="entr" presetSubtype="0" fill="hold" grpId="0" nodeType="afterEffect">
                                  <p:stCondLst>
                                    <p:cond delay="0"/>
                                  </p:stCondLst>
                                  <p:childTnLst>
                                    <p:set>
                                      <p:cBhvr>
                                        <p:cTn id="115" dur="1" fill="hold">
                                          <p:stCondLst>
                                            <p:cond delay="0"/>
                                          </p:stCondLst>
                                        </p:cTn>
                                        <p:tgtEl>
                                          <p:spTgt spid="532539"/>
                                        </p:tgtEl>
                                        <p:attrNameLst>
                                          <p:attrName>style.visibility</p:attrName>
                                        </p:attrNameLst>
                                      </p:cBhvr>
                                      <p:to>
                                        <p:strVal val="visible"/>
                                      </p:to>
                                    </p:set>
                                  </p:childTnLst>
                                </p:cTn>
                              </p:par>
                            </p:childTnLst>
                          </p:cTn>
                        </p:par>
                        <p:par>
                          <p:cTn id="116" fill="hold">
                            <p:stCondLst>
                              <p:cond delay="2000"/>
                            </p:stCondLst>
                            <p:childTnLst>
                              <p:par>
                                <p:cTn id="117" presetID="1" presetClass="entr" presetSubtype="0" fill="hold" grpId="0" nodeType="afterEffect">
                                  <p:stCondLst>
                                    <p:cond delay="0"/>
                                  </p:stCondLst>
                                  <p:childTnLst>
                                    <p:set>
                                      <p:cBhvr>
                                        <p:cTn id="118" dur="1" fill="hold">
                                          <p:stCondLst>
                                            <p:cond delay="0"/>
                                          </p:stCondLst>
                                        </p:cTn>
                                        <p:tgtEl>
                                          <p:spTgt spid="532540"/>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532489"/>
                                        </p:tgtEl>
                                        <p:attrNameLst>
                                          <p:attrName>style.visibility</p:attrName>
                                        </p:attrNameLst>
                                      </p:cBhvr>
                                      <p:to>
                                        <p:strVal val="visible"/>
                                      </p:to>
                                    </p:set>
                                    <p:animEffect transition="in" filter="wipe(left)">
                                      <p:cBhvr>
                                        <p:cTn id="123" dur="500"/>
                                        <p:tgtEl>
                                          <p:spTgt spid="532489"/>
                                        </p:tgtEl>
                                      </p:cBhvr>
                                    </p:animEffect>
                                  </p:childTnLst>
                                </p:cTn>
                              </p:par>
                            </p:childTnLst>
                          </p:cTn>
                        </p:par>
                        <p:par>
                          <p:cTn id="124" fill="hold">
                            <p:stCondLst>
                              <p:cond delay="500"/>
                            </p:stCondLst>
                            <p:childTnLst>
                              <p:par>
                                <p:cTn id="125" presetID="22" presetClass="entr" presetSubtype="8" fill="hold" grpId="0" nodeType="afterEffect">
                                  <p:stCondLst>
                                    <p:cond delay="0"/>
                                  </p:stCondLst>
                                  <p:childTnLst>
                                    <p:set>
                                      <p:cBhvr>
                                        <p:cTn id="126" dur="1" fill="hold">
                                          <p:stCondLst>
                                            <p:cond delay="0"/>
                                          </p:stCondLst>
                                        </p:cTn>
                                        <p:tgtEl>
                                          <p:spTgt spid="532499"/>
                                        </p:tgtEl>
                                        <p:attrNameLst>
                                          <p:attrName>style.visibility</p:attrName>
                                        </p:attrNameLst>
                                      </p:cBhvr>
                                      <p:to>
                                        <p:strVal val="visible"/>
                                      </p:to>
                                    </p:set>
                                    <p:animEffect transition="in" filter="wipe(left)">
                                      <p:cBhvr>
                                        <p:cTn id="127" dur="500"/>
                                        <p:tgtEl>
                                          <p:spTgt spid="532499"/>
                                        </p:tgtEl>
                                      </p:cBhvr>
                                    </p:animEffect>
                                  </p:childTnLst>
                                </p:cTn>
                              </p:par>
                            </p:childTnLst>
                          </p:cTn>
                        </p:par>
                        <p:par>
                          <p:cTn id="128" fill="hold">
                            <p:stCondLst>
                              <p:cond delay="1000"/>
                            </p:stCondLst>
                            <p:childTnLst>
                              <p:par>
                                <p:cTn id="129" presetID="22" presetClass="entr" presetSubtype="4" fill="hold" grpId="0" nodeType="afterEffect">
                                  <p:stCondLst>
                                    <p:cond delay="0"/>
                                  </p:stCondLst>
                                  <p:childTnLst>
                                    <p:set>
                                      <p:cBhvr>
                                        <p:cTn id="130" dur="1" fill="hold">
                                          <p:stCondLst>
                                            <p:cond delay="0"/>
                                          </p:stCondLst>
                                        </p:cTn>
                                        <p:tgtEl>
                                          <p:spTgt spid="532518"/>
                                        </p:tgtEl>
                                        <p:attrNameLst>
                                          <p:attrName>style.visibility</p:attrName>
                                        </p:attrNameLst>
                                      </p:cBhvr>
                                      <p:to>
                                        <p:strVal val="visible"/>
                                      </p:to>
                                    </p:set>
                                    <p:animEffect transition="in" filter="wipe(down)">
                                      <p:cBhvr>
                                        <p:cTn id="131" dur="500"/>
                                        <p:tgtEl>
                                          <p:spTgt spid="532518"/>
                                        </p:tgtEl>
                                      </p:cBhvr>
                                    </p:animEffect>
                                  </p:childTnLst>
                                </p:cTn>
                              </p:par>
                            </p:childTnLst>
                          </p:cTn>
                        </p:par>
                        <p:par>
                          <p:cTn id="132" fill="hold">
                            <p:stCondLst>
                              <p:cond delay="1500"/>
                            </p:stCondLst>
                            <p:childTnLst>
                              <p:par>
                                <p:cTn id="133" presetID="22" presetClass="entr" presetSubtype="4" fill="hold" grpId="0" nodeType="afterEffect">
                                  <p:stCondLst>
                                    <p:cond delay="0"/>
                                  </p:stCondLst>
                                  <p:childTnLst>
                                    <p:set>
                                      <p:cBhvr>
                                        <p:cTn id="134" dur="1" fill="hold">
                                          <p:stCondLst>
                                            <p:cond delay="0"/>
                                          </p:stCondLst>
                                        </p:cTn>
                                        <p:tgtEl>
                                          <p:spTgt spid="532508"/>
                                        </p:tgtEl>
                                        <p:attrNameLst>
                                          <p:attrName>style.visibility</p:attrName>
                                        </p:attrNameLst>
                                      </p:cBhvr>
                                      <p:to>
                                        <p:strVal val="visible"/>
                                      </p:to>
                                    </p:set>
                                    <p:animEffect transition="in" filter="wipe(down)">
                                      <p:cBhvr>
                                        <p:cTn id="135" dur="500"/>
                                        <p:tgtEl>
                                          <p:spTgt spid="532508"/>
                                        </p:tgtEl>
                                      </p:cBhvr>
                                    </p:animEffect>
                                  </p:childTnLst>
                                </p:cTn>
                              </p:par>
                            </p:childTnLst>
                          </p:cTn>
                        </p:par>
                        <p:par>
                          <p:cTn id="136" fill="hold">
                            <p:stCondLst>
                              <p:cond delay="2000"/>
                            </p:stCondLst>
                            <p:childTnLst>
                              <p:par>
                                <p:cTn id="137" presetID="1" presetClass="entr" presetSubtype="0" fill="hold" grpId="0" nodeType="afterEffect">
                                  <p:stCondLst>
                                    <p:cond delay="0"/>
                                  </p:stCondLst>
                                  <p:childTnLst>
                                    <p:set>
                                      <p:cBhvr>
                                        <p:cTn id="138" dur="1" fill="hold">
                                          <p:stCondLst>
                                            <p:cond delay="0"/>
                                          </p:stCondLst>
                                        </p:cTn>
                                        <p:tgtEl>
                                          <p:spTgt spid="532541"/>
                                        </p:tgtEl>
                                        <p:attrNameLst>
                                          <p:attrName>style.visibility</p:attrName>
                                        </p:attrNameLst>
                                      </p:cBhvr>
                                      <p:to>
                                        <p:strVal val="visible"/>
                                      </p:to>
                                    </p:set>
                                  </p:childTnLst>
                                </p:cTn>
                              </p:par>
                            </p:childTnLst>
                          </p:cTn>
                        </p:par>
                        <p:par>
                          <p:cTn id="139" fill="hold">
                            <p:stCondLst>
                              <p:cond delay="2000"/>
                            </p:stCondLst>
                            <p:childTnLst>
                              <p:par>
                                <p:cTn id="140" presetID="1" presetClass="entr" presetSubtype="0" fill="hold" grpId="0" nodeType="afterEffect">
                                  <p:stCondLst>
                                    <p:cond delay="0"/>
                                  </p:stCondLst>
                                  <p:childTnLst>
                                    <p:set>
                                      <p:cBhvr>
                                        <p:cTn id="141" dur="1" fill="hold">
                                          <p:stCondLst>
                                            <p:cond delay="0"/>
                                          </p:stCondLst>
                                        </p:cTn>
                                        <p:tgtEl>
                                          <p:spTgt spid="532542"/>
                                        </p:tgtEl>
                                        <p:attrNameLst>
                                          <p:attrName>style.visibility</p:attrName>
                                        </p:attrNameLst>
                                      </p:cBhvr>
                                      <p:to>
                                        <p:strVal val="visible"/>
                                      </p:to>
                                    </p:set>
                                  </p:childTnLst>
                                </p:cTn>
                              </p:par>
                            </p:childTnLst>
                          </p:cTn>
                        </p:par>
                        <p:par>
                          <p:cTn id="142" fill="hold">
                            <p:stCondLst>
                              <p:cond delay="2000"/>
                            </p:stCondLst>
                            <p:childTnLst>
                              <p:par>
                                <p:cTn id="143" presetID="1" presetClass="entr" presetSubtype="0" fill="hold" grpId="0" nodeType="afterEffect">
                                  <p:stCondLst>
                                    <p:cond delay="0"/>
                                  </p:stCondLst>
                                  <p:childTnLst>
                                    <p:set>
                                      <p:cBhvr>
                                        <p:cTn id="144" dur="1" fill="hold">
                                          <p:stCondLst>
                                            <p:cond delay="0"/>
                                          </p:stCondLst>
                                        </p:cTn>
                                        <p:tgtEl>
                                          <p:spTgt spid="532543"/>
                                        </p:tgtEl>
                                        <p:attrNameLst>
                                          <p:attrName>style.visibility</p:attrName>
                                        </p:attrNameLst>
                                      </p:cBhvr>
                                      <p:to>
                                        <p:strVal val="visible"/>
                                      </p:to>
                                    </p:set>
                                  </p:childTnLst>
                                </p:cTn>
                              </p:par>
                            </p:childTnLst>
                          </p:cTn>
                        </p:par>
                        <p:par>
                          <p:cTn id="145" fill="hold">
                            <p:stCondLst>
                              <p:cond delay="2000"/>
                            </p:stCondLst>
                            <p:childTnLst>
                              <p:par>
                                <p:cTn id="146" presetID="1" presetClass="entr" presetSubtype="0" fill="hold" grpId="0" nodeType="afterEffect">
                                  <p:stCondLst>
                                    <p:cond delay="0"/>
                                  </p:stCondLst>
                                  <p:childTnLst>
                                    <p:set>
                                      <p:cBhvr>
                                        <p:cTn id="147" dur="1" fill="hold">
                                          <p:stCondLst>
                                            <p:cond delay="0"/>
                                          </p:stCondLst>
                                        </p:cTn>
                                        <p:tgtEl>
                                          <p:spTgt spid="532544"/>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22" presetClass="entr" presetSubtype="8" fill="hold" grpId="0" nodeType="clickEffect">
                                  <p:stCondLst>
                                    <p:cond delay="0"/>
                                  </p:stCondLst>
                                  <p:childTnLst>
                                    <p:set>
                                      <p:cBhvr>
                                        <p:cTn id="151" dur="1" fill="hold">
                                          <p:stCondLst>
                                            <p:cond delay="0"/>
                                          </p:stCondLst>
                                        </p:cTn>
                                        <p:tgtEl>
                                          <p:spTgt spid="532490"/>
                                        </p:tgtEl>
                                        <p:attrNameLst>
                                          <p:attrName>style.visibility</p:attrName>
                                        </p:attrNameLst>
                                      </p:cBhvr>
                                      <p:to>
                                        <p:strVal val="visible"/>
                                      </p:to>
                                    </p:set>
                                    <p:animEffect transition="in" filter="wipe(left)">
                                      <p:cBhvr>
                                        <p:cTn id="152" dur="500"/>
                                        <p:tgtEl>
                                          <p:spTgt spid="532490"/>
                                        </p:tgtEl>
                                      </p:cBhvr>
                                    </p:animEffect>
                                  </p:childTnLst>
                                </p:cTn>
                              </p:par>
                            </p:childTnLst>
                          </p:cTn>
                        </p:par>
                        <p:par>
                          <p:cTn id="153" fill="hold">
                            <p:stCondLst>
                              <p:cond delay="500"/>
                            </p:stCondLst>
                            <p:childTnLst>
                              <p:par>
                                <p:cTn id="154" presetID="22" presetClass="entr" presetSubtype="8" fill="hold" grpId="0" nodeType="afterEffect">
                                  <p:stCondLst>
                                    <p:cond delay="0"/>
                                  </p:stCondLst>
                                  <p:childTnLst>
                                    <p:set>
                                      <p:cBhvr>
                                        <p:cTn id="155" dur="1" fill="hold">
                                          <p:stCondLst>
                                            <p:cond delay="0"/>
                                          </p:stCondLst>
                                        </p:cTn>
                                        <p:tgtEl>
                                          <p:spTgt spid="532500"/>
                                        </p:tgtEl>
                                        <p:attrNameLst>
                                          <p:attrName>style.visibility</p:attrName>
                                        </p:attrNameLst>
                                      </p:cBhvr>
                                      <p:to>
                                        <p:strVal val="visible"/>
                                      </p:to>
                                    </p:set>
                                    <p:animEffect transition="in" filter="wipe(left)">
                                      <p:cBhvr>
                                        <p:cTn id="156" dur="500"/>
                                        <p:tgtEl>
                                          <p:spTgt spid="532500"/>
                                        </p:tgtEl>
                                      </p:cBhvr>
                                    </p:animEffect>
                                  </p:childTnLst>
                                </p:cTn>
                              </p:par>
                            </p:childTnLst>
                          </p:cTn>
                        </p:par>
                        <p:par>
                          <p:cTn id="157" fill="hold">
                            <p:stCondLst>
                              <p:cond delay="1000"/>
                            </p:stCondLst>
                            <p:childTnLst>
                              <p:par>
                                <p:cTn id="158" presetID="22" presetClass="entr" presetSubtype="4" fill="hold" grpId="0" nodeType="afterEffect">
                                  <p:stCondLst>
                                    <p:cond delay="0"/>
                                  </p:stCondLst>
                                  <p:childTnLst>
                                    <p:set>
                                      <p:cBhvr>
                                        <p:cTn id="159" dur="1" fill="hold">
                                          <p:stCondLst>
                                            <p:cond delay="0"/>
                                          </p:stCondLst>
                                        </p:cTn>
                                        <p:tgtEl>
                                          <p:spTgt spid="532519"/>
                                        </p:tgtEl>
                                        <p:attrNameLst>
                                          <p:attrName>style.visibility</p:attrName>
                                        </p:attrNameLst>
                                      </p:cBhvr>
                                      <p:to>
                                        <p:strVal val="visible"/>
                                      </p:to>
                                    </p:set>
                                    <p:animEffect transition="in" filter="wipe(down)">
                                      <p:cBhvr>
                                        <p:cTn id="160" dur="500"/>
                                        <p:tgtEl>
                                          <p:spTgt spid="532519"/>
                                        </p:tgtEl>
                                      </p:cBhvr>
                                    </p:animEffect>
                                  </p:childTnLst>
                                </p:cTn>
                              </p:par>
                            </p:childTnLst>
                          </p:cTn>
                        </p:par>
                        <p:par>
                          <p:cTn id="161" fill="hold">
                            <p:stCondLst>
                              <p:cond delay="1500"/>
                            </p:stCondLst>
                            <p:childTnLst>
                              <p:par>
                                <p:cTn id="162" presetID="22" presetClass="entr" presetSubtype="4" fill="hold" grpId="0" nodeType="afterEffect">
                                  <p:stCondLst>
                                    <p:cond delay="0"/>
                                  </p:stCondLst>
                                  <p:childTnLst>
                                    <p:set>
                                      <p:cBhvr>
                                        <p:cTn id="163" dur="1" fill="hold">
                                          <p:stCondLst>
                                            <p:cond delay="0"/>
                                          </p:stCondLst>
                                        </p:cTn>
                                        <p:tgtEl>
                                          <p:spTgt spid="532509"/>
                                        </p:tgtEl>
                                        <p:attrNameLst>
                                          <p:attrName>style.visibility</p:attrName>
                                        </p:attrNameLst>
                                      </p:cBhvr>
                                      <p:to>
                                        <p:strVal val="visible"/>
                                      </p:to>
                                    </p:set>
                                    <p:animEffect transition="in" filter="wipe(down)">
                                      <p:cBhvr>
                                        <p:cTn id="164" dur="500"/>
                                        <p:tgtEl>
                                          <p:spTgt spid="532509"/>
                                        </p:tgtEl>
                                      </p:cBhvr>
                                    </p:animEffect>
                                  </p:childTnLst>
                                </p:cTn>
                              </p:par>
                            </p:childTnLst>
                          </p:cTn>
                        </p:par>
                        <p:par>
                          <p:cTn id="165" fill="hold">
                            <p:stCondLst>
                              <p:cond delay="2000"/>
                            </p:stCondLst>
                            <p:childTnLst>
                              <p:par>
                                <p:cTn id="166" presetID="1" presetClass="entr" presetSubtype="0" fill="hold" grpId="0" nodeType="afterEffect">
                                  <p:stCondLst>
                                    <p:cond delay="0"/>
                                  </p:stCondLst>
                                  <p:childTnLst>
                                    <p:set>
                                      <p:cBhvr>
                                        <p:cTn id="167" dur="1" fill="hold">
                                          <p:stCondLst>
                                            <p:cond delay="0"/>
                                          </p:stCondLst>
                                        </p:cTn>
                                        <p:tgtEl>
                                          <p:spTgt spid="532545"/>
                                        </p:tgtEl>
                                        <p:attrNameLst>
                                          <p:attrName>style.visibility</p:attrName>
                                        </p:attrNameLst>
                                      </p:cBhvr>
                                      <p:to>
                                        <p:strVal val="visible"/>
                                      </p:to>
                                    </p:set>
                                  </p:childTnLst>
                                </p:cTn>
                              </p:par>
                            </p:childTnLst>
                          </p:cTn>
                        </p:par>
                        <p:par>
                          <p:cTn id="168" fill="hold">
                            <p:stCondLst>
                              <p:cond delay="2000"/>
                            </p:stCondLst>
                            <p:childTnLst>
                              <p:par>
                                <p:cTn id="169" presetID="1" presetClass="entr" presetSubtype="0" fill="hold" grpId="0" nodeType="afterEffect">
                                  <p:stCondLst>
                                    <p:cond delay="0"/>
                                  </p:stCondLst>
                                  <p:childTnLst>
                                    <p:set>
                                      <p:cBhvr>
                                        <p:cTn id="170" dur="1" fill="hold">
                                          <p:stCondLst>
                                            <p:cond delay="0"/>
                                          </p:stCondLst>
                                        </p:cTn>
                                        <p:tgtEl>
                                          <p:spTgt spid="532546"/>
                                        </p:tgtEl>
                                        <p:attrNameLst>
                                          <p:attrName>style.visibility</p:attrName>
                                        </p:attrNameLst>
                                      </p:cBhvr>
                                      <p:to>
                                        <p:strVal val="visible"/>
                                      </p:to>
                                    </p:set>
                                  </p:childTnLst>
                                </p:cTn>
                              </p:par>
                            </p:childTnLst>
                          </p:cTn>
                        </p:par>
                        <p:par>
                          <p:cTn id="171" fill="hold">
                            <p:stCondLst>
                              <p:cond delay="2000"/>
                            </p:stCondLst>
                            <p:childTnLst>
                              <p:par>
                                <p:cTn id="172" presetID="1" presetClass="entr" presetSubtype="0" fill="hold" grpId="0" nodeType="afterEffect">
                                  <p:stCondLst>
                                    <p:cond delay="0"/>
                                  </p:stCondLst>
                                  <p:childTnLst>
                                    <p:set>
                                      <p:cBhvr>
                                        <p:cTn id="173" dur="1" fill="hold">
                                          <p:stCondLst>
                                            <p:cond delay="0"/>
                                          </p:stCondLst>
                                        </p:cTn>
                                        <p:tgtEl>
                                          <p:spTgt spid="532547"/>
                                        </p:tgtEl>
                                        <p:attrNameLst>
                                          <p:attrName>style.visibility</p:attrName>
                                        </p:attrNameLst>
                                      </p:cBhvr>
                                      <p:to>
                                        <p:strVal val="visible"/>
                                      </p:to>
                                    </p:set>
                                  </p:childTnLst>
                                </p:cTn>
                              </p:par>
                            </p:childTnLst>
                          </p:cTn>
                        </p:par>
                        <p:par>
                          <p:cTn id="174" fill="hold">
                            <p:stCondLst>
                              <p:cond delay="2000"/>
                            </p:stCondLst>
                            <p:childTnLst>
                              <p:par>
                                <p:cTn id="175" presetID="1" presetClass="entr" presetSubtype="0" fill="hold" grpId="0" nodeType="afterEffect">
                                  <p:stCondLst>
                                    <p:cond delay="0"/>
                                  </p:stCondLst>
                                  <p:childTnLst>
                                    <p:set>
                                      <p:cBhvr>
                                        <p:cTn id="176" dur="1" fill="hold">
                                          <p:stCondLst>
                                            <p:cond delay="0"/>
                                          </p:stCondLst>
                                        </p:cTn>
                                        <p:tgtEl>
                                          <p:spTgt spid="532548"/>
                                        </p:tgtEl>
                                        <p:attrNameLst>
                                          <p:attrName>style.visibility</p:attrName>
                                        </p:attrNameLst>
                                      </p:cBhvr>
                                      <p:to>
                                        <p:strVal val="visible"/>
                                      </p:to>
                                    </p:set>
                                  </p:childTnLst>
                                </p:cTn>
                              </p:par>
                            </p:childTnLst>
                          </p:cTn>
                        </p:par>
                        <p:par>
                          <p:cTn id="177" fill="hold">
                            <p:stCondLst>
                              <p:cond delay="2000"/>
                            </p:stCondLst>
                            <p:childTnLst>
                              <p:par>
                                <p:cTn id="178" presetID="1" presetClass="entr" presetSubtype="0" fill="hold" grpId="0" nodeType="afterEffect">
                                  <p:stCondLst>
                                    <p:cond delay="0"/>
                                  </p:stCondLst>
                                  <p:childTnLst>
                                    <p:set>
                                      <p:cBhvr>
                                        <p:cTn id="179" dur="1" fill="hold">
                                          <p:stCondLst>
                                            <p:cond delay="0"/>
                                          </p:stCondLst>
                                        </p:cTn>
                                        <p:tgtEl>
                                          <p:spTgt spid="532570"/>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22" presetClass="entr" presetSubtype="8" fill="hold" grpId="0" nodeType="clickEffect">
                                  <p:stCondLst>
                                    <p:cond delay="0"/>
                                  </p:stCondLst>
                                  <p:childTnLst>
                                    <p:set>
                                      <p:cBhvr>
                                        <p:cTn id="183" dur="1" fill="hold">
                                          <p:stCondLst>
                                            <p:cond delay="0"/>
                                          </p:stCondLst>
                                        </p:cTn>
                                        <p:tgtEl>
                                          <p:spTgt spid="532491"/>
                                        </p:tgtEl>
                                        <p:attrNameLst>
                                          <p:attrName>style.visibility</p:attrName>
                                        </p:attrNameLst>
                                      </p:cBhvr>
                                      <p:to>
                                        <p:strVal val="visible"/>
                                      </p:to>
                                    </p:set>
                                    <p:animEffect transition="in" filter="wipe(left)">
                                      <p:cBhvr>
                                        <p:cTn id="184" dur="500"/>
                                        <p:tgtEl>
                                          <p:spTgt spid="532491"/>
                                        </p:tgtEl>
                                      </p:cBhvr>
                                    </p:animEffect>
                                  </p:childTnLst>
                                </p:cTn>
                              </p:par>
                            </p:childTnLst>
                          </p:cTn>
                        </p:par>
                        <p:par>
                          <p:cTn id="185" fill="hold">
                            <p:stCondLst>
                              <p:cond delay="500"/>
                            </p:stCondLst>
                            <p:childTnLst>
                              <p:par>
                                <p:cTn id="186" presetID="22" presetClass="entr" presetSubtype="8" fill="hold" grpId="0" nodeType="afterEffect">
                                  <p:stCondLst>
                                    <p:cond delay="0"/>
                                  </p:stCondLst>
                                  <p:childTnLst>
                                    <p:set>
                                      <p:cBhvr>
                                        <p:cTn id="187" dur="1" fill="hold">
                                          <p:stCondLst>
                                            <p:cond delay="0"/>
                                          </p:stCondLst>
                                        </p:cTn>
                                        <p:tgtEl>
                                          <p:spTgt spid="532501"/>
                                        </p:tgtEl>
                                        <p:attrNameLst>
                                          <p:attrName>style.visibility</p:attrName>
                                        </p:attrNameLst>
                                      </p:cBhvr>
                                      <p:to>
                                        <p:strVal val="visible"/>
                                      </p:to>
                                    </p:set>
                                    <p:animEffect transition="in" filter="wipe(left)">
                                      <p:cBhvr>
                                        <p:cTn id="188" dur="500"/>
                                        <p:tgtEl>
                                          <p:spTgt spid="532501"/>
                                        </p:tgtEl>
                                      </p:cBhvr>
                                    </p:animEffect>
                                  </p:childTnLst>
                                </p:cTn>
                              </p:par>
                            </p:childTnLst>
                          </p:cTn>
                        </p:par>
                        <p:par>
                          <p:cTn id="189" fill="hold">
                            <p:stCondLst>
                              <p:cond delay="1000"/>
                            </p:stCondLst>
                            <p:childTnLst>
                              <p:par>
                                <p:cTn id="190" presetID="22" presetClass="entr" presetSubtype="4" fill="hold" grpId="0" nodeType="afterEffect">
                                  <p:stCondLst>
                                    <p:cond delay="0"/>
                                  </p:stCondLst>
                                  <p:childTnLst>
                                    <p:set>
                                      <p:cBhvr>
                                        <p:cTn id="191" dur="1" fill="hold">
                                          <p:stCondLst>
                                            <p:cond delay="0"/>
                                          </p:stCondLst>
                                        </p:cTn>
                                        <p:tgtEl>
                                          <p:spTgt spid="532520"/>
                                        </p:tgtEl>
                                        <p:attrNameLst>
                                          <p:attrName>style.visibility</p:attrName>
                                        </p:attrNameLst>
                                      </p:cBhvr>
                                      <p:to>
                                        <p:strVal val="visible"/>
                                      </p:to>
                                    </p:set>
                                    <p:animEffect transition="in" filter="wipe(down)">
                                      <p:cBhvr>
                                        <p:cTn id="192" dur="500"/>
                                        <p:tgtEl>
                                          <p:spTgt spid="532520"/>
                                        </p:tgtEl>
                                      </p:cBhvr>
                                    </p:animEffect>
                                  </p:childTnLst>
                                </p:cTn>
                              </p:par>
                            </p:childTnLst>
                          </p:cTn>
                        </p:par>
                        <p:par>
                          <p:cTn id="193" fill="hold">
                            <p:stCondLst>
                              <p:cond delay="1500"/>
                            </p:stCondLst>
                            <p:childTnLst>
                              <p:par>
                                <p:cTn id="194" presetID="22" presetClass="entr" presetSubtype="4" fill="hold" grpId="0" nodeType="afterEffect">
                                  <p:stCondLst>
                                    <p:cond delay="0"/>
                                  </p:stCondLst>
                                  <p:childTnLst>
                                    <p:set>
                                      <p:cBhvr>
                                        <p:cTn id="195" dur="1" fill="hold">
                                          <p:stCondLst>
                                            <p:cond delay="0"/>
                                          </p:stCondLst>
                                        </p:cTn>
                                        <p:tgtEl>
                                          <p:spTgt spid="532510"/>
                                        </p:tgtEl>
                                        <p:attrNameLst>
                                          <p:attrName>style.visibility</p:attrName>
                                        </p:attrNameLst>
                                      </p:cBhvr>
                                      <p:to>
                                        <p:strVal val="visible"/>
                                      </p:to>
                                    </p:set>
                                    <p:animEffect transition="in" filter="wipe(down)">
                                      <p:cBhvr>
                                        <p:cTn id="196" dur="500"/>
                                        <p:tgtEl>
                                          <p:spTgt spid="532510"/>
                                        </p:tgtEl>
                                      </p:cBhvr>
                                    </p:animEffect>
                                  </p:childTnLst>
                                </p:cTn>
                              </p:par>
                            </p:childTnLst>
                          </p:cTn>
                        </p:par>
                        <p:par>
                          <p:cTn id="197" fill="hold">
                            <p:stCondLst>
                              <p:cond delay="2000"/>
                            </p:stCondLst>
                            <p:childTnLst>
                              <p:par>
                                <p:cTn id="198" presetID="1" presetClass="entr" presetSubtype="0" fill="hold" grpId="0" nodeType="afterEffect">
                                  <p:stCondLst>
                                    <p:cond delay="0"/>
                                  </p:stCondLst>
                                  <p:childTnLst>
                                    <p:set>
                                      <p:cBhvr>
                                        <p:cTn id="199" dur="1" fill="hold">
                                          <p:stCondLst>
                                            <p:cond delay="0"/>
                                          </p:stCondLst>
                                        </p:cTn>
                                        <p:tgtEl>
                                          <p:spTgt spid="532549"/>
                                        </p:tgtEl>
                                        <p:attrNameLst>
                                          <p:attrName>style.visibility</p:attrName>
                                        </p:attrNameLst>
                                      </p:cBhvr>
                                      <p:to>
                                        <p:strVal val="visible"/>
                                      </p:to>
                                    </p:set>
                                  </p:childTnLst>
                                </p:cTn>
                              </p:par>
                            </p:childTnLst>
                          </p:cTn>
                        </p:par>
                        <p:par>
                          <p:cTn id="200" fill="hold">
                            <p:stCondLst>
                              <p:cond delay="2000"/>
                            </p:stCondLst>
                            <p:childTnLst>
                              <p:par>
                                <p:cTn id="201" presetID="1" presetClass="entr" presetSubtype="0" fill="hold" grpId="0" nodeType="afterEffect">
                                  <p:stCondLst>
                                    <p:cond delay="0"/>
                                  </p:stCondLst>
                                  <p:childTnLst>
                                    <p:set>
                                      <p:cBhvr>
                                        <p:cTn id="202" dur="1" fill="hold">
                                          <p:stCondLst>
                                            <p:cond delay="0"/>
                                          </p:stCondLst>
                                        </p:cTn>
                                        <p:tgtEl>
                                          <p:spTgt spid="532550"/>
                                        </p:tgtEl>
                                        <p:attrNameLst>
                                          <p:attrName>style.visibility</p:attrName>
                                        </p:attrNameLst>
                                      </p:cBhvr>
                                      <p:to>
                                        <p:strVal val="visible"/>
                                      </p:to>
                                    </p:set>
                                  </p:childTnLst>
                                </p:cTn>
                              </p:par>
                            </p:childTnLst>
                          </p:cTn>
                        </p:par>
                        <p:par>
                          <p:cTn id="203" fill="hold">
                            <p:stCondLst>
                              <p:cond delay="2000"/>
                            </p:stCondLst>
                            <p:childTnLst>
                              <p:par>
                                <p:cTn id="204" presetID="1" presetClass="entr" presetSubtype="0" fill="hold" grpId="0" nodeType="afterEffect">
                                  <p:stCondLst>
                                    <p:cond delay="0"/>
                                  </p:stCondLst>
                                  <p:childTnLst>
                                    <p:set>
                                      <p:cBhvr>
                                        <p:cTn id="205" dur="1" fill="hold">
                                          <p:stCondLst>
                                            <p:cond delay="0"/>
                                          </p:stCondLst>
                                        </p:cTn>
                                        <p:tgtEl>
                                          <p:spTgt spid="532551"/>
                                        </p:tgtEl>
                                        <p:attrNameLst>
                                          <p:attrName>style.visibility</p:attrName>
                                        </p:attrNameLst>
                                      </p:cBhvr>
                                      <p:to>
                                        <p:strVal val="visible"/>
                                      </p:to>
                                    </p:set>
                                  </p:childTnLst>
                                </p:cTn>
                              </p:par>
                            </p:childTnLst>
                          </p:cTn>
                        </p:par>
                        <p:par>
                          <p:cTn id="206" fill="hold">
                            <p:stCondLst>
                              <p:cond delay="2000"/>
                            </p:stCondLst>
                            <p:childTnLst>
                              <p:par>
                                <p:cTn id="207" presetID="1" presetClass="entr" presetSubtype="0" fill="hold" grpId="0" nodeType="afterEffect">
                                  <p:stCondLst>
                                    <p:cond delay="0"/>
                                  </p:stCondLst>
                                  <p:childTnLst>
                                    <p:set>
                                      <p:cBhvr>
                                        <p:cTn id="208" dur="1" fill="hold">
                                          <p:stCondLst>
                                            <p:cond delay="0"/>
                                          </p:stCondLst>
                                        </p:cTn>
                                        <p:tgtEl>
                                          <p:spTgt spid="532552"/>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22" presetClass="entr" presetSubtype="8" fill="hold" grpId="0" nodeType="clickEffect">
                                  <p:stCondLst>
                                    <p:cond delay="0"/>
                                  </p:stCondLst>
                                  <p:childTnLst>
                                    <p:set>
                                      <p:cBhvr>
                                        <p:cTn id="212" dur="1" fill="hold">
                                          <p:stCondLst>
                                            <p:cond delay="0"/>
                                          </p:stCondLst>
                                        </p:cTn>
                                        <p:tgtEl>
                                          <p:spTgt spid="532492"/>
                                        </p:tgtEl>
                                        <p:attrNameLst>
                                          <p:attrName>style.visibility</p:attrName>
                                        </p:attrNameLst>
                                      </p:cBhvr>
                                      <p:to>
                                        <p:strVal val="visible"/>
                                      </p:to>
                                    </p:set>
                                    <p:animEffect transition="in" filter="wipe(left)">
                                      <p:cBhvr>
                                        <p:cTn id="213" dur="500"/>
                                        <p:tgtEl>
                                          <p:spTgt spid="532492"/>
                                        </p:tgtEl>
                                      </p:cBhvr>
                                    </p:animEffect>
                                  </p:childTnLst>
                                </p:cTn>
                              </p:par>
                            </p:childTnLst>
                          </p:cTn>
                        </p:par>
                        <p:par>
                          <p:cTn id="214" fill="hold">
                            <p:stCondLst>
                              <p:cond delay="500"/>
                            </p:stCondLst>
                            <p:childTnLst>
                              <p:par>
                                <p:cTn id="215" presetID="22" presetClass="entr" presetSubtype="8" fill="hold" grpId="0" nodeType="afterEffect">
                                  <p:stCondLst>
                                    <p:cond delay="0"/>
                                  </p:stCondLst>
                                  <p:childTnLst>
                                    <p:set>
                                      <p:cBhvr>
                                        <p:cTn id="216" dur="1" fill="hold">
                                          <p:stCondLst>
                                            <p:cond delay="0"/>
                                          </p:stCondLst>
                                        </p:cTn>
                                        <p:tgtEl>
                                          <p:spTgt spid="532502"/>
                                        </p:tgtEl>
                                        <p:attrNameLst>
                                          <p:attrName>style.visibility</p:attrName>
                                        </p:attrNameLst>
                                      </p:cBhvr>
                                      <p:to>
                                        <p:strVal val="visible"/>
                                      </p:to>
                                    </p:set>
                                    <p:animEffect transition="in" filter="wipe(left)">
                                      <p:cBhvr>
                                        <p:cTn id="217" dur="500"/>
                                        <p:tgtEl>
                                          <p:spTgt spid="532502"/>
                                        </p:tgtEl>
                                      </p:cBhvr>
                                    </p:animEffect>
                                  </p:childTnLst>
                                </p:cTn>
                              </p:par>
                            </p:childTnLst>
                          </p:cTn>
                        </p:par>
                        <p:par>
                          <p:cTn id="218" fill="hold">
                            <p:stCondLst>
                              <p:cond delay="1000"/>
                            </p:stCondLst>
                            <p:childTnLst>
                              <p:par>
                                <p:cTn id="219" presetID="22" presetClass="entr" presetSubtype="4" fill="hold" grpId="0" nodeType="afterEffect">
                                  <p:stCondLst>
                                    <p:cond delay="0"/>
                                  </p:stCondLst>
                                  <p:childTnLst>
                                    <p:set>
                                      <p:cBhvr>
                                        <p:cTn id="220" dur="1" fill="hold">
                                          <p:stCondLst>
                                            <p:cond delay="0"/>
                                          </p:stCondLst>
                                        </p:cTn>
                                        <p:tgtEl>
                                          <p:spTgt spid="532521"/>
                                        </p:tgtEl>
                                        <p:attrNameLst>
                                          <p:attrName>style.visibility</p:attrName>
                                        </p:attrNameLst>
                                      </p:cBhvr>
                                      <p:to>
                                        <p:strVal val="visible"/>
                                      </p:to>
                                    </p:set>
                                    <p:animEffect transition="in" filter="wipe(down)">
                                      <p:cBhvr>
                                        <p:cTn id="221" dur="500"/>
                                        <p:tgtEl>
                                          <p:spTgt spid="532521"/>
                                        </p:tgtEl>
                                      </p:cBhvr>
                                    </p:animEffect>
                                  </p:childTnLst>
                                </p:cTn>
                              </p:par>
                            </p:childTnLst>
                          </p:cTn>
                        </p:par>
                        <p:par>
                          <p:cTn id="222" fill="hold">
                            <p:stCondLst>
                              <p:cond delay="1500"/>
                            </p:stCondLst>
                            <p:childTnLst>
                              <p:par>
                                <p:cTn id="223" presetID="22" presetClass="entr" presetSubtype="4" fill="hold" grpId="0" nodeType="afterEffect">
                                  <p:stCondLst>
                                    <p:cond delay="0"/>
                                  </p:stCondLst>
                                  <p:childTnLst>
                                    <p:set>
                                      <p:cBhvr>
                                        <p:cTn id="224" dur="1" fill="hold">
                                          <p:stCondLst>
                                            <p:cond delay="0"/>
                                          </p:stCondLst>
                                        </p:cTn>
                                        <p:tgtEl>
                                          <p:spTgt spid="532511"/>
                                        </p:tgtEl>
                                        <p:attrNameLst>
                                          <p:attrName>style.visibility</p:attrName>
                                        </p:attrNameLst>
                                      </p:cBhvr>
                                      <p:to>
                                        <p:strVal val="visible"/>
                                      </p:to>
                                    </p:set>
                                    <p:animEffect transition="in" filter="wipe(down)">
                                      <p:cBhvr>
                                        <p:cTn id="225" dur="500"/>
                                        <p:tgtEl>
                                          <p:spTgt spid="532511"/>
                                        </p:tgtEl>
                                      </p:cBhvr>
                                    </p:animEffect>
                                  </p:childTnLst>
                                </p:cTn>
                              </p:par>
                            </p:childTnLst>
                          </p:cTn>
                        </p:par>
                        <p:par>
                          <p:cTn id="226" fill="hold">
                            <p:stCondLst>
                              <p:cond delay="2000"/>
                            </p:stCondLst>
                            <p:childTnLst>
                              <p:par>
                                <p:cTn id="227" presetID="1" presetClass="entr" presetSubtype="0" fill="hold" grpId="0" nodeType="afterEffect">
                                  <p:stCondLst>
                                    <p:cond delay="0"/>
                                  </p:stCondLst>
                                  <p:childTnLst>
                                    <p:set>
                                      <p:cBhvr>
                                        <p:cTn id="228" dur="1" fill="hold">
                                          <p:stCondLst>
                                            <p:cond delay="0"/>
                                          </p:stCondLst>
                                        </p:cTn>
                                        <p:tgtEl>
                                          <p:spTgt spid="532553"/>
                                        </p:tgtEl>
                                        <p:attrNameLst>
                                          <p:attrName>style.visibility</p:attrName>
                                        </p:attrNameLst>
                                      </p:cBhvr>
                                      <p:to>
                                        <p:strVal val="visible"/>
                                      </p:to>
                                    </p:set>
                                  </p:childTnLst>
                                </p:cTn>
                              </p:par>
                            </p:childTnLst>
                          </p:cTn>
                        </p:par>
                        <p:par>
                          <p:cTn id="229" fill="hold">
                            <p:stCondLst>
                              <p:cond delay="2000"/>
                            </p:stCondLst>
                            <p:childTnLst>
                              <p:par>
                                <p:cTn id="230" presetID="1" presetClass="entr" presetSubtype="0" fill="hold" grpId="0" nodeType="afterEffect">
                                  <p:stCondLst>
                                    <p:cond delay="0"/>
                                  </p:stCondLst>
                                  <p:childTnLst>
                                    <p:set>
                                      <p:cBhvr>
                                        <p:cTn id="231" dur="1" fill="hold">
                                          <p:stCondLst>
                                            <p:cond delay="0"/>
                                          </p:stCondLst>
                                        </p:cTn>
                                        <p:tgtEl>
                                          <p:spTgt spid="532554"/>
                                        </p:tgtEl>
                                        <p:attrNameLst>
                                          <p:attrName>style.visibility</p:attrName>
                                        </p:attrNameLst>
                                      </p:cBhvr>
                                      <p:to>
                                        <p:strVal val="visible"/>
                                      </p:to>
                                    </p:set>
                                  </p:childTnLst>
                                </p:cTn>
                              </p:par>
                            </p:childTnLst>
                          </p:cTn>
                        </p:par>
                        <p:par>
                          <p:cTn id="232" fill="hold">
                            <p:stCondLst>
                              <p:cond delay="2000"/>
                            </p:stCondLst>
                            <p:childTnLst>
                              <p:par>
                                <p:cTn id="233" presetID="1" presetClass="entr" presetSubtype="0" fill="hold" grpId="0" nodeType="afterEffect">
                                  <p:stCondLst>
                                    <p:cond delay="0"/>
                                  </p:stCondLst>
                                  <p:childTnLst>
                                    <p:set>
                                      <p:cBhvr>
                                        <p:cTn id="234" dur="1" fill="hold">
                                          <p:stCondLst>
                                            <p:cond delay="0"/>
                                          </p:stCondLst>
                                        </p:cTn>
                                        <p:tgtEl>
                                          <p:spTgt spid="532555"/>
                                        </p:tgtEl>
                                        <p:attrNameLst>
                                          <p:attrName>style.visibility</p:attrName>
                                        </p:attrNameLst>
                                      </p:cBhvr>
                                      <p:to>
                                        <p:strVal val="visible"/>
                                      </p:to>
                                    </p:set>
                                  </p:childTnLst>
                                </p:cTn>
                              </p:par>
                            </p:childTnLst>
                          </p:cTn>
                        </p:par>
                        <p:par>
                          <p:cTn id="235" fill="hold">
                            <p:stCondLst>
                              <p:cond delay="2000"/>
                            </p:stCondLst>
                            <p:childTnLst>
                              <p:par>
                                <p:cTn id="236" presetID="1" presetClass="entr" presetSubtype="0" fill="hold" grpId="0" nodeType="afterEffect">
                                  <p:stCondLst>
                                    <p:cond delay="0"/>
                                  </p:stCondLst>
                                  <p:childTnLst>
                                    <p:set>
                                      <p:cBhvr>
                                        <p:cTn id="237" dur="1" fill="hold">
                                          <p:stCondLst>
                                            <p:cond delay="0"/>
                                          </p:stCondLst>
                                        </p:cTn>
                                        <p:tgtEl>
                                          <p:spTgt spid="532556"/>
                                        </p:tgtEl>
                                        <p:attrNameLst>
                                          <p:attrName>style.visibility</p:attrName>
                                        </p:attrNameLst>
                                      </p:cBhvr>
                                      <p:to>
                                        <p:strVal val="visible"/>
                                      </p:to>
                                    </p:set>
                                  </p:childTnLst>
                                </p:cTn>
                              </p:par>
                            </p:childTnLst>
                          </p:cTn>
                        </p:par>
                      </p:childTnLst>
                    </p:cTn>
                  </p:par>
                  <p:par>
                    <p:cTn id="238" fill="hold">
                      <p:stCondLst>
                        <p:cond delay="indefinite"/>
                      </p:stCondLst>
                      <p:childTnLst>
                        <p:par>
                          <p:cTn id="239" fill="hold">
                            <p:stCondLst>
                              <p:cond delay="0"/>
                            </p:stCondLst>
                            <p:childTnLst>
                              <p:par>
                                <p:cTn id="240" presetID="22" presetClass="entr" presetSubtype="8" fill="hold" grpId="0" nodeType="clickEffect">
                                  <p:stCondLst>
                                    <p:cond delay="0"/>
                                  </p:stCondLst>
                                  <p:childTnLst>
                                    <p:set>
                                      <p:cBhvr>
                                        <p:cTn id="241" dur="1" fill="hold">
                                          <p:stCondLst>
                                            <p:cond delay="0"/>
                                          </p:stCondLst>
                                        </p:cTn>
                                        <p:tgtEl>
                                          <p:spTgt spid="532493"/>
                                        </p:tgtEl>
                                        <p:attrNameLst>
                                          <p:attrName>style.visibility</p:attrName>
                                        </p:attrNameLst>
                                      </p:cBhvr>
                                      <p:to>
                                        <p:strVal val="visible"/>
                                      </p:to>
                                    </p:set>
                                    <p:animEffect transition="in" filter="wipe(left)">
                                      <p:cBhvr>
                                        <p:cTn id="242" dur="500"/>
                                        <p:tgtEl>
                                          <p:spTgt spid="532493"/>
                                        </p:tgtEl>
                                      </p:cBhvr>
                                    </p:animEffect>
                                  </p:childTnLst>
                                </p:cTn>
                              </p:par>
                            </p:childTnLst>
                          </p:cTn>
                        </p:par>
                        <p:par>
                          <p:cTn id="243" fill="hold">
                            <p:stCondLst>
                              <p:cond delay="500"/>
                            </p:stCondLst>
                            <p:childTnLst>
                              <p:par>
                                <p:cTn id="244" presetID="22" presetClass="entr" presetSubtype="8" fill="hold" grpId="0" nodeType="afterEffect">
                                  <p:stCondLst>
                                    <p:cond delay="0"/>
                                  </p:stCondLst>
                                  <p:childTnLst>
                                    <p:set>
                                      <p:cBhvr>
                                        <p:cTn id="245" dur="1" fill="hold">
                                          <p:stCondLst>
                                            <p:cond delay="0"/>
                                          </p:stCondLst>
                                        </p:cTn>
                                        <p:tgtEl>
                                          <p:spTgt spid="532503"/>
                                        </p:tgtEl>
                                        <p:attrNameLst>
                                          <p:attrName>style.visibility</p:attrName>
                                        </p:attrNameLst>
                                      </p:cBhvr>
                                      <p:to>
                                        <p:strVal val="visible"/>
                                      </p:to>
                                    </p:set>
                                    <p:animEffect transition="in" filter="wipe(left)">
                                      <p:cBhvr>
                                        <p:cTn id="246" dur="500"/>
                                        <p:tgtEl>
                                          <p:spTgt spid="532503"/>
                                        </p:tgtEl>
                                      </p:cBhvr>
                                    </p:animEffect>
                                  </p:childTnLst>
                                </p:cTn>
                              </p:par>
                            </p:childTnLst>
                          </p:cTn>
                        </p:par>
                        <p:par>
                          <p:cTn id="247" fill="hold">
                            <p:stCondLst>
                              <p:cond delay="1000"/>
                            </p:stCondLst>
                            <p:childTnLst>
                              <p:par>
                                <p:cTn id="248" presetID="22" presetClass="entr" presetSubtype="4" fill="hold" grpId="0" nodeType="afterEffect">
                                  <p:stCondLst>
                                    <p:cond delay="0"/>
                                  </p:stCondLst>
                                  <p:childTnLst>
                                    <p:set>
                                      <p:cBhvr>
                                        <p:cTn id="249" dur="1" fill="hold">
                                          <p:stCondLst>
                                            <p:cond delay="0"/>
                                          </p:stCondLst>
                                        </p:cTn>
                                        <p:tgtEl>
                                          <p:spTgt spid="532522"/>
                                        </p:tgtEl>
                                        <p:attrNameLst>
                                          <p:attrName>style.visibility</p:attrName>
                                        </p:attrNameLst>
                                      </p:cBhvr>
                                      <p:to>
                                        <p:strVal val="visible"/>
                                      </p:to>
                                    </p:set>
                                    <p:animEffect transition="in" filter="wipe(down)">
                                      <p:cBhvr>
                                        <p:cTn id="250" dur="500"/>
                                        <p:tgtEl>
                                          <p:spTgt spid="532522"/>
                                        </p:tgtEl>
                                      </p:cBhvr>
                                    </p:animEffect>
                                  </p:childTnLst>
                                </p:cTn>
                              </p:par>
                            </p:childTnLst>
                          </p:cTn>
                        </p:par>
                        <p:par>
                          <p:cTn id="251" fill="hold">
                            <p:stCondLst>
                              <p:cond delay="1500"/>
                            </p:stCondLst>
                            <p:childTnLst>
                              <p:par>
                                <p:cTn id="252" presetID="22" presetClass="entr" presetSubtype="4" fill="hold" grpId="0" nodeType="afterEffect">
                                  <p:stCondLst>
                                    <p:cond delay="0"/>
                                  </p:stCondLst>
                                  <p:childTnLst>
                                    <p:set>
                                      <p:cBhvr>
                                        <p:cTn id="253" dur="1" fill="hold">
                                          <p:stCondLst>
                                            <p:cond delay="0"/>
                                          </p:stCondLst>
                                        </p:cTn>
                                        <p:tgtEl>
                                          <p:spTgt spid="532512"/>
                                        </p:tgtEl>
                                        <p:attrNameLst>
                                          <p:attrName>style.visibility</p:attrName>
                                        </p:attrNameLst>
                                      </p:cBhvr>
                                      <p:to>
                                        <p:strVal val="visible"/>
                                      </p:to>
                                    </p:set>
                                    <p:animEffect transition="in" filter="wipe(down)">
                                      <p:cBhvr>
                                        <p:cTn id="254" dur="500"/>
                                        <p:tgtEl>
                                          <p:spTgt spid="532512"/>
                                        </p:tgtEl>
                                      </p:cBhvr>
                                    </p:animEffect>
                                  </p:childTnLst>
                                </p:cTn>
                              </p:par>
                            </p:childTnLst>
                          </p:cTn>
                        </p:par>
                        <p:par>
                          <p:cTn id="255" fill="hold">
                            <p:stCondLst>
                              <p:cond delay="2000"/>
                            </p:stCondLst>
                            <p:childTnLst>
                              <p:par>
                                <p:cTn id="256" presetID="1" presetClass="entr" presetSubtype="0" fill="hold" grpId="0" nodeType="afterEffect">
                                  <p:stCondLst>
                                    <p:cond delay="0"/>
                                  </p:stCondLst>
                                  <p:childTnLst>
                                    <p:set>
                                      <p:cBhvr>
                                        <p:cTn id="257" dur="1" fill="hold">
                                          <p:stCondLst>
                                            <p:cond delay="0"/>
                                          </p:stCondLst>
                                        </p:cTn>
                                        <p:tgtEl>
                                          <p:spTgt spid="532557"/>
                                        </p:tgtEl>
                                        <p:attrNameLst>
                                          <p:attrName>style.visibility</p:attrName>
                                        </p:attrNameLst>
                                      </p:cBhvr>
                                      <p:to>
                                        <p:strVal val="visible"/>
                                      </p:to>
                                    </p:set>
                                  </p:childTnLst>
                                </p:cTn>
                              </p:par>
                            </p:childTnLst>
                          </p:cTn>
                        </p:par>
                        <p:par>
                          <p:cTn id="258" fill="hold">
                            <p:stCondLst>
                              <p:cond delay="2000"/>
                            </p:stCondLst>
                            <p:childTnLst>
                              <p:par>
                                <p:cTn id="259" presetID="1" presetClass="entr" presetSubtype="0" fill="hold" grpId="0" nodeType="afterEffect">
                                  <p:stCondLst>
                                    <p:cond delay="0"/>
                                  </p:stCondLst>
                                  <p:childTnLst>
                                    <p:set>
                                      <p:cBhvr>
                                        <p:cTn id="260" dur="1" fill="hold">
                                          <p:stCondLst>
                                            <p:cond delay="0"/>
                                          </p:stCondLst>
                                        </p:cTn>
                                        <p:tgtEl>
                                          <p:spTgt spid="532558"/>
                                        </p:tgtEl>
                                        <p:attrNameLst>
                                          <p:attrName>style.visibility</p:attrName>
                                        </p:attrNameLst>
                                      </p:cBhvr>
                                      <p:to>
                                        <p:strVal val="visible"/>
                                      </p:to>
                                    </p:set>
                                  </p:childTnLst>
                                </p:cTn>
                              </p:par>
                            </p:childTnLst>
                          </p:cTn>
                        </p:par>
                        <p:par>
                          <p:cTn id="261" fill="hold">
                            <p:stCondLst>
                              <p:cond delay="2000"/>
                            </p:stCondLst>
                            <p:childTnLst>
                              <p:par>
                                <p:cTn id="262" presetID="1" presetClass="entr" presetSubtype="0" fill="hold" grpId="0" nodeType="afterEffect">
                                  <p:stCondLst>
                                    <p:cond delay="0"/>
                                  </p:stCondLst>
                                  <p:childTnLst>
                                    <p:set>
                                      <p:cBhvr>
                                        <p:cTn id="263" dur="1" fill="hold">
                                          <p:stCondLst>
                                            <p:cond delay="0"/>
                                          </p:stCondLst>
                                        </p:cTn>
                                        <p:tgtEl>
                                          <p:spTgt spid="532559"/>
                                        </p:tgtEl>
                                        <p:attrNameLst>
                                          <p:attrName>style.visibility</p:attrName>
                                        </p:attrNameLst>
                                      </p:cBhvr>
                                      <p:to>
                                        <p:strVal val="visible"/>
                                      </p:to>
                                    </p:set>
                                  </p:childTnLst>
                                </p:cTn>
                              </p:par>
                            </p:childTnLst>
                          </p:cTn>
                        </p:par>
                        <p:par>
                          <p:cTn id="264" fill="hold">
                            <p:stCondLst>
                              <p:cond delay="2000"/>
                            </p:stCondLst>
                            <p:childTnLst>
                              <p:par>
                                <p:cTn id="265" presetID="1" presetClass="entr" presetSubtype="0" fill="hold" grpId="0" nodeType="afterEffect">
                                  <p:stCondLst>
                                    <p:cond delay="0"/>
                                  </p:stCondLst>
                                  <p:childTnLst>
                                    <p:set>
                                      <p:cBhvr>
                                        <p:cTn id="266" dur="1" fill="hold">
                                          <p:stCondLst>
                                            <p:cond delay="0"/>
                                          </p:stCondLst>
                                        </p:cTn>
                                        <p:tgtEl>
                                          <p:spTgt spid="532560"/>
                                        </p:tgtEl>
                                        <p:attrNameLst>
                                          <p:attrName>style.visibility</p:attrName>
                                        </p:attrNameLst>
                                      </p:cBhvr>
                                      <p:to>
                                        <p:strVal val="visible"/>
                                      </p:to>
                                    </p:set>
                                  </p:childTnLst>
                                </p:cTn>
                              </p:par>
                            </p:childTnLst>
                          </p:cTn>
                        </p:par>
                      </p:childTnLst>
                    </p:cTn>
                  </p:par>
                  <p:par>
                    <p:cTn id="267" fill="hold">
                      <p:stCondLst>
                        <p:cond delay="indefinite"/>
                      </p:stCondLst>
                      <p:childTnLst>
                        <p:par>
                          <p:cTn id="268" fill="hold">
                            <p:stCondLst>
                              <p:cond delay="0"/>
                            </p:stCondLst>
                            <p:childTnLst>
                              <p:par>
                                <p:cTn id="269" presetID="22" presetClass="entr" presetSubtype="8" fill="hold" grpId="0" nodeType="clickEffect">
                                  <p:stCondLst>
                                    <p:cond delay="0"/>
                                  </p:stCondLst>
                                  <p:childTnLst>
                                    <p:set>
                                      <p:cBhvr>
                                        <p:cTn id="270" dur="1" fill="hold">
                                          <p:stCondLst>
                                            <p:cond delay="0"/>
                                          </p:stCondLst>
                                        </p:cTn>
                                        <p:tgtEl>
                                          <p:spTgt spid="532494"/>
                                        </p:tgtEl>
                                        <p:attrNameLst>
                                          <p:attrName>style.visibility</p:attrName>
                                        </p:attrNameLst>
                                      </p:cBhvr>
                                      <p:to>
                                        <p:strVal val="visible"/>
                                      </p:to>
                                    </p:set>
                                    <p:animEffect transition="in" filter="wipe(left)">
                                      <p:cBhvr>
                                        <p:cTn id="271" dur="500"/>
                                        <p:tgtEl>
                                          <p:spTgt spid="532494"/>
                                        </p:tgtEl>
                                      </p:cBhvr>
                                    </p:animEffect>
                                  </p:childTnLst>
                                </p:cTn>
                              </p:par>
                            </p:childTnLst>
                          </p:cTn>
                        </p:par>
                        <p:par>
                          <p:cTn id="272" fill="hold">
                            <p:stCondLst>
                              <p:cond delay="500"/>
                            </p:stCondLst>
                            <p:childTnLst>
                              <p:par>
                                <p:cTn id="273" presetID="22" presetClass="entr" presetSubtype="8" fill="hold" grpId="0" nodeType="afterEffect">
                                  <p:stCondLst>
                                    <p:cond delay="0"/>
                                  </p:stCondLst>
                                  <p:childTnLst>
                                    <p:set>
                                      <p:cBhvr>
                                        <p:cTn id="274" dur="1" fill="hold">
                                          <p:stCondLst>
                                            <p:cond delay="0"/>
                                          </p:stCondLst>
                                        </p:cTn>
                                        <p:tgtEl>
                                          <p:spTgt spid="532504"/>
                                        </p:tgtEl>
                                        <p:attrNameLst>
                                          <p:attrName>style.visibility</p:attrName>
                                        </p:attrNameLst>
                                      </p:cBhvr>
                                      <p:to>
                                        <p:strVal val="visible"/>
                                      </p:to>
                                    </p:set>
                                    <p:animEffect transition="in" filter="wipe(left)">
                                      <p:cBhvr>
                                        <p:cTn id="275" dur="500"/>
                                        <p:tgtEl>
                                          <p:spTgt spid="532504"/>
                                        </p:tgtEl>
                                      </p:cBhvr>
                                    </p:animEffect>
                                  </p:childTnLst>
                                </p:cTn>
                              </p:par>
                            </p:childTnLst>
                          </p:cTn>
                        </p:par>
                        <p:par>
                          <p:cTn id="276" fill="hold">
                            <p:stCondLst>
                              <p:cond delay="1000"/>
                            </p:stCondLst>
                            <p:childTnLst>
                              <p:par>
                                <p:cTn id="277" presetID="22" presetClass="entr" presetSubtype="4" fill="hold" grpId="0" nodeType="afterEffect">
                                  <p:stCondLst>
                                    <p:cond delay="0"/>
                                  </p:stCondLst>
                                  <p:childTnLst>
                                    <p:set>
                                      <p:cBhvr>
                                        <p:cTn id="278" dur="1" fill="hold">
                                          <p:stCondLst>
                                            <p:cond delay="0"/>
                                          </p:stCondLst>
                                        </p:cTn>
                                        <p:tgtEl>
                                          <p:spTgt spid="532523"/>
                                        </p:tgtEl>
                                        <p:attrNameLst>
                                          <p:attrName>style.visibility</p:attrName>
                                        </p:attrNameLst>
                                      </p:cBhvr>
                                      <p:to>
                                        <p:strVal val="visible"/>
                                      </p:to>
                                    </p:set>
                                    <p:animEffect transition="in" filter="wipe(down)">
                                      <p:cBhvr>
                                        <p:cTn id="279" dur="500"/>
                                        <p:tgtEl>
                                          <p:spTgt spid="532523"/>
                                        </p:tgtEl>
                                      </p:cBhvr>
                                    </p:animEffect>
                                  </p:childTnLst>
                                </p:cTn>
                              </p:par>
                            </p:childTnLst>
                          </p:cTn>
                        </p:par>
                        <p:par>
                          <p:cTn id="280" fill="hold">
                            <p:stCondLst>
                              <p:cond delay="1500"/>
                            </p:stCondLst>
                            <p:childTnLst>
                              <p:par>
                                <p:cTn id="281" presetID="22" presetClass="entr" presetSubtype="4" fill="hold" grpId="0" nodeType="afterEffect">
                                  <p:stCondLst>
                                    <p:cond delay="0"/>
                                  </p:stCondLst>
                                  <p:childTnLst>
                                    <p:set>
                                      <p:cBhvr>
                                        <p:cTn id="282" dur="1" fill="hold">
                                          <p:stCondLst>
                                            <p:cond delay="0"/>
                                          </p:stCondLst>
                                        </p:cTn>
                                        <p:tgtEl>
                                          <p:spTgt spid="532513"/>
                                        </p:tgtEl>
                                        <p:attrNameLst>
                                          <p:attrName>style.visibility</p:attrName>
                                        </p:attrNameLst>
                                      </p:cBhvr>
                                      <p:to>
                                        <p:strVal val="visible"/>
                                      </p:to>
                                    </p:set>
                                    <p:animEffect transition="in" filter="wipe(down)">
                                      <p:cBhvr>
                                        <p:cTn id="283" dur="500"/>
                                        <p:tgtEl>
                                          <p:spTgt spid="532513"/>
                                        </p:tgtEl>
                                      </p:cBhvr>
                                    </p:animEffect>
                                  </p:childTnLst>
                                </p:cTn>
                              </p:par>
                            </p:childTnLst>
                          </p:cTn>
                        </p:par>
                        <p:par>
                          <p:cTn id="284" fill="hold">
                            <p:stCondLst>
                              <p:cond delay="2000"/>
                            </p:stCondLst>
                            <p:childTnLst>
                              <p:par>
                                <p:cTn id="285" presetID="1" presetClass="entr" presetSubtype="0" fill="hold" grpId="0" nodeType="afterEffect">
                                  <p:stCondLst>
                                    <p:cond delay="0"/>
                                  </p:stCondLst>
                                  <p:childTnLst>
                                    <p:set>
                                      <p:cBhvr>
                                        <p:cTn id="286" dur="1" fill="hold">
                                          <p:stCondLst>
                                            <p:cond delay="0"/>
                                          </p:stCondLst>
                                        </p:cTn>
                                        <p:tgtEl>
                                          <p:spTgt spid="532561"/>
                                        </p:tgtEl>
                                        <p:attrNameLst>
                                          <p:attrName>style.visibility</p:attrName>
                                        </p:attrNameLst>
                                      </p:cBhvr>
                                      <p:to>
                                        <p:strVal val="visible"/>
                                      </p:to>
                                    </p:set>
                                  </p:childTnLst>
                                </p:cTn>
                              </p:par>
                            </p:childTnLst>
                          </p:cTn>
                        </p:par>
                        <p:par>
                          <p:cTn id="287" fill="hold">
                            <p:stCondLst>
                              <p:cond delay="2000"/>
                            </p:stCondLst>
                            <p:childTnLst>
                              <p:par>
                                <p:cTn id="288" presetID="1" presetClass="entr" presetSubtype="0" fill="hold" grpId="0" nodeType="afterEffect">
                                  <p:stCondLst>
                                    <p:cond delay="0"/>
                                  </p:stCondLst>
                                  <p:childTnLst>
                                    <p:set>
                                      <p:cBhvr>
                                        <p:cTn id="289" dur="1" fill="hold">
                                          <p:stCondLst>
                                            <p:cond delay="0"/>
                                          </p:stCondLst>
                                        </p:cTn>
                                        <p:tgtEl>
                                          <p:spTgt spid="532562"/>
                                        </p:tgtEl>
                                        <p:attrNameLst>
                                          <p:attrName>style.visibility</p:attrName>
                                        </p:attrNameLst>
                                      </p:cBhvr>
                                      <p:to>
                                        <p:strVal val="visible"/>
                                      </p:to>
                                    </p:set>
                                  </p:childTnLst>
                                </p:cTn>
                              </p:par>
                            </p:childTnLst>
                          </p:cTn>
                        </p:par>
                        <p:par>
                          <p:cTn id="290" fill="hold">
                            <p:stCondLst>
                              <p:cond delay="2000"/>
                            </p:stCondLst>
                            <p:childTnLst>
                              <p:par>
                                <p:cTn id="291" presetID="1" presetClass="entr" presetSubtype="0" fill="hold" grpId="0" nodeType="afterEffect">
                                  <p:stCondLst>
                                    <p:cond delay="0"/>
                                  </p:stCondLst>
                                  <p:childTnLst>
                                    <p:set>
                                      <p:cBhvr>
                                        <p:cTn id="292" dur="1" fill="hold">
                                          <p:stCondLst>
                                            <p:cond delay="0"/>
                                          </p:stCondLst>
                                        </p:cTn>
                                        <p:tgtEl>
                                          <p:spTgt spid="532563"/>
                                        </p:tgtEl>
                                        <p:attrNameLst>
                                          <p:attrName>style.visibility</p:attrName>
                                        </p:attrNameLst>
                                      </p:cBhvr>
                                      <p:to>
                                        <p:strVal val="visible"/>
                                      </p:to>
                                    </p:set>
                                  </p:childTnLst>
                                </p:cTn>
                              </p:par>
                            </p:childTnLst>
                          </p:cTn>
                        </p:par>
                        <p:par>
                          <p:cTn id="293" fill="hold">
                            <p:stCondLst>
                              <p:cond delay="2000"/>
                            </p:stCondLst>
                            <p:childTnLst>
                              <p:par>
                                <p:cTn id="294" presetID="1" presetClass="entr" presetSubtype="0" fill="hold" grpId="0" nodeType="afterEffect">
                                  <p:stCondLst>
                                    <p:cond delay="0"/>
                                  </p:stCondLst>
                                  <p:childTnLst>
                                    <p:set>
                                      <p:cBhvr>
                                        <p:cTn id="295" dur="1" fill="hold">
                                          <p:stCondLst>
                                            <p:cond delay="0"/>
                                          </p:stCondLst>
                                        </p:cTn>
                                        <p:tgtEl>
                                          <p:spTgt spid="532564"/>
                                        </p:tgtEl>
                                        <p:attrNameLst>
                                          <p:attrName>style.visibility</p:attrName>
                                        </p:attrNameLst>
                                      </p:cBhvr>
                                      <p:to>
                                        <p:strVal val="visible"/>
                                      </p:to>
                                    </p:set>
                                  </p:childTnLst>
                                </p:cTn>
                              </p:par>
                            </p:childTnLst>
                          </p:cTn>
                        </p:par>
                        <p:par>
                          <p:cTn id="296" fill="hold">
                            <p:stCondLst>
                              <p:cond delay="2000"/>
                            </p:stCondLst>
                            <p:childTnLst>
                              <p:par>
                                <p:cTn id="297" presetID="1" presetClass="entr" presetSubtype="0" fill="hold" grpId="0" nodeType="afterEffect">
                                  <p:stCondLst>
                                    <p:cond delay="0"/>
                                  </p:stCondLst>
                                  <p:childTnLst>
                                    <p:set>
                                      <p:cBhvr>
                                        <p:cTn id="298" dur="1" fill="hold">
                                          <p:stCondLst>
                                            <p:cond delay="0"/>
                                          </p:stCondLst>
                                        </p:cTn>
                                        <p:tgtEl>
                                          <p:spTgt spid="532576"/>
                                        </p:tgtEl>
                                        <p:attrNameLst>
                                          <p:attrName>style.visibility</p:attrName>
                                        </p:attrNameLst>
                                      </p:cBhvr>
                                      <p:to>
                                        <p:strVal val="visible"/>
                                      </p:to>
                                    </p:set>
                                  </p:childTnLst>
                                </p:cTn>
                              </p:par>
                            </p:childTnLst>
                          </p:cTn>
                        </p:par>
                      </p:childTnLst>
                    </p:cTn>
                  </p:par>
                  <p:par>
                    <p:cTn id="299" fill="hold">
                      <p:stCondLst>
                        <p:cond delay="indefinite"/>
                      </p:stCondLst>
                      <p:childTnLst>
                        <p:par>
                          <p:cTn id="300" fill="hold">
                            <p:stCondLst>
                              <p:cond delay="0"/>
                            </p:stCondLst>
                            <p:childTnLst>
                              <p:par>
                                <p:cTn id="301" presetID="22" presetClass="entr" presetSubtype="8" fill="hold" grpId="0" nodeType="clickEffect">
                                  <p:stCondLst>
                                    <p:cond delay="0"/>
                                  </p:stCondLst>
                                  <p:childTnLst>
                                    <p:set>
                                      <p:cBhvr>
                                        <p:cTn id="302" dur="1" fill="hold">
                                          <p:stCondLst>
                                            <p:cond delay="0"/>
                                          </p:stCondLst>
                                        </p:cTn>
                                        <p:tgtEl>
                                          <p:spTgt spid="532575"/>
                                        </p:tgtEl>
                                        <p:attrNameLst>
                                          <p:attrName>style.visibility</p:attrName>
                                        </p:attrNameLst>
                                      </p:cBhvr>
                                      <p:to>
                                        <p:strVal val="visible"/>
                                      </p:to>
                                    </p:set>
                                    <p:animEffect transition="in" filter="wipe(left)">
                                      <p:cBhvr>
                                        <p:cTn id="303" dur="500"/>
                                        <p:tgtEl>
                                          <p:spTgt spid="532575"/>
                                        </p:tgtEl>
                                      </p:cBhvr>
                                    </p:animEffect>
                                  </p:childTnLst>
                                </p:cTn>
                              </p:par>
                              <p:par>
                                <p:cTn id="304" presetID="1" presetClass="entr" presetSubtype="0" fill="hold" grpId="0" nodeType="withEffect">
                                  <p:stCondLst>
                                    <p:cond delay="0"/>
                                  </p:stCondLst>
                                  <p:childTnLst>
                                    <p:set>
                                      <p:cBhvr>
                                        <p:cTn id="305" dur="1" fill="hold">
                                          <p:stCondLst>
                                            <p:cond delay="0"/>
                                          </p:stCondLst>
                                        </p:cTn>
                                        <p:tgtEl>
                                          <p:spTgt spid="532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83" grpId="0"/>
      <p:bldP spid="532484" grpId="0" animBg="1"/>
      <p:bldP spid="532485" grpId="0"/>
      <p:bldP spid="532486" grpId="0" animBg="1"/>
      <p:bldP spid="532487" grpId="0" animBg="1"/>
      <p:bldP spid="532488" grpId="0" animBg="1"/>
      <p:bldP spid="532489" grpId="0" animBg="1"/>
      <p:bldP spid="532490" grpId="0" animBg="1"/>
      <p:bldP spid="532491" grpId="0" animBg="1"/>
      <p:bldP spid="532492" grpId="0" animBg="1"/>
      <p:bldP spid="532493" grpId="0" animBg="1"/>
      <p:bldP spid="532494" grpId="0" animBg="1"/>
      <p:bldP spid="532495" grpId="0" animBg="1"/>
      <p:bldP spid="532496" grpId="0"/>
      <p:bldP spid="532497" grpId="0"/>
      <p:bldP spid="532498" grpId="0"/>
      <p:bldP spid="532499" grpId="0"/>
      <p:bldP spid="532500" grpId="0"/>
      <p:bldP spid="532501" grpId="0"/>
      <p:bldP spid="532502" grpId="0"/>
      <p:bldP spid="532503" grpId="0"/>
      <p:bldP spid="532504" grpId="0"/>
      <p:bldP spid="532505" grpId="0" animBg="1"/>
      <p:bldP spid="532506" grpId="0" animBg="1"/>
      <p:bldP spid="532507" grpId="0" animBg="1"/>
      <p:bldP spid="532508" grpId="0" animBg="1"/>
      <p:bldP spid="532509" grpId="0" animBg="1"/>
      <p:bldP spid="532510" grpId="0" animBg="1"/>
      <p:bldP spid="532511" grpId="0" animBg="1"/>
      <p:bldP spid="532512" grpId="0" animBg="1"/>
      <p:bldP spid="532513" grpId="0" animBg="1"/>
      <p:bldP spid="532514" grpId="0" animBg="1"/>
      <p:bldP spid="532515" grpId="0" animBg="1"/>
      <p:bldP spid="532516" grpId="0" animBg="1"/>
      <p:bldP spid="532517" grpId="0" animBg="1"/>
      <p:bldP spid="532518" grpId="0" animBg="1"/>
      <p:bldP spid="532519" grpId="0" animBg="1"/>
      <p:bldP spid="532520" grpId="0" animBg="1"/>
      <p:bldP spid="532521" grpId="0" animBg="1"/>
      <p:bldP spid="532522" grpId="0" animBg="1"/>
      <p:bldP spid="532523" grpId="0" animBg="1"/>
      <p:bldP spid="532524" grpId="0"/>
      <p:bldP spid="532525" grpId="0" animBg="1"/>
      <p:bldP spid="532529" grpId="0" animBg="1"/>
      <p:bldP spid="532530" grpId="0" animBg="1"/>
      <p:bldP spid="532531" grpId="0" animBg="1"/>
      <p:bldP spid="532532" grpId="0" animBg="1"/>
      <p:bldP spid="532533" grpId="0" animBg="1"/>
      <p:bldP spid="532534" grpId="0" animBg="1"/>
      <p:bldP spid="532535" grpId="0" animBg="1"/>
      <p:bldP spid="532536" grpId="0" animBg="1"/>
      <p:bldP spid="532537" grpId="0" animBg="1"/>
      <p:bldP spid="532538" grpId="0" animBg="1"/>
      <p:bldP spid="532539" grpId="0" animBg="1"/>
      <p:bldP spid="532540" grpId="0" animBg="1"/>
      <p:bldP spid="532541" grpId="0" animBg="1"/>
      <p:bldP spid="532542" grpId="0" animBg="1"/>
      <p:bldP spid="532543" grpId="0" animBg="1"/>
      <p:bldP spid="532544" grpId="0" animBg="1"/>
      <p:bldP spid="532545" grpId="0" animBg="1"/>
      <p:bldP spid="532546" grpId="0" animBg="1"/>
      <p:bldP spid="532547" grpId="0" animBg="1"/>
      <p:bldP spid="532548" grpId="0" animBg="1"/>
      <p:bldP spid="532549" grpId="0" animBg="1"/>
      <p:bldP spid="532550" grpId="0" animBg="1"/>
      <p:bldP spid="532551" grpId="0" animBg="1"/>
      <p:bldP spid="532552" grpId="0" animBg="1"/>
      <p:bldP spid="532553" grpId="0" animBg="1"/>
      <p:bldP spid="532554" grpId="0" animBg="1"/>
      <p:bldP spid="532555" grpId="0" animBg="1"/>
      <p:bldP spid="532556" grpId="0" animBg="1"/>
      <p:bldP spid="532557" grpId="0" animBg="1"/>
      <p:bldP spid="532558" grpId="0" animBg="1"/>
      <p:bldP spid="532559" grpId="0" animBg="1"/>
      <p:bldP spid="532560" grpId="0" animBg="1"/>
      <p:bldP spid="532561" grpId="0" animBg="1"/>
      <p:bldP spid="532562" grpId="0" animBg="1"/>
      <p:bldP spid="532563" grpId="0" animBg="1"/>
      <p:bldP spid="532564" grpId="0" animBg="1"/>
      <p:bldP spid="532570" grpId="0" animBg="1"/>
      <p:bldP spid="532575" grpId="0" animBg="1"/>
      <p:bldP spid="532576" grpId="0" animBg="1"/>
      <p:bldP spid="53257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a:spLocks noGrp="1"/>
          </p:cNvSpPr>
          <p:nvPr>
            <p:ph type="ftr" sz="quarter" idx="11"/>
          </p:nvPr>
        </p:nvSpPr>
        <p:spPr>
          <a:noFill/>
        </p:spPr>
        <p:txBody>
          <a:bodyPr/>
          <a:lstStyle/>
          <a:p>
            <a:r>
              <a:rPr lang="en-US" smtClean="0">
                <a:latin typeface="Arial" charset="0"/>
              </a:rPr>
              <a:t>Chapter 6: Memory</a:t>
            </a:r>
          </a:p>
        </p:txBody>
      </p:sp>
      <p:sp>
        <p:nvSpPr>
          <p:cNvPr id="4099" name="Slide Number Placeholder 5"/>
          <p:cNvSpPr>
            <a:spLocks noGrp="1"/>
          </p:cNvSpPr>
          <p:nvPr>
            <p:ph type="sldNum" sz="quarter" idx="12"/>
          </p:nvPr>
        </p:nvSpPr>
        <p:spPr>
          <a:noFill/>
        </p:spPr>
        <p:txBody>
          <a:bodyPr/>
          <a:lstStyle/>
          <a:p>
            <a:fld id="{7941B1D8-35DB-454A-BA7A-F9BA33EE4E9E}" type="slidenum">
              <a:rPr lang="en-US" smtClean="0">
                <a:latin typeface="Arial" charset="0"/>
              </a:rPr>
              <a:pPr/>
              <a:t>6</a:t>
            </a:fld>
            <a:endParaRPr lang="en-US" smtClean="0">
              <a:latin typeface="Arial" charset="0"/>
            </a:endParaRPr>
          </a:p>
        </p:txBody>
      </p:sp>
      <p:sp>
        <p:nvSpPr>
          <p:cNvPr id="4100" name="Rectangle 2"/>
          <p:cNvSpPr>
            <a:spLocks noGrp="1" noChangeArrowheads="1"/>
          </p:cNvSpPr>
          <p:nvPr>
            <p:ph type="title"/>
          </p:nvPr>
        </p:nvSpPr>
        <p:spPr>
          <a:xfrm>
            <a:off x="1371600" y="0"/>
            <a:ext cx="5943600" cy="547688"/>
          </a:xfrm>
        </p:spPr>
        <p:txBody>
          <a:bodyPr/>
          <a:lstStyle/>
          <a:p>
            <a:pPr algn="ctr" eaLnBrk="1" hangingPunct="1"/>
            <a:r>
              <a:rPr lang="en-US" sz="3400" b="1" dirty="0" smtClean="0"/>
              <a:t>Types of Memory</a:t>
            </a:r>
            <a:endParaRPr lang="en-US" sz="3400" dirty="0" smtClean="0"/>
          </a:p>
        </p:txBody>
      </p:sp>
      <p:sp>
        <p:nvSpPr>
          <p:cNvPr id="4101" name="Rectangle 3"/>
          <p:cNvSpPr>
            <a:spLocks noGrp="1" noChangeArrowheads="1"/>
          </p:cNvSpPr>
          <p:nvPr>
            <p:ph type="body" idx="1"/>
          </p:nvPr>
        </p:nvSpPr>
        <p:spPr>
          <a:xfrm>
            <a:off x="152400" y="609600"/>
            <a:ext cx="8001000" cy="2819400"/>
          </a:xfrm>
          <a:noFill/>
        </p:spPr>
        <p:txBody>
          <a:bodyPr>
            <a:normAutofit lnSpcReduction="10000"/>
          </a:bodyPr>
          <a:lstStyle/>
          <a:p>
            <a:pPr eaLnBrk="1" hangingPunct="1">
              <a:spcBef>
                <a:spcPct val="35000"/>
              </a:spcBef>
            </a:pPr>
            <a:r>
              <a:rPr lang="en-US" sz="2000" dirty="0" smtClean="0"/>
              <a:t>There are two kinds of main memory: </a:t>
            </a:r>
            <a:r>
              <a:rPr lang="en-US" sz="2000" i="1" dirty="0" smtClean="0"/>
              <a:t>random access memory, RAM, and</a:t>
            </a:r>
            <a:r>
              <a:rPr lang="en-US" sz="2000" dirty="0" smtClean="0"/>
              <a:t> </a:t>
            </a:r>
            <a:r>
              <a:rPr lang="en-US" sz="2000" i="1" dirty="0" smtClean="0"/>
              <a:t>read-only-memory, ROM</a:t>
            </a:r>
            <a:r>
              <a:rPr lang="en-US" sz="2000" dirty="0" smtClean="0"/>
              <a:t>.</a:t>
            </a:r>
          </a:p>
          <a:p>
            <a:pPr eaLnBrk="1" hangingPunct="1">
              <a:spcBef>
                <a:spcPct val="35000"/>
              </a:spcBef>
            </a:pPr>
            <a:r>
              <a:rPr lang="en-US" sz="2000" dirty="0" smtClean="0"/>
              <a:t>There are two types of RAM, dynamic RAM (DRAM) and static RAM (SRAM).</a:t>
            </a:r>
          </a:p>
          <a:p>
            <a:pPr eaLnBrk="1" hangingPunct="1">
              <a:spcBef>
                <a:spcPct val="35000"/>
              </a:spcBef>
            </a:pPr>
            <a:r>
              <a:rPr lang="en-US" sz="2000" dirty="0" smtClean="0"/>
              <a:t>Dynamic RAM consists of capacitors that slowly leak their charge over time.  Thus they must be refreshed every few milliseconds to prevent data loss.</a:t>
            </a:r>
          </a:p>
          <a:p>
            <a:pPr eaLnBrk="1" hangingPunct="1">
              <a:spcBef>
                <a:spcPct val="35000"/>
              </a:spcBef>
            </a:pPr>
            <a:r>
              <a:rPr lang="en-US" sz="2000" dirty="0" smtClean="0"/>
              <a:t>DRAM is “cheap” memory owing to its simple design.</a:t>
            </a:r>
          </a:p>
        </p:txBody>
      </p:sp>
      <p:sp>
        <p:nvSpPr>
          <p:cNvPr id="4102" name="Rectangle 4"/>
          <p:cNvSpPr>
            <a:spLocks noChangeArrowheads="1"/>
          </p:cNvSpPr>
          <p:nvPr/>
        </p:nvSpPr>
        <p:spPr bwMode="auto">
          <a:xfrm>
            <a:off x="152400" y="3505200"/>
            <a:ext cx="7924800" cy="2819400"/>
          </a:xfrm>
          <a:prstGeom prst="rect">
            <a:avLst/>
          </a:prstGeom>
          <a:noFill/>
          <a:ln w="9525">
            <a:noFill/>
            <a:miter lim="800000"/>
            <a:headEnd/>
            <a:tailEnd/>
          </a:ln>
        </p:spPr>
        <p:txBody>
          <a:bodyPr/>
          <a:lstStyle/>
          <a:p>
            <a:pPr marL="342900" indent="-342900">
              <a:spcBef>
                <a:spcPct val="35000"/>
              </a:spcBef>
              <a:buFontTx/>
              <a:buChar char="•"/>
            </a:pPr>
            <a:r>
              <a:rPr lang="en-US" sz="2000" dirty="0"/>
              <a:t>SRAM consists of circuits similar to the D </a:t>
            </a:r>
            <a:r>
              <a:rPr lang="en-US" sz="2000" dirty="0" smtClean="0"/>
              <a:t>flip-flop</a:t>
            </a:r>
            <a:endParaRPr lang="en-US" sz="2000" dirty="0"/>
          </a:p>
          <a:p>
            <a:pPr marL="342900" indent="-342900">
              <a:spcBef>
                <a:spcPct val="35000"/>
              </a:spcBef>
              <a:buFontTx/>
              <a:buChar char="•"/>
            </a:pPr>
            <a:r>
              <a:rPr lang="en-US" sz="2000" dirty="0"/>
              <a:t>SRAM is very fast memory and it doesn’t need to be refreshed like DRAM does.  It is used to build cache </a:t>
            </a:r>
            <a:r>
              <a:rPr lang="en-US" sz="2000" dirty="0" smtClean="0"/>
              <a:t>memory</a:t>
            </a:r>
            <a:endParaRPr lang="en-US" sz="2000" dirty="0"/>
          </a:p>
          <a:p>
            <a:pPr marL="342900" indent="-342900">
              <a:spcBef>
                <a:spcPct val="35000"/>
              </a:spcBef>
              <a:buFontTx/>
              <a:buChar char="•"/>
            </a:pPr>
            <a:r>
              <a:rPr lang="en-US" sz="2000" dirty="0"/>
              <a:t>ROM also does not need to be refreshed, either.  In fact, it needs very little charge to retain its memory.</a:t>
            </a:r>
          </a:p>
          <a:p>
            <a:pPr marL="342900" indent="-342900">
              <a:spcBef>
                <a:spcPct val="35000"/>
              </a:spcBef>
              <a:buFontTx/>
              <a:buChar char="•"/>
            </a:pPr>
            <a:r>
              <a:rPr lang="en-US" sz="2000" dirty="0"/>
              <a:t>ROM is used to store permanent, or semi-permanent data that persists even while the system is turned off.</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4"/>
          <p:cNvSpPr>
            <a:spLocks noGrp="1"/>
          </p:cNvSpPr>
          <p:nvPr>
            <p:ph type="ftr" sz="quarter" idx="11"/>
          </p:nvPr>
        </p:nvSpPr>
        <p:spPr>
          <a:noFill/>
        </p:spPr>
        <p:txBody>
          <a:bodyPr/>
          <a:lstStyle/>
          <a:p>
            <a:r>
              <a:rPr lang="en-US" smtClean="0">
                <a:latin typeface="Arial" charset="0"/>
              </a:rPr>
              <a:t>Chapter 6: Memory</a:t>
            </a:r>
          </a:p>
        </p:txBody>
      </p:sp>
      <p:sp>
        <p:nvSpPr>
          <p:cNvPr id="5123" name="Slide Number Placeholder 5"/>
          <p:cNvSpPr>
            <a:spLocks noGrp="1"/>
          </p:cNvSpPr>
          <p:nvPr>
            <p:ph type="sldNum" sz="quarter" idx="12"/>
          </p:nvPr>
        </p:nvSpPr>
        <p:spPr>
          <a:noFill/>
        </p:spPr>
        <p:txBody>
          <a:bodyPr/>
          <a:lstStyle/>
          <a:p>
            <a:fld id="{66A1819D-980E-4B38-8CE7-BFE02E6B5162}" type="slidenum">
              <a:rPr lang="en-US" smtClean="0">
                <a:latin typeface="Arial" charset="0"/>
              </a:rPr>
              <a:pPr/>
              <a:t>7</a:t>
            </a:fld>
            <a:endParaRPr lang="en-US" smtClean="0">
              <a:latin typeface="Arial" charset="0"/>
            </a:endParaRPr>
          </a:p>
        </p:txBody>
      </p:sp>
      <p:sp>
        <p:nvSpPr>
          <p:cNvPr id="5124" name="Rectangle 2"/>
          <p:cNvSpPr>
            <a:spLocks noGrp="1" noChangeArrowheads="1"/>
          </p:cNvSpPr>
          <p:nvPr>
            <p:ph type="title"/>
          </p:nvPr>
        </p:nvSpPr>
        <p:spPr>
          <a:xfrm>
            <a:off x="1524000" y="0"/>
            <a:ext cx="5943600" cy="547688"/>
          </a:xfrm>
        </p:spPr>
        <p:txBody>
          <a:bodyPr/>
          <a:lstStyle/>
          <a:p>
            <a:pPr eaLnBrk="1" hangingPunct="1"/>
            <a:r>
              <a:rPr lang="en-US" sz="3400" b="1" dirty="0" smtClean="0"/>
              <a:t>The Memory Hierarchy</a:t>
            </a:r>
            <a:endParaRPr lang="en-US" sz="3400" dirty="0" smtClean="0"/>
          </a:p>
        </p:txBody>
      </p:sp>
      <p:sp>
        <p:nvSpPr>
          <p:cNvPr id="5125" name="Rectangle 5"/>
          <p:cNvSpPr>
            <a:spLocks noChangeArrowheads="1"/>
          </p:cNvSpPr>
          <p:nvPr/>
        </p:nvSpPr>
        <p:spPr bwMode="auto">
          <a:xfrm>
            <a:off x="152400" y="685800"/>
            <a:ext cx="8001000" cy="2438400"/>
          </a:xfrm>
          <a:prstGeom prst="rect">
            <a:avLst/>
          </a:prstGeom>
          <a:noFill/>
          <a:ln w="9525">
            <a:noFill/>
            <a:miter lim="800000"/>
            <a:headEnd/>
            <a:tailEnd/>
          </a:ln>
        </p:spPr>
        <p:txBody>
          <a:bodyPr/>
          <a:lstStyle/>
          <a:p>
            <a:pPr marL="342900" indent="-342900">
              <a:spcBef>
                <a:spcPct val="35000"/>
              </a:spcBef>
              <a:buFontTx/>
              <a:buChar char="•"/>
            </a:pPr>
            <a:r>
              <a:rPr lang="en-US" sz="1800" dirty="0"/>
              <a:t>Faster memory is more expensive than slower memory.</a:t>
            </a:r>
          </a:p>
          <a:p>
            <a:pPr marL="342900" indent="-342900">
              <a:spcBef>
                <a:spcPct val="35000"/>
              </a:spcBef>
              <a:buFontTx/>
              <a:buChar char="•"/>
            </a:pPr>
            <a:r>
              <a:rPr lang="en-US" sz="1800" dirty="0"/>
              <a:t>For the best performance at the lowest cost, memory is organized in a hierarchical fashion.</a:t>
            </a:r>
          </a:p>
          <a:p>
            <a:pPr marL="342900" indent="-342900">
              <a:spcBef>
                <a:spcPct val="35000"/>
              </a:spcBef>
              <a:buFontTx/>
              <a:buChar char="•"/>
            </a:pPr>
            <a:r>
              <a:rPr lang="en-US" sz="1800" dirty="0"/>
              <a:t>Small, fast storage elements are kept in the CPU, larger, slower main memory is accessed through the data bus.</a:t>
            </a:r>
          </a:p>
          <a:p>
            <a:pPr marL="342900" indent="-342900">
              <a:spcBef>
                <a:spcPct val="35000"/>
              </a:spcBef>
              <a:buFontTx/>
              <a:buChar char="•"/>
            </a:pPr>
            <a:r>
              <a:rPr lang="en-US" sz="1800" dirty="0"/>
              <a:t>Larger, (almost) permanent storage in the form of disk and tape drives is still further from the CPU.</a:t>
            </a:r>
          </a:p>
        </p:txBody>
      </p:sp>
      <p:grpSp>
        <p:nvGrpSpPr>
          <p:cNvPr id="2" name="Group 7"/>
          <p:cNvGrpSpPr>
            <a:grpSpLocks/>
          </p:cNvGrpSpPr>
          <p:nvPr/>
        </p:nvGrpSpPr>
        <p:grpSpPr bwMode="auto">
          <a:xfrm>
            <a:off x="609600" y="3124200"/>
            <a:ext cx="7708900" cy="3278188"/>
            <a:chOff x="504" y="1308"/>
            <a:chExt cx="4856" cy="2065"/>
          </a:xfrm>
        </p:grpSpPr>
        <p:sp>
          <p:nvSpPr>
            <p:cNvPr id="5127" name="AutoShape 8"/>
            <p:cNvSpPr>
              <a:spLocks noChangeArrowheads="1"/>
            </p:cNvSpPr>
            <p:nvPr/>
          </p:nvSpPr>
          <p:spPr bwMode="auto">
            <a:xfrm>
              <a:off x="600" y="1897"/>
              <a:ext cx="1280" cy="464"/>
            </a:xfrm>
            <a:prstGeom prst="roundRect">
              <a:avLst>
                <a:gd name="adj" fmla="val 213"/>
              </a:avLst>
            </a:prstGeom>
            <a:noFill/>
            <a:ln w="25560">
              <a:solidFill>
                <a:srgbClr val="000000"/>
              </a:solidFill>
              <a:round/>
              <a:headEnd/>
              <a:tailEnd/>
            </a:ln>
          </p:spPr>
          <p:txBody>
            <a:bodyPr wrap="none" anchor="ctr"/>
            <a:lstStyle/>
            <a:p>
              <a:endParaRPr lang="en-IN"/>
            </a:p>
          </p:txBody>
        </p:sp>
        <p:sp>
          <p:nvSpPr>
            <p:cNvPr id="5128" name="Text Box 9"/>
            <p:cNvSpPr txBox="1">
              <a:spLocks noChangeArrowheads="1"/>
            </p:cNvSpPr>
            <p:nvPr/>
          </p:nvSpPr>
          <p:spPr bwMode="auto">
            <a:xfrm>
              <a:off x="1032" y="2044"/>
              <a:ext cx="541" cy="199"/>
            </a:xfrm>
            <a:prstGeom prst="rect">
              <a:avLst/>
            </a:prstGeom>
            <a:noFill/>
            <a:ln w="9525">
              <a:noFill/>
              <a:miter lim="800000"/>
              <a:headEnd/>
              <a:tailEnd/>
            </a:ln>
          </p:spPr>
          <p:txBody>
            <a:bodyPr wrap="none" lIns="90360" tIns="44280" rIns="90360" bIns="44280">
              <a:spAutoFit/>
            </a:bodyPr>
            <a:lstStyle/>
            <a:p>
              <a:pPr hangingPunct="0">
                <a:lnSpc>
                  <a:spcPct val="93000"/>
                </a:lnSpc>
                <a:spcBef>
                  <a:spcPct val="0"/>
                </a:spcBef>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Times New Roman" pitchFamily="18" charset="0"/>
                </a:rPr>
                <a:t>Control</a:t>
              </a:r>
            </a:p>
          </p:txBody>
        </p:sp>
        <p:sp>
          <p:nvSpPr>
            <p:cNvPr id="5129" name="AutoShape 10"/>
            <p:cNvSpPr>
              <a:spLocks noChangeArrowheads="1"/>
            </p:cNvSpPr>
            <p:nvPr/>
          </p:nvSpPr>
          <p:spPr bwMode="auto">
            <a:xfrm>
              <a:off x="600" y="2521"/>
              <a:ext cx="896" cy="704"/>
            </a:xfrm>
            <a:prstGeom prst="roundRect">
              <a:avLst>
                <a:gd name="adj" fmla="val 139"/>
              </a:avLst>
            </a:prstGeom>
            <a:noFill/>
            <a:ln w="25560">
              <a:solidFill>
                <a:srgbClr val="000000"/>
              </a:solidFill>
              <a:round/>
              <a:headEnd/>
              <a:tailEnd/>
            </a:ln>
          </p:spPr>
          <p:txBody>
            <a:bodyPr wrap="none" anchor="ctr"/>
            <a:lstStyle/>
            <a:p>
              <a:endParaRPr lang="en-IN"/>
            </a:p>
          </p:txBody>
        </p:sp>
        <p:sp>
          <p:nvSpPr>
            <p:cNvPr id="5130" name="Text Box 11"/>
            <p:cNvSpPr txBox="1">
              <a:spLocks noChangeArrowheads="1"/>
            </p:cNvSpPr>
            <p:nvPr/>
          </p:nvSpPr>
          <p:spPr bwMode="auto">
            <a:xfrm>
              <a:off x="631" y="2690"/>
              <a:ext cx="626" cy="199"/>
            </a:xfrm>
            <a:prstGeom prst="rect">
              <a:avLst/>
            </a:prstGeom>
            <a:noFill/>
            <a:ln w="9525">
              <a:noFill/>
              <a:miter lim="800000"/>
              <a:headEnd/>
              <a:tailEnd/>
            </a:ln>
          </p:spPr>
          <p:txBody>
            <a:bodyPr wrap="none" lIns="90360" tIns="44280" rIns="90360" bIns="44280">
              <a:spAutoFit/>
            </a:bodyPr>
            <a:lstStyle/>
            <a:p>
              <a:pPr hangingPunct="0">
                <a:lnSpc>
                  <a:spcPct val="93000"/>
                </a:lnSpc>
                <a:spcBef>
                  <a:spcPct val="0"/>
                </a:spcBef>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Times New Roman" pitchFamily="18" charset="0"/>
                </a:rPr>
                <a:t>Datapath</a:t>
              </a:r>
            </a:p>
          </p:txBody>
        </p:sp>
        <p:sp>
          <p:nvSpPr>
            <p:cNvPr id="5131" name="AutoShape 12"/>
            <p:cNvSpPr>
              <a:spLocks noChangeArrowheads="1"/>
            </p:cNvSpPr>
            <p:nvPr/>
          </p:nvSpPr>
          <p:spPr bwMode="auto">
            <a:xfrm>
              <a:off x="4128" y="1632"/>
              <a:ext cx="560" cy="1664"/>
            </a:xfrm>
            <a:prstGeom prst="roundRect">
              <a:avLst>
                <a:gd name="adj" fmla="val 139"/>
              </a:avLst>
            </a:prstGeom>
            <a:noFill/>
            <a:ln w="25560">
              <a:solidFill>
                <a:srgbClr val="000000"/>
              </a:solidFill>
              <a:round/>
              <a:headEnd/>
              <a:tailEnd/>
            </a:ln>
          </p:spPr>
          <p:txBody>
            <a:bodyPr wrap="none" anchor="ctr"/>
            <a:lstStyle/>
            <a:p>
              <a:endParaRPr lang="en-IN"/>
            </a:p>
          </p:txBody>
        </p:sp>
        <p:sp>
          <p:nvSpPr>
            <p:cNvPr id="5132" name="Text Box 13"/>
            <p:cNvSpPr txBox="1">
              <a:spLocks noChangeArrowheads="1"/>
            </p:cNvSpPr>
            <p:nvPr/>
          </p:nvSpPr>
          <p:spPr bwMode="auto">
            <a:xfrm>
              <a:off x="4080" y="2160"/>
              <a:ext cx="690" cy="507"/>
            </a:xfrm>
            <a:prstGeom prst="rect">
              <a:avLst/>
            </a:prstGeom>
            <a:noFill/>
            <a:ln w="9525">
              <a:noFill/>
              <a:miter lim="800000"/>
              <a:headEnd/>
              <a:tailEnd/>
            </a:ln>
          </p:spPr>
          <p:txBody>
            <a:bodyPr wrap="none" lIns="90360" tIns="44280" rIns="90360" bIns="44280">
              <a:spAutoFit/>
            </a:bodyPr>
            <a:lstStyle/>
            <a:p>
              <a:pPr algn="ctr" hangingPunct="0">
                <a:lnSpc>
                  <a:spcPct val="93000"/>
                </a:lnSpc>
                <a:spcBef>
                  <a:spcPct val="0"/>
                </a:spcBef>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Times New Roman" pitchFamily="18" charset="0"/>
                </a:rPr>
                <a:t>Secondary</a:t>
              </a:r>
            </a:p>
            <a:p>
              <a:pPr algn="ctr" hangingPunct="0">
                <a:spcBef>
                  <a:spcPct val="0"/>
                </a:spcBef>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Times New Roman" pitchFamily="18" charset="0"/>
                </a:rPr>
                <a:t>Storage</a:t>
              </a:r>
            </a:p>
            <a:p>
              <a:pPr algn="ctr" hangingPunct="0">
                <a:spcBef>
                  <a:spcPct val="0"/>
                </a:spcBef>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Times New Roman" pitchFamily="18" charset="0"/>
                </a:rPr>
                <a:t>(Disk)</a:t>
              </a:r>
            </a:p>
          </p:txBody>
        </p:sp>
        <p:sp>
          <p:nvSpPr>
            <p:cNvPr id="5133" name="AutoShape 14"/>
            <p:cNvSpPr>
              <a:spLocks noChangeArrowheads="1"/>
            </p:cNvSpPr>
            <p:nvPr/>
          </p:nvSpPr>
          <p:spPr bwMode="auto">
            <a:xfrm>
              <a:off x="504" y="1657"/>
              <a:ext cx="1616" cy="1664"/>
            </a:xfrm>
            <a:prstGeom prst="roundRect">
              <a:avLst>
                <a:gd name="adj" fmla="val 60"/>
              </a:avLst>
            </a:prstGeom>
            <a:noFill/>
            <a:ln w="25560">
              <a:solidFill>
                <a:srgbClr val="000000"/>
              </a:solidFill>
              <a:round/>
              <a:headEnd/>
              <a:tailEnd/>
            </a:ln>
          </p:spPr>
          <p:txBody>
            <a:bodyPr wrap="none" anchor="ctr"/>
            <a:lstStyle/>
            <a:p>
              <a:endParaRPr lang="en-IN"/>
            </a:p>
          </p:txBody>
        </p:sp>
        <p:sp>
          <p:nvSpPr>
            <p:cNvPr id="5134" name="Text Box 15"/>
            <p:cNvSpPr txBox="1">
              <a:spLocks noChangeArrowheads="1"/>
            </p:cNvSpPr>
            <p:nvPr/>
          </p:nvSpPr>
          <p:spPr bwMode="auto">
            <a:xfrm>
              <a:off x="1111" y="1649"/>
              <a:ext cx="648" cy="199"/>
            </a:xfrm>
            <a:prstGeom prst="rect">
              <a:avLst/>
            </a:prstGeom>
            <a:noFill/>
            <a:ln w="9525">
              <a:noFill/>
              <a:miter lim="800000"/>
              <a:headEnd/>
              <a:tailEnd/>
            </a:ln>
          </p:spPr>
          <p:txBody>
            <a:bodyPr wrap="none" lIns="90360" tIns="44280" rIns="90360" bIns="44280">
              <a:spAutoFit/>
            </a:bodyPr>
            <a:lstStyle/>
            <a:p>
              <a:pPr hangingPunct="0">
                <a:lnSpc>
                  <a:spcPct val="93000"/>
                </a:lnSpc>
                <a:spcBef>
                  <a:spcPct val="0"/>
                </a:spcBef>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Times New Roman" pitchFamily="18" charset="0"/>
                </a:rPr>
                <a:t>Processor</a:t>
              </a:r>
            </a:p>
          </p:txBody>
        </p:sp>
        <p:sp>
          <p:nvSpPr>
            <p:cNvPr id="5135" name="Line 16"/>
            <p:cNvSpPr>
              <a:spLocks noChangeShapeType="1"/>
            </p:cNvSpPr>
            <p:nvPr/>
          </p:nvSpPr>
          <p:spPr bwMode="auto">
            <a:xfrm flipV="1">
              <a:off x="1556" y="1308"/>
              <a:ext cx="3016" cy="1210"/>
            </a:xfrm>
            <a:prstGeom prst="line">
              <a:avLst/>
            </a:prstGeom>
            <a:noFill/>
            <a:ln w="12600">
              <a:solidFill>
                <a:srgbClr val="000000"/>
              </a:solidFill>
              <a:round/>
              <a:headEnd/>
              <a:tailEnd/>
            </a:ln>
          </p:spPr>
          <p:txBody>
            <a:bodyPr/>
            <a:lstStyle/>
            <a:p>
              <a:endParaRPr lang="en-IN"/>
            </a:p>
          </p:txBody>
        </p:sp>
        <p:sp>
          <p:nvSpPr>
            <p:cNvPr id="5136" name="Line 17"/>
            <p:cNvSpPr>
              <a:spLocks noChangeShapeType="1"/>
            </p:cNvSpPr>
            <p:nvPr/>
          </p:nvSpPr>
          <p:spPr bwMode="auto">
            <a:xfrm>
              <a:off x="1460" y="3189"/>
              <a:ext cx="3064" cy="184"/>
            </a:xfrm>
            <a:prstGeom prst="line">
              <a:avLst/>
            </a:prstGeom>
            <a:noFill/>
            <a:ln w="12600">
              <a:solidFill>
                <a:srgbClr val="000000"/>
              </a:solidFill>
              <a:round/>
              <a:headEnd/>
              <a:tailEnd/>
            </a:ln>
          </p:spPr>
          <p:txBody>
            <a:bodyPr/>
            <a:lstStyle/>
            <a:p>
              <a:endParaRPr lang="en-IN"/>
            </a:p>
          </p:txBody>
        </p:sp>
        <p:sp>
          <p:nvSpPr>
            <p:cNvPr id="5137" name="AutoShape 18"/>
            <p:cNvSpPr>
              <a:spLocks noChangeArrowheads="1"/>
            </p:cNvSpPr>
            <p:nvPr/>
          </p:nvSpPr>
          <p:spPr bwMode="auto">
            <a:xfrm>
              <a:off x="1224" y="2569"/>
              <a:ext cx="224" cy="608"/>
            </a:xfrm>
            <a:prstGeom prst="roundRect">
              <a:avLst>
                <a:gd name="adj" fmla="val 444"/>
              </a:avLst>
            </a:prstGeom>
            <a:noFill/>
            <a:ln w="25560">
              <a:solidFill>
                <a:srgbClr val="000000"/>
              </a:solidFill>
              <a:round/>
              <a:headEnd/>
              <a:tailEnd/>
            </a:ln>
          </p:spPr>
          <p:txBody>
            <a:bodyPr wrap="none" anchor="ctr"/>
            <a:lstStyle/>
            <a:p>
              <a:endParaRPr lang="en-IN"/>
            </a:p>
          </p:txBody>
        </p:sp>
        <p:sp>
          <p:nvSpPr>
            <p:cNvPr id="5138" name="Text Box 19"/>
            <p:cNvSpPr txBox="1">
              <a:spLocks noChangeArrowheads="1"/>
            </p:cNvSpPr>
            <p:nvPr/>
          </p:nvSpPr>
          <p:spPr bwMode="auto">
            <a:xfrm rot="5400000">
              <a:off x="1034" y="2774"/>
              <a:ext cx="620" cy="199"/>
            </a:xfrm>
            <a:prstGeom prst="rect">
              <a:avLst/>
            </a:prstGeom>
            <a:noFill/>
            <a:ln w="9525">
              <a:noFill/>
              <a:miter lim="800000"/>
              <a:headEnd/>
              <a:tailEnd/>
            </a:ln>
          </p:spPr>
          <p:txBody>
            <a:bodyPr wrap="none" lIns="90360" tIns="44280" rIns="90360" bIns="44280">
              <a:spAutoFit/>
            </a:bodyPr>
            <a:lstStyle/>
            <a:p>
              <a:pPr hangingPunct="0">
                <a:lnSpc>
                  <a:spcPct val="93000"/>
                </a:lnSpc>
                <a:spcBef>
                  <a:spcPct val="0"/>
                </a:spcBef>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Times New Roman" pitchFamily="18" charset="0"/>
                </a:rPr>
                <a:t>Registers</a:t>
              </a:r>
            </a:p>
          </p:txBody>
        </p:sp>
        <p:sp>
          <p:nvSpPr>
            <p:cNvPr id="5139" name="AutoShape 20"/>
            <p:cNvSpPr>
              <a:spLocks noChangeArrowheads="1"/>
            </p:cNvSpPr>
            <p:nvPr/>
          </p:nvSpPr>
          <p:spPr bwMode="auto">
            <a:xfrm>
              <a:off x="1608" y="2569"/>
              <a:ext cx="416" cy="608"/>
            </a:xfrm>
            <a:prstGeom prst="roundRect">
              <a:avLst>
                <a:gd name="adj" fmla="val 236"/>
              </a:avLst>
            </a:prstGeom>
            <a:noFill/>
            <a:ln w="25560">
              <a:solidFill>
                <a:srgbClr val="000000"/>
              </a:solidFill>
              <a:round/>
              <a:headEnd/>
              <a:tailEnd/>
            </a:ln>
          </p:spPr>
          <p:txBody>
            <a:bodyPr wrap="none" anchor="ctr"/>
            <a:lstStyle/>
            <a:p>
              <a:endParaRPr lang="en-IN"/>
            </a:p>
          </p:txBody>
        </p:sp>
        <p:sp>
          <p:nvSpPr>
            <p:cNvPr id="5140" name="AutoShape 21"/>
            <p:cNvSpPr>
              <a:spLocks noChangeArrowheads="1"/>
            </p:cNvSpPr>
            <p:nvPr/>
          </p:nvSpPr>
          <p:spPr bwMode="auto">
            <a:xfrm>
              <a:off x="2208" y="2448"/>
              <a:ext cx="480" cy="800"/>
            </a:xfrm>
            <a:prstGeom prst="roundRect">
              <a:avLst>
                <a:gd name="adj" fmla="val 176"/>
              </a:avLst>
            </a:prstGeom>
            <a:noFill/>
            <a:ln w="25560">
              <a:solidFill>
                <a:srgbClr val="000000"/>
              </a:solidFill>
              <a:round/>
              <a:headEnd/>
              <a:tailEnd/>
            </a:ln>
          </p:spPr>
          <p:txBody>
            <a:bodyPr wrap="none" anchor="ctr"/>
            <a:lstStyle/>
            <a:p>
              <a:endParaRPr lang="en-IN"/>
            </a:p>
          </p:txBody>
        </p:sp>
        <p:sp>
          <p:nvSpPr>
            <p:cNvPr id="5141" name="AutoShape 22"/>
            <p:cNvSpPr>
              <a:spLocks noChangeArrowheads="1"/>
            </p:cNvSpPr>
            <p:nvPr/>
          </p:nvSpPr>
          <p:spPr bwMode="auto">
            <a:xfrm>
              <a:off x="3552" y="1968"/>
              <a:ext cx="512" cy="1296"/>
            </a:xfrm>
            <a:prstGeom prst="roundRect">
              <a:avLst>
                <a:gd name="adj" fmla="val 148"/>
              </a:avLst>
            </a:prstGeom>
            <a:noFill/>
            <a:ln w="25560">
              <a:solidFill>
                <a:srgbClr val="000000"/>
              </a:solidFill>
              <a:round/>
              <a:headEnd/>
              <a:tailEnd/>
            </a:ln>
          </p:spPr>
          <p:txBody>
            <a:bodyPr wrap="none" anchor="ctr"/>
            <a:lstStyle/>
            <a:p>
              <a:endParaRPr lang="en-IN"/>
            </a:p>
          </p:txBody>
        </p:sp>
        <p:sp>
          <p:nvSpPr>
            <p:cNvPr id="5142" name="Text Box 23"/>
            <p:cNvSpPr txBox="1">
              <a:spLocks noChangeArrowheads="1"/>
            </p:cNvSpPr>
            <p:nvPr/>
          </p:nvSpPr>
          <p:spPr bwMode="auto">
            <a:xfrm>
              <a:off x="3504" y="2400"/>
              <a:ext cx="597" cy="507"/>
            </a:xfrm>
            <a:prstGeom prst="rect">
              <a:avLst/>
            </a:prstGeom>
            <a:noFill/>
            <a:ln w="9525">
              <a:noFill/>
              <a:miter lim="800000"/>
              <a:headEnd/>
              <a:tailEnd/>
            </a:ln>
          </p:spPr>
          <p:txBody>
            <a:bodyPr wrap="none" lIns="90360" tIns="44280" rIns="90360" bIns="44280">
              <a:spAutoFit/>
            </a:bodyPr>
            <a:lstStyle/>
            <a:p>
              <a:pPr algn="ctr" hangingPunct="0">
                <a:lnSpc>
                  <a:spcPct val="93000"/>
                </a:lnSpc>
                <a:spcBef>
                  <a:spcPct val="0"/>
                </a:spcBef>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Times New Roman" pitchFamily="18" charset="0"/>
                </a:rPr>
                <a:t>Main</a:t>
              </a:r>
            </a:p>
            <a:p>
              <a:pPr algn="ctr" hangingPunct="0">
                <a:spcBef>
                  <a:spcPct val="0"/>
                </a:spcBef>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Times New Roman" pitchFamily="18" charset="0"/>
                </a:rPr>
                <a:t>Memory</a:t>
              </a:r>
            </a:p>
            <a:p>
              <a:pPr algn="ctr" hangingPunct="0">
                <a:spcBef>
                  <a:spcPct val="0"/>
                </a:spcBef>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Times New Roman" pitchFamily="18" charset="0"/>
                </a:rPr>
                <a:t>(DRAM)</a:t>
              </a:r>
            </a:p>
          </p:txBody>
        </p:sp>
        <p:sp>
          <p:nvSpPr>
            <p:cNvPr id="5143" name="Text Box 24"/>
            <p:cNvSpPr txBox="1">
              <a:spLocks noChangeArrowheads="1"/>
            </p:cNvSpPr>
            <p:nvPr/>
          </p:nvSpPr>
          <p:spPr bwMode="auto">
            <a:xfrm>
              <a:off x="2160" y="2448"/>
              <a:ext cx="576" cy="661"/>
            </a:xfrm>
            <a:prstGeom prst="rect">
              <a:avLst/>
            </a:prstGeom>
            <a:noFill/>
            <a:ln w="9525">
              <a:noFill/>
              <a:miter lim="800000"/>
              <a:headEnd/>
              <a:tailEnd/>
            </a:ln>
          </p:spPr>
          <p:txBody>
            <a:bodyPr wrap="none" lIns="90360" tIns="44280" rIns="90360" bIns="44280">
              <a:spAutoFit/>
            </a:bodyPr>
            <a:lstStyle/>
            <a:p>
              <a:pPr algn="ctr" hangingPunct="0">
                <a:lnSpc>
                  <a:spcPct val="93000"/>
                </a:lnSpc>
                <a:spcBef>
                  <a:spcPct val="0"/>
                </a:spcBef>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Times New Roman" pitchFamily="18" charset="0"/>
                </a:rPr>
                <a:t>Second</a:t>
              </a:r>
            </a:p>
            <a:p>
              <a:pPr algn="ctr" hangingPunct="0">
                <a:spcBef>
                  <a:spcPct val="0"/>
                </a:spcBef>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Times New Roman" pitchFamily="18" charset="0"/>
                </a:rPr>
                <a:t>Level</a:t>
              </a:r>
            </a:p>
            <a:p>
              <a:pPr algn="ctr" hangingPunct="0">
                <a:spcBef>
                  <a:spcPct val="0"/>
                </a:spcBef>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Times New Roman" pitchFamily="18" charset="0"/>
                </a:rPr>
                <a:t>Cache</a:t>
              </a:r>
            </a:p>
            <a:p>
              <a:pPr algn="ctr" hangingPunct="0">
                <a:spcBef>
                  <a:spcPct val="0"/>
                </a:spcBef>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Times New Roman" pitchFamily="18" charset="0"/>
                </a:rPr>
                <a:t>(SRAM)</a:t>
              </a:r>
            </a:p>
          </p:txBody>
        </p:sp>
        <p:sp>
          <p:nvSpPr>
            <p:cNvPr id="5144" name="Text Box 25"/>
            <p:cNvSpPr txBox="1">
              <a:spLocks noChangeArrowheads="1"/>
            </p:cNvSpPr>
            <p:nvPr/>
          </p:nvSpPr>
          <p:spPr bwMode="auto">
            <a:xfrm rot="5400000">
              <a:off x="1514" y="2677"/>
              <a:ext cx="598" cy="353"/>
            </a:xfrm>
            <a:prstGeom prst="rect">
              <a:avLst/>
            </a:prstGeom>
            <a:noFill/>
            <a:ln w="9525">
              <a:noFill/>
              <a:miter lim="800000"/>
              <a:headEnd/>
              <a:tailEnd/>
            </a:ln>
          </p:spPr>
          <p:txBody>
            <a:bodyPr wrap="none" lIns="90360" tIns="44280" rIns="90360" bIns="44280">
              <a:spAutoFit/>
            </a:bodyPr>
            <a:lstStyle/>
            <a:p>
              <a:pPr algn="ctr" hangingPunct="0">
                <a:lnSpc>
                  <a:spcPct val="93000"/>
                </a:lnSpc>
                <a:spcBef>
                  <a:spcPct val="0"/>
                </a:spcBef>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Times New Roman" pitchFamily="18" charset="0"/>
                </a:rPr>
                <a:t>On-Chip</a:t>
              </a:r>
            </a:p>
            <a:p>
              <a:pPr algn="ctr" hangingPunct="0">
                <a:spcBef>
                  <a:spcPct val="0"/>
                </a:spcBef>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Times New Roman" pitchFamily="18" charset="0"/>
                </a:rPr>
                <a:t>Cache</a:t>
              </a:r>
            </a:p>
          </p:txBody>
        </p:sp>
        <p:grpSp>
          <p:nvGrpSpPr>
            <p:cNvPr id="3" name="Group 26"/>
            <p:cNvGrpSpPr>
              <a:grpSpLocks/>
            </p:cNvGrpSpPr>
            <p:nvPr/>
          </p:nvGrpSpPr>
          <p:grpSpPr bwMode="auto">
            <a:xfrm>
              <a:off x="4752" y="1321"/>
              <a:ext cx="608" cy="2000"/>
              <a:chOff x="4656" y="1321"/>
              <a:chExt cx="704" cy="2000"/>
            </a:xfrm>
          </p:grpSpPr>
          <p:sp>
            <p:nvSpPr>
              <p:cNvPr id="5148" name="AutoShape 27"/>
              <p:cNvSpPr>
                <a:spLocks noChangeArrowheads="1"/>
              </p:cNvSpPr>
              <p:nvPr/>
            </p:nvSpPr>
            <p:spPr bwMode="auto">
              <a:xfrm>
                <a:off x="4656" y="1321"/>
                <a:ext cx="704" cy="2000"/>
              </a:xfrm>
              <a:prstGeom prst="roundRect">
                <a:avLst>
                  <a:gd name="adj" fmla="val 139"/>
                </a:avLst>
              </a:prstGeom>
              <a:noFill/>
              <a:ln w="25560">
                <a:solidFill>
                  <a:srgbClr val="000000"/>
                </a:solidFill>
                <a:round/>
                <a:headEnd/>
                <a:tailEnd/>
              </a:ln>
            </p:spPr>
            <p:txBody>
              <a:bodyPr wrap="none" anchor="ctr"/>
              <a:lstStyle/>
              <a:p>
                <a:endParaRPr lang="en-IN"/>
              </a:p>
            </p:txBody>
          </p:sp>
          <p:sp>
            <p:nvSpPr>
              <p:cNvPr id="5149" name="Text Box 28"/>
              <p:cNvSpPr txBox="1">
                <a:spLocks noChangeArrowheads="1"/>
              </p:cNvSpPr>
              <p:nvPr/>
            </p:nvSpPr>
            <p:spPr bwMode="auto">
              <a:xfrm>
                <a:off x="4665" y="2098"/>
                <a:ext cx="669" cy="507"/>
              </a:xfrm>
              <a:prstGeom prst="rect">
                <a:avLst/>
              </a:prstGeom>
              <a:noFill/>
              <a:ln w="9525">
                <a:noFill/>
                <a:miter lim="800000"/>
                <a:headEnd/>
                <a:tailEnd/>
              </a:ln>
            </p:spPr>
            <p:txBody>
              <a:bodyPr wrap="none" lIns="90360" tIns="44280" rIns="90360" bIns="44280">
                <a:spAutoFit/>
              </a:bodyPr>
              <a:lstStyle/>
              <a:p>
                <a:pPr algn="ctr" hangingPunct="0">
                  <a:lnSpc>
                    <a:spcPct val="93000"/>
                  </a:lnSpc>
                  <a:spcBef>
                    <a:spcPct val="0"/>
                  </a:spcBef>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Times New Roman" pitchFamily="18" charset="0"/>
                  </a:rPr>
                  <a:t>Tertiary</a:t>
                </a:r>
              </a:p>
              <a:p>
                <a:pPr algn="ctr" hangingPunct="0">
                  <a:spcBef>
                    <a:spcPct val="0"/>
                  </a:spcBef>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Times New Roman" pitchFamily="18" charset="0"/>
                  </a:rPr>
                  <a:t>Storage</a:t>
                </a:r>
              </a:p>
              <a:p>
                <a:pPr algn="ctr" hangingPunct="0">
                  <a:spcBef>
                    <a:spcPct val="0"/>
                  </a:spcBef>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Times New Roman" pitchFamily="18" charset="0"/>
                  </a:rPr>
                  <a:t>(Tape)</a:t>
                </a:r>
              </a:p>
            </p:txBody>
          </p:sp>
        </p:grpSp>
        <p:sp>
          <p:nvSpPr>
            <p:cNvPr id="5146" name="AutoShape 29"/>
            <p:cNvSpPr>
              <a:spLocks noChangeArrowheads="1"/>
            </p:cNvSpPr>
            <p:nvPr/>
          </p:nvSpPr>
          <p:spPr bwMode="auto">
            <a:xfrm>
              <a:off x="2832" y="2256"/>
              <a:ext cx="624" cy="992"/>
            </a:xfrm>
            <a:prstGeom prst="roundRect">
              <a:avLst>
                <a:gd name="adj" fmla="val 8333"/>
              </a:avLst>
            </a:prstGeom>
            <a:noFill/>
            <a:ln w="25560">
              <a:solidFill>
                <a:srgbClr val="000000"/>
              </a:solidFill>
              <a:round/>
              <a:headEnd/>
              <a:tailEnd/>
            </a:ln>
          </p:spPr>
          <p:txBody>
            <a:bodyPr wrap="none" anchor="ctr"/>
            <a:lstStyle/>
            <a:p>
              <a:endParaRPr lang="en-IN"/>
            </a:p>
          </p:txBody>
        </p:sp>
        <p:sp>
          <p:nvSpPr>
            <p:cNvPr id="5147" name="Text Box 30"/>
            <p:cNvSpPr txBox="1">
              <a:spLocks noChangeArrowheads="1"/>
            </p:cNvSpPr>
            <p:nvPr/>
          </p:nvSpPr>
          <p:spPr bwMode="auto">
            <a:xfrm>
              <a:off x="2832" y="2352"/>
              <a:ext cx="576" cy="661"/>
            </a:xfrm>
            <a:prstGeom prst="rect">
              <a:avLst/>
            </a:prstGeom>
            <a:noFill/>
            <a:ln w="9525">
              <a:noFill/>
              <a:miter lim="800000"/>
              <a:headEnd/>
              <a:tailEnd/>
            </a:ln>
          </p:spPr>
          <p:txBody>
            <a:bodyPr wrap="none" lIns="90360" tIns="44280" rIns="90360" bIns="44280">
              <a:spAutoFit/>
            </a:bodyPr>
            <a:lstStyle/>
            <a:p>
              <a:pPr algn="ctr" hangingPunct="0">
                <a:lnSpc>
                  <a:spcPct val="93000"/>
                </a:lnSpc>
                <a:spcBef>
                  <a:spcPct val="0"/>
                </a:spcBef>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Times New Roman" pitchFamily="18" charset="0"/>
                </a:rPr>
                <a:t>Third</a:t>
              </a:r>
            </a:p>
            <a:p>
              <a:pPr algn="ctr" hangingPunct="0">
                <a:spcBef>
                  <a:spcPct val="0"/>
                </a:spcBef>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Times New Roman" pitchFamily="18" charset="0"/>
                </a:rPr>
                <a:t>Level</a:t>
              </a:r>
            </a:p>
            <a:p>
              <a:pPr algn="ctr" hangingPunct="0">
                <a:spcBef>
                  <a:spcPct val="0"/>
                </a:spcBef>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Times New Roman" pitchFamily="18" charset="0"/>
                </a:rPr>
                <a:t>Cache</a:t>
              </a:r>
            </a:p>
            <a:p>
              <a:pPr algn="ctr" hangingPunct="0">
                <a:spcBef>
                  <a:spcPct val="0"/>
                </a:spcBef>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Times New Roman" pitchFamily="18" charset="0"/>
                </a:rPr>
                <a:t>(SRAM)</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p:cNvSpPr>
            <a:spLocks noGrp="1"/>
          </p:cNvSpPr>
          <p:nvPr>
            <p:ph type="ftr" sz="quarter" idx="11"/>
          </p:nvPr>
        </p:nvSpPr>
        <p:spPr>
          <a:noFill/>
        </p:spPr>
        <p:txBody>
          <a:bodyPr/>
          <a:lstStyle/>
          <a:p>
            <a:r>
              <a:rPr lang="en-US" smtClean="0">
                <a:latin typeface="Arial" charset="0"/>
              </a:rPr>
              <a:t>Chapter 6: Memory</a:t>
            </a:r>
          </a:p>
        </p:txBody>
      </p:sp>
      <p:sp>
        <p:nvSpPr>
          <p:cNvPr id="6147" name="Slide Number Placeholder 5"/>
          <p:cNvSpPr>
            <a:spLocks noGrp="1"/>
          </p:cNvSpPr>
          <p:nvPr>
            <p:ph type="sldNum" sz="quarter" idx="12"/>
          </p:nvPr>
        </p:nvSpPr>
        <p:spPr>
          <a:noFill/>
        </p:spPr>
        <p:txBody>
          <a:bodyPr/>
          <a:lstStyle/>
          <a:p>
            <a:fld id="{D837E98B-6F18-484A-B66B-6509AA84D0C5}" type="slidenum">
              <a:rPr lang="en-US" smtClean="0">
                <a:latin typeface="Arial" charset="0"/>
              </a:rPr>
              <a:pPr/>
              <a:t>8</a:t>
            </a:fld>
            <a:endParaRPr lang="en-US" smtClean="0">
              <a:latin typeface="Arial" charset="0"/>
            </a:endParaRPr>
          </a:p>
        </p:txBody>
      </p:sp>
      <p:sp>
        <p:nvSpPr>
          <p:cNvPr id="6148" name="Rectangle 2"/>
          <p:cNvSpPr>
            <a:spLocks noGrp="1" noChangeArrowheads="1"/>
          </p:cNvSpPr>
          <p:nvPr>
            <p:ph type="title"/>
          </p:nvPr>
        </p:nvSpPr>
        <p:spPr>
          <a:xfrm>
            <a:off x="0" y="0"/>
            <a:ext cx="9144000" cy="1143000"/>
          </a:xfrm>
        </p:spPr>
        <p:txBody>
          <a:bodyPr wrap="none" lIns="63360" tIns="25560" rIns="63360" bIns="25560" anchor="t"/>
          <a:lstStyle/>
          <a:p>
            <a:pPr algn="ctr" defTabSz="449263"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800" b="1" dirty="0" smtClean="0"/>
              <a:t>The Memory Hierarchy</a:t>
            </a:r>
            <a:endParaRPr lang="en-GB" sz="3800" b="1" dirty="0" smtClean="0"/>
          </a:p>
        </p:txBody>
      </p:sp>
      <p:graphicFrame>
        <p:nvGraphicFramePr>
          <p:cNvPr id="1327144" name="Group 40"/>
          <p:cNvGraphicFramePr>
            <a:graphicFrameLocks noGrp="1"/>
          </p:cNvGraphicFramePr>
          <p:nvPr/>
        </p:nvGraphicFramePr>
        <p:xfrm>
          <a:off x="304800" y="1295400"/>
          <a:ext cx="7620001" cy="4999924"/>
        </p:xfrm>
        <a:graphic>
          <a:graphicData uri="http://schemas.openxmlformats.org/drawingml/2006/table">
            <a:tbl>
              <a:tblPr/>
              <a:tblGrid>
                <a:gridCol w="1622778"/>
                <a:gridCol w="2610556"/>
                <a:gridCol w="3386667"/>
              </a:tblGrid>
              <a:tr h="9620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Component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Access Speed</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(Time for data to be returned)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Size of Component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02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Registers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3300"/>
                          </a:solidFill>
                          <a:effectLst/>
                          <a:latin typeface="Arial" pitchFamily="34" charset="0"/>
                        </a:rPr>
                        <a:t>1 cycle =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3300"/>
                          </a:solidFill>
                          <a:effectLst/>
                          <a:latin typeface="Arial" pitchFamily="34" charset="0"/>
                        </a:rPr>
                        <a:t>0.3 nanoseconds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Arial" pitchFamily="34" charset="0"/>
                        </a:rPr>
                        <a:t>8 registers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327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L1 Cache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3300"/>
                          </a:solidFill>
                          <a:effectLst/>
                          <a:latin typeface="Arial" pitchFamily="34" charset="0"/>
                        </a:rPr>
                        <a:t>3 cycles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3300"/>
                          </a:solidFill>
                          <a:effectLst/>
                          <a:latin typeface="Arial" pitchFamily="34" charset="0"/>
                        </a:rPr>
                        <a:t>1 nanoseconds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Arial" pitchFamily="34" charset="0"/>
                        </a:rPr>
                        <a:t>Separate Data and Instruction Caches:  16 Kbytes each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177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L2 Cache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3300"/>
                          </a:solidFill>
                          <a:effectLst/>
                          <a:latin typeface="Arial" pitchFamily="34" charset="0"/>
                        </a:rPr>
                        <a:t>20 cycles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3300"/>
                          </a:solidFill>
                          <a:effectLst/>
                          <a:latin typeface="Arial" pitchFamily="34" charset="0"/>
                        </a:rPr>
                        <a:t>7 nanoseconds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Arial" pitchFamily="34" charset="0"/>
                        </a:rPr>
                        <a:t>256 Kbytes,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Arial" pitchFamily="34" charset="0"/>
                        </a:rPr>
                        <a:t>8-way set associative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177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L3 Cache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3300"/>
                          </a:solidFill>
                          <a:effectLst/>
                          <a:latin typeface="Arial" pitchFamily="34" charset="0"/>
                        </a:rPr>
                        <a:t>40 cycles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3300"/>
                          </a:solidFill>
                          <a:effectLst/>
                          <a:latin typeface="Arial" pitchFamily="34" charset="0"/>
                        </a:rPr>
                        <a:t>13 nanoseconds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Arial" pitchFamily="34" charset="0"/>
                        </a:rPr>
                        <a:t>4096 Kbytes,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Arial" pitchFamily="34" charset="0"/>
                        </a:rPr>
                        <a:t>8-way set associative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177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Memory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3300"/>
                          </a:solidFill>
                          <a:effectLst/>
                          <a:latin typeface="Arial" pitchFamily="34" charset="0"/>
                        </a:rPr>
                        <a:t>300 cycles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3300"/>
                          </a:solidFill>
                          <a:effectLst/>
                          <a:latin typeface="Arial" pitchFamily="34" charset="0"/>
                        </a:rPr>
                        <a:t>100 nanoseconds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Arial" pitchFamily="34" charset="0"/>
                        </a:rPr>
                        <a:t>16 Gigabytes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177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Disk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3300"/>
                          </a:solidFill>
                          <a:effectLst/>
                          <a:latin typeface="Arial" pitchFamily="34" charset="0"/>
                        </a:rPr>
                        <a:t>30,000,000 cycles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3300"/>
                          </a:solidFill>
                          <a:effectLst/>
                          <a:latin typeface="Arial" pitchFamily="34" charset="0"/>
                        </a:rPr>
                        <a:t>10 milliseconds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Arial" pitchFamily="34" charset="0"/>
                        </a:rPr>
                        <a:t>400 Gigabytes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4"/>
          <p:cNvSpPr>
            <a:spLocks noGrp="1"/>
          </p:cNvSpPr>
          <p:nvPr>
            <p:ph type="ftr" sz="quarter" idx="11"/>
          </p:nvPr>
        </p:nvSpPr>
        <p:spPr>
          <a:noFill/>
        </p:spPr>
        <p:txBody>
          <a:bodyPr/>
          <a:lstStyle/>
          <a:p>
            <a:r>
              <a:rPr lang="en-US" smtClean="0">
                <a:latin typeface="Arial" charset="0"/>
              </a:rPr>
              <a:t>Chapter 6: Memory</a:t>
            </a:r>
          </a:p>
        </p:txBody>
      </p:sp>
      <p:sp>
        <p:nvSpPr>
          <p:cNvPr id="7171" name="Slide Number Placeholder 5"/>
          <p:cNvSpPr>
            <a:spLocks noGrp="1"/>
          </p:cNvSpPr>
          <p:nvPr>
            <p:ph type="sldNum" sz="quarter" idx="12"/>
          </p:nvPr>
        </p:nvSpPr>
        <p:spPr>
          <a:noFill/>
        </p:spPr>
        <p:txBody>
          <a:bodyPr/>
          <a:lstStyle/>
          <a:p>
            <a:fld id="{E9F031C4-85EC-4FEA-A624-6223793B87E3}" type="slidenum">
              <a:rPr lang="en-US" smtClean="0">
                <a:latin typeface="Arial" charset="0"/>
              </a:rPr>
              <a:pPr/>
              <a:t>9</a:t>
            </a:fld>
            <a:endParaRPr lang="en-US" smtClean="0">
              <a:latin typeface="Arial" charset="0"/>
            </a:endParaRPr>
          </a:p>
        </p:txBody>
      </p:sp>
      <p:sp>
        <p:nvSpPr>
          <p:cNvPr id="7172" name="Rectangle 2"/>
          <p:cNvSpPr>
            <a:spLocks noGrp="1" noChangeArrowheads="1"/>
          </p:cNvSpPr>
          <p:nvPr>
            <p:ph type="title"/>
          </p:nvPr>
        </p:nvSpPr>
        <p:spPr>
          <a:xfrm>
            <a:off x="1905000" y="990600"/>
            <a:ext cx="4800600" cy="609600"/>
          </a:xfrm>
        </p:spPr>
        <p:txBody>
          <a:bodyPr wrap="none" lIns="63360" tIns="25560" rIns="63360" bIns="25560" anchor="t"/>
          <a:lstStyle/>
          <a:p>
            <a:pPr defTabSz="449263"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dirty="0" smtClean="0">
                <a:solidFill>
                  <a:srgbClr val="0033CC"/>
                </a:solidFill>
              </a:rPr>
              <a:t>How Is the Hierarchy Managed?</a:t>
            </a:r>
          </a:p>
        </p:txBody>
      </p:sp>
      <p:sp>
        <p:nvSpPr>
          <p:cNvPr id="7173" name="Rectangle 3"/>
          <p:cNvSpPr>
            <a:spLocks noGrp="1" noChangeArrowheads="1"/>
          </p:cNvSpPr>
          <p:nvPr>
            <p:ph type="body" idx="1"/>
          </p:nvPr>
        </p:nvSpPr>
        <p:spPr>
          <a:xfrm>
            <a:off x="457200" y="1981200"/>
            <a:ext cx="7467600" cy="2833688"/>
          </a:xfrm>
        </p:spPr>
        <p:txBody>
          <a:bodyPr lIns="63360" tIns="25560" rIns="63360" bIns="25560"/>
          <a:lstStyle/>
          <a:p>
            <a:pPr marL="201613" indent="-201613" defTabSz="449263"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t>Access Registers or Memory</a:t>
            </a:r>
          </a:p>
          <a:p>
            <a:pPr marL="685800" lvl="1" indent="-190500" defTabSz="449263"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smtClean="0"/>
              <a:t>By compiler (programmer?)</a:t>
            </a:r>
          </a:p>
          <a:p>
            <a:pPr marL="201613" indent="-201613" defTabSz="449263"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t>Access Cache or Memory</a:t>
            </a:r>
          </a:p>
          <a:p>
            <a:pPr marL="685800" lvl="1" indent="-190500" defTabSz="449263"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smtClean="0"/>
              <a:t>By the hardware</a:t>
            </a:r>
          </a:p>
          <a:p>
            <a:pPr marL="201613" indent="-201613" defTabSz="449263"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t>Access Memory or Disks</a:t>
            </a:r>
          </a:p>
          <a:p>
            <a:pPr marL="685800" lvl="1" indent="-190500" defTabSz="449263"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smtClean="0"/>
              <a:t>By the hardware and operating system (virtual memory)</a:t>
            </a:r>
          </a:p>
          <a:p>
            <a:pPr marL="685800" lvl="1" indent="-190500" defTabSz="449263"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smtClean="0"/>
              <a:t>By the programmer (files)</a:t>
            </a:r>
          </a:p>
        </p:txBody>
      </p:sp>
      <p:sp>
        <p:nvSpPr>
          <p:cNvPr id="7174" name="Rectangle 4"/>
          <p:cNvSpPr>
            <a:spLocks noChangeArrowheads="1"/>
          </p:cNvSpPr>
          <p:nvPr/>
        </p:nvSpPr>
        <p:spPr bwMode="auto">
          <a:xfrm>
            <a:off x="0" y="0"/>
            <a:ext cx="9144000" cy="1143000"/>
          </a:xfrm>
          <a:prstGeom prst="rect">
            <a:avLst/>
          </a:prstGeom>
          <a:noFill/>
          <a:ln w="9525">
            <a:noFill/>
            <a:miter lim="800000"/>
            <a:headEnd/>
            <a:tailEnd/>
          </a:ln>
        </p:spPr>
        <p:txBody>
          <a:bodyPr wrap="none" lIns="63360" tIns="25560" rIns="63360" bIns="25560"/>
          <a:lstStyle/>
          <a:p>
            <a:pPr algn="ctr" defTabSz="449263">
              <a:spcBef>
                <a:spcPct val="0"/>
              </a:spcBef>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800" b="1" dirty="0" smtClean="0">
                <a:solidFill>
                  <a:srgbClr val="FF0000"/>
                </a:solidFill>
              </a:rPr>
              <a:t>The </a:t>
            </a:r>
            <a:r>
              <a:rPr lang="en-US" sz="3800" b="1" dirty="0">
                <a:solidFill>
                  <a:srgbClr val="FF0000"/>
                </a:solidFill>
              </a:rPr>
              <a:t>Memory Hierarchy</a:t>
            </a:r>
            <a:endParaRPr lang="en-GB" sz="3800" b="1" dirty="0">
              <a:solidFill>
                <a:srgbClr val="FF0000"/>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653</TotalTime>
  <Words>2621</Words>
  <Application>Microsoft Office PowerPoint</Application>
  <PresentationFormat>On-screen Show (4:3)</PresentationFormat>
  <Paragraphs>712</Paragraphs>
  <Slides>56</Slides>
  <Notes>19</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Opulent</vt:lpstr>
      <vt:lpstr>Memory Organization</vt:lpstr>
      <vt:lpstr>Slide 2</vt:lpstr>
      <vt:lpstr>Memory Types</vt:lpstr>
      <vt:lpstr>Performance and cost</vt:lpstr>
      <vt:lpstr>Performance and cost</vt:lpstr>
      <vt:lpstr>Types of Memory</vt:lpstr>
      <vt:lpstr>The Memory Hierarchy</vt:lpstr>
      <vt:lpstr>The Memory Hierarchy</vt:lpstr>
      <vt:lpstr>How Is the Hierarchy Managed?</vt:lpstr>
      <vt:lpstr>The Memory Hierarchy</vt:lpstr>
      <vt:lpstr>Random Access Memory </vt:lpstr>
      <vt:lpstr>Cache Memory</vt:lpstr>
      <vt:lpstr>Cache Memory</vt:lpstr>
      <vt:lpstr>Access Modes</vt:lpstr>
      <vt:lpstr>Access Modes</vt:lpstr>
      <vt:lpstr>Access Modes</vt:lpstr>
      <vt:lpstr>Access Modes</vt:lpstr>
      <vt:lpstr>Disk “Geometry”</vt:lpstr>
      <vt:lpstr>Disk Structure</vt:lpstr>
      <vt:lpstr>Disk Operation (Single-Platter View)</vt:lpstr>
      <vt:lpstr>Disk Operation (Multi-Platter View)</vt:lpstr>
      <vt:lpstr>Disk Structure - top view of single platter</vt:lpstr>
      <vt:lpstr>Disk Access</vt:lpstr>
      <vt:lpstr>Disk Access</vt:lpstr>
      <vt:lpstr>Disk Access – Read</vt:lpstr>
      <vt:lpstr>Disk Access – Read</vt:lpstr>
      <vt:lpstr>Disk Access – Read</vt:lpstr>
      <vt:lpstr>Disk Access – Seek</vt:lpstr>
      <vt:lpstr>Memory Retention</vt:lpstr>
      <vt:lpstr>Memory Retention</vt:lpstr>
      <vt:lpstr>Memory Retention</vt:lpstr>
      <vt:lpstr>Other Characteristics</vt:lpstr>
      <vt:lpstr>Random Access Memories</vt:lpstr>
      <vt:lpstr>Random Access Memories</vt:lpstr>
      <vt:lpstr>Random Access Memories</vt:lpstr>
      <vt:lpstr>Multidimensional RAM</vt:lpstr>
      <vt:lpstr>Memory allocation</vt:lpstr>
      <vt:lpstr>Memory allocation</vt:lpstr>
      <vt:lpstr>Memory allocation-Non-Preemptive</vt:lpstr>
      <vt:lpstr>Memory allocation-Non-Preemptive</vt:lpstr>
      <vt:lpstr>Memory allocation-Non-Preemptive</vt:lpstr>
      <vt:lpstr>Memory allocation-Non-Preemptive</vt:lpstr>
      <vt:lpstr>Memory allocation-Non-Preemptive</vt:lpstr>
      <vt:lpstr>Memory allocation-Non-Preemptive</vt:lpstr>
      <vt:lpstr>Memory allocation-Non-Preemptive</vt:lpstr>
      <vt:lpstr>Memory allocation-Preemptive</vt:lpstr>
      <vt:lpstr>Memory allocation-Preemptive</vt:lpstr>
      <vt:lpstr>Memory allocation-Preemptive</vt:lpstr>
      <vt:lpstr>Memory allocation-Preemptive</vt:lpstr>
      <vt:lpstr>Memory allocation-Preemptive optimum Replacement policy </vt:lpstr>
      <vt:lpstr>Memory allocation-Preemptive optimum Replacement policy </vt:lpstr>
      <vt:lpstr>                 Memory allocation-Preemptive FIFO Replacement policy  </vt:lpstr>
      <vt:lpstr>        Memory allocation-Preemptive LRU Replacement policy </vt:lpstr>
      <vt:lpstr>Replacement Algorithms</vt:lpstr>
      <vt:lpstr>Replacement Algorithms</vt:lpstr>
      <vt:lpstr>Replacement Algorithms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kit</dc:creator>
  <cp:lastModifiedBy>swara</cp:lastModifiedBy>
  <cp:revision>103</cp:revision>
  <dcterms:created xsi:type="dcterms:W3CDTF">2012-02-24T07:18:34Z</dcterms:created>
  <dcterms:modified xsi:type="dcterms:W3CDTF">2020-03-24T14:42:57Z</dcterms:modified>
</cp:coreProperties>
</file>