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2" r:id="rId6"/>
    <p:sldId id="263" r:id="rId7"/>
    <p:sldId id="264" r:id="rId8"/>
    <p:sldId id="261" r:id="rId9"/>
    <p:sldId id="268" r:id="rId10"/>
    <p:sldId id="265" r:id="rId11"/>
    <p:sldId id="266" r:id="rId12"/>
    <p:sldId id="267" r:id="rId13"/>
    <p:sldId id="269" r:id="rId14"/>
    <p:sldId id="270" r:id="rId15"/>
    <p:sldId id="271" r:id="rId16"/>
    <p:sldId id="272" r:id="rId17"/>
    <p:sldId id="274" r:id="rId18"/>
    <p:sldId id="273" r:id="rId19"/>
    <p:sldId id="282" r:id="rId20"/>
    <p:sldId id="275" r:id="rId21"/>
    <p:sldId id="276" r:id="rId22"/>
    <p:sldId id="277" r:id="rId23"/>
    <p:sldId id="278" r:id="rId24"/>
    <p:sldId id="281" r:id="rId25"/>
    <p:sldId id="280" r:id="rId26"/>
    <p:sldId id="283" r:id="rId27"/>
    <p:sldId id="284" r:id="rId28"/>
    <p:sldId id="279" r:id="rId29"/>
    <p:sldId id="285" r:id="rId30"/>
    <p:sldId id="289" r:id="rId31"/>
    <p:sldId id="291" r:id="rId32"/>
    <p:sldId id="292" r:id="rId33"/>
    <p:sldId id="288" r:id="rId34"/>
    <p:sldId id="287" r:id="rId35"/>
    <p:sldId id="28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5/6/2023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no 5</a:t>
            </a:r>
            <a:endParaRPr lang="en-IN" dirty="0"/>
          </a:p>
        </p:txBody>
      </p:sp>
      <p:sp>
        <p:nvSpPr>
          <p:cNvPr id="3" name="Subtitle 2"/>
          <p:cNvSpPr>
            <a:spLocks noGrp="1"/>
          </p:cNvSpPr>
          <p:nvPr>
            <p:ph type="subTitle" idx="1"/>
          </p:nvPr>
        </p:nvSpPr>
        <p:spPr/>
        <p:txBody>
          <a:bodyPr/>
          <a:lstStyle/>
          <a:p>
            <a:r>
              <a:rPr lang="en-IN" dirty="0" smtClean="0"/>
              <a:t>Agile methodology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Release and Production</a:t>
            </a:r>
            <a:br>
              <a:rPr lang="en-IN" b="1" dirty="0" smtClean="0"/>
            </a:b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Noto Sans JP"/>
              </a:rPr>
              <a:t>The final product is tested by the Quality assurance team. All the potential bugs are fixed immediately by the production team. After completing all the test cycles, the product is approved by the product owner. The complete documentation of the final product is prepared at the end. With this final step, the final product is all set to get released.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Feedback and Maintenance</a:t>
            </a:r>
            <a:br>
              <a:rPr lang="en-IN" b="1" dirty="0" smtClean="0"/>
            </a:b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Noto Sans JP"/>
              </a:rPr>
              <a:t>Each phase of the Agile SDLC has its own importance in making the final product more durable. Even though the product is fully deployed to the customers or end-users in the previous production phase, the work is not finished yet. The production team will provide ongoing support to monitor the product regularly and fix new bugs. With time additional upgrades and features can also be added to keep the product updated.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Retirement</a:t>
            </a:r>
            <a:br>
              <a:rPr lang="en-IN" b="1" dirty="0" smtClean="0"/>
            </a:b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Noto Sans JP"/>
              </a:rPr>
              <a:t>It is the optional phase where the products are retired for either two reasons:</a:t>
            </a:r>
          </a:p>
          <a:p>
            <a:pPr>
              <a:buFont typeface="Arial"/>
              <a:buChar char="•"/>
            </a:pPr>
            <a:r>
              <a:rPr lang="en-IN" dirty="0" smtClean="0">
                <a:solidFill>
                  <a:srgbClr val="000000"/>
                </a:solidFill>
                <a:latin typeface="Noto Sans JP"/>
              </a:rPr>
              <a:t>The product needs to be replaced with a completely new one. Here, support is ended for the existing product and users are migrated to the new product.</a:t>
            </a:r>
          </a:p>
          <a:p>
            <a:pPr>
              <a:buFont typeface="Arial"/>
              <a:buChar char="•"/>
            </a:pPr>
            <a:r>
              <a:rPr lang="en-IN" dirty="0" smtClean="0">
                <a:solidFill>
                  <a:srgbClr val="000000"/>
                </a:solidFill>
                <a:latin typeface="Noto Sans JP"/>
              </a:rPr>
              <a:t>The product is no longer compatible or needed for the organization. Here, the product is no longer supported, and the final product closure is done.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Advantages of Agile SDLC</a:t>
            </a:r>
            <a:br>
              <a:rPr lang="en-IN" b="1" dirty="0" smtClean="0"/>
            </a:br>
            <a:endParaRPr lang="en-IN" dirty="0"/>
          </a:p>
        </p:txBody>
      </p:sp>
      <p:pic>
        <p:nvPicPr>
          <p:cNvPr id="4098" name="Picture 2"/>
          <p:cNvPicPr>
            <a:picLocks noChangeAspect="1" noChangeArrowheads="1"/>
          </p:cNvPicPr>
          <p:nvPr/>
        </p:nvPicPr>
        <p:blipFill>
          <a:blip r:embed="rId2"/>
          <a:srcRect/>
          <a:stretch>
            <a:fillRect/>
          </a:stretch>
        </p:blipFill>
        <p:spPr bwMode="auto">
          <a:xfrm>
            <a:off x="2819400" y="1143000"/>
            <a:ext cx="2257425" cy="1866900"/>
          </a:xfrm>
          <a:prstGeom prst="rect">
            <a:avLst/>
          </a:prstGeom>
          <a:noFill/>
          <a:ln w="9525">
            <a:noFill/>
            <a:miter lim="800000"/>
            <a:headEnd/>
            <a:tailEnd/>
          </a:ln>
          <a:effectLst/>
        </p:spPr>
      </p:pic>
      <p:sp>
        <p:nvSpPr>
          <p:cNvPr id="4" name="TextBox 3"/>
          <p:cNvSpPr txBox="1"/>
          <p:nvPr/>
        </p:nvSpPr>
        <p:spPr>
          <a:xfrm>
            <a:off x="457200" y="3352800"/>
            <a:ext cx="8382000" cy="2031325"/>
          </a:xfrm>
          <a:prstGeom prst="rect">
            <a:avLst/>
          </a:prstGeom>
          <a:noFill/>
        </p:spPr>
        <p:txBody>
          <a:bodyPr wrap="square" rtlCol="0">
            <a:spAutoFit/>
          </a:bodyPr>
          <a:lstStyle/>
          <a:p>
            <a:pPr>
              <a:buFont typeface="Arial"/>
              <a:buChar char="•"/>
            </a:pPr>
            <a:r>
              <a:rPr lang="en-IN" dirty="0" smtClean="0">
                <a:solidFill>
                  <a:srgbClr val="000000"/>
                </a:solidFill>
                <a:latin typeface="Noto Sans JP"/>
              </a:rPr>
              <a:t>The process is flexible and transparent in nature.</a:t>
            </a:r>
          </a:p>
          <a:p>
            <a:pPr>
              <a:buFont typeface="Arial"/>
              <a:buChar char="•"/>
            </a:pPr>
            <a:r>
              <a:rPr lang="en-IN" dirty="0" smtClean="0">
                <a:solidFill>
                  <a:srgbClr val="000000"/>
                </a:solidFill>
                <a:latin typeface="Noto Sans JP"/>
              </a:rPr>
              <a:t>Fast and determined workflow for the team members.</a:t>
            </a:r>
          </a:p>
          <a:p>
            <a:pPr>
              <a:buFont typeface="Arial"/>
              <a:buChar char="•"/>
            </a:pPr>
            <a:r>
              <a:rPr lang="en-IN" dirty="0" smtClean="0">
                <a:solidFill>
                  <a:srgbClr val="000000"/>
                </a:solidFill>
                <a:latin typeface="Noto Sans JP"/>
              </a:rPr>
              <a:t>Multiple iterations to cross-check the requirements with results.</a:t>
            </a:r>
          </a:p>
          <a:p>
            <a:pPr>
              <a:buFont typeface="Arial"/>
              <a:buChar char="•"/>
            </a:pPr>
            <a:r>
              <a:rPr lang="en-IN" dirty="0" smtClean="0">
                <a:solidFill>
                  <a:srgbClr val="000000"/>
                </a:solidFill>
                <a:latin typeface="Noto Sans JP"/>
              </a:rPr>
              <a:t>Agile SDLC consists of various checkpoints where the customer can suggest modification wherever needed.</a:t>
            </a:r>
          </a:p>
          <a:p>
            <a:pPr>
              <a:buFont typeface="Arial"/>
              <a:buChar char="•"/>
            </a:pPr>
            <a:r>
              <a:rPr lang="en-IN" dirty="0" smtClean="0">
                <a:solidFill>
                  <a:srgbClr val="000000"/>
                </a:solidFill>
                <a:latin typeface="Noto Sans JP"/>
              </a:rPr>
              <a:t>Minimal effort and better results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Disadvantages of Agile SDLC</a:t>
            </a:r>
            <a:br>
              <a:rPr lang="en-IN" b="1" dirty="0" smtClean="0"/>
            </a:br>
            <a:endParaRPr lang="en-IN" dirty="0"/>
          </a:p>
        </p:txBody>
      </p:sp>
      <p:pic>
        <p:nvPicPr>
          <p:cNvPr id="5122" name="Picture 2"/>
          <p:cNvPicPr>
            <a:picLocks noChangeAspect="1" noChangeArrowheads="1"/>
          </p:cNvPicPr>
          <p:nvPr/>
        </p:nvPicPr>
        <p:blipFill>
          <a:blip r:embed="rId2"/>
          <a:srcRect/>
          <a:stretch>
            <a:fillRect/>
          </a:stretch>
        </p:blipFill>
        <p:spPr bwMode="auto">
          <a:xfrm>
            <a:off x="3352800" y="1371600"/>
            <a:ext cx="2286000" cy="1971675"/>
          </a:xfrm>
          <a:prstGeom prst="rect">
            <a:avLst/>
          </a:prstGeom>
          <a:noFill/>
          <a:ln w="9525">
            <a:noFill/>
            <a:miter lim="800000"/>
            <a:headEnd/>
            <a:tailEnd/>
          </a:ln>
          <a:effectLst/>
        </p:spPr>
      </p:pic>
      <p:sp>
        <p:nvSpPr>
          <p:cNvPr id="4" name="TextBox 3"/>
          <p:cNvSpPr txBox="1"/>
          <p:nvPr/>
        </p:nvSpPr>
        <p:spPr>
          <a:xfrm>
            <a:off x="381000" y="3429000"/>
            <a:ext cx="8610600" cy="1477328"/>
          </a:xfrm>
          <a:prstGeom prst="rect">
            <a:avLst/>
          </a:prstGeom>
          <a:noFill/>
        </p:spPr>
        <p:txBody>
          <a:bodyPr wrap="square" rtlCol="0">
            <a:spAutoFit/>
          </a:bodyPr>
          <a:lstStyle/>
          <a:p>
            <a:pPr>
              <a:buFont typeface="Arial"/>
              <a:buChar char="•"/>
            </a:pPr>
            <a:r>
              <a:rPr lang="en-IN" dirty="0" smtClean="0">
                <a:solidFill>
                  <a:srgbClr val="000000"/>
                </a:solidFill>
                <a:latin typeface="Noto Sans JP"/>
              </a:rPr>
              <a:t>The team should be highly professional and client-oriented.</a:t>
            </a:r>
          </a:p>
          <a:p>
            <a:pPr>
              <a:buFont typeface="Arial"/>
              <a:buChar char="•"/>
            </a:pPr>
            <a:r>
              <a:rPr lang="en-IN" dirty="0" smtClean="0">
                <a:solidFill>
                  <a:srgbClr val="000000"/>
                </a:solidFill>
                <a:latin typeface="Noto Sans JP"/>
              </a:rPr>
              <a:t>More correction and modifications can lead to the more expected time.</a:t>
            </a:r>
          </a:p>
          <a:p>
            <a:pPr>
              <a:buFont typeface="Arial"/>
              <a:buChar char="•"/>
            </a:pPr>
            <a:r>
              <a:rPr lang="en-IN" dirty="0" smtClean="0">
                <a:solidFill>
                  <a:srgbClr val="000000"/>
                </a:solidFill>
                <a:latin typeface="Noto Sans JP"/>
              </a:rPr>
              <a:t>New requirements can hinder the existing workflow.</a:t>
            </a:r>
          </a:p>
          <a:p>
            <a:pPr>
              <a:buFont typeface="Arial"/>
              <a:buChar char="•"/>
            </a:pPr>
            <a:r>
              <a:rPr lang="en-IN" dirty="0" smtClean="0">
                <a:solidFill>
                  <a:srgbClr val="000000"/>
                </a:solidFill>
                <a:latin typeface="Noto Sans JP"/>
              </a:rPr>
              <a:t>With more iterations, the final cost can vary</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3486912"/>
          </a:xfrm>
        </p:spPr>
        <p:txBody>
          <a:bodyPr>
            <a:normAutofit/>
          </a:bodyPr>
          <a:lstStyle/>
          <a:p>
            <a:pPr algn="ctr"/>
            <a:r>
              <a:rPr lang="en-IN" dirty="0" smtClean="0"/>
              <a:t>Agile Methodology - Scrum Methodology, </a:t>
            </a:r>
            <a:r>
              <a:rPr lang="en-IN" dirty="0" err="1" smtClean="0"/>
              <a:t>Kanban</a:t>
            </a:r>
            <a:r>
              <a:rPr lang="en-IN" dirty="0" smtClean="0"/>
              <a:t> Methodology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676400" y="838200"/>
            <a:ext cx="6248400" cy="5486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143000" y="1143000"/>
            <a:ext cx="7010400" cy="48767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Methodology</a:t>
            </a: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mulish"/>
              </a:rPr>
              <a:t>Scrum is an agile development methodology used in the development of Software based on an iterative and incremental processes. Scrum is adaptable, fast, flexible and effective agile framework that is designed to deliver value to the customer throughout the development of the project.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304800" y="457200"/>
            <a:ext cx="8610600" cy="62483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a:t>
            </a:r>
            <a:endParaRPr lang="en-IN" dirty="0"/>
          </a:p>
        </p:txBody>
      </p:sp>
      <p:sp>
        <p:nvSpPr>
          <p:cNvPr id="3" name="Content Placeholder 2"/>
          <p:cNvSpPr>
            <a:spLocks noGrp="1"/>
          </p:cNvSpPr>
          <p:nvPr>
            <p:ph idx="1"/>
          </p:nvPr>
        </p:nvSpPr>
        <p:spPr/>
        <p:txBody>
          <a:bodyPr>
            <a:normAutofit fontScale="92500"/>
          </a:bodyPr>
          <a:lstStyle/>
          <a:p>
            <a:r>
              <a:rPr lang="en-IN" dirty="0" smtClean="0">
                <a:solidFill>
                  <a:srgbClr val="1D2125"/>
                </a:solidFill>
                <a:latin typeface="-apple-system"/>
              </a:rPr>
              <a:t>5.1 Introduction to Agile Methodology</a:t>
            </a:r>
          </a:p>
          <a:p>
            <a:r>
              <a:rPr lang="en-IN" dirty="0" smtClean="0">
                <a:solidFill>
                  <a:srgbClr val="1D2125"/>
                </a:solidFill>
                <a:latin typeface="-apple-system"/>
              </a:rPr>
              <a:t>5.2 Agile Software Development lifecycle</a:t>
            </a:r>
          </a:p>
          <a:p>
            <a:r>
              <a:rPr lang="en-IN" dirty="0" smtClean="0">
                <a:solidFill>
                  <a:srgbClr val="1D2125"/>
                </a:solidFill>
                <a:latin typeface="-apple-system"/>
              </a:rPr>
              <a:t>5.3 Agile Methodology - Scrum Methodology, </a:t>
            </a:r>
            <a:r>
              <a:rPr lang="en-IN" dirty="0" err="1" smtClean="0">
                <a:solidFill>
                  <a:srgbClr val="1D2125"/>
                </a:solidFill>
                <a:latin typeface="-apple-system"/>
              </a:rPr>
              <a:t>Kanban</a:t>
            </a:r>
            <a:r>
              <a:rPr lang="en-IN" dirty="0" smtClean="0">
                <a:solidFill>
                  <a:srgbClr val="1D2125"/>
                </a:solidFill>
                <a:latin typeface="-apple-system"/>
              </a:rPr>
              <a:t> Methodology</a:t>
            </a:r>
          </a:p>
          <a:p>
            <a:r>
              <a:rPr lang="en-IN" dirty="0" smtClean="0">
                <a:solidFill>
                  <a:srgbClr val="1D2125"/>
                </a:solidFill>
                <a:latin typeface="-apple-system"/>
              </a:rPr>
              <a:t>5.4 Agile Practices - Sustainable Pace, Story Mapping, Test Driven Development, Pair Programming, </a:t>
            </a:r>
          </a:p>
          <a:p>
            <a:pPr>
              <a:buNone/>
            </a:pPr>
            <a:r>
              <a:rPr lang="en-IN" dirty="0" smtClean="0">
                <a:solidFill>
                  <a:srgbClr val="1D2125"/>
                </a:solidFill>
                <a:latin typeface="-apple-system"/>
              </a:rPr>
              <a:t>     Unit Testing, Acceptance Testing, Agile Planning</a:t>
            </a:r>
          </a:p>
          <a:p>
            <a:r>
              <a:rPr lang="en-IN" dirty="0" smtClean="0">
                <a:solidFill>
                  <a:srgbClr val="1D2125"/>
                </a:solidFill>
                <a:latin typeface="-apple-system"/>
              </a:rPr>
              <a:t>5.5 Agile Metrics- </a:t>
            </a:r>
            <a:r>
              <a:rPr lang="en-IN" dirty="0" err="1" smtClean="0">
                <a:solidFill>
                  <a:srgbClr val="1D2125"/>
                </a:solidFill>
                <a:latin typeface="-apple-system"/>
              </a:rPr>
              <a:t>BurnDown</a:t>
            </a:r>
            <a:r>
              <a:rPr lang="en-IN" dirty="0" smtClean="0">
                <a:solidFill>
                  <a:srgbClr val="1D2125"/>
                </a:solidFill>
                <a:latin typeface="-apple-system"/>
              </a:rPr>
              <a:t> Chart, Lead Time &amp; Cycle Time, Agile Velocity</a:t>
            </a:r>
          </a:p>
          <a:p>
            <a:r>
              <a:rPr lang="en-IN" dirty="0" smtClean="0">
                <a:solidFill>
                  <a:srgbClr val="1D2125"/>
                </a:solidFill>
                <a:latin typeface="-apple-system"/>
              </a:rPr>
              <a:t>5.6 Scaled Agile - Scaled Agile Frameworks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429512"/>
          </a:xfrm>
        </p:spPr>
        <p:txBody>
          <a:bodyPr>
            <a:normAutofit fontScale="90000"/>
          </a:bodyPr>
          <a:lstStyle/>
          <a:p>
            <a:r>
              <a:rPr lang="en-IN" b="1" dirty="0" smtClean="0"/>
              <a:t>Principles of Scrum Methodology</a:t>
            </a:r>
            <a:br>
              <a:rPr lang="en-IN" b="1" dirty="0" smtClean="0"/>
            </a:br>
            <a:endParaRPr lang="en-IN" dirty="0"/>
          </a:p>
        </p:txBody>
      </p:sp>
      <p:pic>
        <p:nvPicPr>
          <p:cNvPr id="8194" name="Picture 2"/>
          <p:cNvPicPr>
            <a:picLocks noChangeAspect="1" noChangeArrowheads="1"/>
          </p:cNvPicPr>
          <p:nvPr/>
        </p:nvPicPr>
        <p:blipFill>
          <a:blip r:embed="rId2"/>
          <a:srcRect/>
          <a:stretch>
            <a:fillRect/>
          </a:stretch>
        </p:blipFill>
        <p:spPr bwMode="auto">
          <a:xfrm>
            <a:off x="1524000" y="1752600"/>
            <a:ext cx="6172200" cy="4800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19200"/>
            <a:ext cx="8077200" cy="4431983"/>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Self-organization</a:t>
            </a:r>
            <a:r>
              <a:rPr lang="en-IN" sz="2400" dirty="0" smtClean="0">
                <a:latin typeface="Times New Roman" pitchFamily="18" charset="0"/>
                <a:cs typeface="Times New Roman" pitchFamily="18" charset="0"/>
              </a:rPr>
              <a:t> – Independence and importance of each individual</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Prioritization</a:t>
            </a:r>
            <a:r>
              <a:rPr lang="en-IN" sz="2400" dirty="0" smtClean="0">
                <a:latin typeface="Times New Roman" pitchFamily="18" charset="0"/>
                <a:cs typeface="Times New Roman" pitchFamily="18" charset="0"/>
              </a:rPr>
              <a:t> – Dividing tasks based on priority and value</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Collaboration</a:t>
            </a:r>
            <a:r>
              <a:rPr lang="en-IN" sz="2400" dirty="0" smtClean="0">
                <a:latin typeface="Times New Roman" pitchFamily="18" charset="0"/>
                <a:cs typeface="Times New Roman" pitchFamily="18" charset="0"/>
              </a:rPr>
              <a:t> – Teamwork and awareness</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Iterative Development</a:t>
            </a:r>
            <a:r>
              <a:rPr lang="en-IN" sz="2400" dirty="0" smtClean="0">
                <a:latin typeface="Times New Roman" pitchFamily="18" charset="0"/>
                <a:cs typeface="Times New Roman" pitchFamily="18" charset="0"/>
              </a:rPr>
              <a:t> – Regular project monitoring and improvement</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b="1" dirty="0" err="1" smtClean="0">
                <a:latin typeface="Times New Roman" pitchFamily="18" charset="0"/>
                <a:cs typeface="Times New Roman" pitchFamily="18" charset="0"/>
              </a:rPr>
              <a:t>Timeboxing</a:t>
            </a:r>
            <a:r>
              <a:rPr lang="en-IN" sz="2400" dirty="0" smtClean="0">
                <a:latin typeface="Times New Roman" pitchFamily="18" charset="0"/>
                <a:cs typeface="Times New Roman" pitchFamily="18" charset="0"/>
              </a:rPr>
              <a:t> – Scheduling work in short cycles called sprints.</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Who is Scrum Master?</a:t>
            </a:r>
            <a:br>
              <a:rPr lang="en-IN" b="1" dirty="0" smtClean="0"/>
            </a:br>
            <a:endParaRPr lang="en-IN" dirty="0"/>
          </a:p>
        </p:txBody>
      </p:sp>
      <p:pic>
        <p:nvPicPr>
          <p:cNvPr id="9218" name="Picture 2"/>
          <p:cNvPicPr>
            <a:picLocks noChangeAspect="1" noChangeArrowheads="1"/>
          </p:cNvPicPr>
          <p:nvPr/>
        </p:nvPicPr>
        <p:blipFill>
          <a:blip r:embed="rId2"/>
          <a:srcRect/>
          <a:stretch>
            <a:fillRect/>
          </a:stretch>
        </p:blipFill>
        <p:spPr bwMode="auto">
          <a:xfrm>
            <a:off x="1219200" y="1219200"/>
            <a:ext cx="6553200" cy="4191000"/>
          </a:xfrm>
          <a:prstGeom prst="rect">
            <a:avLst/>
          </a:prstGeom>
          <a:noFill/>
          <a:ln w="9525">
            <a:noFill/>
            <a:miter lim="800000"/>
            <a:headEnd/>
            <a:tailEnd/>
          </a:ln>
          <a:effectLst/>
        </p:spPr>
      </p:pic>
      <p:sp>
        <p:nvSpPr>
          <p:cNvPr id="4" name="TextBox 3"/>
          <p:cNvSpPr txBox="1"/>
          <p:nvPr/>
        </p:nvSpPr>
        <p:spPr>
          <a:xfrm>
            <a:off x="381000" y="5638800"/>
            <a:ext cx="8458200" cy="707886"/>
          </a:xfrm>
          <a:prstGeom prst="rect">
            <a:avLst/>
          </a:prstGeom>
          <a:noFill/>
        </p:spPr>
        <p:txBody>
          <a:bodyPr wrap="square" rtlCol="0">
            <a:spAutoFit/>
          </a:bodyPr>
          <a:lstStyle/>
          <a:p>
            <a:r>
              <a:rPr lang="en-IN" sz="2000" dirty="0" smtClean="0">
                <a:latin typeface="Times New Roman" pitchFamily="18" charset="0"/>
                <a:cs typeface="Times New Roman" pitchFamily="18" charset="0"/>
              </a:rPr>
              <a:t>Scrum Master leads the teams and becomes a median between the product owner and the scrum team.</a:t>
            </a:r>
            <a:endParaRPr lang="en-IN"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429512"/>
          </a:xfrm>
        </p:spPr>
        <p:txBody>
          <a:bodyPr>
            <a:normAutofit fontScale="90000"/>
          </a:bodyPr>
          <a:lstStyle/>
          <a:p>
            <a:pPr algn="ctr"/>
            <a:r>
              <a:rPr lang="en-IN" b="1" dirty="0" smtClean="0">
                <a:latin typeface="Times New Roman" pitchFamily="18" charset="0"/>
                <a:cs typeface="Times New Roman" pitchFamily="18" charset="0"/>
              </a:rPr>
              <a:t>Scrum Master Roles and Responsibilities</a:t>
            </a:r>
            <a:br>
              <a:rPr lang="en-IN" b="1"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TextBox 2"/>
          <p:cNvSpPr txBox="1"/>
          <p:nvPr/>
        </p:nvSpPr>
        <p:spPr>
          <a:xfrm>
            <a:off x="457200" y="1828800"/>
            <a:ext cx="8382000" cy="4401205"/>
          </a:xfrm>
          <a:prstGeom prst="rect">
            <a:avLst/>
          </a:prstGeom>
          <a:noFill/>
        </p:spPr>
        <p:txBody>
          <a:bodyPr wrap="square" rtlCol="0">
            <a:spAutoFit/>
          </a:bodyPr>
          <a:lstStyle/>
          <a:p>
            <a:pPr>
              <a:buFont typeface="Arial" pitchFamily="34" charset="0"/>
              <a:buChar char="•"/>
            </a:pPr>
            <a:r>
              <a:rPr lang="en-IN" sz="2000" b="1" dirty="0" smtClean="0">
                <a:latin typeface="Times New Roman" pitchFamily="18" charset="0"/>
                <a:cs typeface="Times New Roman" pitchFamily="18" charset="0"/>
              </a:rPr>
              <a:t> Project Management</a:t>
            </a:r>
          </a:p>
          <a:p>
            <a:pPr>
              <a:buFont typeface="Arial" pitchFamily="34" charset="0"/>
              <a:buChar char="•"/>
            </a:pPr>
            <a:endParaRPr lang="en-IN" sz="2000" b="1" dirty="0" smtClean="0">
              <a:latin typeface="Times New Roman" pitchFamily="18" charset="0"/>
              <a:cs typeface="Times New Roman" pitchFamily="18" charset="0"/>
            </a:endParaRPr>
          </a:p>
          <a:p>
            <a:pPr>
              <a:buFont typeface="Arial" pitchFamily="34" charset="0"/>
              <a:buChar char="•"/>
            </a:pPr>
            <a:endParaRPr lang="en-IN" sz="2000" b="1" dirty="0" smtClean="0">
              <a:latin typeface="Times New Roman" pitchFamily="18" charset="0"/>
              <a:cs typeface="Times New Roman" pitchFamily="18" charset="0"/>
            </a:endParaRPr>
          </a:p>
          <a:p>
            <a:pPr>
              <a:buFont typeface="Arial" pitchFamily="34" charset="0"/>
              <a:buChar char="•"/>
            </a:pPr>
            <a:r>
              <a:rPr lang="en-IN" sz="2000" b="1" dirty="0" smtClean="0">
                <a:latin typeface="Times New Roman" pitchFamily="18" charset="0"/>
                <a:cs typeface="Times New Roman" pitchFamily="18" charset="0"/>
              </a:rPr>
              <a:t> Assist Product Owner</a:t>
            </a:r>
          </a:p>
          <a:p>
            <a:pPr>
              <a:buFont typeface="Arial" pitchFamily="34" charset="0"/>
              <a:buChar char="•"/>
            </a:pPr>
            <a:endParaRPr lang="en-IN" sz="2000" b="1" dirty="0" smtClean="0">
              <a:latin typeface="Times New Roman" pitchFamily="18" charset="0"/>
              <a:cs typeface="Times New Roman" pitchFamily="18" charset="0"/>
            </a:endParaRPr>
          </a:p>
          <a:p>
            <a:pPr>
              <a:buFont typeface="Arial" pitchFamily="34" charset="0"/>
              <a:buChar char="•"/>
            </a:pPr>
            <a:endParaRPr lang="en-IN" sz="2000" b="1" dirty="0" smtClean="0">
              <a:latin typeface="Times New Roman" pitchFamily="18" charset="0"/>
              <a:cs typeface="Times New Roman" pitchFamily="18" charset="0"/>
            </a:endParaRPr>
          </a:p>
          <a:p>
            <a:pPr>
              <a:buFont typeface="Arial" pitchFamily="34" charset="0"/>
              <a:buChar char="•"/>
            </a:pPr>
            <a:r>
              <a:rPr lang="en-IN" sz="2000" b="1" dirty="0" smtClean="0">
                <a:latin typeface="Times New Roman" pitchFamily="18" charset="0"/>
                <a:cs typeface="Times New Roman" pitchFamily="18" charset="0"/>
              </a:rPr>
              <a:t> Monitor Progress and Resolve Conflicts</a:t>
            </a:r>
          </a:p>
          <a:p>
            <a:pPr>
              <a:buFont typeface="Arial" pitchFamily="34" charset="0"/>
              <a:buChar char="•"/>
            </a:pPr>
            <a:endParaRPr lang="en-IN" sz="2000" b="1" dirty="0" smtClean="0">
              <a:latin typeface="Times New Roman" pitchFamily="18" charset="0"/>
              <a:cs typeface="Times New Roman" pitchFamily="18" charset="0"/>
            </a:endParaRPr>
          </a:p>
          <a:p>
            <a:pPr>
              <a:buFont typeface="Arial" pitchFamily="34" charset="0"/>
              <a:buChar char="•"/>
            </a:pPr>
            <a:endParaRPr lang="en-IN" sz="2000" b="1" dirty="0" smtClean="0">
              <a:latin typeface="Times New Roman" pitchFamily="18" charset="0"/>
              <a:cs typeface="Times New Roman" pitchFamily="18" charset="0"/>
            </a:endParaRPr>
          </a:p>
          <a:p>
            <a:pPr>
              <a:buFont typeface="Arial" pitchFamily="34" charset="0"/>
              <a:buChar char="•"/>
            </a:pPr>
            <a:r>
              <a:rPr lang="en-IN" sz="2000" b="1" dirty="0" smtClean="0">
                <a:latin typeface="Times New Roman" pitchFamily="18" charset="0"/>
                <a:cs typeface="Times New Roman" pitchFamily="18" charset="0"/>
              </a:rPr>
              <a:t> Follow Scrum Best Practices.</a:t>
            </a:r>
          </a:p>
          <a:p>
            <a:pPr>
              <a:buFont typeface="Arial" pitchFamily="34" charset="0"/>
              <a:buChar char="•"/>
            </a:pPr>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a:t>
            </a:r>
            <a:r>
              <a:rPr lang="en-IN" sz="2000" dirty="0" smtClean="0">
                <a:solidFill>
                  <a:srgbClr val="000000"/>
                </a:solidFill>
                <a:latin typeface="Times New Roman" pitchFamily="18" charset="0"/>
                <a:cs typeface="Times New Roman" pitchFamily="18" charset="0"/>
              </a:rPr>
              <a:t>Scrum Master’s role is to act as a mentor to guide his team and follow best practices that lead to more productivity. It helps the team to stay more focused and dedicated to work.</a:t>
            </a:r>
            <a:endParaRPr lang="en-IN"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457200" y="457201"/>
            <a:ext cx="8458199" cy="6096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Scrum Development 1024X909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268" name="AutoShape 4" descr="Scrum Development 1024X909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269" name="Picture 5"/>
          <p:cNvPicPr>
            <a:picLocks noChangeAspect="1" noChangeArrowheads="1"/>
          </p:cNvPicPr>
          <p:nvPr/>
        </p:nvPicPr>
        <p:blipFill>
          <a:blip r:embed="rId2"/>
          <a:srcRect/>
          <a:stretch>
            <a:fillRect/>
          </a:stretch>
        </p:blipFill>
        <p:spPr bwMode="auto">
          <a:xfrm>
            <a:off x="1495425" y="623888"/>
            <a:ext cx="6153150" cy="56102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Different Roles in Scrum</a:t>
            </a:r>
            <a:br>
              <a:rPr lang="en-IN" dirty="0" smtClean="0"/>
            </a:br>
            <a:endParaRPr lang="en-IN" dirty="0"/>
          </a:p>
        </p:txBody>
      </p:sp>
      <p:sp>
        <p:nvSpPr>
          <p:cNvPr id="6" name="TextBox 5"/>
          <p:cNvSpPr txBox="1"/>
          <p:nvPr/>
        </p:nvSpPr>
        <p:spPr>
          <a:xfrm>
            <a:off x="304800" y="1225689"/>
            <a:ext cx="8077200" cy="5016758"/>
          </a:xfrm>
          <a:prstGeom prst="rect">
            <a:avLst/>
          </a:prstGeom>
          <a:noFill/>
        </p:spPr>
        <p:txBody>
          <a:bodyPr wrap="square" rtlCol="0">
            <a:spAutoFit/>
          </a:bodyPr>
          <a:lstStyle/>
          <a:p>
            <a:pPr fontAlgn="base">
              <a:buFont typeface="Arial" pitchFamily="34" charset="0"/>
              <a:buChar char="•"/>
            </a:pPr>
            <a:r>
              <a:rPr lang="en-IN" sz="2000" b="1" dirty="0" smtClean="0">
                <a:latin typeface="Times New Roman" pitchFamily="18" charset="0"/>
                <a:cs typeface="Times New Roman" pitchFamily="18" charset="0"/>
              </a:rPr>
              <a:t>Product owner (PO)</a:t>
            </a:r>
          </a:p>
          <a:p>
            <a:pPr fontAlgn="base">
              <a:buFont typeface="Arial" pitchFamily="34" charset="0"/>
              <a:buChar char="•"/>
            </a:pPr>
            <a:endParaRPr lang="en-IN" sz="2000" dirty="0" smtClean="0">
              <a:latin typeface="Times New Roman" pitchFamily="18" charset="0"/>
              <a:cs typeface="Times New Roman" pitchFamily="18" charset="0"/>
            </a:endParaRPr>
          </a:p>
          <a:p>
            <a:pPr fontAlgn="base"/>
            <a:r>
              <a:rPr lang="en-IN" sz="2000" dirty="0" smtClean="0">
                <a:latin typeface="Times New Roman" pitchFamily="18" charset="0"/>
                <a:cs typeface="Times New Roman" pitchFamily="18" charset="0"/>
              </a:rPr>
              <a:t>Is the representative of the stakeholders and customers who use the software. They focus on the business part and is responsible for the ROI of the project. They Translate the vision of the project to the team, validate the benefits in stories to be incorporated into the Product Backlog and prioritize them on a regular basis.</a:t>
            </a:r>
          </a:p>
          <a:p>
            <a:pPr fontAlgn="base"/>
            <a:endParaRPr lang="en-IN" sz="2000" dirty="0" smtClean="0">
              <a:latin typeface="Times New Roman" pitchFamily="18" charset="0"/>
              <a:cs typeface="Times New Roman" pitchFamily="18" charset="0"/>
            </a:endParaRPr>
          </a:p>
          <a:p>
            <a:pPr fontAlgn="base">
              <a:buFont typeface="Arial" pitchFamily="34" charset="0"/>
              <a:buChar char="•"/>
            </a:pPr>
            <a:r>
              <a:rPr lang="en-IN" sz="2000" b="1" dirty="0" smtClean="0">
                <a:latin typeface="Times New Roman" pitchFamily="18" charset="0"/>
                <a:cs typeface="Times New Roman" pitchFamily="18" charset="0"/>
              </a:rPr>
              <a:t>Scrum master </a:t>
            </a:r>
          </a:p>
          <a:p>
            <a:pPr fontAlgn="base"/>
            <a:r>
              <a:rPr lang="en-IN" sz="2000" dirty="0" smtClean="0">
                <a:latin typeface="Times New Roman" pitchFamily="18" charset="0"/>
                <a:cs typeface="Times New Roman" pitchFamily="18" charset="0"/>
              </a:rPr>
              <a:t>The person who leads the team guiding them to comply with the rules and processes of the methodology. Scrum master manages the reduction of impediments of the project and works with the Product Owner to maximize the ROI. The Scrum Master is in charge of keeping Scrum up to date, providing coaching, mentoring and training to the teams in case it needs it.</a:t>
            </a:r>
          </a:p>
          <a:p>
            <a:pPr fontAlgn="base"/>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8534400" cy="3170099"/>
          </a:xfrm>
          <a:prstGeom prst="rect">
            <a:avLst/>
          </a:prstGeom>
          <a:noFill/>
        </p:spPr>
        <p:txBody>
          <a:bodyPr wrap="square" rtlCol="0">
            <a:spAutoFit/>
          </a:bodyPr>
          <a:lstStyle/>
          <a:p>
            <a:endParaRPr lang="en-IN" sz="2000" dirty="0" smtClean="0">
              <a:latin typeface="Times New Roman" pitchFamily="18" charset="0"/>
              <a:cs typeface="Times New Roman" pitchFamily="18" charset="0"/>
            </a:endParaRPr>
          </a:p>
          <a:p>
            <a:pPr fontAlgn="base"/>
            <a:r>
              <a:rPr lang="en-IN" sz="2000" dirty="0" smtClean="0">
                <a:latin typeface="Times New Roman" pitchFamily="18" charset="0"/>
                <a:cs typeface="Times New Roman" pitchFamily="18" charset="0"/>
              </a:rPr>
              <a:t>“It is the Scrum Master’s job to guide the team toward continuous improvement – to ask with regularity, “How can we do what we do better?”</a:t>
            </a:r>
          </a:p>
          <a:p>
            <a:r>
              <a:rPr lang="en-IN" sz="2000" b="1" dirty="0" smtClean="0">
                <a:latin typeface="Times New Roman" pitchFamily="18" charset="0"/>
                <a:cs typeface="Times New Roman" pitchFamily="18" charset="0"/>
              </a:rPr>
              <a:t>Jeff Sutherland</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a:buFont typeface="Arial" pitchFamily="34" charset="0"/>
              <a:buChar char="•"/>
            </a:pPr>
            <a:r>
              <a:rPr lang="en-IN" sz="2000" b="1" dirty="0" smtClean="0">
                <a:latin typeface="Times New Roman" pitchFamily="18" charset="0"/>
                <a:cs typeface="Times New Roman" pitchFamily="18" charset="0"/>
              </a:rPr>
              <a:t>Scrum Team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 group of professionals with the necessary technical knowledge who develop the project jointly carrying out the stories they commit to at the start of each sprint.</a:t>
            </a:r>
            <a:endParaRPr lang="en-IN"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85800" y="304800"/>
            <a:ext cx="7772399" cy="6553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solidFill>
                  <a:srgbClr val="1D2125"/>
                </a:solidFill>
                <a:latin typeface="-apple-system"/>
              </a:rPr>
              <a:t>Kanban</a:t>
            </a:r>
            <a:r>
              <a:rPr lang="en-IN" dirty="0" smtClean="0">
                <a:solidFill>
                  <a:srgbClr val="1D2125"/>
                </a:solidFill>
                <a:latin typeface="-apple-system"/>
              </a:rPr>
              <a:t> Methodology</a:t>
            </a:r>
            <a:endParaRPr lang="en-IN" dirty="0"/>
          </a:p>
        </p:txBody>
      </p:sp>
      <p:sp>
        <p:nvSpPr>
          <p:cNvPr id="3" name="TextBox 2"/>
          <p:cNvSpPr txBox="1"/>
          <p:nvPr/>
        </p:nvSpPr>
        <p:spPr>
          <a:xfrm>
            <a:off x="228600" y="2209800"/>
            <a:ext cx="8763000" cy="1477328"/>
          </a:xfrm>
          <a:prstGeom prst="rect">
            <a:avLst/>
          </a:prstGeom>
          <a:noFill/>
        </p:spPr>
        <p:txBody>
          <a:bodyPr wrap="square" rtlCol="0">
            <a:spAutoFit/>
          </a:bodyPr>
          <a:lstStyle/>
          <a:p>
            <a:r>
              <a:rPr lang="en-IN" dirty="0" err="1" smtClean="0">
                <a:solidFill>
                  <a:srgbClr val="000000"/>
                </a:solidFill>
                <a:latin typeface="mulish"/>
              </a:rPr>
              <a:t>Kanban</a:t>
            </a:r>
            <a:r>
              <a:rPr lang="en-IN" dirty="0" smtClean="0">
                <a:solidFill>
                  <a:srgbClr val="000000"/>
                </a:solidFill>
                <a:latin typeface="mulish"/>
              </a:rPr>
              <a:t> is a visual system for managing work as it moves through a process. </a:t>
            </a:r>
            <a:endParaRPr lang="en-IN" dirty="0" smtClean="0">
              <a:solidFill>
                <a:srgbClr val="000000"/>
              </a:solidFill>
              <a:latin typeface="mulish"/>
            </a:endParaRPr>
          </a:p>
          <a:p>
            <a:r>
              <a:rPr lang="en-IN" dirty="0" err="1" smtClean="0">
                <a:solidFill>
                  <a:srgbClr val="000000"/>
                </a:solidFill>
                <a:latin typeface="mulish"/>
              </a:rPr>
              <a:t>Kanban</a:t>
            </a:r>
            <a:r>
              <a:rPr lang="en-IN" dirty="0" smtClean="0">
                <a:solidFill>
                  <a:srgbClr val="000000"/>
                </a:solidFill>
                <a:latin typeface="mulish"/>
              </a:rPr>
              <a:t> </a:t>
            </a:r>
            <a:r>
              <a:rPr lang="en-IN" dirty="0" smtClean="0">
                <a:solidFill>
                  <a:srgbClr val="000000"/>
                </a:solidFill>
                <a:latin typeface="mulish"/>
              </a:rPr>
              <a:t>visualizes both the process (the workflow) and the actual work passing through that </a:t>
            </a:r>
            <a:r>
              <a:rPr lang="en-IN" dirty="0" err="1" smtClean="0">
                <a:solidFill>
                  <a:srgbClr val="000000"/>
                </a:solidFill>
                <a:latin typeface="mulish"/>
              </a:rPr>
              <a:t>process.The</a:t>
            </a:r>
            <a:r>
              <a:rPr lang="en-IN" dirty="0" smtClean="0">
                <a:solidFill>
                  <a:srgbClr val="000000"/>
                </a:solidFill>
                <a:latin typeface="mulish"/>
              </a:rPr>
              <a:t> </a:t>
            </a:r>
            <a:r>
              <a:rPr lang="en-IN" dirty="0" smtClean="0">
                <a:solidFill>
                  <a:srgbClr val="000000"/>
                </a:solidFill>
                <a:latin typeface="mulish"/>
              </a:rPr>
              <a:t>goal of </a:t>
            </a:r>
            <a:r>
              <a:rPr lang="en-IN" dirty="0" err="1" smtClean="0">
                <a:solidFill>
                  <a:srgbClr val="000000"/>
                </a:solidFill>
                <a:latin typeface="mulish"/>
              </a:rPr>
              <a:t>Kanban</a:t>
            </a:r>
            <a:r>
              <a:rPr lang="en-IN" dirty="0" smtClean="0">
                <a:solidFill>
                  <a:srgbClr val="000000"/>
                </a:solidFill>
                <a:latin typeface="mulish"/>
              </a:rPr>
              <a:t> is to identify potential bottlenecks in your process and fix them so work can flow through it cost-effectively at an optimal speed or throughput.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1D2125"/>
                </a:solidFill>
                <a:latin typeface="-apple-system"/>
              </a:rPr>
              <a:t>Introduction to Agile</a:t>
            </a:r>
            <a:endParaRPr lang="en-IN" dirty="0"/>
          </a:p>
        </p:txBody>
      </p:sp>
      <p:sp>
        <p:nvSpPr>
          <p:cNvPr id="3" name="Content Placeholder 2"/>
          <p:cNvSpPr>
            <a:spLocks noGrp="1"/>
          </p:cNvSpPr>
          <p:nvPr>
            <p:ph idx="1"/>
          </p:nvPr>
        </p:nvSpPr>
        <p:spPr/>
        <p:txBody>
          <a:bodyPr/>
          <a:lstStyle/>
          <a:p>
            <a:endParaRPr lang="en-IN" dirty="0" smtClean="0">
              <a:solidFill>
                <a:srgbClr val="000000"/>
              </a:solidFill>
              <a:latin typeface="Noto Sans JP"/>
            </a:endParaRPr>
          </a:p>
          <a:p>
            <a:r>
              <a:rPr lang="en-IN" dirty="0" smtClean="0">
                <a:solidFill>
                  <a:srgbClr val="000000"/>
                </a:solidFill>
                <a:latin typeface="Noto Sans JP"/>
              </a:rPr>
              <a:t>Agile is an iterative approach for project management and software development. It helps teams to deliver value faster with greater quality and minimal effort. Agile encourages regular inspection and adaptation with each project development phase. Regular inspection in a software development life cycle allows teams to adapt to the changing variables quickly.</a:t>
            </a:r>
            <a:endParaRPr lang="en-IN" dirty="0"/>
          </a:p>
        </p:txBody>
      </p:sp>
      <p:pic>
        <p:nvPicPr>
          <p:cNvPr id="1026" name="Picture 2"/>
          <p:cNvPicPr>
            <a:picLocks noChangeAspect="1" noChangeArrowheads="1"/>
          </p:cNvPicPr>
          <p:nvPr/>
        </p:nvPicPr>
        <p:blipFill>
          <a:blip r:embed="rId2"/>
          <a:srcRect/>
          <a:stretch>
            <a:fillRect/>
          </a:stretch>
        </p:blipFill>
        <p:spPr bwMode="auto">
          <a:xfrm>
            <a:off x="6172200" y="457200"/>
            <a:ext cx="2381250" cy="13716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95600"/>
            <a:ext cx="8382000"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The four foundational principles and six Core Practices of the </a:t>
            </a:r>
            <a:r>
              <a:rPr lang="en-IN" sz="2400" dirty="0" err="1" smtClean="0">
                <a:latin typeface="Times New Roman" pitchFamily="18" charset="0"/>
                <a:cs typeface="Times New Roman" pitchFamily="18" charset="0"/>
              </a:rPr>
              <a:t>Kanban</a:t>
            </a:r>
            <a:r>
              <a:rPr lang="en-IN" sz="2400" dirty="0" smtClean="0">
                <a:latin typeface="Times New Roman" pitchFamily="18" charset="0"/>
                <a:cs typeface="Times New Roman" pitchFamily="18" charset="0"/>
              </a:rPr>
              <a:t> Methodology </a:t>
            </a:r>
            <a:endParaRPr lang="en-IN"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Foundational </a:t>
            </a:r>
            <a:r>
              <a:rPr lang="en-IN" b="1" dirty="0" smtClean="0"/>
              <a:t>Principles:</a:t>
            </a:r>
            <a:endParaRPr lang="en-IN" dirty="0"/>
          </a:p>
        </p:txBody>
      </p:sp>
      <p:sp>
        <p:nvSpPr>
          <p:cNvPr id="3" name="Content Placeholder 2"/>
          <p:cNvSpPr>
            <a:spLocks noGrp="1"/>
          </p:cNvSpPr>
          <p:nvPr>
            <p:ph idx="1"/>
          </p:nvPr>
        </p:nvSpPr>
        <p:spPr/>
        <p:txBody>
          <a:bodyPr/>
          <a:lstStyle/>
          <a:p>
            <a:pPr fontAlgn="base">
              <a:buFont typeface="+mj-lt"/>
              <a:buAutoNum type="arabicPeriod"/>
            </a:pPr>
            <a:r>
              <a:rPr lang="en-IN" dirty="0" smtClean="0">
                <a:solidFill>
                  <a:srgbClr val="000000"/>
                </a:solidFill>
                <a:latin typeface="Lato"/>
              </a:rPr>
              <a:t>Start with what you are doing now</a:t>
            </a:r>
          </a:p>
          <a:p>
            <a:pPr fontAlgn="base">
              <a:buFont typeface="+mj-lt"/>
              <a:buAutoNum type="arabicPeriod"/>
            </a:pPr>
            <a:r>
              <a:rPr lang="en-IN" dirty="0" smtClean="0">
                <a:solidFill>
                  <a:srgbClr val="000000"/>
                </a:solidFill>
                <a:latin typeface="Lato"/>
              </a:rPr>
              <a:t>Agree to pursue incremental, evolutionary change</a:t>
            </a:r>
          </a:p>
          <a:p>
            <a:pPr fontAlgn="base">
              <a:buFont typeface="+mj-lt"/>
              <a:buAutoNum type="arabicPeriod"/>
            </a:pPr>
            <a:r>
              <a:rPr lang="en-IN" dirty="0" smtClean="0">
                <a:solidFill>
                  <a:srgbClr val="000000"/>
                </a:solidFill>
                <a:latin typeface="Lato"/>
              </a:rPr>
              <a:t>Initially, respect current roles, responsibilities and job-titles</a:t>
            </a:r>
          </a:p>
          <a:p>
            <a:pPr fontAlgn="base">
              <a:buFont typeface="+mj-lt"/>
              <a:buAutoNum type="arabicPeriod"/>
            </a:pPr>
            <a:r>
              <a:rPr lang="en-IN" dirty="0" smtClean="0">
                <a:solidFill>
                  <a:srgbClr val="000000"/>
                </a:solidFill>
                <a:latin typeface="Lato"/>
              </a:rPr>
              <a:t>Encourage acts of leadership at all levels</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latin typeface="Times New Roman" pitchFamily="18" charset="0"/>
                <a:cs typeface="Times New Roman" pitchFamily="18" charset="0"/>
              </a:rPr>
              <a:t>Core Practices of the </a:t>
            </a:r>
            <a:r>
              <a:rPr lang="en-IN" sz="4000" dirty="0" err="1" smtClean="0">
                <a:latin typeface="Times New Roman" pitchFamily="18" charset="0"/>
                <a:cs typeface="Times New Roman" pitchFamily="18" charset="0"/>
              </a:rPr>
              <a:t>Kanban</a:t>
            </a:r>
            <a:r>
              <a:rPr lang="en-IN" sz="4000" dirty="0" smtClean="0">
                <a:latin typeface="Times New Roman" pitchFamily="18" charset="0"/>
                <a:cs typeface="Times New Roman" pitchFamily="18" charset="0"/>
              </a:rPr>
              <a:t> Method</a:t>
            </a:r>
            <a:br>
              <a:rPr lang="en-IN" sz="4000" dirty="0" smtClean="0">
                <a:latin typeface="Times New Roman" pitchFamily="18" charset="0"/>
                <a:cs typeface="Times New Roman" pitchFamily="18" charset="0"/>
              </a:rPr>
            </a:b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buFont typeface="+mj-lt"/>
              <a:buAutoNum type="arabicPeriod"/>
            </a:pPr>
            <a:r>
              <a:rPr lang="en-IN" dirty="0" smtClean="0">
                <a:solidFill>
                  <a:srgbClr val="000000"/>
                </a:solidFill>
                <a:latin typeface="Lato"/>
              </a:rPr>
              <a:t>Visualize the flow of work</a:t>
            </a:r>
          </a:p>
          <a:p>
            <a:pPr fontAlgn="base">
              <a:buFont typeface="+mj-lt"/>
              <a:buAutoNum type="arabicPeriod"/>
            </a:pPr>
            <a:r>
              <a:rPr lang="en-IN" dirty="0" smtClean="0">
                <a:solidFill>
                  <a:srgbClr val="000000"/>
                </a:solidFill>
                <a:latin typeface="Lato"/>
              </a:rPr>
              <a:t>Limit WIP (Work in Progress)</a:t>
            </a:r>
          </a:p>
          <a:p>
            <a:pPr fontAlgn="base">
              <a:buFont typeface="+mj-lt"/>
              <a:buAutoNum type="arabicPeriod"/>
            </a:pPr>
            <a:r>
              <a:rPr lang="en-IN" dirty="0" smtClean="0">
                <a:solidFill>
                  <a:srgbClr val="000000"/>
                </a:solidFill>
                <a:latin typeface="Lato"/>
              </a:rPr>
              <a:t>Manage Flow</a:t>
            </a:r>
          </a:p>
          <a:p>
            <a:pPr fontAlgn="base">
              <a:buFont typeface="+mj-lt"/>
              <a:buAutoNum type="arabicPeriod"/>
            </a:pPr>
            <a:r>
              <a:rPr lang="en-IN" dirty="0" smtClean="0">
                <a:solidFill>
                  <a:srgbClr val="000000"/>
                </a:solidFill>
                <a:latin typeface="Lato"/>
              </a:rPr>
              <a:t>Make Process Policies Explicit</a:t>
            </a:r>
          </a:p>
          <a:p>
            <a:pPr fontAlgn="base">
              <a:buFont typeface="+mj-lt"/>
              <a:buAutoNum type="arabicPeriod"/>
            </a:pPr>
            <a:r>
              <a:rPr lang="en-IN" dirty="0" smtClean="0">
                <a:solidFill>
                  <a:srgbClr val="000000"/>
                </a:solidFill>
                <a:latin typeface="Lato"/>
              </a:rPr>
              <a:t>Implement Feedback Loops</a:t>
            </a:r>
          </a:p>
          <a:p>
            <a:pPr fontAlgn="base">
              <a:buFont typeface="+mj-lt"/>
              <a:buAutoNum type="arabicPeriod"/>
            </a:pPr>
            <a:r>
              <a:rPr lang="en-IN" dirty="0" smtClean="0">
                <a:solidFill>
                  <a:srgbClr val="000000"/>
                </a:solidFill>
                <a:latin typeface="Lato"/>
              </a:rPr>
              <a:t>Improve Collaboratively, Evolve Experimentally</a:t>
            </a:r>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219200"/>
            <a:ext cx="8458200" cy="2308324"/>
          </a:xfrm>
          <a:prstGeom prst="rect">
            <a:avLst/>
          </a:prstGeom>
          <a:noFill/>
        </p:spPr>
        <p:txBody>
          <a:bodyPr wrap="square" rtlCol="0">
            <a:spAutoFit/>
          </a:bodyPr>
          <a:lstStyle/>
          <a:p>
            <a:r>
              <a:rPr lang="en-IN" b="1" dirty="0" smtClean="0"/>
              <a:t>How does </a:t>
            </a:r>
            <a:r>
              <a:rPr lang="en-IN" b="1" dirty="0" err="1" smtClean="0"/>
              <a:t>Kanban</a:t>
            </a:r>
            <a:r>
              <a:rPr lang="en-IN" b="1" dirty="0" smtClean="0"/>
              <a:t> work?</a:t>
            </a:r>
          </a:p>
          <a:p>
            <a:r>
              <a:rPr lang="en-IN" dirty="0" smtClean="0"/>
              <a:t>The </a:t>
            </a:r>
            <a:r>
              <a:rPr lang="en-IN" dirty="0" err="1" smtClean="0"/>
              <a:t>Kanban</a:t>
            </a:r>
            <a:r>
              <a:rPr lang="en-IN" dirty="0" smtClean="0"/>
              <a:t> board consists of three major components:</a:t>
            </a:r>
          </a:p>
          <a:p>
            <a:r>
              <a:rPr lang="en-IN" b="1" dirty="0" smtClean="0"/>
              <a:t>To-do:</a:t>
            </a:r>
            <a:r>
              <a:rPr lang="en-IN" dirty="0" smtClean="0"/>
              <a:t> These represent items that need to be completed</a:t>
            </a:r>
          </a:p>
          <a:p>
            <a:r>
              <a:rPr lang="en-IN" b="1" dirty="0" smtClean="0"/>
              <a:t>Ongoing/Doing</a:t>
            </a:r>
            <a:r>
              <a:rPr lang="en-IN" dirty="0" smtClean="0"/>
              <a:t>: These represent items that are being currently worked on by the team</a:t>
            </a:r>
          </a:p>
          <a:p>
            <a:r>
              <a:rPr lang="en-IN" b="1" dirty="0" smtClean="0"/>
              <a:t>Done:</a:t>
            </a:r>
            <a:r>
              <a:rPr lang="en-IN" dirty="0" smtClean="0"/>
              <a:t> These are the tasks and items that have already been completed</a:t>
            </a:r>
          </a:p>
          <a:p>
            <a:r>
              <a:rPr lang="en-IN" dirty="0" smtClean="0"/>
              <a:t/>
            </a:r>
            <a:br>
              <a:rPr lang="en-IN" dirty="0" smtClean="0"/>
            </a:br>
            <a:endParaRPr lang="en-IN"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0" y="990600"/>
            <a:ext cx="8610599" cy="5486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8305800" cy="1143000"/>
          </a:xfrm>
        </p:spPr>
        <p:txBody>
          <a:bodyPr>
            <a:normAutofit fontScale="90000"/>
          </a:bodyPr>
          <a:lstStyle/>
          <a:p>
            <a:pPr algn="ctr"/>
            <a:r>
              <a:rPr lang="en-IN" dirty="0" smtClean="0">
                <a:solidFill>
                  <a:srgbClr val="1D2125"/>
                </a:solidFill>
                <a:latin typeface="-apple-system"/>
              </a:rPr>
              <a:t>Agile Practices - Sustainable Pace, Story Mapping, Test Driven Development, Pair Programming, </a:t>
            </a:r>
            <a:br>
              <a:rPr lang="en-IN" dirty="0" smtClean="0">
                <a:solidFill>
                  <a:srgbClr val="1D2125"/>
                </a:solidFill>
                <a:latin typeface="-apple-system"/>
              </a:rPr>
            </a:br>
            <a:r>
              <a:rPr lang="en-IN" dirty="0" smtClean="0">
                <a:solidFill>
                  <a:srgbClr val="1D2125"/>
                </a:solidFill>
                <a:latin typeface="-apple-system"/>
              </a:rPr>
              <a:t>     Unit Testing, Acceptance Testing, Agile Planning</a:t>
            </a:r>
            <a:br>
              <a:rPr lang="en-IN" dirty="0" smtClean="0">
                <a:solidFill>
                  <a:srgbClr val="1D2125"/>
                </a:solidFill>
                <a:latin typeface="-apple-system"/>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itchFamily="18" charset="0"/>
                <a:cs typeface="Times New Roman" pitchFamily="18" charset="0"/>
              </a:rPr>
              <a:t> Agile SDLC – Software       Development Lifecycle</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985962" y="1972469"/>
            <a:ext cx="5172075" cy="43148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Concept and Requirements</a:t>
            </a:r>
            <a:br>
              <a:rPr lang="en-IN" b="1" dirty="0" smtClean="0"/>
            </a:b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Noto Sans JP"/>
              </a:rPr>
              <a:t>It is the first step towards initiating an Agile SDLC (Software Development Lifecycle). Product owners determine the scope and the requirements of their project with proper documentation. The essential requirements are then prioritized and shared by the product owner. The expected time and cost are mutually proposed and finalized by the production team and the project owner based on requirements. Once the concept is clear, the software development lifecycle will initiate.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Inception and Design</a:t>
            </a:r>
            <a:br>
              <a:rPr lang="en-IN" b="1" dirty="0" smtClean="0"/>
            </a:b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Noto Sans JP"/>
              </a:rPr>
              <a:t>The second phase of the Agile Software Development Lifecycle is Inception or Design. In this phase, the architecture or design of the required project is proposed. A dummy UI design or blueprint is created by considering all the project requirements for a better product vision. For regular checks, this design is discussed with product owners to make them aware of the result. Once the design is approved and finalized, the actual production work will start.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Iteration or Construction</a:t>
            </a:r>
            <a:br>
              <a:rPr lang="en-IN" b="1" dirty="0" smtClean="0"/>
            </a:br>
            <a:endParaRPr lang="en-IN" dirty="0"/>
          </a:p>
        </p:txBody>
      </p:sp>
      <p:sp>
        <p:nvSpPr>
          <p:cNvPr id="3" name="Content Placeholder 2"/>
          <p:cNvSpPr>
            <a:spLocks noGrp="1"/>
          </p:cNvSpPr>
          <p:nvPr>
            <p:ph idx="1"/>
          </p:nvPr>
        </p:nvSpPr>
        <p:spPr/>
        <p:txBody>
          <a:bodyPr/>
          <a:lstStyle/>
          <a:p>
            <a:r>
              <a:rPr lang="en-IN" dirty="0" smtClean="0">
                <a:solidFill>
                  <a:srgbClr val="000000"/>
                </a:solidFill>
                <a:latin typeface="Noto Sans JP"/>
              </a:rPr>
              <a:t>The next and important phase of the Agile SDLC is Iteration or construction. It is the longest phase where all the real work is done. The entire project is divided into different modules or chunks that are completed by multiple teams.</a:t>
            </a:r>
          </a:p>
          <a:p>
            <a:r>
              <a:rPr lang="en-IN" dirty="0" smtClean="0">
                <a:solidFill>
                  <a:srgbClr val="000000"/>
                </a:solidFill>
                <a:latin typeface="Noto Sans JP"/>
              </a:rPr>
              <a:t>After dividing the modules, each module passes through multiple iterations till it satisfies the project requirement. Suppose if the module payment gateway needs to be finalized, then the following iteration will start.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600" y="1600200"/>
            <a:ext cx="8686800" cy="41909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610600" cy="3416320"/>
          </a:xfrm>
          <a:prstGeom prst="rect">
            <a:avLst/>
          </a:prstGeom>
          <a:noFill/>
        </p:spPr>
        <p:txBody>
          <a:bodyPr wrap="square" rtlCol="0">
            <a:spAutoFit/>
          </a:bodyPr>
          <a:lstStyle/>
          <a:p>
            <a:pPr>
              <a:buFont typeface="Arial"/>
              <a:buChar char="•"/>
            </a:pPr>
            <a:r>
              <a:rPr lang="en-IN" b="1" dirty="0" smtClean="0">
                <a:solidFill>
                  <a:srgbClr val="000000"/>
                </a:solidFill>
                <a:latin typeface="Noto Sans JP"/>
              </a:rPr>
              <a:t>Plan:</a:t>
            </a:r>
            <a:r>
              <a:rPr lang="en-IN" dirty="0" smtClean="0">
                <a:solidFill>
                  <a:srgbClr val="000000"/>
                </a:solidFill>
                <a:latin typeface="Noto Sans JP"/>
              </a:rPr>
              <a:t> Everything starts with planning, and it helps to make the team aware of the task they need to perform.</a:t>
            </a:r>
          </a:p>
          <a:p>
            <a:pPr>
              <a:buFont typeface="Arial"/>
              <a:buChar char="•"/>
            </a:pPr>
            <a:r>
              <a:rPr lang="en-IN" b="1" dirty="0" smtClean="0">
                <a:solidFill>
                  <a:srgbClr val="000000"/>
                </a:solidFill>
                <a:latin typeface="Noto Sans JP"/>
              </a:rPr>
              <a:t>Requirements:</a:t>
            </a:r>
            <a:r>
              <a:rPr lang="en-IN" dirty="0" smtClean="0">
                <a:solidFill>
                  <a:srgbClr val="000000"/>
                </a:solidFill>
                <a:latin typeface="Noto Sans JP"/>
              </a:rPr>
              <a:t> Module requirements are planned and gathered here.</a:t>
            </a:r>
          </a:p>
          <a:p>
            <a:pPr>
              <a:buFont typeface="Arial"/>
              <a:buChar char="•"/>
            </a:pPr>
            <a:r>
              <a:rPr lang="en-IN" b="1" dirty="0" smtClean="0">
                <a:solidFill>
                  <a:srgbClr val="000000"/>
                </a:solidFill>
                <a:latin typeface="Noto Sans JP"/>
              </a:rPr>
              <a:t>Design:</a:t>
            </a:r>
            <a:r>
              <a:rPr lang="en-IN" dirty="0" smtClean="0">
                <a:solidFill>
                  <a:srgbClr val="000000"/>
                </a:solidFill>
                <a:latin typeface="Noto Sans JP"/>
              </a:rPr>
              <a:t> Based on the planning and requirements, a prototype is designed.</a:t>
            </a:r>
          </a:p>
          <a:p>
            <a:pPr>
              <a:buFont typeface="Arial"/>
              <a:buChar char="•"/>
            </a:pPr>
            <a:r>
              <a:rPr lang="en-IN" b="1" dirty="0" smtClean="0">
                <a:solidFill>
                  <a:srgbClr val="000000"/>
                </a:solidFill>
                <a:latin typeface="Noto Sans JP"/>
              </a:rPr>
              <a:t>Develop Product:</a:t>
            </a:r>
            <a:r>
              <a:rPr lang="en-IN" dirty="0" smtClean="0">
                <a:solidFill>
                  <a:srgbClr val="000000"/>
                </a:solidFill>
                <a:latin typeface="Noto Sans JP"/>
              </a:rPr>
              <a:t> The product is developed here with programming and codes with all the security in mind.</a:t>
            </a:r>
          </a:p>
          <a:p>
            <a:pPr>
              <a:buFont typeface="Arial"/>
              <a:buChar char="•"/>
            </a:pPr>
            <a:r>
              <a:rPr lang="en-IN" b="1" dirty="0" smtClean="0">
                <a:solidFill>
                  <a:srgbClr val="000000"/>
                </a:solidFill>
                <a:latin typeface="Noto Sans JP"/>
              </a:rPr>
              <a:t>Test Software:</a:t>
            </a:r>
            <a:r>
              <a:rPr lang="en-IN" dirty="0" smtClean="0">
                <a:solidFill>
                  <a:srgbClr val="000000"/>
                </a:solidFill>
                <a:latin typeface="Noto Sans JP"/>
              </a:rPr>
              <a:t> The product is tested here, and all bugs are fixed.</a:t>
            </a:r>
          </a:p>
          <a:p>
            <a:pPr>
              <a:buFont typeface="Arial"/>
              <a:buChar char="•"/>
            </a:pPr>
            <a:r>
              <a:rPr lang="en-IN" b="1" dirty="0" smtClean="0">
                <a:solidFill>
                  <a:srgbClr val="000000"/>
                </a:solidFill>
                <a:latin typeface="Noto Sans JP"/>
              </a:rPr>
              <a:t>Incorporate Feedback:</a:t>
            </a:r>
            <a:r>
              <a:rPr lang="en-IN" dirty="0" smtClean="0">
                <a:solidFill>
                  <a:srgbClr val="000000"/>
                </a:solidFill>
                <a:latin typeface="Noto Sans JP"/>
              </a:rPr>
              <a:t> With feedback and suggested modifications by the team, the module continues with a new iteration till it gets finalized.</a:t>
            </a:r>
          </a:p>
          <a:p>
            <a:r>
              <a:rPr lang="en-IN" dirty="0" smtClean="0">
                <a:solidFill>
                  <a:srgbClr val="000000"/>
                </a:solidFill>
                <a:latin typeface="Noto Sans JP"/>
              </a:rPr>
              <a:t>Once all the individual modules are finalized, they are combined to make the product ready for release.</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282</TotalTime>
  <Words>1167</Words>
  <Application>Microsoft Office PowerPoint</Application>
  <PresentationFormat>On-screen Show (4:3)</PresentationFormat>
  <Paragraphs>114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Unit no 5</vt:lpstr>
      <vt:lpstr>Agile </vt:lpstr>
      <vt:lpstr>Introduction to Agile</vt:lpstr>
      <vt:lpstr> Agile SDLC – Software       Development Lifecycle</vt:lpstr>
      <vt:lpstr>Concept and Requirements </vt:lpstr>
      <vt:lpstr>Inception and Design </vt:lpstr>
      <vt:lpstr>Iteration or Construction </vt:lpstr>
      <vt:lpstr>Slide 8</vt:lpstr>
      <vt:lpstr>Slide 9</vt:lpstr>
      <vt:lpstr>Release and Production </vt:lpstr>
      <vt:lpstr>Feedback and Maintenance </vt:lpstr>
      <vt:lpstr>Retirement </vt:lpstr>
      <vt:lpstr>Advantages of Agile SDLC </vt:lpstr>
      <vt:lpstr>Disadvantages of Agile SDLC </vt:lpstr>
      <vt:lpstr>Agile Methodology - Scrum Methodology, Kanban Methodology</vt:lpstr>
      <vt:lpstr>Slide 16</vt:lpstr>
      <vt:lpstr>Slide 17</vt:lpstr>
      <vt:lpstr>Scrum Methodology</vt:lpstr>
      <vt:lpstr>Slide 19</vt:lpstr>
      <vt:lpstr>Principles of Scrum Methodology </vt:lpstr>
      <vt:lpstr>Slide 21</vt:lpstr>
      <vt:lpstr>Who is Scrum Master? </vt:lpstr>
      <vt:lpstr>Scrum Master Roles and Responsibilities </vt:lpstr>
      <vt:lpstr>Slide 24</vt:lpstr>
      <vt:lpstr>Slide 25</vt:lpstr>
      <vt:lpstr>Different Roles in Scrum </vt:lpstr>
      <vt:lpstr>Slide 27</vt:lpstr>
      <vt:lpstr>Slide 28</vt:lpstr>
      <vt:lpstr>Kanban Methodology</vt:lpstr>
      <vt:lpstr>Slide 30</vt:lpstr>
      <vt:lpstr>Foundational Principles:</vt:lpstr>
      <vt:lpstr>Core Practices of the Kanban Method </vt:lpstr>
      <vt:lpstr>Slide 33</vt:lpstr>
      <vt:lpstr>Slide 34</vt:lpstr>
      <vt:lpstr>Agile Practices - Sustainable Pace, Story Mapping, Test Driven Development, Pair Programming,       Unit Testing, Acceptance Testing, Agile Planning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no 5</dc:title>
  <dc:creator>admin</dc:creator>
  <cp:lastModifiedBy>980</cp:lastModifiedBy>
  <cp:revision>20</cp:revision>
  <dcterms:created xsi:type="dcterms:W3CDTF">2006-08-16T00:00:00Z</dcterms:created>
  <dcterms:modified xsi:type="dcterms:W3CDTF">2023-05-06T10:46:47Z</dcterms:modified>
</cp:coreProperties>
</file>