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12AD-6CEA-3AA4-E720-762BE792E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AFE992-AF5C-1884-5C3B-BCDC65441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E7811B-4271-DA87-7D9D-49A933C0681F}"/>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5" name="Footer Placeholder 4">
            <a:extLst>
              <a:ext uri="{FF2B5EF4-FFF2-40B4-BE49-F238E27FC236}">
                <a16:creationId xmlns:a16="http://schemas.microsoft.com/office/drawing/2014/main" id="{8ED249DF-31FC-341B-86BD-D42E61576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296B4-FD10-7DA5-9E3C-A19514ECE0CB}"/>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5544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73FD-F594-8757-9035-A069894012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06102-55F9-9928-CC30-8138C90E9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E5D61-7C74-D8ED-ECC2-103E3DFB1046}"/>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5" name="Footer Placeholder 4">
            <a:extLst>
              <a:ext uri="{FF2B5EF4-FFF2-40B4-BE49-F238E27FC236}">
                <a16:creationId xmlns:a16="http://schemas.microsoft.com/office/drawing/2014/main" id="{2F2478BD-3C5F-7148-C3C7-4D43794D4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06321-9557-4F87-FC59-7E4256F91684}"/>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424226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B376B-7B55-7EC0-A38A-C46073BA59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3C11E-56F1-7D3E-1235-113836AA6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B260A-7C5D-C1A5-A41A-DCBB24835BF3}"/>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5" name="Footer Placeholder 4">
            <a:extLst>
              <a:ext uri="{FF2B5EF4-FFF2-40B4-BE49-F238E27FC236}">
                <a16:creationId xmlns:a16="http://schemas.microsoft.com/office/drawing/2014/main" id="{417410E8-5243-845E-AEB4-2CC853F95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0EBED-1892-C80D-24AE-1311BCB4CC6B}"/>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334298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AAD3-EF7B-7353-15EC-4F2F8E10A0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E3F4B8-8FB3-E12C-BB07-6A9F9DE0B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223ED-A9D0-2979-EDCA-F9BB1A324E09}"/>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5" name="Footer Placeholder 4">
            <a:extLst>
              <a:ext uri="{FF2B5EF4-FFF2-40B4-BE49-F238E27FC236}">
                <a16:creationId xmlns:a16="http://schemas.microsoft.com/office/drawing/2014/main" id="{ED989D39-5C40-6649-9496-0DE02BD11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C1A4D-6976-0067-4B78-AB942323118A}"/>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35838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AAD7-DF42-FA51-68B1-FB37BBE53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D1AA1F-CF1B-2088-24F2-71B5217CE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D9C68-7D56-B2D7-EE29-6D345F61BE25}"/>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5" name="Footer Placeholder 4">
            <a:extLst>
              <a:ext uri="{FF2B5EF4-FFF2-40B4-BE49-F238E27FC236}">
                <a16:creationId xmlns:a16="http://schemas.microsoft.com/office/drawing/2014/main" id="{494F065D-9FDB-5A8E-D00C-D12917DC5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2F75C-19FA-0AD5-C433-536B8EADCCD5}"/>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72327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5332-75FD-9F5C-5C9D-6567842E4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44D48-3CDB-9833-04D4-252B5A10D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005FFF-EFDA-5500-1DF8-74DDB5076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20018A-8B67-2F45-06EE-C75590887272}"/>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6" name="Footer Placeholder 5">
            <a:extLst>
              <a:ext uri="{FF2B5EF4-FFF2-40B4-BE49-F238E27FC236}">
                <a16:creationId xmlns:a16="http://schemas.microsoft.com/office/drawing/2014/main" id="{CD5260F3-6791-A099-C351-B96633C0F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A6DED-1FF0-6173-B5E2-7921FC7C6FF0}"/>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408379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1833-4A00-5E2E-76DB-73FD59660E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6BF0A-21DD-93CB-149D-2E5205F76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02FC67-86D3-E7CA-9B6A-5C8020029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620288-29B7-F457-B17C-D056543E0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E4621-7A8C-8D3E-F69B-9E80A71AD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9BE21B-3B1D-EABD-E060-30012D765A1D}"/>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8" name="Footer Placeholder 7">
            <a:extLst>
              <a:ext uri="{FF2B5EF4-FFF2-40B4-BE49-F238E27FC236}">
                <a16:creationId xmlns:a16="http://schemas.microsoft.com/office/drawing/2014/main" id="{926C9AB8-47EE-1E1E-D690-BBB75A57A6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FD765E-504E-67E9-9ED3-9B737E94069C}"/>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154871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45CF-B36C-3E77-09DA-9DA6C999D4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020283-5687-87DA-3AA6-8FBF42E2E1DB}"/>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4" name="Footer Placeholder 3">
            <a:extLst>
              <a:ext uri="{FF2B5EF4-FFF2-40B4-BE49-F238E27FC236}">
                <a16:creationId xmlns:a16="http://schemas.microsoft.com/office/drawing/2014/main" id="{FB001B09-4C45-2D8A-C332-93D6CA9EDF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2A50E8-D30C-DBBA-24C0-5ACAECBF31C3}"/>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186495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4FA18-681B-01EB-CD00-7D3D95E6D718}"/>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3" name="Footer Placeholder 2">
            <a:extLst>
              <a:ext uri="{FF2B5EF4-FFF2-40B4-BE49-F238E27FC236}">
                <a16:creationId xmlns:a16="http://schemas.microsoft.com/office/drawing/2014/main" id="{E50CDEB8-CD72-3774-98C0-493DA08340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568808-9592-B694-C37D-8437B43A4F8A}"/>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107017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9498-D03A-7A60-1B11-0F1A96005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BC283C-0407-DB80-47FF-1B420A0D14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FA1308-40DE-44A8-8A39-2AB1C1001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D327-1CF0-7491-FDA0-F6749A55EC40}"/>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6" name="Footer Placeholder 5">
            <a:extLst>
              <a:ext uri="{FF2B5EF4-FFF2-40B4-BE49-F238E27FC236}">
                <a16:creationId xmlns:a16="http://schemas.microsoft.com/office/drawing/2014/main" id="{C55DFB35-7824-5B84-554A-927D1B2C8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D9B36-FB0E-5051-958F-5617DDEA39AC}"/>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34996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537C-B90E-BC10-C611-25DB63537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5D60E3-0645-E3DB-DD47-1BEA44899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DBE7EA-1FCA-A04F-17A2-9EC7D67B9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0C193-F087-4C0A-BF85-77ABFE83B240}"/>
              </a:ext>
            </a:extLst>
          </p:cNvPr>
          <p:cNvSpPr>
            <a:spLocks noGrp="1"/>
          </p:cNvSpPr>
          <p:nvPr>
            <p:ph type="dt" sz="half" idx="10"/>
          </p:nvPr>
        </p:nvSpPr>
        <p:spPr/>
        <p:txBody>
          <a:bodyPr/>
          <a:lstStyle/>
          <a:p>
            <a:fld id="{11DC6D94-1A5A-46ED-8F1F-A9B9D1EAD312}" type="datetimeFigureOut">
              <a:rPr lang="en-IN" smtClean="0"/>
              <a:t>02-09-2023</a:t>
            </a:fld>
            <a:endParaRPr lang="en-IN"/>
          </a:p>
        </p:txBody>
      </p:sp>
      <p:sp>
        <p:nvSpPr>
          <p:cNvPr id="6" name="Footer Placeholder 5">
            <a:extLst>
              <a:ext uri="{FF2B5EF4-FFF2-40B4-BE49-F238E27FC236}">
                <a16:creationId xmlns:a16="http://schemas.microsoft.com/office/drawing/2014/main" id="{E0D50F2E-96FC-4A9C-B75A-5B73D6FA20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599A99-C7BA-1D88-431B-02AF2206B1BB}"/>
              </a:ext>
            </a:extLst>
          </p:cNvPr>
          <p:cNvSpPr>
            <a:spLocks noGrp="1"/>
          </p:cNvSpPr>
          <p:nvPr>
            <p:ph type="sldNum" sz="quarter" idx="12"/>
          </p:nvPr>
        </p:nvSpPr>
        <p:spPr/>
        <p:txBody>
          <a:bodyPr/>
          <a:lstStyle/>
          <a:p>
            <a:fld id="{717016FC-535A-47F9-A49B-8858B6BDBEA0}" type="slidenum">
              <a:rPr lang="en-IN" smtClean="0"/>
              <a:t>‹#›</a:t>
            </a:fld>
            <a:endParaRPr lang="en-IN"/>
          </a:p>
        </p:txBody>
      </p:sp>
    </p:spTree>
    <p:extLst>
      <p:ext uri="{BB962C8B-B14F-4D97-AF65-F5344CB8AC3E}">
        <p14:creationId xmlns:p14="http://schemas.microsoft.com/office/powerpoint/2010/main" val="277551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C8C03-3EEB-CC3D-DF2C-F5AF44EDA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B5B93-532C-0FA0-574F-37FCDBAF4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796E6-3F7D-F0F8-BB40-FD35C0184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C6D94-1A5A-46ED-8F1F-A9B9D1EAD312}" type="datetimeFigureOut">
              <a:rPr lang="en-IN" smtClean="0"/>
              <a:t>02-09-2023</a:t>
            </a:fld>
            <a:endParaRPr lang="en-IN"/>
          </a:p>
        </p:txBody>
      </p:sp>
      <p:sp>
        <p:nvSpPr>
          <p:cNvPr id="5" name="Footer Placeholder 4">
            <a:extLst>
              <a:ext uri="{FF2B5EF4-FFF2-40B4-BE49-F238E27FC236}">
                <a16:creationId xmlns:a16="http://schemas.microsoft.com/office/drawing/2014/main" id="{A0F42262-75D8-E352-3395-4A43FA172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5B84CD-D88E-F0E7-2A49-0E2AB3097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016FC-535A-47F9-A49B-8858B6BDBEA0}" type="slidenum">
              <a:rPr lang="en-IN" smtClean="0"/>
              <a:t>‹#›</a:t>
            </a:fld>
            <a:endParaRPr lang="en-IN"/>
          </a:p>
        </p:txBody>
      </p:sp>
    </p:spTree>
    <p:extLst>
      <p:ext uri="{BB962C8B-B14F-4D97-AF65-F5344CB8AC3E}">
        <p14:creationId xmlns:p14="http://schemas.microsoft.com/office/powerpoint/2010/main" val="227063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hecleverprogrammer.com/2021/02/13/hotel-recommendation-system-with-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ygreatlearning.com/academy/learn-for-free/courses/big-data-landscape?gl_blog_id=4585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ribbr.com/statistics/ordinal-data/" TargetMode="External"/><Relationship Id="rId2" Type="http://schemas.openxmlformats.org/officeDocument/2006/relationships/hyperlink" Target="https://www.scribbr.com/statistics/nominal-data/" TargetMode="External"/><Relationship Id="rId1" Type="http://schemas.openxmlformats.org/officeDocument/2006/relationships/slideLayout" Target="../slideLayouts/slideLayout2.xml"/><Relationship Id="rId5" Type="http://schemas.openxmlformats.org/officeDocument/2006/relationships/hyperlink" Target="https://www.scribbr.com/statistics/ratio-data/" TargetMode="External"/><Relationship Id="rId4" Type="http://schemas.openxmlformats.org/officeDocument/2006/relationships/hyperlink" Target="https://www.scribbr.com/statistics/interval-data/"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hecleverprogrammer.com/2021/02/19/text-emotions-detection-with-machine-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97D7-8478-C344-3157-6CD7A916108A}"/>
              </a:ext>
            </a:extLst>
          </p:cNvPr>
          <p:cNvSpPr>
            <a:spLocks noGrp="1"/>
          </p:cNvSpPr>
          <p:nvPr>
            <p:ph type="ctrTitle"/>
          </p:nvPr>
        </p:nvSpPr>
        <p:spPr/>
        <p:txBody>
          <a:bodyPr/>
          <a:lstStyle/>
          <a:p>
            <a:r>
              <a:rPr lang="en-US" dirty="0"/>
              <a:t>Unit - 1</a:t>
            </a:r>
            <a:endParaRPr lang="en-IN" dirty="0"/>
          </a:p>
        </p:txBody>
      </p:sp>
      <p:sp>
        <p:nvSpPr>
          <p:cNvPr id="3" name="Subtitle 2">
            <a:extLst>
              <a:ext uri="{FF2B5EF4-FFF2-40B4-BE49-F238E27FC236}">
                <a16:creationId xmlns:a16="http://schemas.microsoft.com/office/drawing/2014/main" id="{6F777B16-D1C2-F2CF-E6B7-36AA26E4CD74}"/>
              </a:ext>
            </a:extLst>
          </p:cNvPr>
          <p:cNvSpPr>
            <a:spLocks noGrp="1"/>
          </p:cNvSpPr>
          <p:nvPr>
            <p:ph type="subTitle" idx="1"/>
          </p:nvPr>
        </p:nvSpPr>
        <p:spPr/>
        <p:txBody>
          <a:bodyPr>
            <a:normAutofit/>
          </a:bodyPr>
          <a:lstStyle/>
          <a:p>
            <a:r>
              <a:rPr lang="en-US" sz="4000" b="1" dirty="0"/>
              <a:t>What is Data Science</a:t>
            </a:r>
            <a:endParaRPr lang="en-IN" sz="4000" b="1" dirty="0"/>
          </a:p>
        </p:txBody>
      </p:sp>
    </p:spTree>
    <p:extLst>
      <p:ext uri="{BB962C8B-B14F-4D97-AF65-F5344CB8AC3E}">
        <p14:creationId xmlns:p14="http://schemas.microsoft.com/office/powerpoint/2010/main" val="172685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3F1-D241-4CA2-4583-9C9384C956AA}"/>
              </a:ext>
            </a:extLst>
          </p:cNvPr>
          <p:cNvSpPr>
            <a:spLocks noGrp="1"/>
          </p:cNvSpPr>
          <p:nvPr>
            <p:ph type="title"/>
          </p:nvPr>
        </p:nvSpPr>
        <p:spPr>
          <a:xfrm>
            <a:off x="838200" y="365126"/>
            <a:ext cx="10515600" cy="872004"/>
          </a:xfrm>
        </p:spPr>
        <p:txBody>
          <a:bodyPr/>
          <a:lstStyle/>
          <a:p>
            <a:r>
              <a:rPr lang="en-US" dirty="0"/>
              <a:t>Case Studies</a:t>
            </a:r>
            <a:endParaRPr lang="en-IN" dirty="0"/>
          </a:p>
        </p:txBody>
      </p:sp>
      <p:sp>
        <p:nvSpPr>
          <p:cNvPr id="3" name="Content Placeholder 2">
            <a:extLst>
              <a:ext uri="{FF2B5EF4-FFF2-40B4-BE49-F238E27FC236}">
                <a16:creationId xmlns:a16="http://schemas.microsoft.com/office/drawing/2014/main" id="{A4AB5E6A-26E2-8329-D2BC-4A1AF1E46185}"/>
              </a:ext>
            </a:extLst>
          </p:cNvPr>
          <p:cNvSpPr>
            <a:spLocks noGrp="1"/>
          </p:cNvSpPr>
          <p:nvPr>
            <p:ph idx="1"/>
          </p:nvPr>
        </p:nvSpPr>
        <p:spPr>
          <a:xfrm>
            <a:off x="838200" y="1237130"/>
            <a:ext cx="10515600" cy="4939833"/>
          </a:xfrm>
        </p:spPr>
        <p:txBody>
          <a:bodyPr>
            <a:normAutofit lnSpcReduction="10000"/>
          </a:bodyPr>
          <a:lstStyle/>
          <a:p>
            <a:r>
              <a:rPr lang="en-US" b="1" dirty="0"/>
              <a:t>Case Study 2: </a:t>
            </a:r>
            <a:r>
              <a:rPr lang="en-US" b="1" dirty="0">
                <a:hlinkClick r:id="rId2"/>
              </a:rPr>
              <a:t>Hotel Recommendation System</a:t>
            </a:r>
            <a:endParaRPr lang="en-US" b="1" dirty="0"/>
          </a:p>
          <a:p>
            <a:r>
              <a:rPr lang="en-US" dirty="0"/>
              <a:t>A hotel recommendation system typically works on collaborative filtering that makes recommendations based on ratings given by other customers in the same category as the user looking for a product.</a:t>
            </a:r>
          </a:p>
          <a:p>
            <a:r>
              <a:rPr lang="en-US" b="1" i="1" dirty="0"/>
              <a:t>Use Case:</a:t>
            </a:r>
            <a:r>
              <a:rPr lang="en-US" b="1" dirty="0"/>
              <a:t> </a:t>
            </a:r>
            <a:r>
              <a:rPr lang="en-US" dirty="0"/>
              <a:t>We all plan trips and the first thing to do when planning a trip is finding a hotel. There are so many websites recommending the best hotel for our trip. A hotel recommendation system aims to predict which hotel a user is most likely to choose from among all hotels. So to build this type of system which will help the user to book the best hotel out of all the other hotels. We can do this using customer reviews.</a:t>
            </a:r>
          </a:p>
        </p:txBody>
      </p:sp>
    </p:spTree>
    <p:extLst>
      <p:ext uri="{BB962C8B-B14F-4D97-AF65-F5344CB8AC3E}">
        <p14:creationId xmlns:p14="http://schemas.microsoft.com/office/powerpoint/2010/main" val="156641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3F1-D241-4CA2-4583-9C9384C956AA}"/>
              </a:ext>
            </a:extLst>
          </p:cNvPr>
          <p:cNvSpPr>
            <a:spLocks noGrp="1"/>
          </p:cNvSpPr>
          <p:nvPr>
            <p:ph type="title"/>
          </p:nvPr>
        </p:nvSpPr>
        <p:spPr>
          <a:xfrm>
            <a:off x="838200" y="365126"/>
            <a:ext cx="10515600" cy="872004"/>
          </a:xfrm>
        </p:spPr>
        <p:txBody>
          <a:bodyPr/>
          <a:lstStyle/>
          <a:p>
            <a:r>
              <a:rPr lang="en-IN" sz="3600" b="0" i="0" u="none" strike="noStrike" baseline="0" dirty="0">
                <a:latin typeface="TimesNewRomanPSMT"/>
              </a:rPr>
              <a:t>Types of Data</a:t>
            </a:r>
            <a:endParaRPr lang="en-IN" dirty="0"/>
          </a:p>
        </p:txBody>
      </p:sp>
      <p:sp>
        <p:nvSpPr>
          <p:cNvPr id="3" name="Content Placeholder 2">
            <a:extLst>
              <a:ext uri="{FF2B5EF4-FFF2-40B4-BE49-F238E27FC236}">
                <a16:creationId xmlns:a16="http://schemas.microsoft.com/office/drawing/2014/main" id="{A4AB5E6A-26E2-8329-D2BC-4A1AF1E46185}"/>
              </a:ext>
            </a:extLst>
          </p:cNvPr>
          <p:cNvSpPr>
            <a:spLocks noGrp="1"/>
          </p:cNvSpPr>
          <p:nvPr>
            <p:ph idx="1"/>
          </p:nvPr>
        </p:nvSpPr>
        <p:spPr>
          <a:xfrm>
            <a:off x="838200" y="1237130"/>
            <a:ext cx="10515600" cy="4939833"/>
          </a:xfrm>
        </p:spPr>
        <p:txBody>
          <a:bodyPr>
            <a:normAutofit/>
          </a:bodyPr>
          <a:lstStyle/>
          <a:p>
            <a:r>
              <a:rPr lang="en-US" b="1" dirty="0"/>
              <a:t>4 Types Of Data – Nominal, Ordinal, Discrete and Continuous</a:t>
            </a:r>
          </a:p>
          <a:p>
            <a:r>
              <a:rPr lang="en-US" b="1" dirty="0"/>
              <a:t>Importance of Data </a:t>
            </a:r>
          </a:p>
          <a:p>
            <a:r>
              <a:rPr lang="en-US" dirty="0"/>
              <a:t>“Data is the new oil.” Today </a:t>
            </a:r>
            <a:r>
              <a:rPr lang="en-US" dirty="0">
                <a:hlinkClick r:id="rId2"/>
              </a:rPr>
              <a:t>data</a:t>
            </a:r>
            <a:r>
              <a:rPr lang="en-US" dirty="0"/>
              <a:t> is everywhere in every field. Whether you are a data scientist, marketer, businessman, data analyst, researcher, or you are in any other profession, you need to play or experiment with raw or structured data. This data is so important for us that it becomes important to handle and store it properly, without any error. While working on these data, it is important to know the types of data to process them and get the right results. </a:t>
            </a:r>
          </a:p>
          <a:p>
            <a:endParaRPr lang="en-US" b="1" dirty="0"/>
          </a:p>
        </p:txBody>
      </p:sp>
    </p:spTree>
    <p:extLst>
      <p:ext uri="{BB962C8B-B14F-4D97-AF65-F5344CB8AC3E}">
        <p14:creationId xmlns:p14="http://schemas.microsoft.com/office/powerpoint/2010/main" val="124503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2C21-22D5-4EA9-08B6-3F5D9D9C16B4}"/>
              </a:ext>
            </a:extLst>
          </p:cNvPr>
          <p:cNvSpPr>
            <a:spLocks noGrp="1"/>
          </p:cNvSpPr>
          <p:nvPr>
            <p:ph type="title"/>
          </p:nvPr>
        </p:nvSpPr>
        <p:spPr>
          <a:xfrm>
            <a:off x="838200" y="147919"/>
            <a:ext cx="10515600" cy="887505"/>
          </a:xfrm>
        </p:spPr>
        <p:txBody>
          <a:bodyPr/>
          <a:lstStyle/>
          <a:p>
            <a:r>
              <a:rPr lang="en-US" dirty="0"/>
              <a:t>Types of Data</a:t>
            </a:r>
            <a:endParaRPr lang="en-IN" dirty="0"/>
          </a:p>
        </p:txBody>
      </p:sp>
      <p:sp>
        <p:nvSpPr>
          <p:cNvPr id="3" name="Content Placeholder 2">
            <a:extLst>
              <a:ext uri="{FF2B5EF4-FFF2-40B4-BE49-F238E27FC236}">
                <a16:creationId xmlns:a16="http://schemas.microsoft.com/office/drawing/2014/main" id="{5CD59226-C442-963D-8627-0D76641C5DD4}"/>
              </a:ext>
            </a:extLst>
          </p:cNvPr>
          <p:cNvSpPr>
            <a:spLocks noGrp="1"/>
          </p:cNvSpPr>
          <p:nvPr>
            <p:ph idx="1"/>
          </p:nvPr>
        </p:nvSpPr>
        <p:spPr>
          <a:xfrm>
            <a:off x="838200" y="1035424"/>
            <a:ext cx="10515600" cy="5141539"/>
          </a:xfrm>
        </p:spPr>
        <p:txBody>
          <a:bodyPr/>
          <a:lstStyle/>
          <a:p>
            <a:r>
              <a:rPr lang="en-US" b="1" dirty="0"/>
              <a:t>There are two types of data: Qualitative and Quantitative data</a:t>
            </a:r>
            <a:r>
              <a:rPr lang="en-US" dirty="0"/>
              <a:t>, which are further classified into </a:t>
            </a:r>
            <a:r>
              <a:rPr lang="en-US" b="1" dirty="0"/>
              <a:t>four types of data: nominal, ordinal, discrete, and Continuous.</a:t>
            </a:r>
          </a:p>
          <a:p>
            <a:endParaRPr lang="en-IN" dirty="0"/>
          </a:p>
        </p:txBody>
      </p:sp>
      <p:pic>
        <p:nvPicPr>
          <p:cNvPr id="5" name="Picture 4">
            <a:extLst>
              <a:ext uri="{FF2B5EF4-FFF2-40B4-BE49-F238E27FC236}">
                <a16:creationId xmlns:a16="http://schemas.microsoft.com/office/drawing/2014/main" id="{326C65F9-DD79-944B-E9D0-A9E27E71245A}"/>
              </a:ext>
            </a:extLst>
          </p:cNvPr>
          <p:cNvPicPr>
            <a:picLocks noChangeAspect="1"/>
          </p:cNvPicPr>
          <p:nvPr/>
        </p:nvPicPr>
        <p:blipFill rotWithShape="1">
          <a:blip r:embed="rId2"/>
          <a:srcRect l="12133" t="18612" r="16176" b="17827"/>
          <a:stretch/>
        </p:blipFill>
        <p:spPr>
          <a:xfrm>
            <a:off x="1398494" y="2353234"/>
            <a:ext cx="8740589" cy="4356847"/>
          </a:xfrm>
          <a:prstGeom prst="rect">
            <a:avLst/>
          </a:prstGeom>
        </p:spPr>
      </p:pic>
    </p:spTree>
    <p:extLst>
      <p:ext uri="{BB962C8B-B14F-4D97-AF65-F5344CB8AC3E}">
        <p14:creationId xmlns:p14="http://schemas.microsoft.com/office/powerpoint/2010/main" val="160164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90AB-CBF1-EB7A-3CB6-E3A4F1A09A5B}"/>
              </a:ext>
            </a:extLst>
          </p:cNvPr>
          <p:cNvSpPr>
            <a:spLocks noGrp="1"/>
          </p:cNvSpPr>
          <p:nvPr>
            <p:ph type="title"/>
          </p:nvPr>
        </p:nvSpPr>
        <p:spPr>
          <a:xfrm>
            <a:off x="838200" y="1"/>
            <a:ext cx="10515600" cy="860611"/>
          </a:xfrm>
        </p:spPr>
        <p:txBody>
          <a:bodyPr/>
          <a:lstStyle/>
          <a:p>
            <a:r>
              <a:rPr lang="en-US" dirty="0"/>
              <a:t>Types of data</a:t>
            </a:r>
            <a:endParaRPr lang="en-IN" dirty="0"/>
          </a:p>
        </p:txBody>
      </p:sp>
      <p:sp>
        <p:nvSpPr>
          <p:cNvPr id="3" name="Content Placeholder 2">
            <a:extLst>
              <a:ext uri="{FF2B5EF4-FFF2-40B4-BE49-F238E27FC236}">
                <a16:creationId xmlns:a16="http://schemas.microsoft.com/office/drawing/2014/main" id="{8A26BA75-FCA8-866F-9AFE-3758DC82E062}"/>
              </a:ext>
            </a:extLst>
          </p:cNvPr>
          <p:cNvSpPr>
            <a:spLocks noGrp="1"/>
          </p:cNvSpPr>
          <p:nvPr>
            <p:ph idx="1"/>
          </p:nvPr>
        </p:nvSpPr>
        <p:spPr>
          <a:xfrm>
            <a:off x="322729" y="699247"/>
            <a:ext cx="11618259" cy="5970494"/>
          </a:xfrm>
        </p:spPr>
        <p:txBody>
          <a:bodyPr/>
          <a:lstStyle/>
          <a:p>
            <a:pPr marL="0" indent="0">
              <a:buNone/>
            </a:pPr>
            <a:r>
              <a:rPr lang="en-US" b="1" dirty="0"/>
              <a:t>Qualitative or Categorical Data</a:t>
            </a:r>
          </a:p>
          <a:p>
            <a:r>
              <a:rPr lang="en-US" dirty="0"/>
              <a:t>Qualitative or Categorical Data is data that can’t be measured or counted in the form of numbers. </a:t>
            </a:r>
          </a:p>
          <a:p>
            <a:r>
              <a:rPr lang="en-US" dirty="0"/>
              <a:t>These types of data are sorted by category, not by number. That’s why it is also known as Categorical Data. </a:t>
            </a:r>
          </a:p>
          <a:p>
            <a:r>
              <a:rPr lang="en-US" dirty="0"/>
              <a:t>These data consist of audio, images, symbols, or text. </a:t>
            </a:r>
          </a:p>
          <a:p>
            <a:r>
              <a:rPr lang="en-US" dirty="0"/>
              <a:t>The gender of a person, i.e., male, female, or others, is qualitative data.</a:t>
            </a:r>
          </a:p>
          <a:p>
            <a:pPr marL="0" indent="0">
              <a:buNone/>
            </a:pPr>
            <a:r>
              <a:rPr lang="en-US" b="1" dirty="0"/>
              <a:t>The other examples of qualitative data are :</a:t>
            </a:r>
          </a:p>
          <a:p>
            <a:pPr>
              <a:buFont typeface="Arial" panose="020B0604020202020204" pitchFamily="34" charset="0"/>
              <a:buChar char="•"/>
            </a:pPr>
            <a:r>
              <a:rPr lang="en-US" dirty="0"/>
              <a:t>What language do you speak</a:t>
            </a:r>
          </a:p>
          <a:p>
            <a:pPr>
              <a:buFont typeface="Arial" panose="020B0604020202020204" pitchFamily="34" charset="0"/>
              <a:buChar char="•"/>
            </a:pPr>
            <a:r>
              <a:rPr lang="en-US" dirty="0" err="1"/>
              <a:t>Favourite</a:t>
            </a:r>
            <a:r>
              <a:rPr lang="en-US" dirty="0"/>
              <a:t> holiday destination</a:t>
            </a:r>
          </a:p>
          <a:p>
            <a:pPr>
              <a:buFont typeface="Arial" panose="020B0604020202020204" pitchFamily="34" charset="0"/>
              <a:buChar char="•"/>
            </a:pPr>
            <a:r>
              <a:rPr lang="en-US" dirty="0"/>
              <a:t>Opinion on something (agree, disagree, or neutral)</a:t>
            </a:r>
          </a:p>
          <a:p>
            <a:pPr>
              <a:buFont typeface="Arial" panose="020B0604020202020204" pitchFamily="34" charset="0"/>
              <a:buChar char="•"/>
            </a:pPr>
            <a:r>
              <a:rPr lang="en-US" dirty="0" err="1"/>
              <a:t>Colours</a:t>
            </a:r>
            <a:endParaRPr lang="en-US" dirty="0"/>
          </a:p>
          <a:p>
            <a:endParaRPr lang="en-US" dirty="0"/>
          </a:p>
          <a:p>
            <a:endParaRPr lang="en-IN" dirty="0"/>
          </a:p>
        </p:txBody>
      </p:sp>
    </p:spTree>
    <p:extLst>
      <p:ext uri="{BB962C8B-B14F-4D97-AF65-F5344CB8AC3E}">
        <p14:creationId xmlns:p14="http://schemas.microsoft.com/office/powerpoint/2010/main" val="56486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90AB-CBF1-EB7A-3CB6-E3A4F1A09A5B}"/>
              </a:ext>
            </a:extLst>
          </p:cNvPr>
          <p:cNvSpPr>
            <a:spLocks noGrp="1"/>
          </p:cNvSpPr>
          <p:nvPr>
            <p:ph type="title"/>
          </p:nvPr>
        </p:nvSpPr>
        <p:spPr>
          <a:xfrm>
            <a:off x="838200" y="1"/>
            <a:ext cx="10515600" cy="860611"/>
          </a:xfrm>
        </p:spPr>
        <p:txBody>
          <a:bodyPr/>
          <a:lstStyle/>
          <a:p>
            <a:r>
              <a:rPr lang="en-US" dirty="0"/>
              <a:t>Types of data</a:t>
            </a:r>
            <a:endParaRPr lang="en-IN" dirty="0"/>
          </a:p>
        </p:txBody>
      </p:sp>
      <p:sp>
        <p:nvSpPr>
          <p:cNvPr id="3" name="Content Placeholder 2">
            <a:extLst>
              <a:ext uri="{FF2B5EF4-FFF2-40B4-BE49-F238E27FC236}">
                <a16:creationId xmlns:a16="http://schemas.microsoft.com/office/drawing/2014/main" id="{8A26BA75-FCA8-866F-9AFE-3758DC82E062}"/>
              </a:ext>
            </a:extLst>
          </p:cNvPr>
          <p:cNvSpPr>
            <a:spLocks noGrp="1"/>
          </p:cNvSpPr>
          <p:nvPr>
            <p:ph idx="1"/>
          </p:nvPr>
        </p:nvSpPr>
        <p:spPr>
          <a:xfrm>
            <a:off x="322729" y="699247"/>
            <a:ext cx="11618259" cy="5970494"/>
          </a:xfrm>
        </p:spPr>
        <p:txBody>
          <a:bodyPr>
            <a:normAutofit/>
          </a:bodyPr>
          <a:lstStyle/>
          <a:p>
            <a:pPr algn="just"/>
            <a:r>
              <a:rPr lang="en-US" sz="2400" b="1" dirty="0">
                <a:latin typeface="Times New Roman" panose="02020603050405020304" pitchFamily="18" charset="0"/>
                <a:cs typeface="Times New Roman" panose="02020603050405020304" pitchFamily="18" charset="0"/>
              </a:rPr>
              <a:t>The Qualitative data are further classified into two parts :</a:t>
            </a:r>
          </a:p>
          <a:p>
            <a:pPr algn="just"/>
            <a:r>
              <a:rPr lang="en-US" sz="2400" b="1" dirty="0">
                <a:latin typeface="Times New Roman" panose="02020603050405020304" pitchFamily="18" charset="0"/>
                <a:cs typeface="Times New Roman" panose="02020603050405020304" pitchFamily="18" charset="0"/>
              </a:rPr>
              <a:t>Nominal Data</a:t>
            </a:r>
          </a:p>
          <a:p>
            <a:pPr algn="just"/>
            <a:r>
              <a:rPr lang="en-US" sz="2400" dirty="0">
                <a:latin typeface="Times New Roman" panose="02020603050405020304" pitchFamily="18" charset="0"/>
                <a:cs typeface="Times New Roman" panose="02020603050405020304" pitchFamily="18" charset="0"/>
              </a:rPr>
              <a:t>Nominal Data is used to label variables without any order or quantitative value. The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of hair can be considered nominal data, as one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can’t be compared with another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name “nominal” comes from the Latin name “</a:t>
            </a:r>
            <a:r>
              <a:rPr lang="en-US" sz="2400" dirty="0" err="1">
                <a:latin typeface="Times New Roman" panose="02020603050405020304" pitchFamily="18" charset="0"/>
                <a:cs typeface="Times New Roman" panose="02020603050405020304" pitchFamily="18" charset="0"/>
              </a:rPr>
              <a:t>nomen</a:t>
            </a:r>
            <a:r>
              <a:rPr lang="en-US" sz="2400" dirty="0">
                <a:latin typeface="Times New Roman" panose="02020603050405020304" pitchFamily="18" charset="0"/>
                <a:cs typeface="Times New Roman" panose="02020603050405020304" pitchFamily="18" charset="0"/>
              </a:rPr>
              <a:t>,” which means “name.” With the help of nominal data, we can’t do any numerical tasks or can’t give any order to sort the data. These data don’t have any meaningful order; their values are distributed to distinct categories.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Examples of Nominal Data :</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of hair (Blonde, red, Brown, Black, etc.)</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Marital status (Single, Widowed, Married)</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Nationality (Indian, German, American)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76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015AE-2612-2A43-EA65-C923EFDD8A23}"/>
              </a:ext>
            </a:extLst>
          </p:cNvPr>
          <p:cNvSpPr>
            <a:spLocks noGrp="1"/>
          </p:cNvSpPr>
          <p:nvPr>
            <p:ph idx="1"/>
          </p:nvPr>
        </p:nvSpPr>
        <p:spPr>
          <a:xfrm>
            <a:off x="838200" y="188259"/>
            <a:ext cx="10515600" cy="598870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Ordinal Data </a:t>
            </a:r>
          </a:p>
          <a:p>
            <a:r>
              <a:rPr lang="en-US" sz="2400" dirty="0">
                <a:latin typeface="Times New Roman" panose="02020603050405020304" pitchFamily="18" charset="0"/>
                <a:cs typeface="Times New Roman" panose="02020603050405020304" pitchFamily="18" charset="0"/>
              </a:rPr>
              <a:t>Ordinal data have natural ordering where a number is present in some kind of order by their position on the scale. These data are used for observation like customer satisfaction, happiness, etc., but we can’t do any arithmetical tasks on them. </a:t>
            </a:r>
          </a:p>
          <a:p>
            <a:r>
              <a:rPr lang="en-US" sz="2400" dirty="0">
                <a:latin typeface="Times New Roman" panose="02020603050405020304" pitchFamily="18" charset="0"/>
                <a:cs typeface="Times New Roman" panose="02020603050405020304" pitchFamily="18" charset="0"/>
              </a:rPr>
              <a:t>The ordinal data is qualitative data for which their values have some kind of relative position. These kinds of data can be considered as “in-between” the qualitative data and quantitative data. The ordinal data only shows the sequences and cannot use for statistical analysis. Compared to the nominal data, ordinal data have some kind of order that is not present in nominal data.  </a:t>
            </a:r>
          </a:p>
          <a:p>
            <a:r>
              <a:rPr lang="en-US" sz="2400" b="1" dirty="0">
                <a:latin typeface="Times New Roman" panose="02020603050405020304" pitchFamily="18" charset="0"/>
                <a:cs typeface="Times New Roman" panose="02020603050405020304" pitchFamily="18" charset="0"/>
              </a:rPr>
              <a:t>Examples of Ordinal Data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companies ask for feedback, experience, or satisfaction on a scale of 1 to 10</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Letter grades in the exam (A, B, C, D, etc.)</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Ranking of peoples in a competition (First, Second, Third, etc.)</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90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139CFAD-CF17-7DA8-BFE4-4822DF70C19B}"/>
              </a:ext>
            </a:extLst>
          </p:cNvPr>
          <p:cNvPicPr>
            <a:picLocks noGrp="1" noChangeAspect="1"/>
          </p:cNvPicPr>
          <p:nvPr>
            <p:ph idx="1"/>
          </p:nvPr>
        </p:nvPicPr>
        <p:blipFill rotWithShape="1">
          <a:blip r:embed="rId2"/>
          <a:srcRect l="8245" t="26098" r="5833" b="17873"/>
          <a:stretch/>
        </p:blipFill>
        <p:spPr>
          <a:xfrm>
            <a:off x="147917" y="632012"/>
            <a:ext cx="11672047" cy="6225988"/>
          </a:xfrm>
        </p:spPr>
      </p:pic>
    </p:spTree>
    <p:extLst>
      <p:ext uri="{BB962C8B-B14F-4D97-AF65-F5344CB8AC3E}">
        <p14:creationId xmlns:p14="http://schemas.microsoft.com/office/powerpoint/2010/main" val="29061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9C95-7D6C-3ED5-1D48-ADCC74B0E9C9}"/>
              </a:ext>
            </a:extLst>
          </p:cNvPr>
          <p:cNvSpPr>
            <a:spLocks noGrp="1"/>
          </p:cNvSpPr>
          <p:nvPr>
            <p:ph type="title"/>
          </p:nvPr>
        </p:nvSpPr>
        <p:spPr>
          <a:xfrm>
            <a:off x="838200" y="365125"/>
            <a:ext cx="10515600" cy="629957"/>
          </a:xfrm>
        </p:spPr>
        <p:txBody>
          <a:bodyPr>
            <a:normAutofit fontScale="90000"/>
          </a:bodyPr>
          <a:lstStyle/>
          <a:p>
            <a:r>
              <a:rPr lang="en-US" dirty="0"/>
              <a:t>Types of Data</a:t>
            </a:r>
            <a:endParaRPr lang="en-IN" dirty="0"/>
          </a:p>
        </p:txBody>
      </p:sp>
      <p:sp>
        <p:nvSpPr>
          <p:cNvPr id="3" name="Content Placeholder 2">
            <a:extLst>
              <a:ext uri="{FF2B5EF4-FFF2-40B4-BE49-F238E27FC236}">
                <a16:creationId xmlns:a16="http://schemas.microsoft.com/office/drawing/2014/main" id="{CB2DA736-ACD7-149A-A6F1-F12DF9CDC719}"/>
              </a:ext>
            </a:extLst>
          </p:cNvPr>
          <p:cNvSpPr>
            <a:spLocks noGrp="1"/>
          </p:cNvSpPr>
          <p:nvPr>
            <p:ph idx="1"/>
          </p:nvPr>
        </p:nvSpPr>
        <p:spPr>
          <a:xfrm>
            <a:off x="838200" y="1089212"/>
            <a:ext cx="10515600" cy="5513294"/>
          </a:xfrm>
        </p:spPr>
        <p:txBody>
          <a:bodyPr>
            <a:normAutofit fontScale="77500" lnSpcReduction="20000"/>
          </a:bodyPr>
          <a:lstStyle/>
          <a:p>
            <a:pPr marL="0" indent="0" algn="just">
              <a:buNone/>
            </a:pPr>
            <a:r>
              <a:rPr lang="en-US" b="1" dirty="0">
                <a:latin typeface="Times New Roman" panose="02020603050405020304" pitchFamily="18" charset="0"/>
                <a:cs typeface="Times New Roman" panose="02020603050405020304" pitchFamily="18" charset="0"/>
              </a:rPr>
              <a:t>Quantitative Data</a:t>
            </a:r>
          </a:p>
          <a:p>
            <a:pPr algn="just"/>
            <a:r>
              <a:rPr lang="en-US" dirty="0">
                <a:latin typeface="Times New Roman" panose="02020603050405020304" pitchFamily="18" charset="0"/>
                <a:cs typeface="Times New Roman" panose="02020603050405020304" pitchFamily="18" charset="0"/>
              </a:rPr>
              <a:t>Quantitative data can be expressed in numerical values, which makes it countable and includes statistical data analysis. </a:t>
            </a:r>
          </a:p>
          <a:p>
            <a:pPr algn="just"/>
            <a:r>
              <a:rPr lang="en-US" dirty="0">
                <a:latin typeface="Times New Roman" panose="02020603050405020304" pitchFamily="18" charset="0"/>
                <a:cs typeface="Times New Roman" panose="02020603050405020304" pitchFamily="18" charset="0"/>
              </a:rPr>
              <a:t>These kinds of data are also known as Numerical data. </a:t>
            </a:r>
          </a:p>
          <a:p>
            <a:pPr algn="just"/>
            <a:r>
              <a:rPr lang="en-US" dirty="0">
                <a:latin typeface="Times New Roman" panose="02020603050405020304" pitchFamily="18" charset="0"/>
                <a:cs typeface="Times New Roman" panose="02020603050405020304" pitchFamily="18" charset="0"/>
              </a:rPr>
              <a:t>It answers the questions like, “how much,” “how many,” and “how often.” </a:t>
            </a:r>
          </a:p>
          <a:p>
            <a:pPr algn="just"/>
            <a:r>
              <a:rPr lang="en-US" dirty="0">
                <a:latin typeface="Times New Roman" panose="02020603050405020304" pitchFamily="18" charset="0"/>
                <a:cs typeface="Times New Roman" panose="02020603050405020304" pitchFamily="18" charset="0"/>
              </a:rPr>
              <a:t>For example, the price of a phone, the computer’s ram, the height or weight of a person, etc., falls under the quantitative data. </a:t>
            </a:r>
          </a:p>
          <a:p>
            <a:pPr algn="just"/>
            <a:r>
              <a:rPr lang="en-US" dirty="0">
                <a:latin typeface="Times New Roman" panose="02020603050405020304" pitchFamily="18" charset="0"/>
                <a:cs typeface="Times New Roman" panose="02020603050405020304" pitchFamily="18" charset="0"/>
              </a:rPr>
              <a:t>Quantitative data can be used for statistical manipulation and these data can be represented on a wide variety of graphs and charts such as bar graphs, histograms, scatter plots, boxplot, pie charts, line graphs, etc.</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Examples of Quantitative Data :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Height or weight of a person or object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Room Temperature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Scores and Marks (Ex: 59, 80, 60, etc.)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a:t>
            </a:r>
          </a:p>
          <a:p>
            <a:endParaRPr lang="en-IN" dirty="0"/>
          </a:p>
        </p:txBody>
      </p:sp>
    </p:spTree>
    <p:extLst>
      <p:ext uri="{BB962C8B-B14F-4D97-AF65-F5344CB8AC3E}">
        <p14:creationId xmlns:p14="http://schemas.microsoft.com/office/powerpoint/2010/main" val="364371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69E20-48A4-CC86-6B04-F0491686A42C}"/>
              </a:ext>
            </a:extLst>
          </p:cNvPr>
          <p:cNvSpPr>
            <a:spLocks noGrp="1"/>
          </p:cNvSpPr>
          <p:nvPr>
            <p:ph idx="1"/>
          </p:nvPr>
        </p:nvSpPr>
        <p:spPr>
          <a:xfrm>
            <a:off x="363071" y="228600"/>
            <a:ext cx="10990729" cy="636045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The Quantitative data are further classified into two parts :</a:t>
            </a:r>
          </a:p>
          <a:p>
            <a:pPr marL="0" indent="0">
              <a:buNone/>
            </a:pPr>
            <a:r>
              <a:rPr lang="en-US" sz="2400" b="1" dirty="0">
                <a:latin typeface="Times New Roman" panose="02020603050405020304" pitchFamily="18" charset="0"/>
                <a:cs typeface="Times New Roman" panose="02020603050405020304" pitchFamily="18" charset="0"/>
              </a:rPr>
              <a:t>Discrete Data</a:t>
            </a:r>
          </a:p>
          <a:p>
            <a:r>
              <a:rPr lang="en-US" sz="2400" dirty="0">
                <a:latin typeface="Times New Roman" panose="02020603050405020304" pitchFamily="18" charset="0"/>
                <a:cs typeface="Times New Roman" panose="02020603050405020304" pitchFamily="18" charset="0"/>
              </a:rPr>
              <a:t>The term discrete means distinct or separate. The discrete data contain the values that fall under integers or whole numbers. The total number of students in a class is an example of discrete data. These data can’t be broken into decimal or fraction values.</a:t>
            </a:r>
          </a:p>
          <a:p>
            <a:r>
              <a:rPr lang="en-US" sz="2400" dirty="0">
                <a:latin typeface="Times New Roman" panose="02020603050405020304" pitchFamily="18" charset="0"/>
                <a:cs typeface="Times New Roman" panose="02020603050405020304" pitchFamily="18" charset="0"/>
              </a:rPr>
              <a:t>The discrete data are countable and have finite values; their subdivision is not possible. These data are represented mainly by a bar graph, number line, or frequency table.</a:t>
            </a:r>
          </a:p>
          <a:p>
            <a:r>
              <a:rPr lang="en-US" sz="2400" b="1" dirty="0">
                <a:latin typeface="Times New Roman" panose="02020603050405020304" pitchFamily="18" charset="0"/>
                <a:cs typeface="Times New Roman" panose="02020603050405020304" pitchFamily="18" charset="0"/>
              </a:rPr>
              <a:t>Examples of Discrete Data :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Total numbers of students present in a class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Cost of a cell phone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Numbers of employees in a company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total number of players who participated in a competition</a:t>
            </a:r>
          </a:p>
          <a:p>
            <a:endParaRPr lang="en-IN" dirty="0"/>
          </a:p>
        </p:txBody>
      </p:sp>
    </p:spTree>
    <p:extLst>
      <p:ext uri="{BB962C8B-B14F-4D97-AF65-F5344CB8AC3E}">
        <p14:creationId xmlns:p14="http://schemas.microsoft.com/office/powerpoint/2010/main" val="58975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69E20-48A4-CC86-6B04-F0491686A42C}"/>
              </a:ext>
            </a:extLst>
          </p:cNvPr>
          <p:cNvSpPr>
            <a:spLocks noGrp="1"/>
          </p:cNvSpPr>
          <p:nvPr>
            <p:ph idx="1"/>
          </p:nvPr>
        </p:nvSpPr>
        <p:spPr>
          <a:xfrm>
            <a:off x="363071" y="228600"/>
            <a:ext cx="10990729" cy="6360459"/>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Continuous Data</a:t>
            </a:r>
          </a:p>
          <a:p>
            <a:pPr algn="just"/>
            <a:r>
              <a:rPr lang="en-US" sz="2400" dirty="0">
                <a:latin typeface="Times New Roman" panose="02020603050405020304" pitchFamily="18" charset="0"/>
                <a:cs typeface="Times New Roman" panose="02020603050405020304" pitchFamily="18" charset="0"/>
              </a:rPr>
              <a:t>Continuous data are in the form of fractional numbers. It can be the version of an android phone, the height of a person, the length of an object, etc. Continuous data represents information that can be divided into smaller levels. The continuous variable can take any value within a range. </a:t>
            </a:r>
          </a:p>
          <a:p>
            <a:pPr algn="just"/>
            <a:r>
              <a:rPr lang="en-US" sz="2400" dirty="0">
                <a:latin typeface="Times New Roman" panose="02020603050405020304" pitchFamily="18" charset="0"/>
                <a:cs typeface="Times New Roman" panose="02020603050405020304" pitchFamily="18" charset="0"/>
              </a:rPr>
              <a:t>The key difference between discrete and continuous data is that discrete data contains the integer or whole number. Still, continuous data stores the fractional numbers to record different types of data such as temperature, height, width, time, speed, etc.</a:t>
            </a:r>
          </a:p>
          <a:p>
            <a:pPr algn="just"/>
            <a:r>
              <a:rPr lang="en-US" sz="2400" b="1" dirty="0">
                <a:latin typeface="Times New Roman" panose="02020603050405020304" pitchFamily="18" charset="0"/>
                <a:cs typeface="Times New Roman" panose="02020603050405020304" pitchFamily="18" charset="0"/>
              </a:rPr>
              <a:t>Examples of Continuous Data :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Height of a person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Speed of a vehicle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“Time-taken” to finish the work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 Frequency</a:t>
            </a:r>
          </a:p>
        </p:txBody>
      </p:sp>
    </p:spTree>
    <p:extLst>
      <p:ext uri="{BB962C8B-B14F-4D97-AF65-F5344CB8AC3E}">
        <p14:creationId xmlns:p14="http://schemas.microsoft.com/office/powerpoint/2010/main" val="332585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DDD4-8B1C-464F-BC07-FD9F20F70B6D}"/>
              </a:ext>
            </a:extLst>
          </p:cNvPr>
          <p:cNvSpPr>
            <a:spLocks noGrp="1"/>
          </p:cNvSpPr>
          <p:nvPr>
            <p:ph type="title"/>
          </p:nvPr>
        </p:nvSpPr>
        <p:spPr>
          <a:xfrm>
            <a:off x="838200" y="124287"/>
            <a:ext cx="10515600" cy="674703"/>
          </a:xfrm>
        </p:spPr>
        <p:txBody>
          <a:bodyPr>
            <a:normAutofit fontScale="90000"/>
          </a:bodyPr>
          <a:lstStyle/>
          <a:p>
            <a:r>
              <a:rPr lang="en-US" dirty="0"/>
              <a:t>What is Data </a:t>
            </a:r>
            <a:r>
              <a:rPr lang="en-US" dirty="0" err="1"/>
              <a:t>Sciecne</a:t>
            </a:r>
            <a:endParaRPr lang="en-IN" dirty="0"/>
          </a:p>
        </p:txBody>
      </p:sp>
      <p:sp>
        <p:nvSpPr>
          <p:cNvPr id="3" name="Content Placeholder 2">
            <a:extLst>
              <a:ext uri="{FF2B5EF4-FFF2-40B4-BE49-F238E27FC236}">
                <a16:creationId xmlns:a16="http://schemas.microsoft.com/office/drawing/2014/main" id="{3DD07003-21DA-4E14-A3AD-216A76F5829D}"/>
              </a:ext>
            </a:extLst>
          </p:cNvPr>
          <p:cNvSpPr>
            <a:spLocks noGrp="1"/>
          </p:cNvSpPr>
          <p:nvPr>
            <p:ph idx="1"/>
          </p:nvPr>
        </p:nvSpPr>
        <p:spPr>
          <a:xfrm>
            <a:off x="838200" y="798990"/>
            <a:ext cx="10515600" cy="5377973"/>
          </a:xfrm>
        </p:spPr>
        <p:txBody>
          <a:bodyPr/>
          <a:lstStyle/>
          <a:p>
            <a:r>
              <a:rPr lang="en-US" b="0" i="0" dirty="0">
                <a:solidFill>
                  <a:srgbClr val="333333"/>
                </a:solidFill>
                <a:effectLst/>
                <a:latin typeface="AmazonEmber"/>
              </a:rPr>
              <a:t>Data science is the study of data to extract meaningful insights for business. </a:t>
            </a:r>
          </a:p>
          <a:p>
            <a:r>
              <a:rPr lang="en-US" b="0" i="0" dirty="0">
                <a:solidFill>
                  <a:srgbClr val="333333"/>
                </a:solidFill>
                <a:effectLst/>
                <a:latin typeface="AmazonEmber"/>
              </a:rPr>
              <a:t>It is a multidisciplinary approach that combines principles and practices from the fields of mathematics, statistics, artificial intelligence, and computer engineering to analyze large amounts of data. </a:t>
            </a:r>
          </a:p>
          <a:p>
            <a:r>
              <a:rPr lang="en-US" b="0" i="0" dirty="0">
                <a:solidFill>
                  <a:srgbClr val="333333"/>
                </a:solidFill>
                <a:effectLst/>
                <a:latin typeface="AmazonEmber"/>
              </a:rPr>
              <a:t>This analysis helps data scientists to ask and answer questions like what happened, why it happened, what will happen, and what can be done with the results.</a:t>
            </a:r>
            <a:endParaRPr lang="en-IN" dirty="0"/>
          </a:p>
        </p:txBody>
      </p:sp>
    </p:spTree>
    <p:extLst>
      <p:ext uri="{BB962C8B-B14F-4D97-AF65-F5344CB8AC3E}">
        <p14:creationId xmlns:p14="http://schemas.microsoft.com/office/powerpoint/2010/main" val="17707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13099F-601A-B948-A481-0B58BCD90A01}"/>
              </a:ext>
            </a:extLst>
          </p:cNvPr>
          <p:cNvPicPr>
            <a:picLocks noGrp="1" noChangeAspect="1"/>
          </p:cNvPicPr>
          <p:nvPr>
            <p:ph idx="1"/>
          </p:nvPr>
        </p:nvPicPr>
        <p:blipFill rotWithShape="1">
          <a:blip r:embed="rId2"/>
          <a:srcRect l="9192" t="30329" r="9198" b="20803"/>
          <a:stretch/>
        </p:blipFill>
        <p:spPr>
          <a:xfrm>
            <a:off x="403411" y="363070"/>
            <a:ext cx="11295529" cy="6010835"/>
          </a:xfrm>
        </p:spPr>
      </p:pic>
    </p:spTree>
    <p:extLst>
      <p:ext uri="{BB962C8B-B14F-4D97-AF65-F5344CB8AC3E}">
        <p14:creationId xmlns:p14="http://schemas.microsoft.com/office/powerpoint/2010/main" val="44515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a:t>The four levels of Data</a:t>
            </a:r>
          </a:p>
        </p:txBody>
      </p:sp>
      <p:sp>
        <p:nvSpPr>
          <p:cNvPr id="3" name="Content Placeholder 2"/>
          <p:cNvSpPr>
            <a:spLocks noGrp="1"/>
          </p:cNvSpPr>
          <p:nvPr>
            <p:ph idx="1"/>
          </p:nvPr>
        </p:nvSpPr>
        <p:spPr>
          <a:xfrm>
            <a:off x="838200" y="1090246"/>
            <a:ext cx="10515600" cy="5086717"/>
          </a:xfrm>
        </p:spPr>
        <p:txBody>
          <a:bodyPr/>
          <a:lstStyle/>
          <a:p>
            <a:pPr marL="0" indent="0">
              <a:buNone/>
            </a:pPr>
            <a:r>
              <a:rPr lang="en-US" dirty="0">
                <a:latin typeface="Times New Roman" pitchFamily="18" charset="0"/>
                <a:cs typeface="Times New Roman" pitchFamily="18" charset="0"/>
              </a:rPr>
              <a:t>There are 4 levels of measurement:</a:t>
            </a:r>
          </a:p>
          <a:p>
            <a:pPr marL="0" indent="0">
              <a:buNone/>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hlinkClick r:id="rId2"/>
              </a:rPr>
              <a:t>Nominal</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the data can only be categorized</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hlinkClick r:id="rId3"/>
              </a:rPr>
              <a:t>Ordinal</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the data can be categorized and ranked</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hlinkClick r:id="rId4"/>
              </a:rPr>
              <a:t>Interval</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the data can be categorized, ranked, and evenly spaced</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hlinkClick r:id="rId5"/>
              </a:rPr>
              <a:t>Ratio</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the data can be categorized, ranked, evenly spaced, and has a natural zero.</a:t>
            </a:r>
          </a:p>
          <a:p>
            <a:endParaRPr lang="en-US" dirty="0"/>
          </a:p>
        </p:txBody>
      </p:sp>
    </p:spTree>
    <p:extLst>
      <p:ext uri="{BB962C8B-B14F-4D97-AF65-F5344CB8AC3E}">
        <p14:creationId xmlns:p14="http://schemas.microsoft.com/office/powerpoint/2010/main" val="759004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a:t>The four levels of Data</a:t>
            </a:r>
          </a:p>
        </p:txBody>
      </p:sp>
      <p:sp>
        <p:nvSpPr>
          <p:cNvPr id="3" name="Content Placeholder 2"/>
          <p:cNvSpPr>
            <a:spLocks noGrp="1"/>
          </p:cNvSpPr>
          <p:nvPr>
            <p:ph idx="1"/>
          </p:nvPr>
        </p:nvSpPr>
        <p:spPr>
          <a:xfrm>
            <a:off x="838200" y="1090246"/>
            <a:ext cx="10515600" cy="5086717"/>
          </a:xfrm>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572" t="30930" r="12332" b="18589"/>
          <a:stretch/>
        </p:blipFill>
        <p:spPr bwMode="auto">
          <a:xfrm>
            <a:off x="914400" y="888130"/>
            <a:ext cx="10480431" cy="511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38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a:t>The four levels of Data</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752" t="26763" r="16026" b="9295"/>
          <a:stretch/>
        </p:blipFill>
        <p:spPr bwMode="auto">
          <a:xfrm>
            <a:off x="633045" y="917004"/>
            <a:ext cx="10292863" cy="571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51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092D-5E04-47A0-816F-94775CE0E565}"/>
              </a:ext>
            </a:extLst>
          </p:cNvPr>
          <p:cNvSpPr>
            <a:spLocks noGrp="1"/>
          </p:cNvSpPr>
          <p:nvPr>
            <p:ph type="title"/>
          </p:nvPr>
        </p:nvSpPr>
        <p:spPr>
          <a:xfrm>
            <a:off x="838200" y="365126"/>
            <a:ext cx="10515600" cy="315912"/>
          </a:xfrm>
        </p:spPr>
        <p:txBody>
          <a:bodyPr>
            <a:normAutofit fontScale="90000"/>
          </a:bodyPr>
          <a:lstStyle/>
          <a:p>
            <a:r>
              <a:rPr lang="en-US" b="0" i="0" dirty="0">
                <a:solidFill>
                  <a:srgbClr val="232F3E"/>
                </a:solidFill>
                <a:effectLst/>
                <a:latin typeface="AmazonEmberBold"/>
              </a:rPr>
              <a:t>Why is data science important?</a:t>
            </a:r>
            <a:br>
              <a:rPr lang="en-US"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C48EE0B3-B554-459A-9C9B-088D7FD2B6CB}"/>
              </a:ext>
            </a:extLst>
          </p:cNvPr>
          <p:cNvSpPr>
            <a:spLocks noGrp="1"/>
          </p:cNvSpPr>
          <p:nvPr>
            <p:ph idx="1"/>
          </p:nvPr>
        </p:nvSpPr>
        <p:spPr>
          <a:xfrm>
            <a:off x="150919" y="681038"/>
            <a:ext cx="11807301" cy="5495925"/>
          </a:xfrm>
        </p:spPr>
        <p:txBody>
          <a:bodyPr/>
          <a:lstStyle/>
          <a:p>
            <a:r>
              <a:rPr lang="en-US" b="0" i="0" dirty="0">
                <a:solidFill>
                  <a:srgbClr val="333333"/>
                </a:solidFill>
                <a:effectLst/>
                <a:latin typeface="AmazonEmber"/>
              </a:rPr>
              <a:t>Data science is important because it combines tools, methods, and technology to generate meaning from data. </a:t>
            </a:r>
          </a:p>
          <a:p>
            <a:r>
              <a:rPr lang="en-US" b="0" i="0" dirty="0">
                <a:solidFill>
                  <a:srgbClr val="333333"/>
                </a:solidFill>
                <a:effectLst/>
                <a:latin typeface="AmazonEmber"/>
              </a:rPr>
              <a:t>Modern organizations are inundated with data; there is a proliferation of devices that can automatically collect and store information.</a:t>
            </a:r>
          </a:p>
          <a:p>
            <a:r>
              <a:rPr lang="en-US" b="0" i="0" dirty="0">
                <a:solidFill>
                  <a:srgbClr val="333333"/>
                </a:solidFill>
                <a:effectLst/>
                <a:latin typeface="AmazonEmber"/>
              </a:rPr>
              <a:t> Online systems and payment portals capture more data in the fields of e-commerce, medicine, finance, and every other aspect of human life. </a:t>
            </a:r>
          </a:p>
          <a:p>
            <a:r>
              <a:rPr lang="en-US" b="0" i="0" dirty="0">
                <a:solidFill>
                  <a:srgbClr val="333333"/>
                </a:solidFill>
                <a:effectLst/>
                <a:latin typeface="AmazonEmber"/>
              </a:rPr>
              <a:t>We have text, audio, video, and image data available in vast quantities.  </a:t>
            </a:r>
            <a:endParaRPr lang="en-IN" dirty="0"/>
          </a:p>
        </p:txBody>
      </p:sp>
    </p:spTree>
    <p:extLst>
      <p:ext uri="{BB962C8B-B14F-4D97-AF65-F5344CB8AC3E}">
        <p14:creationId xmlns:p14="http://schemas.microsoft.com/office/powerpoint/2010/main" val="116551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032E-DDD1-4CF5-B615-847D384252BB}"/>
              </a:ext>
            </a:extLst>
          </p:cNvPr>
          <p:cNvSpPr>
            <a:spLocks noGrp="1"/>
          </p:cNvSpPr>
          <p:nvPr>
            <p:ph type="title"/>
          </p:nvPr>
        </p:nvSpPr>
        <p:spPr>
          <a:xfrm>
            <a:off x="838200" y="365126"/>
            <a:ext cx="10515600" cy="315912"/>
          </a:xfrm>
        </p:spPr>
        <p:txBody>
          <a:bodyPr>
            <a:normAutofit fontScale="90000"/>
          </a:bodyPr>
          <a:lstStyle/>
          <a:p>
            <a:r>
              <a:rPr lang="en-IN" b="0" i="0" dirty="0">
                <a:solidFill>
                  <a:srgbClr val="232F3E"/>
                </a:solidFill>
                <a:effectLst/>
                <a:latin typeface="AmazonEmberBold"/>
              </a:rPr>
              <a:t>History of data science</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3C0EA8BE-4873-437D-B8EC-5E1C4EB26558}"/>
              </a:ext>
            </a:extLst>
          </p:cNvPr>
          <p:cNvSpPr>
            <a:spLocks noGrp="1"/>
          </p:cNvSpPr>
          <p:nvPr>
            <p:ph idx="1"/>
          </p:nvPr>
        </p:nvSpPr>
        <p:spPr>
          <a:xfrm>
            <a:off x="417250" y="681038"/>
            <a:ext cx="10936550" cy="5495925"/>
          </a:xfrm>
        </p:spPr>
        <p:txBody>
          <a:bodyPr/>
          <a:lstStyle/>
          <a:p>
            <a:r>
              <a:rPr lang="en-US" b="0" i="0" dirty="0">
                <a:solidFill>
                  <a:srgbClr val="333333"/>
                </a:solidFill>
                <a:effectLst/>
                <a:latin typeface="AmazonEmber"/>
              </a:rPr>
              <a:t>While the term data science is not new, the meanings and connotations have changed over time. </a:t>
            </a:r>
          </a:p>
          <a:p>
            <a:endParaRPr lang="en-US" dirty="0">
              <a:solidFill>
                <a:srgbClr val="333333"/>
              </a:solidFill>
              <a:latin typeface="AmazonEmber"/>
            </a:endParaRPr>
          </a:p>
          <a:p>
            <a:r>
              <a:rPr lang="en-US" b="0" i="0" dirty="0">
                <a:solidFill>
                  <a:srgbClr val="333333"/>
                </a:solidFill>
                <a:effectLst/>
                <a:latin typeface="AmazonEmber"/>
              </a:rPr>
              <a:t>The word first appeared in the ’60s as an alternative name for statistics. In the late ’90s, computer science professionals formalized the term. </a:t>
            </a:r>
          </a:p>
          <a:p>
            <a:r>
              <a:rPr lang="en-US" b="0" i="0" dirty="0">
                <a:solidFill>
                  <a:srgbClr val="333333"/>
                </a:solidFill>
                <a:effectLst/>
                <a:latin typeface="AmazonEmber"/>
              </a:rPr>
              <a:t>A proposed definition for data science saw it as a separate field with three aspects: data design, collection, and analysis. It still took another decade for the term to be used outside of academia. </a:t>
            </a:r>
            <a:endParaRPr lang="en-IN" dirty="0"/>
          </a:p>
        </p:txBody>
      </p:sp>
    </p:spTree>
    <p:extLst>
      <p:ext uri="{BB962C8B-B14F-4D97-AF65-F5344CB8AC3E}">
        <p14:creationId xmlns:p14="http://schemas.microsoft.com/office/powerpoint/2010/main" val="13084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B844-FFEE-BFDB-4C75-3C35413B71F5}"/>
              </a:ext>
            </a:extLst>
          </p:cNvPr>
          <p:cNvSpPr>
            <a:spLocks noGrp="1"/>
          </p:cNvSpPr>
          <p:nvPr>
            <p:ph type="title"/>
          </p:nvPr>
        </p:nvSpPr>
        <p:spPr/>
        <p:txBody>
          <a:bodyPr/>
          <a:lstStyle/>
          <a:p>
            <a:r>
              <a:rPr lang="en-US" dirty="0"/>
              <a:t>What is Data Science?</a:t>
            </a:r>
            <a:endParaRPr lang="en-IN" dirty="0"/>
          </a:p>
        </p:txBody>
      </p:sp>
      <p:sp>
        <p:nvSpPr>
          <p:cNvPr id="3" name="Content Placeholder 2">
            <a:extLst>
              <a:ext uri="{FF2B5EF4-FFF2-40B4-BE49-F238E27FC236}">
                <a16:creationId xmlns:a16="http://schemas.microsoft.com/office/drawing/2014/main" id="{6A2FD16F-F433-61A1-4BD1-E5DEA27EBBAD}"/>
              </a:ext>
            </a:extLst>
          </p:cNvPr>
          <p:cNvSpPr>
            <a:spLocks noGrp="1"/>
          </p:cNvSpPr>
          <p:nvPr>
            <p:ph idx="1"/>
          </p:nvPr>
        </p:nvSpPr>
        <p:spPr/>
        <p:txBody>
          <a:bodyPr>
            <a:normAutofit/>
          </a:bodyPr>
          <a:lstStyle/>
          <a:p>
            <a:pPr algn="just"/>
            <a:r>
              <a:rPr lang="en-IN" sz="3200" dirty="0">
                <a:latin typeface="Times New Roman" panose="02020603050405020304" pitchFamily="18" charset="0"/>
                <a:cs typeface="Times New Roman" panose="02020603050405020304" pitchFamily="18" charset="0"/>
              </a:rPr>
              <a:t>Data science is the field of study that combines domain expertise, programming skills, and knowledge of mathematics and statistics to extract meaningful insights from data.</a:t>
            </a:r>
          </a:p>
          <a:p>
            <a:pPr algn="just"/>
            <a:endParaRPr lang="en-IN" sz="3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science practitioners apply machine learning algorithms to numbers, text, images, video, audio, and more to produce artificial intelligence (AI) systems to perform tasks that ordinarily require human intelligence.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1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B844-FFEE-BFDB-4C75-3C35413B71F5}"/>
              </a:ext>
            </a:extLst>
          </p:cNvPr>
          <p:cNvSpPr>
            <a:spLocks noGrp="1"/>
          </p:cNvSpPr>
          <p:nvPr>
            <p:ph type="title"/>
          </p:nvPr>
        </p:nvSpPr>
        <p:spPr/>
        <p:txBody>
          <a:bodyPr>
            <a:normAutofit/>
          </a:bodyPr>
          <a:lstStyle/>
          <a:p>
            <a:r>
              <a:rPr lang="en-IN" sz="3600" dirty="0">
                <a:latin typeface="TimesNewRomanPSMT"/>
              </a:rPr>
              <a:t>T</a:t>
            </a:r>
            <a:r>
              <a:rPr lang="en-IN" sz="3600" b="0" i="0" u="none" strike="noStrike" baseline="0" dirty="0">
                <a:latin typeface="TimesNewRomanPSMT"/>
              </a:rPr>
              <a:t>he Data </a:t>
            </a:r>
            <a:r>
              <a:rPr lang="en-IN" sz="3600" dirty="0">
                <a:latin typeface="TimesNewRomanPSMT"/>
              </a:rPr>
              <a:t>S</a:t>
            </a:r>
            <a:r>
              <a:rPr lang="en-IN" sz="3600" b="0" i="0" u="none" strike="noStrike" baseline="0" dirty="0">
                <a:latin typeface="TimesNewRomanPSMT"/>
              </a:rPr>
              <a:t>cience Venn diagram</a:t>
            </a:r>
            <a:endParaRPr lang="en-IN" sz="7200" dirty="0"/>
          </a:p>
        </p:txBody>
      </p:sp>
      <p:pic>
        <p:nvPicPr>
          <p:cNvPr id="5" name="Content Placeholder 4">
            <a:extLst>
              <a:ext uri="{FF2B5EF4-FFF2-40B4-BE49-F238E27FC236}">
                <a16:creationId xmlns:a16="http://schemas.microsoft.com/office/drawing/2014/main" id="{4B25E2FB-85E1-5BDE-BD68-6CEA73C8C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728" y="1825625"/>
            <a:ext cx="4558544" cy="4351338"/>
          </a:xfrm>
        </p:spPr>
      </p:pic>
    </p:spTree>
    <p:extLst>
      <p:ext uri="{BB962C8B-B14F-4D97-AF65-F5344CB8AC3E}">
        <p14:creationId xmlns:p14="http://schemas.microsoft.com/office/powerpoint/2010/main" val="353786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DA42-9E42-3565-AA6E-C1E6A7E73BA0}"/>
              </a:ext>
            </a:extLst>
          </p:cNvPr>
          <p:cNvSpPr>
            <a:spLocks noGrp="1"/>
          </p:cNvSpPr>
          <p:nvPr>
            <p:ph type="title"/>
          </p:nvPr>
        </p:nvSpPr>
        <p:spPr/>
        <p:txBody>
          <a:bodyPr/>
          <a:lstStyle/>
          <a:p>
            <a:r>
              <a:rPr lang="en-US" dirty="0"/>
              <a:t>The Data Science Venn Diagram</a:t>
            </a:r>
            <a:endParaRPr lang="en-IN" dirty="0"/>
          </a:p>
        </p:txBody>
      </p:sp>
      <p:sp>
        <p:nvSpPr>
          <p:cNvPr id="3" name="Content Placeholder 2">
            <a:extLst>
              <a:ext uri="{FF2B5EF4-FFF2-40B4-BE49-F238E27FC236}">
                <a16:creationId xmlns:a16="http://schemas.microsoft.com/office/drawing/2014/main" id="{53569A2E-4D9C-5180-4860-B004AFC1A5B5}"/>
              </a:ext>
            </a:extLst>
          </p:cNvPr>
          <p:cNvSpPr>
            <a:spLocks noGrp="1"/>
          </p:cNvSpPr>
          <p:nvPr>
            <p:ph idx="1"/>
          </p:nvPr>
        </p:nvSpPr>
        <p:spPr>
          <a:xfrm>
            <a:off x="838200" y="1304365"/>
            <a:ext cx="10515600" cy="5338482"/>
          </a:xfrm>
        </p:spPr>
        <p:txBody>
          <a:bodyPr>
            <a:normAutofit/>
          </a:bodyPr>
          <a:lstStyle/>
          <a:p>
            <a:pPr algn="just"/>
            <a:r>
              <a:rPr lang="en-IN" sz="2400" dirty="0">
                <a:latin typeface="Times New Roman" panose="02020603050405020304" pitchFamily="18" charset="0"/>
                <a:cs typeface="Times New Roman" panose="02020603050405020304" pitchFamily="18" charset="0"/>
              </a:rPr>
              <a:t>According to the Data Science Venn Diagram, Machine learning involves the knowledge of Computer programming and Math but without any domain expertise. This means that you just need to throw your data into the model without necessarily knowing about the details of the data such as what data is, what it means etc.</a:t>
            </a:r>
          </a:p>
          <a:p>
            <a:pPr algn="just"/>
            <a:r>
              <a:rPr lang="en-US" sz="2400" dirty="0">
                <a:latin typeface="Times New Roman" panose="02020603050405020304" pitchFamily="18" charset="0"/>
                <a:cs typeface="Times New Roman" panose="02020603050405020304" pitchFamily="18" charset="0"/>
              </a:rPr>
              <a:t>Hacking requires great coding skills. Coding is important because it helps you to gather and prepare the data because a lot of data is unstructured or present in unusual formats. You also require programming skills to apply statistics to your problems, handle the database, etc. One with hacking skills can apply very complex algorithms by computer programming.</a:t>
            </a:r>
          </a:p>
          <a:p>
            <a:r>
              <a:rPr lang="en-US" sz="2400" dirty="0">
                <a:latin typeface="Times New Roman" panose="02020603050405020304" pitchFamily="18" charset="0"/>
                <a:cs typeface="Times New Roman" panose="02020603050405020304" pitchFamily="18" charset="0"/>
              </a:rPr>
              <a:t>After collecting and preparing the data, now comes the part of extracting the insights from it. Mathematics is important for analyzing the </a:t>
            </a:r>
            <a:r>
              <a:rPr lang="en-US" sz="2400" dirty="0" err="1">
                <a:latin typeface="Times New Roman" panose="02020603050405020304" pitchFamily="18" charset="0"/>
                <a:cs typeface="Times New Roman" panose="02020603050405020304" pitchFamily="18" charset="0"/>
              </a:rPr>
              <a:t>data.For</a:t>
            </a:r>
            <a:r>
              <a:rPr lang="en-US" sz="2400" dirty="0">
                <a:latin typeface="Times New Roman" panose="02020603050405020304" pitchFamily="18" charset="0"/>
                <a:cs typeface="Times New Roman" panose="02020603050405020304" pitchFamily="18" charset="0"/>
              </a:rPr>
              <a:t> analyzing the data, you will require several tools from mathematics such as probability, algebra, etc. It helps in the diagnosis of the problem by applying various mathematical and statistical approaches to your data.</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62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9687-DB18-86D4-8105-4C5A08B638A4}"/>
              </a:ext>
            </a:extLst>
          </p:cNvPr>
          <p:cNvSpPr>
            <a:spLocks noGrp="1"/>
          </p:cNvSpPr>
          <p:nvPr>
            <p:ph type="title"/>
          </p:nvPr>
        </p:nvSpPr>
        <p:spPr>
          <a:xfrm>
            <a:off x="838200" y="1"/>
            <a:ext cx="10515600" cy="995081"/>
          </a:xfrm>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37A2A0BD-F6A3-7657-3FDA-382F5009E07E}"/>
              </a:ext>
            </a:extLst>
          </p:cNvPr>
          <p:cNvSpPr>
            <a:spLocks noGrp="1"/>
          </p:cNvSpPr>
          <p:nvPr>
            <p:ph idx="1"/>
          </p:nvPr>
        </p:nvSpPr>
        <p:spPr>
          <a:xfrm>
            <a:off x="838200" y="1452282"/>
            <a:ext cx="10515600" cy="4724681"/>
          </a:xfrm>
        </p:spPr>
        <p:txBody>
          <a:bodyPr>
            <a:normAutofit fontScale="70000" lnSpcReduction="20000"/>
          </a:bodyPr>
          <a:lstStyle/>
          <a:p>
            <a:r>
              <a:rPr lang="en-US" dirty="0"/>
              <a:t>Data Science is the theory and practice powering the data-driven transformations we are seeing across industry and society today.</a:t>
            </a:r>
          </a:p>
          <a:p>
            <a:r>
              <a:rPr lang="en-IN" b="1" dirty="0"/>
              <a:t>Algorithm</a:t>
            </a:r>
            <a:r>
              <a:rPr lang="en-US" b="1" dirty="0"/>
              <a:t>   </a:t>
            </a:r>
          </a:p>
          <a:p>
            <a:r>
              <a:rPr lang="en-IN" b="1" dirty="0"/>
              <a:t>Artificial Intelligence</a:t>
            </a:r>
            <a:endParaRPr lang="en-US" b="1" dirty="0"/>
          </a:p>
          <a:p>
            <a:r>
              <a:rPr lang="en-IN" b="1" dirty="0"/>
              <a:t>Bayes Theorem</a:t>
            </a:r>
            <a:endParaRPr lang="en-US" b="1" dirty="0"/>
          </a:p>
          <a:p>
            <a:r>
              <a:rPr lang="en-IN" b="1" dirty="0"/>
              <a:t>Behavioural analytics</a:t>
            </a:r>
            <a:endParaRPr lang="en-US" b="1" dirty="0"/>
          </a:p>
          <a:p>
            <a:r>
              <a:rPr lang="en-IN" b="1" dirty="0"/>
              <a:t>Big Data</a:t>
            </a:r>
            <a:endParaRPr lang="en-US" b="1" dirty="0"/>
          </a:p>
          <a:p>
            <a:r>
              <a:rPr lang="en-IN" b="1" dirty="0"/>
              <a:t>Citizen Data Scientist</a:t>
            </a:r>
            <a:endParaRPr lang="en-US" b="1" dirty="0"/>
          </a:p>
          <a:p>
            <a:r>
              <a:rPr lang="en-IN" b="1" dirty="0"/>
              <a:t>Classification</a:t>
            </a:r>
            <a:endParaRPr lang="en-US" b="1" dirty="0"/>
          </a:p>
          <a:p>
            <a:r>
              <a:rPr lang="en-IN" b="1" dirty="0"/>
              <a:t>Clickstream analytics</a:t>
            </a:r>
          </a:p>
          <a:p>
            <a:r>
              <a:rPr lang="en-IN" b="1" dirty="0"/>
              <a:t>Clustering</a:t>
            </a:r>
          </a:p>
          <a:p>
            <a:r>
              <a:rPr lang="en-IN" b="1" dirty="0"/>
              <a:t>Data Mining</a:t>
            </a:r>
          </a:p>
          <a:p>
            <a:r>
              <a:rPr lang="en-IN" b="1" dirty="0"/>
              <a:t>Data Set</a:t>
            </a:r>
          </a:p>
          <a:p>
            <a:r>
              <a:rPr lang="en-IN" b="1" dirty="0"/>
              <a:t>Data Governance</a:t>
            </a:r>
            <a:r>
              <a:rPr lang="en-US" b="1" dirty="0"/>
              <a:t>                   </a:t>
            </a:r>
            <a:endParaRPr lang="en-IN" dirty="0"/>
          </a:p>
        </p:txBody>
      </p:sp>
    </p:spTree>
    <p:extLst>
      <p:ext uri="{BB962C8B-B14F-4D97-AF65-F5344CB8AC3E}">
        <p14:creationId xmlns:p14="http://schemas.microsoft.com/office/powerpoint/2010/main" val="64968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3F1-D241-4CA2-4583-9C9384C956AA}"/>
              </a:ext>
            </a:extLst>
          </p:cNvPr>
          <p:cNvSpPr>
            <a:spLocks noGrp="1"/>
          </p:cNvSpPr>
          <p:nvPr>
            <p:ph type="title"/>
          </p:nvPr>
        </p:nvSpPr>
        <p:spPr>
          <a:xfrm>
            <a:off x="838200" y="365126"/>
            <a:ext cx="10515600" cy="872004"/>
          </a:xfrm>
        </p:spPr>
        <p:txBody>
          <a:bodyPr/>
          <a:lstStyle/>
          <a:p>
            <a:r>
              <a:rPr lang="en-US" dirty="0"/>
              <a:t>Case Studies</a:t>
            </a:r>
            <a:endParaRPr lang="en-IN" dirty="0"/>
          </a:p>
        </p:txBody>
      </p:sp>
      <p:sp>
        <p:nvSpPr>
          <p:cNvPr id="3" name="Content Placeholder 2">
            <a:extLst>
              <a:ext uri="{FF2B5EF4-FFF2-40B4-BE49-F238E27FC236}">
                <a16:creationId xmlns:a16="http://schemas.microsoft.com/office/drawing/2014/main" id="{A4AB5E6A-26E2-8329-D2BC-4A1AF1E46185}"/>
              </a:ext>
            </a:extLst>
          </p:cNvPr>
          <p:cNvSpPr>
            <a:spLocks noGrp="1"/>
          </p:cNvSpPr>
          <p:nvPr>
            <p:ph idx="1"/>
          </p:nvPr>
        </p:nvSpPr>
        <p:spPr>
          <a:xfrm>
            <a:off x="838200" y="1237130"/>
            <a:ext cx="10515600" cy="4939833"/>
          </a:xfrm>
        </p:spPr>
        <p:txBody>
          <a:bodyPr>
            <a:normAutofit lnSpcReduction="10000"/>
          </a:bodyPr>
          <a:lstStyle/>
          <a:p>
            <a:r>
              <a:rPr lang="en-US" b="1" dirty="0"/>
              <a:t>Case Study 1: </a:t>
            </a:r>
            <a:r>
              <a:rPr lang="en-US" b="1" dirty="0">
                <a:hlinkClick r:id="rId2"/>
              </a:rPr>
              <a:t>Text Emotions Detection</a:t>
            </a:r>
            <a:endParaRPr lang="en-US" b="1" dirty="0"/>
          </a:p>
          <a:p>
            <a:pPr marL="0" indent="0">
              <a:buNone/>
            </a:pPr>
            <a:r>
              <a:rPr lang="en-US" dirty="0"/>
              <a:t>If you are one of them who is having an interest in natural language processing then this use case is for you. The idea is to train a machine learning model to generate emojis based on input text. Then this machine learning model can be used in training Artificial Intelligent Chatbots.</a:t>
            </a:r>
          </a:p>
          <a:p>
            <a:r>
              <a:rPr lang="en-US" b="1" i="1" dirty="0"/>
              <a:t>Use Case:</a:t>
            </a:r>
            <a:r>
              <a:rPr lang="en-US" b="1" dirty="0"/>
              <a:t> </a:t>
            </a:r>
            <a:r>
              <a:rPr lang="en-US" dirty="0"/>
              <a:t>A human can express his emotions in any form, such as the face, gestures, speech and text. The detection of text emotions is a content-based classification problem. Detecting a person’s emotions is a difficult task, but detecting the emotions using text written by a person is even more difficult as a human can express his emotions in any form.</a:t>
            </a:r>
            <a:endParaRPr lang="en-IN" dirty="0"/>
          </a:p>
        </p:txBody>
      </p:sp>
    </p:spTree>
    <p:extLst>
      <p:ext uri="{BB962C8B-B14F-4D97-AF65-F5344CB8AC3E}">
        <p14:creationId xmlns:p14="http://schemas.microsoft.com/office/powerpoint/2010/main" val="176819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1886</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AmazonEmber</vt:lpstr>
      <vt:lpstr>AmazonEmberBold</vt:lpstr>
      <vt:lpstr>Arial</vt:lpstr>
      <vt:lpstr>Calibri</vt:lpstr>
      <vt:lpstr>Calibri Light</vt:lpstr>
      <vt:lpstr>Times New Roman</vt:lpstr>
      <vt:lpstr>TimesNewRomanPSMT</vt:lpstr>
      <vt:lpstr>Office Theme</vt:lpstr>
      <vt:lpstr>Unit - 1</vt:lpstr>
      <vt:lpstr>What is Data Sciecne</vt:lpstr>
      <vt:lpstr>Why is data science important? </vt:lpstr>
      <vt:lpstr>History of data science </vt:lpstr>
      <vt:lpstr>What is Data Science?</vt:lpstr>
      <vt:lpstr>The Data Science Venn diagram</vt:lpstr>
      <vt:lpstr>The Data Science Venn Diagram</vt:lpstr>
      <vt:lpstr>Terminology</vt:lpstr>
      <vt:lpstr>Case Studies</vt:lpstr>
      <vt:lpstr>Case Studies</vt:lpstr>
      <vt:lpstr>Types of Data</vt:lpstr>
      <vt:lpstr>Types of Data</vt:lpstr>
      <vt:lpstr>Types of data</vt:lpstr>
      <vt:lpstr>Types of data</vt:lpstr>
      <vt:lpstr>PowerPoint Presentation</vt:lpstr>
      <vt:lpstr>PowerPoint Presentation</vt:lpstr>
      <vt:lpstr>Types of Data</vt:lpstr>
      <vt:lpstr>PowerPoint Presentation</vt:lpstr>
      <vt:lpstr>PowerPoint Presentation</vt:lpstr>
      <vt:lpstr>PowerPoint Presentation</vt:lpstr>
      <vt:lpstr>The four levels of Data</vt:lpstr>
      <vt:lpstr>The four levels of Data</vt:lpstr>
      <vt:lpstr>The four levels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dc:title>
  <dc:creator>Vaibhav Chavan</dc:creator>
  <cp:lastModifiedBy>Vaibhav Chavan</cp:lastModifiedBy>
  <cp:revision>16</cp:revision>
  <dcterms:created xsi:type="dcterms:W3CDTF">2022-09-17T02:43:35Z</dcterms:created>
  <dcterms:modified xsi:type="dcterms:W3CDTF">2023-09-02T13:58:07Z</dcterms:modified>
</cp:coreProperties>
</file>