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7" r:id="rId9"/>
    <p:sldId id="263" r:id="rId10"/>
    <p:sldId id="264" r:id="rId11"/>
    <p:sldId id="265" r:id="rId12"/>
    <p:sldId id="266"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2391E6-BB22-4A62-98B4-34D9E4F5B2C8}"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174618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391E6-BB22-4A62-98B4-34D9E4F5B2C8}"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884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391E6-BB22-4A62-98B4-34D9E4F5B2C8}"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420117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2391E6-BB22-4A62-98B4-34D9E4F5B2C8}"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113915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391E6-BB22-4A62-98B4-34D9E4F5B2C8}"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92847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2391E6-BB22-4A62-98B4-34D9E4F5B2C8}"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312656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2391E6-BB22-4A62-98B4-34D9E4F5B2C8}"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87782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391E6-BB22-4A62-98B4-34D9E4F5B2C8}"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122652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391E6-BB22-4A62-98B4-34D9E4F5B2C8}"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171120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2391E6-BB22-4A62-98B4-34D9E4F5B2C8}"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299802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2391E6-BB22-4A62-98B4-34D9E4F5B2C8}"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EDE5D-29BF-4B1C-9A00-E45ECBA6A133}" type="slidenum">
              <a:rPr lang="en-US" smtClean="0"/>
              <a:t>‹#›</a:t>
            </a:fld>
            <a:endParaRPr lang="en-US"/>
          </a:p>
        </p:txBody>
      </p:sp>
    </p:spTree>
    <p:extLst>
      <p:ext uri="{BB962C8B-B14F-4D97-AF65-F5344CB8AC3E}">
        <p14:creationId xmlns:p14="http://schemas.microsoft.com/office/powerpoint/2010/main" val="382179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391E6-BB22-4A62-98B4-34D9E4F5B2C8}" type="datetimeFigureOut">
              <a:rPr lang="en-US" smtClean="0"/>
              <a:t>10/28/2022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DE5D-29BF-4B1C-9A00-E45ECBA6A133}" type="slidenum">
              <a:rPr lang="en-US" smtClean="0"/>
              <a:t>‹#›</a:t>
            </a:fld>
            <a:endParaRPr lang="en-US"/>
          </a:p>
        </p:txBody>
      </p:sp>
    </p:spTree>
    <p:extLst>
      <p:ext uri="{BB962C8B-B14F-4D97-AF65-F5344CB8AC3E}">
        <p14:creationId xmlns:p14="http://schemas.microsoft.com/office/powerpoint/2010/main" val="1100659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p>
        </p:txBody>
      </p:sp>
      <p:sp>
        <p:nvSpPr>
          <p:cNvPr id="3" name="Subtitle 2"/>
          <p:cNvSpPr>
            <a:spLocks noGrp="1"/>
          </p:cNvSpPr>
          <p:nvPr>
            <p:ph type="subTitle" idx="1"/>
          </p:nvPr>
        </p:nvSpPr>
        <p:spPr/>
        <p:txBody>
          <a:bodyPr/>
          <a:lstStyle/>
          <a:p>
            <a:r>
              <a:rPr lang="en-US" dirty="0"/>
              <a:t>Concept of Data Science</a:t>
            </a:r>
          </a:p>
        </p:txBody>
      </p:sp>
    </p:spTree>
    <p:extLst>
      <p:ext uri="{BB962C8B-B14F-4D97-AF65-F5344CB8AC3E}">
        <p14:creationId xmlns:p14="http://schemas.microsoft.com/office/powerpoint/2010/main" val="2974385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dirty="0"/>
              <a:t>Web Scrapping</a:t>
            </a:r>
          </a:p>
        </p:txBody>
      </p:sp>
      <p:sp>
        <p:nvSpPr>
          <p:cNvPr id="3" name="Content Placeholder 2"/>
          <p:cNvSpPr>
            <a:spLocks noGrp="1"/>
          </p:cNvSpPr>
          <p:nvPr>
            <p:ph idx="1"/>
          </p:nvPr>
        </p:nvSpPr>
        <p:spPr>
          <a:xfrm>
            <a:off x="381000" y="838200"/>
            <a:ext cx="8534400" cy="5791200"/>
          </a:xfrm>
        </p:spPr>
        <p:txBody>
          <a:bodyPr/>
          <a:lstStyle/>
          <a:p>
            <a:pPr algn="just"/>
            <a:r>
              <a:rPr lang="en-US" dirty="0"/>
              <a:t>Web scraping is used in a variety of digital businesses that rely on data harvesting. Legitimate use cases include:</a:t>
            </a:r>
          </a:p>
          <a:p>
            <a:pPr algn="just"/>
            <a:r>
              <a:rPr lang="en-US" dirty="0"/>
              <a:t>Search engine bots crawling a site, analyzing its content and then ranking it.</a:t>
            </a:r>
          </a:p>
          <a:p>
            <a:pPr algn="just"/>
            <a:r>
              <a:rPr lang="en-US" dirty="0"/>
              <a:t>Price comparison sites deploying bots to auto-fetch prices and product descriptions for allied seller websites.</a:t>
            </a:r>
          </a:p>
          <a:p>
            <a:pPr algn="just"/>
            <a:r>
              <a:rPr lang="en-US" dirty="0"/>
              <a:t>Market research companies using scrapers to pull data from forums and social media (e.g., for sentiment analysis).</a:t>
            </a:r>
          </a:p>
          <a:p>
            <a:pPr algn="just"/>
            <a:endParaRPr lang="en-US" dirty="0"/>
          </a:p>
        </p:txBody>
      </p:sp>
    </p:spTree>
    <p:extLst>
      <p:ext uri="{BB962C8B-B14F-4D97-AF65-F5344CB8AC3E}">
        <p14:creationId xmlns:p14="http://schemas.microsoft.com/office/powerpoint/2010/main" val="273661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a:t>Web </a:t>
            </a:r>
            <a:r>
              <a:rPr lang="en-US" dirty="0" err="1"/>
              <a:t>Scapping</a:t>
            </a:r>
            <a:endParaRPr lang="en-US" dirty="0"/>
          </a:p>
        </p:txBody>
      </p:sp>
      <p:sp>
        <p:nvSpPr>
          <p:cNvPr id="3" name="Content Placeholder 2"/>
          <p:cNvSpPr>
            <a:spLocks noGrp="1"/>
          </p:cNvSpPr>
          <p:nvPr>
            <p:ph idx="1"/>
          </p:nvPr>
        </p:nvSpPr>
        <p:spPr>
          <a:xfrm>
            <a:off x="228600" y="1066800"/>
            <a:ext cx="8458200" cy="5059363"/>
          </a:xfrm>
        </p:spPr>
        <p:txBody>
          <a:bodyPr/>
          <a:lstStyle/>
          <a:p>
            <a:r>
              <a:rPr lang="en-US" b="1" dirty="0"/>
              <a:t>Scraper tools and bots</a:t>
            </a:r>
          </a:p>
          <a:p>
            <a:r>
              <a:rPr lang="en-US" dirty="0"/>
              <a:t>Web scraping tools are software (i.e., bots) programmed to sift through databases and extract information. A variety of bot types are used, many being fully customizable to:</a:t>
            </a:r>
          </a:p>
          <a:p>
            <a:r>
              <a:rPr lang="en-US" dirty="0"/>
              <a:t>Recognize unique HTML site structures</a:t>
            </a:r>
          </a:p>
          <a:p>
            <a:r>
              <a:rPr lang="en-US" dirty="0"/>
              <a:t>Extract and transform content</a:t>
            </a:r>
          </a:p>
          <a:p>
            <a:r>
              <a:rPr lang="en-US" dirty="0"/>
              <a:t>Store scraped data</a:t>
            </a:r>
          </a:p>
          <a:p>
            <a:r>
              <a:rPr lang="en-US" dirty="0"/>
              <a:t>Extract data from APIs</a:t>
            </a:r>
          </a:p>
          <a:p>
            <a:endParaRPr lang="en-US" dirty="0"/>
          </a:p>
        </p:txBody>
      </p:sp>
    </p:spTree>
    <p:extLst>
      <p:ext uri="{BB962C8B-B14F-4D97-AF65-F5344CB8AC3E}">
        <p14:creationId xmlns:p14="http://schemas.microsoft.com/office/powerpoint/2010/main" val="232717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Web Scrap Code</a:t>
            </a:r>
          </a:p>
        </p:txBody>
      </p:sp>
      <p:sp>
        <p:nvSpPr>
          <p:cNvPr id="3" name="Content Placeholder 2"/>
          <p:cNvSpPr>
            <a:spLocks noGrp="1"/>
          </p:cNvSpPr>
          <p:nvPr>
            <p:ph idx="1"/>
          </p:nvPr>
        </p:nvSpPr>
        <p:spPr/>
        <p:txBody>
          <a:bodyPr>
            <a:normAutofit fontScale="77500" lnSpcReduction="20000"/>
          </a:bodyPr>
          <a:lstStyle/>
          <a:p>
            <a:r>
              <a:rPr lang="en-US" dirty="0"/>
              <a:t>import requests</a:t>
            </a:r>
          </a:p>
          <a:p>
            <a:endParaRPr lang="en-US" dirty="0"/>
          </a:p>
          <a:p>
            <a:r>
              <a:rPr lang="en-US" dirty="0"/>
              <a:t># Making a GET request</a:t>
            </a:r>
          </a:p>
          <a:p>
            <a:r>
              <a:rPr lang="en-US" dirty="0"/>
              <a:t>r = </a:t>
            </a:r>
            <a:r>
              <a:rPr lang="en-US" dirty="0" err="1"/>
              <a:t>requests.get</a:t>
            </a:r>
            <a:r>
              <a:rPr lang="en-US" dirty="0"/>
              <a:t>(https://en.wikipedia.org/wiki/Kolhapur/')</a:t>
            </a:r>
          </a:p>
          <a:p>
            <a:endParaRPr lang="en-US" dirty="0"/>
          </a:p>
          <a:p>
            <a:r>
              <a:rPr lang="en-US" dirty="0"/>
              <a:t># check status code for response received</a:t>
            </a:r>
          </a:p>
          <a:p>
            <a:r>
              <a:rPr lang="en-US" dirty="0"/>
              <a:t># success code - 200</a:t>
            </a:r>
          </a:p>
          <a:p>
            <a:r>
              <a:rPr lang="en-US" dirty="0"/>
              <a:t>print(r)</a:t>
            </a:r>
          </a:p>
          <a:p>
            <a:endParaRPr lang="en-US" dirty="0"/>
          </a:p>
          <a:p>
            <a:r>
              <a:rPr lang="en-US" dirty="0"/>
              <a:t># print content of request</a:t>
            </a:r>
          </a:p>
          <a:p>
            <a:r>
              <a:rPr lang="en-US" dirty="0"/>
              <a:t>print(</a:t>
            </a:r>
            <a:r>
              <a:rPr lang="en-US" dirty="0" err="1"/>
              <a:t>r.content</a:t>
            </a:r>
            <a:r>
              <a:rPr lang="en-US" dirty="0"/>
              <a:t>)</a:t>
            </a:r>
          </a:p>
          <a:p>
            <a:endParaRPr lang="en-US" dirty="0"/>
          </a:p>
        </p:txBody>
      </p:sp>
    </p:spTree>
    <p:extLst>
      <p:ext uri="{BB962C8B-B14F-4D97-AF65-F5344CB8AC3E}">
        <p14:creationId xmlns:p14="http://schemas.microsoft.com/office/powerpoint/2010/main" val="185585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100" b="1" dirty="0"/>
              <a:t>Reporting vs. Analysis: What’s the Difference?</a:t>
            </a:r>
            <a:br>
              <a:rPr lang="en-US" b="1" dirty="0"/>
            </a:br>
            <a:endParaRPr lang="en-US" dirty="0"/>
          </a:p>
        </p:txBody>
      </p:sp>
      <p:sp>
        <p:nvSpPr>
          <p:cNvPr id="3" name="Content Placeholder 2"/>
          <p:cNvSpPr>
            <a:spLocks noGrp="1"/>
          </p:cNvSpPr>
          <p:nvPr>
            <p:ph idx="1"/>
          </p:nvPr>
        </p:nvSpPr>
        <p:spPr>
          <a:xfrm>
            <a:off x="152400" y="685800"/>
            <a:ext cx="8763000" cy="5867400"/>
          </a:xfrm>
        </p:spPr>
        <p:txBody>
          <a:bodyPr/>
          <a:lstStyle/>
          <a:p>
            <a:pPr algn="just"/>
            <a:r>
              <a:rPr lang="en-US" sz="2800" b="1" dirty="0">
                <a:latin typeface="Times New Roman" pitchFamily="18" charset="0"/>
                <a:cs typeface="Times New Roman" pitchFamily="18" charset="0"/>
              </a:rPr>
              <a:t>Reporting:</a:t>
            </a:r>
            <a:r>
              <a:rPr lang="en-US" sz="2800" dirty="0">
                <a:latin typeface="Times New Roman" pitchFamily="18" charset="0"/>
                <a:cs typeface="Times New Roman" pitchFamily="18" charset="0"/>
              </a:rPr>
              <a:t> The process of organizing data into informational summaries in order to monitor how different areas of a business </a:t>
            </a:r>
            <a:r>
              <a:rPr lang="en-US" dirty="0">
                <a:latin typeface="Times New Roman" pitchFamily="18" charset="0"/>
                <a:cs typeface="Times New Roman" pitchFamily="18" charset="0"/>
              </a:rPr>
              <a:t>are performing.</a:t>
            </a:r>
          </a:p>
          <a:p>
            <a:pPr algn="just"/>
            <a:endParaRPr lang="en-US"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Analysis: </a:t>
            </a:r>
            <a:r>
              <a:rPr lang="en-US" sz="2800" dirty="0">
                <a:latin typeface="Times New Roman" pitchFamily="18" charset="0"/>
                <a:cs typeface="Times New Roman" pitchFamily="18" charset="0"/>
              </a:rPr>
              <a:t>The process of exploring data and reports in order to extract meaningful insights, which can be used to better understand and improve business performance.</a:t>
            </a:r>
          </a:p>
        </p:txBody>
      </p:sp>
    </p:spTree>
    <p:extLst>
      <p:ext uri="{BB962C8B-B14F-4D97-AF65-F5344CB8AC3E}">
        <p14:creationId xmlns:p14="http://schemas.microsoft.com/office/powerpoint/2010/main" val="231494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76557992"/>
              </p:ext>
            </p:extLst>
          </p:nvPr>
        </p:nvGraphicFramePr>
        <p:xfrm>
          <a:off x="457200" y="685800"/>
          <a:ext cx="8229600" cy="5400040"/>
        </p:xfrm>
        <a:graphic>
          <a:graphicData uri="http://schemas.openxmlformats.org/drawingml/2006/table">
            <a:tbl>
              <a:tblPr firstRow="1" bandRow="1">
                <a:tableStyleId>{073A0DAA-6AF3-43AB-8588-CEC1D06C72B9}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Reporting</a:t>
                      </a:r>
                    </a:p>
                  </a:txBody>
                  <a:tcPr/>
                </a:tc>
                <a:tc>
                  <a:txBody>
                    <a:bodyPr/>
                    <a:lstStyle/>
                    <a:p>
                      <a:r>
                        <a:rPr lang="en-US" dirty="0"/>
                        <a:t>Analysis</a:t>
                      </a:r>
                    </a:p>
                  </a:txBody>
                  <a:tcPr/>
                </a:tc>
                <a:extLst>
                  <a:ext uri="{0D108BD9-81ED-4DB2-BD59-A6C34878D82A}">
                    <a16:rowId xmlns:a16="http://schemas.microsoft.com/office/drawing/2014/main" val="10000"/>
                  </a:ext>
                </a:extLst>
              </a:tr>
              <a:tr h="370840">
                <a:tc>
                  <a:txBody>
                    <a:bodyPr/>
                    <a:lstStyle/>
                    <a:p>
                      <a:pPr marL="285750" indent="-285750">
                        <a:buFont typeface="Wingdings" pitchFamily="2" charset="2"/>
                        <a:buChar char="Ø"/>
                      </a:pPr>
                      <a:r>
                        <a:rPr lang="en-US" sz="1800" b="0" i="0" kern="1200" dirty="0">
                          <a:solidFill>
                            <a:schemeClr val="tx1"/>
                          </a:solidFill>
                          <a:effectLst/>
                          <a:latin typeface="+mn-lt"/>
                          <a:ea typeface="+mn-ea"/>
                          <a:cs typeface="+mn-cs"/>
                        </a:rPr>
                        <a:t>Reporting translates raw data  into </a:t>
                      </a:r>
                      <a:r>
                        <a:rPr lang="en-US" sz="1800" b="1" i="0" kern="1200" dirty="0">
                          <a:solidFill>
                            <a:schemeClr val="tx1"/>
                          </a:solidFill>
                          <a:effectLst/>
                          <a:latin typeface="+mn-lt"/>
                          <a:ea typeface="+mn-ea"/>
                          <a:cs typeface="+mn-cs"/>
                        </a:rPr>
                        <a:t>information</a:t>
                      </a:r>
                    </a:p>
                    <a:p>
                      <a:pPr marL="0" indent="0">
                        <a:buFont typeface="Wingdings" pitchFamily="2" charset="2"/>
                        <a:buNone/>
                      </a:pPr>
                      <a:endParaRPr lang="en-US" sz="1800" b="1" i="0" kern="1200" dirty="0">
                        <a:solidFill>
                          <a:schemeClr val="tx1"/>
                        </a:solidFill>
                        <a:effectLst/>
                        <a:latin typeface="+mn-lt"/>
                        <a:ea typeface="+mn-ea"/>
                        <a:cs typeface="+mn-cs"/>
                      </a:endParaRPr>
                    </a:p>
                    <a:p>
                      <a:pPr marL="285750" indent="-285750">
                        <a:buFont typeface="Wingdings" pitchFamily="2" charset="2"/>
                        <a:buChar char="Ø"/>
                      </a:pPr>
                      <a:r>
                        <a:rPr lang="en-US" sz="1800" b="0" i="0" kern="1200" dirty="0">
                          <a:solidFill>
                            <a:schemeClr val="dk1"/>
                          </a:solidFill>
                          <a:effectLst/>
                          <a:latin typeface="+mn-lt"/>
                          <a:ea typeface="+mn-ea"/>
                          <a:cs typeface="+mn-cs"/>
                        </a:rPr>
                        <a:t>Reporting helps companies to monitor their online business and be alerted to when data falls outside of expected ranges.</a:t>
                      </a:r>
                    </a:p>
                    <a:p>
                      <a:pPr marL="0" indent="0">
                        <a:buFont typeface="Wingdings" pitchFamily="2" charset="2"/>
                        <a:buNone/>
                      </a:pPr>
                      <a:endParaRPr lang="en-US" sz="1800" b="0" i="0" kern="1200" dirty="0">
                        <a:solidFill>
                          <a:schemeClr val="dk1"/>
                        </a:solidFill>
                        <a:effectLst/>
                        <a:latin typeface="+mn-lt"/>
                        <a:ea typeface="+mn-ea"/>
                        <a:cs typeface="+mn-cs"/>
                      </a:endParaRPr>
                    </a:p>
                    <a:p>
                      <a:pPr marL="285750" indent="-285750">
                        <a:buFont typeface="Wingdings" pitchFamily="2" charset="2"/>
                        <a:buChar char="Ø"/>
                      </a:pPr>
                      <a:r>
                        <a:rPr lang="en-US" sz="1800" b="0" i="0" kern="1200" dirty="0">
                          <a:solidFill>
                            <a:schemeClr val="dk1"/>
                          </a:solidFill>
                          <a:effectLst/>
                          <a:latin typeface="+mn-lt"/>
                          <a:ea typeface="+mn-ea"/>
                          <a:cs typeface="+mn-cs"/>
                        </a:rPr>
                        <a:t>Good reporting should </a:t>
                      </a:r>
                      <a:r>
                        <a:rPr lang="en-US" sz="1800" b="1" i="0" kern="1200" dirty="0">
                          <a:solidFill>
                            <a:schemeClr val="dk1"/>
                          </a:solidFill>
                          <a:effectLst/>
                          <a:latin typeface="+mn-lt"/>
                          <a:ea typeface="+mn-ea"/>
                          <a:cs typeface="+mn-cs"/>
                        </a:rPr>
                        <a:t>raise questions</a:t>
                      </a:r>
                      <a:r>
                        <a:rPr lang="en-US" sz="1800" b="0" i="0" kern="1200" dirty="0">
                          <a:solidFill>
                            <a:schemeClr val="dk1"/>
                          </a:solidFill>
                          <a:effectLst/>
                          <a:latin typeface="+mn-lt"/>
                          <a:ea typeface="+mn-ea"/>
                          <a:cs typeface="+mn-cs"/>
                        </a:rPr>
                        <a:t> about the business from its end users. </a:t>
                      </a:r>
                    </a:p>
                    <a:p>
                      <a:pPr marL="0" indent="0">
                        <a:buFont typeface="Wingdings" pitchFamily="2" charset="2"/>
                        <a:buNone/>
                      </a:pPr>
                      <a:endParaRPr lang="en-US" sz="1800" b="0" i="0" kern="1200" dirty="0">
                        <a:solidFill>
                          <a:schemeClr val="dk1"/>
                        </a:solidFill>
                        <a:effectLst/>
                        <a:latin typeface="+mn-lt"/>
                        <a:ea typeface="+mn-ea"/>
                        <a:cs typeface="+mn-cs"/>
                      </a:endParaRPr>
                    </a:p>
                    <a:p>
                      <a:pPr marL="0" indent="0">
                        <a:buFont typeface="Wingdings" pitchFamily="2" charset="2"/>
                        <a:buNone/>
                      </a:pPr>
                      <a:endParaRPr lang="en-US" sz="1800" b="0" i="0" kern="1200">
                        <a:solidFill>
                          <a:schemeClr val="dk1"/>
                        </a:solidFill>
                        <a:effectLst/>
                        <a:latin typeface="+mn-lt"/>
                        <a:ea typeface="+mn-ea"/>
                        <a:cs typeface="+mn-cs"/>
                      </a:endParaRPr>
                    </a:p>
                    <a:p>
                      <a:pPr marL="0" indent="0">
                        <a:buFont typeface="Wingdings" pitchFamily="2" charset="2"/>
                        <a:buNone/>
                      </a:pPr>
                      <a:endParaRPr lang="en-US" sz="1800" b="0" i="0" kern="1200" dirty="0">
                        <a:solidFill>
                          <a:schemeClr val="dk1"/>
                        </a:solidFill>
                        <a:effectLst/>
                        <a:latin typeface="+mn-lt"/>
                        <a:ea typeface="+mn-ea"/>
                        <a:cs typeface="+mn-cs"/>
                      </a:endParaRPr>
                    </a:p>
                    <a:p>
                      <a:pPr marL="285750" indent="-285750">
                        <a:buFont typeface="Wingdings" pitchFamily="2" charset="2"/>
                        <a:buChar char="Ø"/>
                      </a:pPr>
                      <a:r>
                        <a:rPr lang="en-US" sz="1800" b="0" i="0" kern="1200" dirty="0">
                          <a:solidFill>
                            <a:schemeClr val="dk1"/>
                          </a:solidFill>
                          <a:effectLst/>
                          <a:latin typeface="+mn-lt"/>
                          <a:ea typeface="+mn-ea"/>
                          <a:cs typeface="+mn-cs"/>
                        </a:rPr>
                        <a:t>In summary, reporting shows you </a:t>
                      </a:r>
                      <a:r>
                        <a:rPr lang="en-US" sz="1800" b="1" i="1" kern="1200" dirty="0">
                          <a:solidFill>
                            <a:schemeClr val="dk1"/>
                          </a:solidFill>
                          <a:effectLst/>
                          <a:latin typeface="+mn-lt"/>
                          <a:ea typeface="+mn-ea"/>
                          <a:cs typeface="+mn-cs"/>
                        </a:rPr>
                        <a:t>what is happening</a:t>
                      </a:r>
                      <a:r>
                        <a:rPr lang="en-US" sz="1800" b="0" i="0" kern="1200" dirty="0">
                          <a:solidFill>
                            <a:schemeClr val="dk1"/>
                          </a:solidFill>
                          <a:effectLst/>
                          <a:latin typeface="+mn-lt"/>
                          <a:ea typeface="+mn-ea"/>
                          <a:cs typeface="+mn-cs"/>
                        </a:rPr>
                        <a:t> </a:t>
                      </a:r>
                      <a:endParaRPr lang="en-US" sz="1800" b="1" i="0" kern="1200" dirty="0">
                        <a:solidFill>
                          <a:schemeClr val="tx1"/>
                        </a:solidFill>
                        <a:effectLst/>
                        <a:latin typeface="+mn-lt"/>
                        <a:ea typeface="+mn-ea"/>
                        <a:cs typeface="+mn-cs"/>
                      </a:endParaRPr>
                    </a:p>
                    <a:p>
                      <a:endParaRPr lang="en-US" sz="1800" b="1" i="0" kern="1200" dirty="0">
                        <a:solidFill>
                          <a:schemeClr val="tx1"/>
                        </a:solidFill>
                        <a:effectLst/>
                        <a:latin typeface="+mn-lt"/>
                        <a:ea typeface="+mn-ea"/>
                        <a:cs typeface="+mn-cs"/>
                      </a:endParaRPr>
                    </a:p>
                    <a:p>
                      <a:endParaRPr lang="en-US" dirty="0">
                        <a:solidFill>
                          <a:schemeClr val="tx1"/>
                        </a:solidFill>
                      </a:endParaRPr>
                    </a:p>
                  </a:txBody>
                  <a:tcPr/>
                </a:tc>
                <a:tc>
                  <a:txBody>
                    <a:bodyPr/>
                    <a:lstStyle/>
                    <a:p>
                      <a:pPr marL="285750" indent="-285750">
                        <a:buFont typeface="Wingdings" pitchFamily="2" charset="2"/>
                        <a:buChar char="Ø"/>
                      </a:pPr>
                      <a:r>
                        <a:rPr lang="en-US" sz="1800" b="0" i="0" kern="1200" dirty="0">
                          <a:solidFill>
                            <a:schemeClr val="tx1"/>
                          </a:solidFill>
                          <a:effectLst/>
                          <a:latin typeface="+mn-lt"/>
                          <a:ea typeface="+mn-ea"/>
                          <a:cs typeface="+mn-cs"/>
                        </a:rPr>
                        <a:t>Analysis transforms data and information into </a:t>
                      </a:r>
                      <a:r>
                        <a:rPr lang="en-US" sz="1800" b="1" i="0" kern="1200" dirty="0">
                          <a:solidFill>
                            <a:schemeClr val="tx1"/>
                          </a:solidFill>
                          <a:effectLst/>
                          <a:latin typeface="+mn-lt"/>
                          <a:ea typeface="+mn-ea"/>
                          <a:cs typeface="+mn-cs"/>
                        </a:rPr>
                        <a:t>insights</a:t>
                      </a:r>
                      <a:r>
                        <a:rPr lang="en-US" sz="1800" b="0" i="0" kern="1200" dirty="0">
                          <a:solidFill>
                            <a:schemeClr val="tx1"/>
                          </a:solidFill>
                          <a:effectLst/>
                          <a:latin typeface="+mn-lt"/>
                          <a:ea typeface="+mn-ea"/>
                          <a:cs typeface="+mn-cs"/>
                        </a:rPr>
                        <a:t>. </a:t>
                      </a:r>
                    </a:p>
                    <a:p>
                      <a:pPr marL="0" indent="0">
                        <a:buFont typeface="Wingdings" pitchFamily="2" charset="2"/>
                        <a:buNone/>
                      </a:pPr>
                      <a:endParaRPr lang="en-US" sz="1800" b="0" i="0" kern="1200" dirty="0">
                        <a:solidFill>
                          <a:schemeClr val="tx1"/>
                        </a:solidFill>
                        <a:effectLst/>
                        <a:latin typeface="+mn-lt"/>
                        <a:ea typeface="+mn-ea"/>
                        <a:cs typeface="+mn-cs"/>
                      </a:endParaRPr>
                    </a:p>
                    <a:p>
                      <a:pPr marL="285750" indent="-285750">
                        <a:buFont typeface="Wingdings" pitchFamily="2" charset="2"/>
                        <a:buChar char="Ø"/>
                      </a:pPr>
                      <a:r>
                        <a:rPr lang="en-US" sz="1800" b="0" i="0" kern="1200" dirty="0">
                          <a:solidFill>
                            <a:schemeClr val="dk1"/>
                          </a:solidFill>
                          <a:effectLst/>
                          <a:latin typeface="+mn-lt"/>
                          <a:ea typeface="+mn-ea"/>
                          <a:cs typeface="+mn-cs"/>
                        </a:rPr>
                        <a:t>The goal of analysis is to </a:t>
                      </a:r>
                      <a:r>
                        <a:rPr lang="en-US" sz="1800" b="1" i="0" kern="1200" dirty="0">
                          <a:solidFill>
                            <a:schemeClr val="dk1"/>
                          </a:solidFill>
                          <a:effectLst/>
                          <a:latin typeface="+mn-lt"/>
                          <a:ea typeface="+mn-ea"/>
                          <a:cs typeface="+mn-cs"/>
                        </a:rPr>
                        <a:t>answer questions</a:t>
                      </a:r>
                      <a:r>
                        <a:rPr lang="en-US" sz="1800" b="0" i="0" kern="1200" dirty="0">
                          <a:solidFill>
                            <a:schemeClr val="dk1"/>
                          </a:solidFill>
                          <a:effectLst/>
                          <a:latin typeface="+mn-lt"/>
                          <a:ea typeface="+mn-ea"/>
                          <a:cs typeface="+mn-cs"/>
                        </a:rPr>
                        <a:t> by interpreting the data at a deeper level and providing actionable recommendations. </a:t>
                      </a:r>
                    </a:p>
                    <a:p>
                      <a:pPr marL="0" indent="0">
                        <a:buFont typeface="Wingdings" pitchFamily="2" charset="2"/>
                        <a:buNone/>
                      </a:pPr>
                      <a:endParaRPr lang="en-US" sz="1800" b="0" i="0" kern="1200" dirty="0">
                        <a:solidFill>
                          <a:schemeClr val="dk1"/>
                        </a:solidFill>
                        <a:effectLst/>
                        <a:latin typeface="+mn-lt"/>
                        <a:ea typeface="+mn-ea"/>
                        <a:cs typeface="+mn-cs"/>
                      </a:endParaRPr>
                    </a:p>
                    <a:p>
                      <a:pPr marL="285750" indent="-285750">
                        <a:buFont typeface="Wingdings" pitchFamily="2" charset="2"/>
                        <a:buChar char="Ø"/>
                      </a:pPr>
                      <a:r>
                        <a:rPr lang="en-US" sz="1800" b="0" i="0" kern="1200" dirty="0">
                          <a:solidFill>
                            <a:schemeClr val="dk1"/>
                          </a:solidFill>
                          <a:effectLst/>
                          <a:latin typeface="+mn-lt"/>
                          <a:ea typeface="+mn-ea"/>
                          <a:cs typeface="+mn-cs"/>
                        </a:rPr>
                        <a:t>Through the process of performing analysis you may raise additional questions, but the goal is to identify answers, or at least potential answers that can be tested.</a:t>
                      </a:r>
                    </a:p>
                    <a:p>
                      <a:pPr marL="0" indent="0">
                        <a:buFont typeface="Wingdings" pitchFamily="2" charset="2"/>
                        <a:buNone/>
                      </a:pPr>
                      <a:endParaRPr lang="en-US" sz="1800" b="0" i="0" kern="1200" dirty="0">
                        <a:solidFill>
                          <a:schemeClr val="dk1"/>
                        </a:solidFill>
                        <a:effectLst/>
                        <a:latin typeface="+mn-lt"/>
                        <a:ea typeface="+mn-ea"/>
                        <a:cs typeface="+mn-cs"/>
                      </a:endParaRPr>
                    </a:p>
                    <a:p>
                      <a:pPr marL="285750" indent="-285750">
                        <a:buFont typeface="Wingdings" pitchFamily="2" charset="2"/>
                        <a:buChar char="Ø"/>
                      </a:pPr>
                      <a:r>
                        <a:rPr lang="en-US" sz="1800" b="0" i="0" kern="1200" dirty="0">
                          <a:solidFill>
                            <a:schemeClr val="dk1"/>
                          </a:solidFill>
                          <a:effectLst/>
                          <a:latin typeface="+mn-lt"/>
                          <a:ea typeface="+mn-ea"/>
                          <a:cs typeface="+mn-cs"/>
                        </a:rPr>
                        <a:t>n summary, analysis focuses on explaining </a:t>
                      </a:r>
                      <a:r>
                        <a:rPr lang="en-US" sz="1800" b="1" i="1" kern="1200" dirty="0">
                          <a:solidFill>
                            <a:schemeClr val="dk1"/>
                          </a:solidFill>
                          <a:effectLst/>
                          <a:latin typeface="+mn-lt"/>
                          <a:ea typeface="+mn-ea"/>
                          <a:cs typeface="+mn-cs"/>
                        </a:rPr>
                        <a:t>why it is happening</a:t>
                      </a:r>
                      <a:r>
                        <a:rPr lang="en-US" sz="1800" b="0" i="0" kern="1200" dirty="0">
                          <a:solidFill>
                            <a:schemeClr val="dk1"/>
                          </a:solidFill>
                          <a:effectLst/>
                          <a:latin typeface="+mn-lt"/>
                          <a:ea typeface="+mn-ea"/>
                          <a:cs typeface="+mn-cs"/>
                        </a:rPr>
                        <a:t> and </a:t>
                      </a:r>
                      <a:r>
                        <a:rPr lang="en-US" sz="1800" b="1" i="1" kern="1200" dirty="0">
                          <a:solidFill>
                            <a:schemeClr val="dk1"/>
                          </a:solidFill>
                          <a:effectLst/>
                          <a:latin typeface="+mn-lt"/>
                          <a:ea typeface="+mn-ea"/>
                          <a:cs typeface="+mn-cs"/>
                        </a:rPr>
                        <a:t>what you can do about it.</a:t>
                      </a:r>
                      <a:endParaRPr lang="en-US"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783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618A-9D06-2106-8C85-3FD759298E23}"/>
              </a:ext>
            </a:extLst>
          </p:cNvPr>
          <p:cNvSpPr>
            <a:spLocks noGrp="1"/>
          </p:cNvSpPr>
          <p:nvPr>
            <p:ph type="title"/>
          </p:nvPr>
        </p:nvSpPr>
        <p:spPr>
          <a:xfrm>
            <a:off x="457200" y="274638"/>
            <a:ext cx="8229600" cy="563562"/>
          </a:xfrm>
        </p:spPr>
        <p:txBody>
          <a:bodyPr>
            <a:normAutofit fontScale="90000"/>
          </a:bodyPr>
          <a:lstStyle/>
          <a:p>
            <a:r>
              <a:rPr lang="en-US" dirty="0"/>
              <a:t>Tools For Data </a:t>
            </a:r>
            <a:r>
              <a:rPr lang="en-US" dirty="0" err="1"/>
              <a:t>Sciecne</a:t>
            </a:r>
            <a:br>
              <a:rPr lang="en-US" dirty="0"/>
            </a:br>
            <a:endParaRPr lang="en-IN" dirty="0"/>
          </a:p>
        </p:txBody>
      </p:sp>
      <p:sp>
        <p:nvSpPr>
          <p:cNvPr id="3" name="Content Placeholder 2">
            <a:extLst>
              <a:ext uri="{FF2B5EF4-FFF2-40B4-BE49-F238E27FC236}">
                <a16:creationId xmlns:a16="http://schemas.microsoft.com/office/drawing/2014/main" id="{DAB635C7-E497-3CAB-77B5-999F1B1E324A}"/>
              </a:ext>
            </a:extLst>
          </p:cNvPr>
          <p:cNvSpPr>
            <a:spLocks noGrp="1"/>
          </p:cNvSpPr>
          <p:nvPr>
            <p:ph idx="1"/>
          </p:nvPr>
        </p:nvSpPr>
        <p:spPr>
          <a:xfrm>
            <a:off x="152400" y="533400"/>
            <a:ext cx="8534400" cy="6049962"/>
          </a:xfrm>
        </p:spPr>
        <p:txBody>
          <a:bodyPr/>
          <a:lstStyle/>
          <a:p>
            <a:pPr marL="0" indent="0">
              <a:buNone/>
            </a:pPr>
            <a:r>
              <a:rPr lang="en-US" b="1" dirty="0">
                <a:effectLst/>
              </a:rPr>
              <a:t>Most Used Data Science Tools for </a:t>
            </a:r>
            <a:r>
              <a:rPr lang="en-IN" b="1" dirty="0">
                <a:effectLst/>
              </a:rPr>
              <a:t>Essential Data Science Ingredients are</a:t>
            </a:r>
          </a:p>
          <a:p>
            <a:pPr marL="0" indent="0">
              <a:buNone/>
            </a:pPr>
            <a:endParaRPr lang="en-IN" b="1" dirty="0">
              <a:effectLst/>
            </a:endParaRPr>
          </a:p>
          <a:p>
            <a:endParaRPr lang="en-US" b="1" dirty="0">
              <a:effectLst/>
            </a:endParaRPr>
          </a:p>
          <a:p>
            <a:endParaRPr lang="en-IN" dirty="0"/>
          </a:p>
        </p:txBody>
      </p:sp>
      <p:pic>
        <p:nvPicPr>
          <p:cNvPr id="5" name="Picture 4">
            <a:extLst>
              <a:ext uri="{FF2B5EF4-FFF2-40B4-BE49-F238E27FC236}">
                <a16:creationId xmlns:a16="http://schemas.microsoft.com/office/drawing/2014/main" id="{27367A8E-58F5-4CAF-4406-D35CDCAB7D52}"/>
              </a:ext>
            </a:extLst>
          </p:cNvPr>
          <p:cNvPicPr>
            <a:picLocks noChangeAspect="1"/>
          </p:cNvPicPr>
          <p:nvPr/>
        </p:nvPicPr>
        <p:blipFill rotWithShape="1">
          <a:blip r:embed="rId2"/>
          <a:srcRect l="20000" t="27767" r="26667" b="29250"/>
          <a:stretch/>
        </p:blipFill>
        <p:spPr>
          <a:xfrm>
            <a:off x="635876" y="2209800"/>
            <a:ext cx="7567447" cy="4114800"/>
          </a:xfrm>
          <a:prstGeom prst="rect">
            <a:avLst/>
          </a:prstGeom>
        </p:spPr>
      </p:pic>
    </p:spTree>
    <p:extLst>
      <p:ext uri="{BB962C8B-B14F-4D97-AF65-F5344CB8AC3E}">
        <p14:creationId xmlns:p14="http://schemas.microsoft.com/office/powerpoint/2010/main" val="45778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Traits of Big data</a:t>
            </a:r>
          </a:p>
        </p:txBody>
      </p:sp>
      <p:sp>
        <p:nvSpPr>
          <p:cNvPr id="3" name="Content Placeholder 2"/>
          <p:cNvSpPr>
            <a:spLocks noGrp="1"/>
          </p:cNvSpPr>
          <p:nvPr>
            <p:ph idx="1"/>
          </p:nvPr>
        </p:nvSpPr>
        <p:spPr>
          <a:xfrm>
            <a:off x="228600" y="762000"/>
            <a:ext cx="8458200" cy="5943600"/>
          </a:xfrm>
        </p:spPr>
        <p:txBody>
          <a:bodyPr>
            <a:normAutofit/>
          </a:bodyPr>
          <a:lstStyle/>
          <a:p>
            <a:r>
              <a:rPr lang="en-US" sz="2400" dirty="0">
                <a:latin typeface="Times New Roman" pitchFamily="18" charset="0"/>
                <a:cs typeface="Times New Roman" pitchFamily="18" charset="0"/>
              </a:rPr>
              <a:t>Big Data contains a large amount of data that is not being processed by traditional data storage or the processing unit. </a:t>
            </a:r>
          </a:p>
          <a:p>
            <a:pPr algn="just"/>
            <a:r>
              <a:rPr lang="en-US" sz="2400" dirty="0">
                <a:latin typeface="Times New Roman" pitchFamily="18" charset="0"/>
                <a:cs typeface="Times New Roman" pitchFamily="18" charset="0"/>
              </a:rPr>
              <a:t>It is used by many </a:t>
            </a:r>
            <a:r>
              <a:rPr lang="en-US" sz="2400" b="1" dirty="0">
                <a:latin typeface="Times New Roman" pitchFamily="18" charset="0"/>
                <a:cs typeface="Times New Roman" pitchFamily="18" charset="0"/>
              </a:rPr>
              <a:t>multinational companies</a:t>
            </a:r>
            <a:r>
              <a:rPr lang="en-US" sz="2400" dirty="0">
                <a:latin typeface="Times New Roman" pitchFamily="18" charset="0"/>
                <a:cs typeface="Times New Roman" pitchFamily="18" charset="0"/>
              </a:rPr>
              <a:t> to </a:t>
            </a:r>
            <a:r>
              <a:rPr lang="en-US" sz="2400" b="1" dirty="0">
                <a:latin typeface="Times New Roman" pitchFamily="18" charset="0"/>
                <a:cs typeface="Times New Roman" pitchFamily="18" charset="0"/>
              </a:rPr>
              <a:t>process</a:t>
            </a:r>
            <a:r>
              <a:rPr lang="en-US" sz="2400" dirty="0">
                <a:latin typeface="Times New Roman" pitchFamily="18" charset="0"/>
                <a:cs typeface="Times New Roman" pitchFamily="18" charset="0"/>
              </a:rPr>
              <a:t> the data and business of many </a:t>
            </a:r>
            <a:r>
              <a:rPr lang="en-US" sz="2400" b="1" dirty="0">
                <a:latin typeface="Times New Roman" pitchFamily="18" charset="0"/>
                <a:cs typeface="Times New Roman" pitchFamily="18" charset="0"/>
              </a:rPr>
              <a:t>organizations</a:t>
            </a:r>
            <a:r>
              <a:rPr lang="en-US" sz="2400" dirty="0">
                <a:latin typeface="Times New Roman" pitchFamily="18" charset="0"/>
                <a:cs typeface="Times New Roman" pitchFamily="18" charset="0"/>
              </a:rPr>
              <a:t>. The data flow would exceed </a:t>
            </a:r>
            <a:r>
              <a:rPr lang="en-US" sz="2400" b="1" dirty="0">
                <a:latin typeface="Times New Roman" pitchFamily="18" charset="0"/>
                <a:cs typeface="Times New Roman" pitchFamily="18" charset="0"/>
              </a:rPr>
              <a:t>150 </a:t>
            </a:r>
            <a:r>
              <a:rPr lang="en-US" sz="2400" b="1" dirty="0" err="1">
                <a:latin typeface="Times New Roman" pitchFamily="18" charset="0"/>
                <a:cs typeface="Times New Roman" pitchFamily="18" charset="0"/>
              </a:rPr>
              <a:t>exabytes</a:t>
            </a:r>
            <a:r>
              <a:rPr lang="en-US" sz="2400" dirty="0">
                <a:latin typeface="Times New Roman" pitchFamily="18" charset="0"/>
                <a:cs typeface="Times New Roman" pitchFamily="18" charset="0"/>
              </a:rPr>
              <a:t> per day before replication</a:t>
            </a:r>
            <a:r>
              <a:rPr lang="en-US" dirty="0"/>
              <a:t>.</a:t>
            </a:r>
          </a:p>
          <a:p>
            <a:r>
              <a:rPr lang="en-US" sz="2600" dirty="0">
                <a:latin typeface="Times New Roman" pitchFamily="18" charset="0"/>
                <a:cs typeface="Times New Roman" pitchFamily="18" charset="0"/>
              </a:rPr>
              <a:t>There are five v's of Big Data that explains the characteristics.</a:t>
            </a:r>
          </a:p>
          <a:p>
            <a:pPr marL="0" indent="0">
              <a:buNone/>
            </a:pPr>
            <a:r>
              <a:rPr lang="en-US" sz="2600" dirty="0">
                <a:latin typeface="Times New Roman" pitchFamily="18" charset="0"/>
                <a:cs typeface="Times New Roman" pitchFamily="18" charset="0"/>
              </a:rPr>
              <a:t>5 V's of Big Data</a:t>
            </a:r>
          </a:p>
          <a:p>
            <a:pPr>
              <a:buFont typeface="Wingdings" pitchFamily="2" charset="2"/>
              <a:buChar char="Ø"/>
            </a:pPr>
            <a:r>
              <a:rPr lang="en-US" sz="2600" b="1" dirty="0">
                <a:latin typeface="Times New Roman" pitchFamily="18" charset="0"/>
                <a:cs typeface="Times New Roman" pitchFamily="18" charset="0"/>
              </a:rPr>
              <a:t>Volume</a:t>
            </a:r>
          </a:p>
          <a:p>
            <a:pPr>
              <a:buFont typeface="Wingdings" pitchFamily="2" charset="2"/>
              <a:buChar char="Ø"/>
            </a:pPr>
            <a:r>
              <a:rPr lang="en-US" sz="2600" b="1" dirty="0">
                <a:latin typeface="Times New Roman" pitchFamily="18" charset="0"/>
                <a:cs typeface="Times New Roman" pitchFamily="18" charset="0"/>
              </a:rPr>
              <a:t>Veracity</a:t>
            </a:r>
          </a:p>
          <a:p>
            <a:pPr>
              <a:buFont typeface="Wingdings" pitchFamily="2" charset="2"/>
              <a:buChar char="Ø"/>
            </a:pPr>
            <a:r>
              <a:rPr lang="en-US" sz="2600" b="1" dirty="0">
                <a:latin typeface="Times New Roman" pitchFamily="18" charset="0"/>
                <a:cs typeface="Times New Roman" pitchFamily="18" charset="0"/>
              </a:rPr>
              <a:t>Variety</a:t>
            </a:r>
          </a:p>
          <a:p>
            <a:pPr>
              <a:buFont typeface="Wingdings" pitchFamily="2" charset="2"/>
              <a:buChar char="Ø"/>
            </a:pPr>
            <a:r>
              <a:rPr lang="en-US" sz="2600" b="1" dirty="0">
                <a:latin typeface="Times New Roman" pitchFamily="18" charset="0"/>
                <a:cs typeface="Times New Roman" pitchFamily="18" charset="0"/>
              </a:rPr>
              <a:t>Value</a:t>
            </a:r>
          </a:p>
          <a:p>
            <a:pPr>
              <a:buFont typeface="Wingdings" pitchFamily="2" charset="2"/>
              <a:buChar char="Ø"/>
            </a:pPr>
            <a:r>
              <a:rPr lang="en-US" sz="2600" b="1" dirty="0">
                <a:latin typeface="Times New Roman" pitchFamily="18" charset="0"/>
                <a:cs typeface="Times New Roman" pitchFamily="18" charset="0"/>
              </a:rPr>
              <a:t>Velocity</a:t>
            </a:r>
            <a:endParaRPr lang="en-US" dirty="0"/>
          </a:p>
          <a:p>
            <a:pPr algn="just"/>
            <a:endParaRPr lang="en-US" dirty="0"/>
          </a:p>
        </p:txBody>
      </p:sp>
    </p:spTree>
    <p:extLst>
      <p:ext uri="{BB962C8B-B14F-4D97-AF65-F5344CB8AC3E}">
        <p14:creationId xmlns:p14="http://schemas.microsoft.com/office/powerpoint/2010/main" val="327922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378" t="18715" r="31146" b="21106"/>
          <a:stretch/>
        </p:blipFill>
        <p:spPr bwMode="auto">
          <a:xfrm>
            <a:off x="2108629" y="990600"/>
            <a:ext cx="705714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10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t>Traits of Big Data</a:t>
            </a:r>
          </a:p>
        </p:txBody>
      </p:sp>
      <p:sp>
        <p:nvSpPr>
          <p:cNvPr id="3" name="Content Placeholder 2"/>
          <p:cNvSpPr>
            <a:spLocks noGrp="1"/>
          </p:cNvSpPr>
          <p:nvPr>
            <p:ph idx="1"/>
          </p:nvPr>
        </p:nvSpPr>
        <p:spPr>
          <a:xfrm>
            <a:off x="152400" y="838200"/>
            <a:ext cx="8839200" cy="5791200"/>
          </a:xfrm>
        </p:spPr>
        <p:txBody>
          <a:bodyPr>
            <a:normAutofit/>
          </a:bodyPr>
          <a:lstStyle/>
          <a:p>
            <a:pPr marL="0" indent="0">
              <a:buNone/>
            </a:pPr>
            <a:r>
              <a:rPr lang="en-US" dirty="0"/>
              <a:t>Volume</a:t>
            </a:r>
          </a:p>
          <a:p>
            <a:pPr algn="just"/>
            <a:r>
              <a:rPr lang="en-US" sz="2400" dirty="0">
                <a:latin typeface="Times New Roman" pitchFamily="18" charset="0"/>
                <a:cs typeface="Times New Roman" pitchFamily="18" charset="0"/>
              </a:rPr>
              <a:t>The name Big Data itself is related to an enormous size. Big Data is a vast 'volumes' of data generated from many sources daily, such as </a:t>
            </a:r>
            <a:r>
              <a:rPr lang="en-US" sz="2400" b="1" dirty="0">
                <a:latin typeface="Times New Roman" pitchFamily="18" charset="0"/>
                <a:cs typeface="Times New Roman" pitchFamily="18" charset="0"/>
              </a:rPr>
              <a:t>business processes, machines, social media platforms, networks, human interactions,</a:t>
            </a:r>
            <a:r>
              <a:rPr lang="en-US" sz="2400" dirty="0">
                <a:latin typeface="Times New Roman" pitchFamily="18" charset="0"/>
                <a:cs typeface="Times New Roman" pitchFamily="18" charset="0"/>
              </a:rPr>
              <a:t> and many more.</a:t>
            </a:r>
          </a:p>
          <a:p>
            <a:pPr algn="just"/>
            <a:r>
              <a:rPr lang="en-US" sz="2400" b="1" dirty="0">
                <a:latin typeface="Times New Roman" pitchFamily="18" charset="0"/>
                <a:cs typeface="Times New Roman" pitchFamily="18" charset="0"/>
              </a:rPr>
              <a:t>Facebook</a:t>
            </a:r>
            <a:r>
              <a:rPr lang="en-US" sz="2400" dirty="0">
                <a:latin typeface="Times New Roman" pitchFamily="18" charset="0"/>
                <a:cs typeface="Times New Roman" pitchFamily="18" charset="0"/>
              </a:rPr>
              <a:t> can generate approximately a </a:t>
            </a:r>
            <a:r>
              <a:rPr lang="en-US" sz="2400" b="1" dirty="0">
                <a:latin typeface="Times New Roman" pitchFamily="18" charset="0"/>
                <a:cs typeface="Times New Roman" pitchFamily="18" charset="0"/>
              </a:rPr>
              <a:t>billion</a:t>
            </a:r>
            <a:r>
              <a:rPr lang="en-US" sz="2400" dirty="0">
                <a:latin typeface="Times New Roman" pitchFamily="18" charset="0"/>
                <a:cs typeface="Times New Roman" pitchFamily="18" charset="0"/>
              </a:rPr>
              <a:t> messages, </a:t>
            </a:r>
            <a:r>
              <a:rPr lang="en-US" sz="2400" b="1" dirty="0">
                <a:latin typeface="Times New Roman" pitchFamily="18" charset="0"/>
                <a:cs typeface="Times New Roman" pitchFamily="18" charset="0"/>
              </a:rPr>
              <a:t>4.5 billion</a:t>
            </a:r>
            <a:r>
              <a:rPr lang="en-US" sz="2400" dirty="0">
                <a:latin typeface="Times New Roman" pitchFamily="18" charset="0"/>
                <a:cs typeface="Times New Roman" pitchFamily="18" charset="0"/>
              </a:rPr>
              <a:t> times that the "</a:t>
            </a:r>
            <a:r>
              <a:rPr lang="en-US" sz="2400" b="1" dirty="0">
                <a:latin typeface="Times New Roman" pitchFamily="18" charset="0"/>
                <a:cs typeface="Times New Roman" pitchFamily="18" charset="0"/>
              </a:rPr>
              <a:t>Like</a:t>
            </a:r>
            <a:r>
              <a:rPr lang="en-US" sz="2400" dirty="0">
                <a:latin typeface="Times New Roman" pitchFamily="18" charset="0"/>
                <a:cs typeface="Times New Roman" pitchFamily="18" charset="0"/>
              </a:rPr>
              <a:t>" button is recorded, and more than </a:t>
            </a:r>
            <a:r>
              <a:rPr lang="en-US" sz="2400" b="1" dirty="0">
                <a:latin typeface="Times New Roman" pitchFamily="18" charset="0"/>
                <a:cs typeface="Times New Roman" pitchFamily="18" charset="0"/>
              </a:rPr>
              <a:t>350 million</a:t>
            </a:r>
            <a:r>
              <a:rPr lang="en-US" sz="2400" dirty="0">
                <a:latin typeface="Times New Roman" pitchFamily="18" charset="0"/>
                <a:cs typeface="Times New Roman" pitchFamily="18" charset="0"/>
              </a:rPr>
              <a:t> new posts are uploaded each day. Big data technologies can handle large amounts of data.</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3054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fontScale="62500" lnSpcReduction="20000"/>
          </a:bodyPr>
          <a:lstStyle/>
          <a:p>
            <a:pPr marL="0" indent="0">
              <a:buNone/>
            </a:pPr>
            <a:r>
              <a:rPr lang="en-US" dirty="0"/>
              <a:t>Variety</a:t>
            </a:r>
          </a:p>
          <a:p>
            <a:pPr algn="just"/>
            <a:r>
              <a:rPr lang="en-US" sz="2900" dirty="0">
                <a:latin typeface="Times New Roman" pitchFamily="18" charset="0"/>
                <a:cs typeface="Times New Roman" pitchFamily="18" charset="0"/>
              </a:rPr>
              <a:t>Big Data can be </a:t>
            </a:r>
            <a:r>
              <a:rPr lang="en-US" sz="2900" b="1" dirty="0">
                <a:latin typeface="Times New Roman" pitchFamily="18" charset="0"/>
                <a:cs typeface="Times New Roman" pitchFamily="18" charset="0"/>
              </a:rPr>
              <a:t>structured, unstructured, and semi-structured</a:t>
            </a:r>
            <a:r>
              <a:rPr lang="en-US" sz="2900" dirty="0">
                <a:latin typeface="Times New Roman" pitchFamily="18" charset="0"/>
                <a:cs typeface="Times New Roman" pitchFamily="18" charset="0"/>
              </a:rPr>
              <a:t> that are being collected from different sources. Data will only be collected from </a:t>
            </a:r>
            <a:r>
              <a:rPr lang="en-US" sz="2900" b="1" dirty="0">
                <a:latin typeface="Times New Roman" pitchFamily="18" charset="0"/>
                <a:cs typeface="Times New Roman" pitchFamily="18" charset="0"/>
              </a:rPr>
              <a:t>databases</a:t>
            </a:r>
            <a:r>
              <a:rPr lang="en-US" sz="2900" dirty="0">
                <a:latin typeface="Times New Roman" pitchFamily="18" charset="0"/>
                <a:cs typeface="Times New Roman" pitchFamily="18" charset="0"/>
              </a:rPr>
              <a:t> and </a:t>
            </a:r>
            <a:r>
              <a:rPr lang="en-US" sz="2900" b="1" dirty="0">
                <a:latin typeface="Times New Roman" pitchFamily="18" charset="0"/>
                <a:cs typeface="Times New Roman" pitchFamily="18" charset="0"/>
              </a:rPr>
              <a:t>sheets</a:t>
            </a:r>
            <a:r>
              <a:rPr lang="en-US" sz="2900" dirty="0">
                <a:latin typeface="Times New Roman" pitchFamily="18" charset="0"/>
                <a:cs typeface="Times New Roman" pitchFamily="18" charset="0"/>
              </a:rPr>
              <a:t> in the past, But these days the data will comes in array forms, that are </a:t>
            </a:r>
            <a:r>
              <a:rPr lang="en-US" sz="2900" b="1" dirty="0">
                <a:latin typeface="Times New Roman" pitchFamily="18" charset="0"/>
                <a:cs typeface="Times New Roman" pitchFamily="18" charset="0"/>
              </a:rPr>
              <a:t>PDFs, Emails, audios, SM posts, photos, videos,</a:t>
            </a:r>
            <a:r>
              <a:rPr lang="en-US" sz="2900" dirty="0">
                <a:latin typeface="Times New Roman" pitchFamily="18" charset="0"/>
                <a:cs typeface="Times New Roman" pitchFamily="18" charset="0"/>
              </a:rPr>
              <a:t> etc.</a:t>
            </a:r>
          </a:p>
          <a:p>
            <a:pPr algn="just"/>
            <a:endParaRPr lang="en-US" sz="2900" dirty="0">
              <a:latin typeface="Times New Roman" pitchFamily="18" charset="0"/>
              <a:cs typeface="Times New Roman" pitchFamily="18" charset="0"/>
            </a:endParaRPr>
          </a:p>
          <a:p>
            <a:pPr marL="0" indent="0">
              <a:buNone/>
            </a:pPr>
            <a:r>
              <a:rPr lang="en-US" sz="4400" b="1" dirty="0"/>
              <a:t>The data is categorized as below:</a:t>
            </a:r>
            <a:endParaRPr lang="en-US" sz="4400" dirty="0"/>
          </a:p>
          <a:p>
            <a:r>
              <a:rPr lang="en-US" sz="3300" b="1" dirty="0"/>
              <a:t>Structured data:</a:t>
            </a:r>
            <a:r>
              <a:rPr lang="en-US" sz="3300" dirty="0"/>
              <a:t> In Structured schema, along with all the required columns. It is in a tabular form. Structured Data is stored in the relational database management system.</a:t>
            </a:r>
          </a:p>
          <a:p>
            <a:r>
              <a:rPr lang="en-US" sz="3300" b="1" dirty="0"/>
              <a:t>Semi-structured:</a:t>
            </a:r>
            <a:r>
              <a:rPr lang="en-US" sz="3300" dirty="0"/>
              <a:t> In Semi-structured, the schema is not appropriately defined, e.g., </a:t>
            </a:r>
            <a:r>
              <a:rPr lang="en-US" sz="3300" b="1" dirty="0"/>
              <a:t>JSON, XML, CSV, TSV</a:t>
            </a:r>
            <a:r>
              <a:rPr lang="en-US" sz="3300" dirty="0"/>
              <a:t>, and </a:t>
            </a:r>
            <a:r>
              <a:rPr lang="en-US" sz="3300" b="1" dirty="0"/>
              <a:t>email</a:t>
            </a:r>
            <a:r>
              <a:rPr lang="en-US" sz="3300" dirty="0"/>
              <a:t>. OLTP (</a:t>
            </a:r>
            <a:r>
              <a:rPr lang="en-US" sz="3300" b="1" dirty="0"/>
              <a:t>Online Transaction Processing</a:t>
            </a:r>
            <a:r>
              <a:rPr lang="en-US" sz="3300" dirty="0"/>
              <a:t>) systems are built to work with semi-structured data. It is stored in relations, i.e., </a:t>
            </a:r>
            <a:r>
              <a:rPr lang="en-US" sz="3300" b="1" dirty="0"/>
              <a:t>tables</a:t>
            </a:r>
            <a:r>
              <a:rPr lang="en-US" sz="3300" dirty="0"/>
              <a:t>.</a:t>
            </a:r>
          </a:p>
          <a:p>
            <a:r>
              <a:rPr lang="en-US" sz="3300" b="1" dirty="0"/>
              <a:t>Unstructured Data</a:t>
            </a:r>
            <a:r>
              <a:rPr lang="en-US" sz="3300" dirty="0"/>
              <a:t>: All the </a:t>
            </a:r>
            <a:r>
              <a:rPr lang="en-US" sz="3300" b="1" dirty="0"/>
              <a:t>unstructured files, log files, audio files</a:t>
            </a:r>
            <a:r>
              <a:rPr lang="en-US" sz="3300" dirty="0"/>
              <a:t>, and </a:t>
            </a:r>
            <a:r>
              <a:rPr lang="en-US" sz="3300" b="1" dirty="0"/>
              <a:t>image</a:t>
            </a:r>
            <a:r>
              <a:rPr lang="en-US" sz="3300" dirty="0"/>
              <a:t> files are included in the unstructured data. Some organizations have much data available, but they did not know how to </a:t>
            </a:r>
            <a:r>
              <a:rPr lang="en-US" sz="3300" b="1" dirty="0"/>
              <a:t>derive</a:t>
            </a:r>
            <a:r>
              <a:rPr lang="en-US" sz="3300" dirty="0"/>
              <a:t> the value of data since the data is raw.</a:t>
            </a:r>
          </a:p>
          <a:p>
            <a:r>
              <a:rPr lang="en-US" sz="3300" b="1" dirty="0"/>
              <a:t>Quasi-structured </a:t>
            </a:r>
            <a:r>
              <a:rPr lang="en-US" sz="3300" b="1" dirty="0" err="1"/>
              <a:t>Data:</a:t>
            </a:r>
            <a:r>
              <a:rPr lang="en-US" sz="3300" dirty="0" err="1"/>
              <a:t>The</a:t>
            </a:r>
            <a:r>
              <a:rPr lang="en-US" sz="3300" dirty="0"/>
              <a:t> data format contains textual data with inconsistent data formats that are formatted with effort and time with some tools.</a:t>
            </a:r>
          </a:p>
          <a:p>
            <a:br>
              <a:rPr lang="en-US" sz="4400" dirty="0"/>
            </a:br>
            <a:endParaRPr lang="en-US" sz="4400" dirty="0"/>
          </a:p>
        </p:txBody>
      </p:sp>
    </p:spTree>
    <p:extLst>
      <p:ext uri="{BB962C8B-B14F-4D97-AF65-F5344CB8AC3E}">
        <p14:creationId xmlns:p14="http://schemas.microsoft.com/office/powerpoint/2010/main" val="349554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lstStyle/>
          <a:p>
            <a:pPr marL="0" indent="0">
              <a:buNone/>
            </a:pPr>
            <a:r>
              <a:rPr lang="en-US" b="1" dirty="0"/>
              <a:t>Veracity</a:t>
            </a:r>
          </a:p>
          <a:p>
            <a:r>
              <a:rPr lang="en-US" dirty="0"/>
              <a:t>Veracity means how much the data is reliable. It has many ways to filter or translate the data. Veracity is the process of being able to handle and manage data efficiently. Big Data is also essential in business development.</a:t>
            </a:r>
          </a:p>
          <a:p>
            <a:r>
              <a:rPr lang="en-US" dirty="0"/>
              <a:t>For example, </a:t>
            </a:r>
            <a:r>
              <a:rPr lang="en-US" b="1" dirty="0"/>
              <a:t>Facebook posts</a:t>
            </a:r>
            <a:r>
              <a:rPr lang="en-US" dirty="0"/>
              <a:t> with </a:t>
            </a:r>
            <a:r>
              <a:rPr lang="en-US" dirty="0" err="1"/>
              <a:t>hashtags</a:t>
            </a:r>
            <a:r>
              <a:rPr lang="en-US" dirty="0"/>
              <a:t>.</a:t>
            </a:r>
          </a:p>
          <a:p>
            <a:pPr marL="0" indent="0">
              <a:buNone/>
            </a:pPr>
            <a:r>
              <a:rPr lang="en-US" b="1" dirty="0"/>
              <a:t>Value</a:t>
            </a:r>
          </a:p>
          <a:p>
            <a:r>
              <a:rPr lang="en-US" dirty="0"/>
              <a:t>Value is an essential characteristic of big data. It is not the data that we process or store. It is </a:t>
            </a:r>
            <a:r>
              <a:rPr lang="en-US" b="1" dirty="0"/>
              <a:t>valuable</a:t>
            </a:r>
            <a:r>
              <a:rPr lang="en-US" dirty="0"/>
              <a:t> and </a:t>
            </a:r>
            <a:r>
              <a:rPr lang="en-US" b="1" dirty="0"/>
              <a:t>reliable</a:t>
            </a:r>
            <a:r>
              <a:rPr lang="en-US" dirty="0"/>
              <a:t> data that we </a:t>
            </a:r>
            <a:r>
              <a:rPr lang="en-US" b="1" dirty="0"/>
              <a:t>store, process</a:t>
            </a:r>
            <a:r>
              <a:rPr lang="en-US" dirty="0"/>
              <a:t>, and also </a:t>
            </a:r>
            <a:r>
              <a:rPr lang="en-US" b="1" dirty="0"/>
              <a:t>analyze</a:t>
            </a:r>
            <a:r>
              <a:rPr lang="en-US" dirty="0"/>
              <a:t>.</a:t>
            </a:r>
          </a:p>
        </p:txBody>
      </p:sp>
    </p:spTree>
    <p:extLst>
      <p:ext uri="{BB962C8B-B14F-4D97-AF65-F5344CB8AC3E}">
        <p14:creationId xmlns:p14="http://schemas.microsoft.com/office/powerpoint/2010/main" val="327605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a:t>Advantages of Big Data</a:t>
            </a:r>
          </a:p>
        </p:txBody>
      </p:sp>
      <p:sp>
        <p:nvSpPr>
          <p:cNvPr id="3" name="Content Placeholder 2"/>
          <p:cNvSpPr>
            <a:spLocks noGrp="1"/>
          </p:cNvSpPr>
          <p:nvPr>
            <p:ph idx="1"/>
          </p:nvPr>
        </p:nvSpPr>
        <p:spPr>
          <a:xfrm>
            <a:off x="228600" y="914400"/>
            <a:ext cx="8458200" cy="5715000"/>
          </a:xfrm>
        </p:spPr>
        <p:txBody>
          <a:bodyPr/>
          <a:lstStyle/>
          <a:p>
            <a:r>
              <a:rPr lang="en-US" dirty="0"/>
              <a:t>Better Decision Making</a:t>
            </a:r>
          </a:p>
          <a:p>
            <a:r>
              <a:rPr lang="en-US" dirty="0"/>
              <a:t>Reduce costs of business processes</a:t>
            </a:r>
          </a:p>
          <a:p>
            <a:r>
              <a:rPr lang="en-US" dirty="0"/>
              <a:t>Fraud Detection</a:t>
            </a:r>
          </a:p>
          <a:p>
            <a:r>
              <a:rPr lang="en-US" dirty="0"/>
              <a:t>Increased productivity</a:t>
            </a:r>
          </a:p>
          <a:p>
            <a:r>
              <a:rPr lang="en-US" dirty="0"/>
              <a:t>Improved customer service</a:t>
            </a:r>
          </a:p>
          <a:p>
            <a:r>
              <a:rPr lang="en-US" dirty="0"/>
              <a:t> Increased agility</a:t>
            </a:r>
          </a:p>
          <a:p>
            <a:endParaRPr lang="en-US" dirty="0"/>
          </a:p>
          <a:p>
            <a:endParaRPr lang="en-US" dirty="0"/>
          </a:p>
        </p:txBody>
      </p:sp>
    </p:spTree>
    <p:extLst>
      <p:ext uri="{BB962C8B-B14F-4D97-AF65-F5344CB8AC3E}">
        <p14:creationId xmlns:p14="http://schemas.microsoft.com/office/powerpoint/2010/main" val="19752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Web Scrapping</a:t>
            </a: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800" dirty="0">
                <a:latin typeface="Times New Roman" pitchFamily="18" charset="0"/>
                <a:cs typeface="Times New Roman" pitchFamily="18" charset="0"/>
              </a:rPr>
              <a:t>Suppose you want some information from a website? Let’s say a paragraph on Kolhapur! What do you do? Well, you can copy and paste the information from Wikipedia to your own file. </a:t>
            </a:r>
          </a:p>
          <a:p>
            <a:pPr algn="just"/>
            <a:r>
              <a:rPr lang="en-US" sz="2800" dirty="0">
                <a:latin typeface="Times New Roman" pitchFamily="18" charset="0"/>
                <a:cs typeface="Times New Roman" pitchFamily="18" charset="0"/>
              </a:rPr>
              <a:t>But what if you want to get large amounts of information from a website as quickly as possible? Such as large amounts of data from a website to train a Machine Learning algorithm? </a:t>
            </a:r>
          </a:p>
          <a:p>
            <a:pPr algn="just"/>
            <a:r>
              <a:rPr lang="en-US" sz="2800" dirty="0">
                <a:latin typeface="Times New Roman" pitchFamily="18" charset="0"/>
                <a:cs typeface="Times New Roman" pitchFamily="18" charset="0"/>
              </a:rPr>
              <a:t>In such a situation, copying and pasting will not work! And that’s when you’ll need to use </a:t>
            </a:r>
            <a:r>
              <a:rPr lang="en-US" sz="2800" b="1" dirty="0">
                <a:latin typeface="Times New Roman" pitchFamily="18" charset="0"/>
                <a:cs typeface="Times New Roman" pitchFamily="18" charset="0"/>
              </a:rPr>
              <a:t>Web Scraping</a:t>
            </a: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95036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a:t>Web scrapping</a:t>
            </a:r>
          </a:p>
        </p:txBody>
      </p:sp>
      <p:sp>
        <p:nvSpPr>
          <p:cNvPr id="3" name="Content Placeholder 2"/>
          <p:cNvSpPr>
            <a:spLocks noGrp="1"/>
          </p:cNvSpPr>
          <p:nvPr>
            <p:ph idx="1"/>
          </p:nvPr>
        </p:nvSpPr>
        <p:spPr>
          <a:xfrm>
            <a:off x="381000" y="914400"/>
            <a:ext cx="8305800" cy="5638800"/>
          </a:xfrm>
        </p:spPr>
        <p:txBody>
          <a:bodyPr/>
          <a:lstStyle/>
          <a:p>
            <a:pPr marL="0" indent="0" algn="just">
              <a:buNone/>
            </a:pPr>
            <a:r>
              <a:rPr lang="en-US" b="1" dirty="0"/>
              <a:t>What is web scraping</a:t>
            </a:r>
          </a:p>
          <a:p>
            <a:pPr algn="just"/>
            <a:r>
              <a:rPr lang="en-US" sz="2400" dirty="0">
                <a:latin typeface="Times New Roman" pitchFamily="18" charset="0"/>
                <a:cs typeface="Times New Roman" pitchFamily="18" charset="0"/>
              </a:rPr>
              <a:t>Web scraping is an automatic method to obtain large amounts of data from websites.</a:t>
            </a:r>
          </a:p>
          <a:p>
            <a:pPr algn="just"/>
            <a:r>
              <a:rPr lang="en-US" sz="2400" dirty="0">
                <a:latin typeface="Times New Roman" pitchFamily="18" charset="0"/>
                <a:cs typeface="Times New Roman" pitchFamily="18" charset="0"/>
              </a:rPr>
              <a:t> Most of this data is unstructured data in an HTML format which is then converted into structured data in a spreadsheet or a database so that it can be used in various applications.</a:t>
            </a:r>
          </a:p>
          <a:p>
            <a:pPr algn="just"/>
            <a:r>
              <a:rPr lang="en-US" sz="2400" dirty="0">
                <a:latin typeface="Times New Roman" pitchFamily="18" charset="0"/>
                <a:cs typeface="Times New Roman" pitchFamily="18" charset="0"/>
              </a:rPr>
              <a:t> There are many different ways to perform web scraping to obtain data from websites. </a:t>
            </a:r>
          </a:p>
          <a:p>
            <a:pPr algn="just"/>
            <a:r>
              <a:rPr lang="en-US" sz="2400" dirty="0">
                <a:latin typeface="Times New Roman" pitchFamily="18" charset="0"/>
                <a:cs typeface="Times New Roman" pitchFamily="18" charset="0"/>
              </a:rPr>
              <a:t>These include using online services, particular API’s or even creating your code for web scraping from scratch.</a:t>
            </a:r>
          </a:p>
          <a:p>
            <a:pPr algn="just"/>
            <a:r>
              <a:rPr lang="en-US" sz="2400" dirty="0">
                <a:latin typeface="Times New Roman" pitchFamily="18" charset="0"/>
                <a:cs typeface="Times New Roman" pitchFamily="18" charset="0"/>
              </a:rPr>
              <a:t> Many large websites, like Google, Twitter, Facebook, </a:t>
            </a:r>
            <a:r>
              <a:rPr lang="en-US" sz="2400" dirty="0" err="1">
                <a:latin typeface="Times New Roman" pitchFamily="18" charset="0"/>
                <a:cs typeface="Times New Roman" pitchFamily="18" charset="0"/>
              </a:rPr>
              <a:t>StackOverflow</a:t>
            </a:r>
            <a:r>
              <a:rPr lang="en-US" sz="2400" dirty="0">
                <a:latin typeface="Times New Roman" pitchFamily="18" charset="0"/>
                <a:cs typeface="Times New Roman" pitchFamily="18" charset="0"/>
              </a:rPr>
              <a:t>, etc. have API’s that allow you to access their data in a structured format. </a:t>
            </a:r>
          </a:p>
        </p:txBody>
      </p:sp>
    </p:spTree>
    <p:extLst>
      <p:ext uri="{BB962C8B-B14F-4D97-AF65-F5344CB8AC3E}">
        <p14:creationId xmlns:p14="http://schemas.microsoft.com/office/powerpoint/2010/main" val="1182092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1125</Words>
  <Application>Microsoft Office PowerPoint</Application>
  <PresentationFormat>On-screen Show (4:3)</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Unit 3</vt:lpstr>
      <vt:lpstr>Traits of Big data</vt:lpstr>
      <vt:lpstr>PowerPoint Presentation</vt:lpstr>
      <vt:lpstr>Traits of Big Data</vt:lpstr>
      <vt:lpstr>PowerPoint Presentation</vt:lpstr>
      <vt:lpstr>PowerPoint Presentation</vt:lpstr>
      <vt:lpstr>Advantages of Big Data</vt:lpstr>
      <vt:lpstr>Web Scrapping</vt:lpstr>
      <vt:lpstr>Web scrapping</vt:lpstr>
      <vt:lpstr>Web Scrapping</vt:lpstr>
      <vt:lpstr>Web Scapping</vt:lpstr>
      <vt:lpstr>Web Scrap Code</vt:lpstr>
      <vt:lpstr>Reporting vs. Analysis: What’s the Difference? </vt:lpstr>
      <vt:lpstr>PowerPoint Presentation</vt:lpstr>
      <vt:lpstr>Tools For Data Sciecne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Admin</dc:creator>
  <cp:lastModifiedBy>Vaibhav Chavan</cp:lastModifiedBy>
  <cp:revision>19</cp:revision>
  <dcterms:created xsi:type="dcterms:W3CDTF">2022-09-30T07:47:00Z</dcterms:created>
  <dcterms:modified xsi:type="dcterms:W3CDTF">2022-10-28T02:49:40Z</dcterms:modified>
</cp:coreProperties>
</file>