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7672-EF1F-8DD3-DDE9-7D7C48B2E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DF0898-D1B7-34BB-8623-9CE4BF9063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AD0703-6486-724A-0BF2-F1B63063267D}"/>
              </a:ext>
            </a:extLst>
          </p:cNvPr>
          <p:cNvSpPr>
            <a:spLocks noGrp="1"/>
          </p:cNvSpPr>
          <p:nvPr>
            <p:ph type="dt" sz="half" idx="10"/>
          </p:nvPr>
        </p:nvSpPr>
        <p:spPr/>
        <p:txBody>
          <a:bodyPr/>
          <a:lstStyle/>
          <a:p>
            <a:fld id="{8553371E-5A1D-411C-B213-445F565B7E64}" type="datetimeFigureOut">
              <a:rPr lang="en-IN" smtClean="0"/>
              <a:t>08-11-2023</a:t>
            </a:fld>
            <a:endParaRPr lang="en-IN"/>
          </a:p>
        </p:txBody>
      </p:sp>
      <p:sp>
        <p:nvSpPr>
          <p:cNvPr id="5" name="Footer Placeholder 4">
            <a:extLst>
              <a:ext uri="{FF2B5EF4-FFF2-40B4-BE49-F238E27FC236}">
                <a16:creationId xmlns:a16="http://schemas.microsoft.com/office/drawing/2014/main" id="{F06055EB-DDD7-19B6-3791-C0FCF47222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F7845-0DD2-D1E8-E471-72A87623D728}"/>
              </a:ext>
            </a:extLst>
          </p:cNvPr>
          <p:cNvSpPr>
            <a:spLocks noGrp="1"/>
          </p:cNvSpPr>
          <p:nvPr>
            <p:ph type="sldNum" sz="quarter" idx="12"/>
          </p:nvPr>
        </p:nvSpPr>
        <p:spPr/>
        <p:txBody>
          <a:bodyPr/>
          <a:lstStyle/>
          <a:p>
            <a:fld id="{8BFA45FB-E14B-40B6-A9AC-D3E6AB75AD38}" type="slidenum">
              <a:rPr lang="en-IN" smtClean="0"/>
              <a:t>‹#›</a:t>
            </a:fld>
            <a:endParaRPr lang="en-IN"/>
          </a:p>
        </p:txBody>
      </p:sp>
    </p:spTree>
    <p:extLst>
      <p:ext uri="{BB962C8B-B14F-4D97-AF65-F5344CB8AC3E}">
        <p14:creationId xmlns:p14="http://schemas.microsoft.com/office/powerpoint/2010/main" val="48997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A533-79F3-F9A6-D530-C3598FB00A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CD2272-9696-0389-A05D-114EBE1D9A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61A630-BF85-341B-1580-6CA7B46622AD}"/>
              </a:ext>
            </a:extLst>
          </p:cNvPr>
          <p:cNvSpPr>
            <a:spLocks noGrp="1"/>
          </p:cNvSpPr>
          <p:nvPr>
            <p:ph type="dt" sz="half" idx="10"/>
          </p:nvPr>
        </p:nvSpPr>
        <p:spPr/>
        <p:txBody>
          <a:bodyPr/>
          <a:lstStyle/>
          <a:p>
            <a:fld id="{8553371E-5A1D-411C-B213-445F565B7E64}" type="datetimeFigureOut">
              <a:rPr lang="en-IN" smtClean="0"/>
              <a:t>08-11-2023</a:t>
            </a:fld>
            <a:endParaRPr lang="en-IN"/>
          </a:p>
        </p:txBody>
      </p:sp>
      <p:sp>
        <p:nvSpPr>
          <p:cNvPr id="5" name="Footer Placeholder 4">
            <a:extLst>
              <a:ext uri="{FF2B5EF4-FFF2-40B4-BE49-F238E27FC236}">
                <a16:creationId xmlns:a16="http://schemas.microsoft.com/office/drawing/2014/main" id="{AE6A7181-45CD-7DA3-0FB6-5B4178B92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5702E-BBC9-48CE-99BE-963E6B5F5267}"/>
              </a:ext>
            </a:extLst>
          </p:cNvPr>
          <p:cNvSpPr>
            <a:spLocks noGrp="1"/>
          </p:cNvSpPr>
          <p:nvPr>
            <p:ph type="sldNum" sz="quarter" idx="12"/>
          </p:nvPr>
        </p:nvSpPr>
        <p:spPr/>
        <p:txBody>
          <a:bodyPr/>
          <a:lstStyle/>
          <a:p>
            <a:fld id="{8BFA45FB-E14B-40B6-A9AC-D3E6AB75AD38}" type="slidenum">
              <a:rPr lang="en-IN" smtClean="0"/>
              <a:t>‹#›</a:t>
            </a:fld>
            <a:endParaRPr lang="en-IN"/>
          </a:p>
        </p:txBody>
      </p:sp>
    </p:spTree>
    <p:extLst>
      <p:ext uri="{BB962C8B-B14F-4D97-AF65-F5344CB8AC3E}">
        <p14:creationId xmlns:p14="http://schemas.microsoft.com/office/powerpoint/2010/main" val="353480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3D388F-BB2D-D830-D253-A1724EEE19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6636B3-20D5-CFC0-A06B-55CFFC6A9D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F1AE8-9A2E-C6D1-534A-679CB0D6ECD6}"/>
              </a:ext>
            </a:extLst>
          </p:cNvPr>
          <p:cNvSpPr>
            <a:spLocks noGrp="1"/>
          </p:cNvSpPr>
          <p:nvPr>
            <p:ph type="dt" sz="half" idx="10"/>
          </p:nvPr>
        </p:nvSpPr>
        <p:spPr/>
        <p:txBody>
          <a:bodyPr/>
          <a:lstStyle/>
          <a:p>
            <a:fld id="{8553371E-5A1D-411C-B213-445F565B7E64}" type="datetimeFigureOut">
              <a:rPr lang="en-IN" smtClean="0"/>
              <a:t>08-11-2023</a:t>
            </a:fld>
            <a:endParaRPr lang="en-IN"/>
          </a:p>
        </p:txBody>
      </p:sp>
      <p:sp>
        <p:nvSpPr>
          <p:cNvPr id="5" name="Footer Placeholder 4">
            <a:extLst>
              <a:ext uri="{FF2B5EF4-FFF2-40B4-BE49-F238E27FC236}">
                <a16:creationId xmlns:a16="http://schemas.microsoft.com/office/drawing/2014/main" id="{61BFE48E-0D02-EEA0-894C-0863BA739D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02998-73D7-52A6-8571-D81601E81AD1}"/>
              </a:ext>
            </a:extLst>
          </p:cNvPr>
          <p:cNvSpPr>
            <a:spLocks noGrp="1"/>
          </p:cNvSpPr>
          <p:nvPr>
            <p:ph type="sldNum" sz="quarter" idx="12"/>
          </p:nvPr>
        </p:nvSpPr>
        <p:spPr/>
        <p:txBody>
          <a:bodyPr/>
          <a:lstStyle/>
          <a:p>
            <a:fld id="{8BFA45FB-E14B-40B6-A9AC-D3E6AB75AD38}" type="slidenum">
              <a:rPr lang="en-IN" smtClean="0"/>
              <a:t>‹#›</a:t>
            </a:fld>
            <a:endParaRPr lang="en-IN"/>
          </a:p>
        </p:txBody>
      </p:sp>
    </p:spTree>
    <p:extLst>
      <p:ext uri="{BB962C8B-B14F-4D97-AF65-F5344CB8AC3E}">
        <p14:creationId xmlns:p14="http://schemas.microsoft.com/office/powerpoint/2010/main" val="192875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D74E-07D4-ABBF-A45A-8E5DC4CB98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B59B5E-93D9-A2B7-BAE4-E7CEE134D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70149-989E-AA35-F849-3378BC2DA9CE}"/>
              </a:ext>
            </a:extLst>
          </p:cNvPr>
          <p:cNvSpPr>
            <a:spLocks noGrp="1"/>
          </p:cNvSpPr>
          <p:nvPr>
            <p:ph type="dt" sz="half" idx="10"/>
          </p:nvPr>
        </p:nvSpPr>
        <p:spPr/>
        <p:txBody>
          <a:bodyPr/>
          <a:lstStyle/>
          <a:p>
            <a:fld id="{8553371E-5A1D-411C-B213-445F565B7E64}" type="datetimeFigureOut">
              <a:rPr lang="en-IN" smtClean="0"/>
              <a:t>08-11-2023</a:t>
            </a:fld>
            <a:endParaRPr lang="en-IN"/>
          </a:p>
        </p:txBody>
      </p:sp>
      <p:sp>
        <p:nvSpPr>
          <p:cNvPr id="5" name="Footer Placeholder 4">
            <a:extLst>
              <a:ext uri="{FF2B5EF4-FFF2-40B4-BE49-F238E27FC236}">
                <a16:creationId xmlns:a16="http://schemas.microsoft.com/office/drawing/2014/main" id="{2704A1A6-94C5-00CB-6B8A-F917182774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1D92A-1C72-C992-0C98-661CFE96650E}"/>
              </a:ext>
            </a:extLst>
          </p:cNvPr>
          <p:cNvSpPr>
            <a:spLocks noGrp="1"/>
          </p:cNvSpPr>
          <p:nvPr>
            <p:ph type="sldNum" sz="quarter" idx="12"/>
          </p:nvPr>
        </p:nvSpPr>
        <p:spPr/>
        <p:txBody>
          <a:bodyPr/>
          <a:lstStyle/>
          <a:p>
            <a:fld id="{8BFA45FB-E14B-40B6-A9AC-D3E6AB75AD38}" type="slidenum">
              <a:rPr lang="en-IN" smtClean="0"/>
              <a:t>‹#›</a:t>
            </a:fld>
            <a:endParaRPr lang="en-IN"/>
          </a:p>
        </p:txBody>
      </p:sp>
    </p:spTree>
    <p:extLst>
      <p:ext uri="{BB962C8B-B14F-4D97-AF65-F5344CB8AC3E}">
        <p14:creationId xmlns:p14="http://schemas.microsoft.com/office/powerpoint/2010/main" val="385105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E5E1-E959-54AD-089C-DE9B85F3A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CC1027-D1DA-254C-0D41-2C0DF12EE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DA6DE6-44AB-1AFF-2A17-331CB7C95CCE}"/>
              </a:ext>
            </a:extLst>
          </p:cNvPr>
          <p:cNvSpPr>
            <a:spLocks noGrp="1"/>
          </p:cNvSpPr>
          <p:nvPr>
            <p:ph type="dt" sz="half" idx="10"/>
          </p:nvPr>
        </p:nvSpPr>
        <p:spPr/>
        <p:txBody>
          <a:bodyPr/>
          <a:lstStyle/>
          <a:p>
            <a:fld id="{8553371E-5A1D-411C-B213-445F565B7E64}" type="datetimeFigureOut">
              <a:rPr lang="en-IN" smtClean="0"/>
              <a:t>08-11-2023</a:t>
            </a:fld>
            <a:endParaRPr lang="en-IN"/>
          </a:p>
        </p:txBody>
      </p:sp>
      <p:sp>
        <p:nvSpPr>
          <p:cNvPr id="5" name="Footer Placeholder 4">
            <a:extLst>
              <a:ext uri="{FF2B5EF4-FFF2-40B4-BE49-F238E27FC236}">
                <a16:creationId xmlns:a16="http://schemas.microsoft.com/office/drawing/2014/main" id="{C22C067C-2249-6F55-4233-48BCAEEB77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79BBCF-6C6A-85BC-3455-849BE96AE9CE}"/>
              </a:ext>
            </a:extLst>
          </p:cNvPr>
          <p:cNvSpPr>
            <a:spLocks noGrp="1"/>
          </p:cNvSpPr>
          <p:nvPr>
            <p:ph type="sldNum" sz="quarter" idx="12"/>
          </p:nvPr>
        </p:nvSpPr>
        <p:spPr/>
        <p:txBody>
          <a:bodyPr/>
          <a:lstStyle/>
          <a:p>
            <a:fld id="{8BFA45FB-E14B-40B6-A9AC-D3E6AB75AD38}" type="slidenum">
              <a:rPr lang="en-IN" smtClean="0"/>
              <a:t>‹#›</a:t>
            </a:fld>
            <a:endParaRPr lang="en-IN"/>
          </a:p>
        </p:txBody>
      </p:sp>
    </p:spTree>
    <p:extLst>
      <p:ext uri="{BB962C8B-B14F-4D97-AF65-F5344CB8AC3E}">
        <p14:creationId xmlns:p14="http://schemas.microsoft.com/office/powerpoint/2010/main" val="144552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5E86-6443-AAC2-9B15-5EC94F4519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091A02-D947-737E-384C-FBCB58757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991C6B-E198-69CC-4C53-A8E4455006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53AE9E-4A01-A6C4-A84C-313BB6C7C6DF}"/>
              </a:ext>
            </a:extLst>
          </p:cNvPr>
          <p:cNvSpPr>
            <a:spLocks noGrp="1"/>
          </p:cNvSpPr>
          <p:nvPr>
            <p:ph type="dt" sz="half" idx="10"/>
          </p:nvPr>
        </p:nvSpPr>
        <p:spPr/>
        <p:txBody>
          <a:bodyPr/>
          <a:lstStyle/>
          <a:p>
            <a:fld id="{8553371E-5A1D-411C-B213-445F565B7E64}" type="datetimeFigureOut">
              <a:rPr lang="en-IN" smtClean="0"/>
              <a:t>08-11-2023</a:t>
            </a:fld>
            <a:endParaRPr lang="en-IN"/>
          </a:p>
        </p:txBody>
      </p:sp>
      <p:sp>
        <p:nvSpPr>
          <p:cNvPr id="6" name="Footer Placeholder 5">
            <a:extLst>
              <a:ext uri="{FF2B5EF4-FFF2-40B4-BE49-F238E27FC236}">
                <a16:creationId xmlns:a16="http://schemas.microsoft.com/office/drawing/2014/main" id="{7C31E8CB-C74E-AA78-1C2B-81CAA02B5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F9FA0D-175E-C562-DFC9-678CD2FF70DE}"/>
              </a:ext>
            </a:extLst>
          </p:cNvPr>
          <p:cNvSpPr>
            <a:spLocks noGrp="1"/>
          </p:cNvSpPr>
          <p:nvPr>
            <p:ph type="sldNum" sz="quarter" idx="12"/>
          </p:nvPr>
        </p:nvSpPr>
        <p:spPr/>
        <p:txBody>
          <a:bodyPr/>
          <a:lstStyle/>
          <a:p>
            <a:fld id="{8BFA45FB-E14B-40B6-A9AC-D3E6AB75AD38}" type="slidenum">
              <a:rPr lang="en-IN" smtClean="0"/>
              <a:t>‹#›</a:t>
            </a:fld>
            <a:endParaRPr lang="en-IN"/>
          </a:p>
        </p:txBody>
      </p:sp>
    </p:spTree>
    <p:extLst>
      <p:ext uri="{BB962C8B-B14F-4D97-AF65-F5344CB8AC3E}">
        <p14:creationId xmlns:p14="http://schemas.microsoft.com/office/powerpoint/2010/main" val="322145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AD79-B567-14A3-3030-631D7B4E9C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EEC242-BE3E-E248-79BB-3D6573A66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1804C2-755D-2F74-926B-9117983BED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D8284B-A899-B134-9C8C-A8A8D28DB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CADD7-3A27-AD9D-45F0-46DB86A9DB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775880-5BEE-F0EC-66B1-275E6C16C694}"/>
              </a:ext>
            </a:extLst>
          </p:cNvPr>
          <p:cNvSpPr>
            <a:spLocks noGrp="1"/>
          </p:cNvSpPr>
          <p:nvPr>
            <p:ph type="dt" sz="half" idx="10"/>
          </p:nvPr>
        </p:nvSpPr>
        <p:spPr/>
        <p:txBody>
          <a:bodyPr/>
          <a:lstStyle/>
          <a:p>
            <a:fld id="{8553371E-5A1D-411C-B213-445F565B7E64}" type="datetimeFigureOut">
              <a:rPr lang="en-IN" smtClean="0"/>
              <a:t>08-11-2023</a:t>
            </a:fld>
            <a:endParaRPr lang="en-IN"/>
          </a:p>
        </p:txBody>
      </p:sp>
      <p:sp>
        <p:nvSpPr>
          <p:cNvPr id="8" name="Footer Placeholder 7">
            <a:extLst>
              <a:ext uri="{FF2B5EF4-FFF2-40B4-BE49-F238E27FC236}">
                <a16:creationId xmlns:a16="http://schemas.microsoft.com/office/drawing/2014/main" id="{82E52D50-5544-1B7E-1141-7CEFCE382A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E9E1FD-3266-80B2-0298-19FA90D0EFB2}"/>
              </a:ext>
            </a:extLst>
          </p:cNvPr>
          <p:cNvSpPr>
            <a:spLocks noGrp="1"/>
          </p:cNvSpPr>
          <p:nvPr>
            <p:ph type="sldNum" sz="quarter" idx="12"/>
          </p:nvPr>
        </p:nvSpPr>
        <p:spPr/>
        <p:txBody>
          <a:bodyPr/>
          <a:lstStyle/>
          <a:p>
            <a:fld id="{8BFA45FB-E14B-40B6-A9AC-D3E6AB75AD38}" type="slidenum">
              <a:rPr lang="en-IN" smtClean="0"/>
              <a:t>‹#›</a:t>
            </a:fld>
            <a:endParaRPr lang="en-IN"/>
          </a:p>
        </p:txBody>
      </p:sp>
    </p:spTree>
    <p:extLst>
      <p:ext uri="{BB962C8B-B14F-4D97-AF65-F5344CB8AC3E}">
        <p14:creationId xmlns:p14="http://schemas.microsoft.com/office/powerpoint/2010/main" val="52838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E481-B899-D209-E739-BEB2B37B03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C31DC0-90E3-1BB9-2EAB-D71DC8EF23FE}"/>
              </a:ext>
            </a:extLst>
          </p:cNvPr>
          <p:cNvSpPr>
            <a:spLocks noGrp="1"/>
          </p:cNvSpPr>
          <p:nvPr>
            <p:ph type="dt" sz="half" idx="10"/>
          </p:nvPr>
        </p:nvSpPr>
        <p:spPr/>
        <p:txBody>
          <a:bodyPr/>
          <a:lstStyle/>
          <a:p>
            <a:fld id="{8553371E-5A1D-411C-B213-445F565B7E64}" type="datetimeFigureOut">
              <a:rPr lang="en-IN" smtClean="0"/>
              <a:t>08-11-2023</a:t>
            </a:fld>
            <a:endParaRPr lang="en-IN"/>
          </a:p>
        </p:txBody>
      </p:sp>
      <p:sp>
        <p:nvSpPr>
          <p:cNvPr id="4" name="Footer Placeholder 3">
            <a:extLst>
              <a:ext uri="{FF2B5EF4-FFF2-40B4-BE49-F238E27FC236}">
                <a16:creationId xmlns:a16="http://schemas.microsoft.com/office/drawing/2014/main" id="{0AD66DFB-BF0C-B099-9B6B-8D82FB1FC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A0212E-D8E9-43A2-1018-713737062F32}"/>
              </a:ext>
            </a:extLst>
          </p:cNvPr>
          <p:cNvSpPr>
            <a:spLocks noGrp="1"/>
          </p:cNvSpPr>
          <p:nvPr>
            <p:ph type="sldNum" sz="quarter" idx="12"/>
          </p:nvPr>
        </p:nvSpPr>
        <p:spPr/>
        <p:txBody>
          <a:bodyPr/>
          <a:lstStyle/>
          <a:p>
            <a:fld id="{8BFA45FB-E14B-40B6-A9AC-D3E6AB75AD38}" type="slidenum">
              <a:rPr lang="en-IN" smtClean="0"/>
              <a:t>‹#›</a:t>
            </a:fld>
            <a:endParaRPr lang="en-IN"/>
          </a:p>
        </p:txBody>
      </p:sp>
    </p:spTree>
    <p:extLst>
      <p:ext uri="{BB962C8B-B14F-4D97-AF65-F5344CB8AC3E}">
        <p14:creationId xmlns:p14="http://schemas.microsoft.com/office/powerpoint/2010/main" val="66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CFB9A-C497-DE5C-59B3-F22568569BDF}"/>
              </a:ext>
            </a:extLst>
          </p:cNvPr>
          <p:cNvSpPr>
            <a:spLocks noGrp="1"/>
          </p:cNvSpPr>
          <p:nvPr>
            <p:ph type="dt" sz="half" idx="10"/>
          </p:nvPr>
        </p:nvSpPr>
        <p:spPr/>
        <p:txBody>
          <a:bodyPr/>
          <a:lstStyle/>
          <a:p>
            <a:fld id="{8553371E-5A1D-411C-B213-445F565B7E64}" type="datetimeFigureOut">
              <a:rPr lang="en-IN" smtClean="0"/>
              <a:t>08-11-2023</a:t>
            </a:fld>
            <a:endParaRPr lang="en-IN"/>
          </a:p>
        </p:txBody>
      </p:sp>
      <p:sp>
        <p:nvSpPr>
          <p:cNvPr id="3" name="Footer Placeholder 2">
            <a:extLst>
              <a:ext uri="{FF2B5EF4-FFF2-40B4-BE49-F238E27FC236}">
                <a16:creationId xmlns:a16="http://schemas.microsoft.com/office/drawing/2014/main" id="{BEF4575E-F9C2-43DE-1E29-6E9CE60B0F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D01C28-2BE3-7E8F-22AC-07606E92727A}"/>
              </a:ext>
            </a:extLst>
          </p:cNvPr>
          <p:cNvSpPr>
            <a:spLocks noGrp="1"/>
          </p:cNvSpPr>
          <p:nvPr>
            <p:ph type="sldNum" sz="quarter" idx="12"/>
          </p:nvPr>
        </p:nvSpPr>
        <p:spPr/>
        <p:txBody>
          <a:bodyPr/>
          <a:lstStyle/>
          <a:p>
            <a:fld id="{8BFA45FB-E14B-40B6-A9AC-D3E6AB75AD38}" type="slidenum">
              <a:rPr lang="en-IN" smtClean="0"/>
              <a:t>‹#›</a:t>
            </a:fld>
            <a:endParaRPr lang="en-IN"/>
          </a:p>
        </p:txBody>
      </p:sp>
    </p:spTree>
    <p:extLst>
      <p:ext uri="{BB962C8B-B14F-4D97-AF65-F5344CB8AC3E}">
        <p14:creationId xmlns:p14="http://schemas.microsoft.com/office/powerpoint/2010/main" val="280194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DDE5-9649-3DB7-CDF0-C9FBFA937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9DC9D3-9482-39F7-5885-6D37E9B6A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8866B9-3E16-5AF9-3B3F-15247160B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60F54-F189-8B6E-EC8A-30EC272A21B3}"/>
              </a:ext>
            </a:extLst>
          </p:cNvPr>
          <p:cNvSpPr>
            <a:spLocks noGrp="1"/>
          </p:cNvSpPr>
          <p:nvPr>
            <p:ph type="dt" sz="half" idx="10"/>
          </p:nvPr>
        </p:nvSpPr>
        <p:spPr/>
        <p:txBody>
          <a:bodyPr/>
          <a:lstStyle/>
          <a:p>
            <a:fld id="{8553371E-5A1D-411C-B213-445F565B7E64}" type="datetimeFigureOut">
              <a:rPr lang="en-IN" smtClean="0"/>
              <a:t>08-11-2023</a:t>
            </a:fld>
            <a:endParaRPr lang="en-IN"/>
          </a:p>
        </p:txBody>
      </p:sp>
      <p:sp>
        <p:nvSpPr>
          <p:cNvPr id="6" name="Footer Placeholder 5">
            <a:extLst>
              <a:ext uri="{FF2B5EF4-FFF2-40B4-BE49-F238E27FC236}">
                <a16:creationId xmlns:a16="http://schemas.microsoft.com/office/drawing/2014/main" id="{32E41107-483A-3B99-B184-9C86B4C7FF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C8DC7D-E576-556F-F1D1-B285361491E4}"/>
              </a:ext>
            </a:extLst>
          </p:cNvPr>
          <p:cNvSpPr>
            <a:spLocks noGrp="1"/>
          </p:cNvSpPr>
          <p:nvPr>
            <p:ph type="sldNum" sz="quarter" idx="12"/>
          </p:nvPr>
        </p:nvSpPr>
        <p:spPr/>
        <p:txBody>
          <a:bodyPr/>
          <a:lstStyle/>
          <a:p>
            <a:fld id="{8BFA45FB-E14B-40B6-A9AC-D3E6AB75AD38}" type="slidenum">
              <a:rPr lang="en-IN" smtClean="0"/>
              <a:t>‹#›</a:t>
            </a:fld>
            <a:endParaRPr lang="en-IN"/>
          </a:p>
        </p:txBody>
      </p:sp>
    </p:spTree>
    <p:extLst>
      <p:ext uri="{BB962C8B-B14F-4D97-AF65-F5344CB8AC3E}">
        <p14:creationId xmlns:p14="http://schemas.microsoft.com/office/powerpoint/2010/main" val="208097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1060-F41B-1847-09B3-2734BE45F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DDE26D-A682-AD3C-3784-1715DB14B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452886-2B54-B0A8-3B50-25C77CC08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09534-58D2-9B6B-A39E-5A34178AB83D}"/>
              </a:ext>
            </a:extLst>
          </p:cNvPr>
          <p:cNvSpPr>
            <a:spLocks noGrp="1"/>
          </p:cNvSpPr>
          <p:nvPr>
            <p:ph type="dt" sz="half" idx="10"/>
          </p:nvPr>
        </p:nvSpPr>
        <p:spPr/>
        <p:txBody>
          <a:bodyPr/>
          <a:lstStyle/>
          <a:p>
            <a:fld id="{8553371E-5A1D-411C-B213-445F565B7E64}" type="datetimeFigureOut">
              <a:rPr lang="en-IN" smtClean="0"/>
              <a:t>08-11-2023</a:t>
            </a:fld>
            <a:endParaRPr lang="en-IN"/>
          </a:p>
        </p:txBody>
      </p:sp>
      <p:sp>
        <p:nvSpPr>
          <p:cNvPr id="6" name="Footer Placeholder 5">
            <a:extLst>
              <a:ext uri="{FF2B5EF4-FFF2-40B4-BE49-F238E27FC236}">
                <a16:creationId xmlns:a16="http://schemas.microsoft.com/office/drawing/2014/main" id="{8A054EE2-24C1-059D-30E8-47B550298A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2B7831-ABEE-4CD9-4ED3-62AB34ACB59F}"/>
              </a:ext>
            </a:extLst>
          </p:cNvPr>
          <p:cNvSpPr>
            <a:spLocks noGrp="1"/>
          </p:cNvSpPr>
          <p:nvPr>
            <p:ph type="sldNum" sz="quarter" idx="12"/>
          </p:nvPr>
        </p:nvSpPr>
        <p:spPr/>
        <p:txBody>
          <a:bodyPr/>
          <a:lstStyle/>
          <a:p>
            <a:fld id="{8BFA45FB-E14B-40B6-A9AC-D3E6AB75AD38}" type="slidenum">
              <a:rPr lang="en-IN" smtClean="0"/>
              <a:t>‹#›</a:t>
            </a:fld>
            <a:endParaRPr lang="en-IN"/>
          </a:p>
        </p:txBody>
      </p:sp>
    </p:spTree>
    <p:extLst>
      <p:ext uri="{BB962C8B-B14F-4D97-AF65-F5344CB8AC3E}">
        <p14:creationId xmlns:p14="http://schemas.microsoft.com/office/powerpoint/2010/main" val="367933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611B8F-7250-B520-9504-03BA655115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7C7DBE-CF84-6A62-A4EC-60F3A116F4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84B774-60F5-2BA2-EC0A-E831CF80B5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3371E-5A1D-411C-B213-445F565B7E64}" type="datetimeFigureOut">
              <a:rPr lang="en-IN" smtClean="0"/>
              <a:t>08-11-2023</a:t>
            </a:fld>
            <a:endParaRPr lang="en-IN"/>
          </a:p>
        </p:txBody>
      </p:sp>
      <p:sp>
        <p:nvSpPr>
          <p:cNvPr id="5" name="Footer Placeholder 4">
            <a:extLst>
              <a:ext uri="{FF2B5EF4-FFF2-40B4-BE49-F238E27FC236}">
                <a16:creationId xmlns:a16="http://schemas.microsoft.com/office/drawing/2014/main" id="{99652FE1-3CA4-E2AB-AF3F-DB8EE1B82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0A9391-ED24-93F6-7054-740B99033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A45FB-E14B-40B6-A9AC-D3E6AB75AD38}" type="slidenum">
              <a:rPr lang="en-IN" smtClean="0"/>
              <a:t>‹#›</a:t>
            </a:fld>
            <a:endParaRPr lang="en-IN"/>
          </a:p>
        </p:txBody>
      </p:sp>
    </p:spTree>
    <p:extLst>
      <p:ext uri="{BB962C8B-B14F-4D97-AF65-F5344CB8AC3E}">
        <p14:creationId xmlns:p14="http://schemas.microsoft.com/office/powerpoint/2010/main" val="2921840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2479-D629-6457-0392-B3FCCCAC639F}"/>
              </a:ext>
            </a:extLst>
          </p:cNvPr>
          <p:cNvSpPr>
            <a:spLocks noGrp="1"/>
          </p:cNvSpPr>
          <p:nvPr>
            <p:ph type="ctrTitle"/>
          </p:nvPr>
        </p:nvSpPr>
        <p:spPr/>
        <p:txBody>
          <a:bodyPr/>
          <a:lstStyle/>
          <a:p>
            <a:r>
              <a:rPr lang="en-US" dirty="0"/>
              <a:t>Unit 6</a:t>
            </a:r>
            <a:br>
              <a:rPr lang="en-US" dirty="0"/>
            </a:br>
            <a:endParaRPr lang="en-IN" dirty="0"/>
          </a:p>
        </p:txBody>
      </p:sp>
      <p:sp>
        <p:nvSpPr>
          <p:cNvPr id="3" name="Subtitle 2">
            <a:extLst>
              <a:ext uri="{FF2B5EF4-FFF2-40B4-BE49-F238E27FC236}">
                <a16:creationId xmlns:a16="http://schemas.microsoft.com/office/drawing/2014/main" id="{83BC4A95-1999-9644-57FF-BB3E26870F1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1064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230D5-7164-22E3-74CB-1438649754D2}"/>
              </a:ext>
            </a:extLst>
          </p:cNvPr>
          <p:cNvSpPr>
            <a:spLocks noGrp="1"/>
          </p:cNvSpPr>
          <p:nvPr>
            <p:ph idx="1"/>
          </p:nvPr>
        </p:nvSpPr>
        <p:spPr>
          <a:xfrm>
            <a:off x="838200" y="358588"/>
            <a:ext cx="10515600" cy="5818375"/>
          </a:xfrm>
        </p:spPr>
        <p:txBody>
          <a:bodyPr>
            <a:normAutofit fontScale="77500" lnSpcReduction="20000"/>
          </a:bodyPr>
          <a:lstStyle/>
          <a:p>
            <a:pPr marL="0" indent="0" algn="l">
              <a:buNone/>
            </a:pPr>
            <a:r>
              <a:rPr lang="en-US" b="1" i="0" dirty="0">
                <a:solidFill>
                  <a:srgbClr val="535353"/>
                </a:solidFill>
                <a:effectLst/>
                <a:latin typeface="inherit"/>
              </a:rPr>
              <a:t>Roles &amp; responsibilities of a data science professional in healthcare</a:t>
            </a:r>
            <a:endParaRPr lang="en-US" b="1" i="0" dirty="0">
              <a:solidFill>
                <a:srgbClr val="343634"/>
              </a:solidFill>
              <a:effectLst/>
              <a:latin typeface="HelveticaNowDisplay"/>
            </a:endParaRPr>
          </a:p>
          <a:p>
            <a:pPr algn="l"/>
            <a:r>
              <a:rPr lang="en-US" b="0" i="0" dirty="0">
                <a:solidFill>
                  <a:srgbClr val="535353"/>
                </a:solidFill>
                <a:effectLst/>
                <a:latin typeface="HelveticaNowDisplay"/>
              </a:rPr>
              <a:t>The efficiency of healthcare workers is increased due to the constant improvements and innovations in the industry. </a:t>
            </a:r>
          </a:p>
          <a:p>
            <a:pPr algn="l"/>
            <a:r>
              <a:rPr lang="en-US" b="0" i="0" dirty="0">
                <a:solidFill>
                  <a:srgbClr val="535353"/>
                </a:solidFill>
                <a:effectLst/>
                <a:latin typeface="HelveticaNowDisplay"/>
              </a:rPr>
              <a:t>The important role of data science in healthcare is crucial to integrating </a:t>
            </a:r>
            <a:r>
              <a:rPr lang="en-US" b="0" i="0" dirty="0">
                <a:solidFill>
                  <a:srgbClr val="FF6600"/>
                </a:solidFill>
                <a:effectLst/>
                <a:latin typeface="HelveticaNowDisplay"/>
              </a:rPr>
              <a:t>data modeling</a:t>
            </a:r>
            <a:r>
              <a:rPr lang="en-US" b="0" i="0" dirty="0">
                <a:solidFill>
                  <a:srgbClr val="535353"/>
                </a:solidFill>
                <a:effectLst/>
                <a:latin typeface="HelveticaNowDisplay"/>
              </a:rPr>
              <a:t> methods throughout the industry. </a:t>
            </a:r>
          </a:p>
          <a:p>
            <a:pPr algn="l"/>
            <a:r>
              <a:rPr lang="en-US" b="0" i="0" dirty="0">
                <a:solidFill>
                  <a:srgbClr val="535353"/>
                </a:solidFill>
                <a:effectLst/>
                <a:latin typeface="HelveticaNowDisplay"/>
              </a:rPr>
              <a:t>Data scientists can make use of the available data to draw conclusions and develop models for the future. </a:t>
            </a:r>
          </a:p>
          <a:p>
            <a:pPr algn="l"/>
            <a:endParaRPr lang="en-US" b="0" i="0" dirty="0">
              <a:solidFill>
                <a:srgbClr val="535353"/>
              </a:solidFill>
              <a:effectLst/>
              <a:latin typeface="HelveticaNowDisplay"/>
            </a:endParaRPr>
          </a:p>
          <a:p>
            <a:pPr marL="0" indent="0" algn="l">
              <a:buNone/>
            </a:pPr>
            <a:r>
              <a:rPr lang="en-US" b="0" i="0" dirty="0">
                <a:solidFill>
                  <a:srgbClr val="535353"/>
                </a:solidFill>
                <a:effectLst/>
                <a:latin typeface="HelveticaNowDisplay"/>
              </a:rPr>
              <a:t>A data scientist’s primary functions in the healthcare sector include the following:</a:t>
            </a:r>
          </a:p>
          <a:p>
            <a:pPr algn="l">
              <a:buFont typeface="Arial" panose="020B0604020202020204" pitchFamily="34" charset="0"/>
              <a:buChar char="•"/>
            </a:pPr>
            <a:r>
              <a:rPr lang="en-US" b="0" i="0" dirty="0">
                <a:solidFill>
                  <a:srgbClr val="535353"/>
                </a:solidFill>
                <a:effectLst/>
                <a:latin typeface="HelveticaNowDisplay"/>
              </a:rPr>
              <a:t>To gather patient information or data</a:t>
            </a:r>
          </a:p>
          <a:p>
            <a:pPr algn="l">
              <a:buFont typeface="Arial" panose="020B0604020202020204" pitchFamily="34" charset="0"/>
              <a:buChar char="•"/>
            </a:pPr>
            <a:r>
              <a:rPr lang="en-US" b="0" i="0" dirty="0">
                <a:solidFill>
                  <a:srgbClr val="535353"/>
                </a:solidFill>
                <a:effectLst/>
                <a:latin typeface="HelveticaNowDisplay"/>
              </a:rPr>
              <a:t>To assess the needs or requirements of the hospital</a:t>
            </a:r>
          </a:p>
          <a:p>
            <a:pPr algn="l">
              <a:buFont typeface="Arial" panose="020B0604020202020204" pitchFamily="34" charset="0"/>
              <a:buChar char="•"/>
            </a:pPr>
            <a:r>
              <a:rPr lang="en-US" b="0" i="0" dirty="0">
                <a:solidFill>
                  <a:srgbClr val="535353"/>
                </a:solidFill>
                <a:effectLst/>
                <a:latin typeface="HelveticaNowDisplay"/>
              </a:rPr>
              <a:t>To organize and classify data so that medical practitioners can use it</a:t>
            </a:r>
          </a:p>
          <a:p>
            <a:pPr algn="l">
              <a:buFont typeface="Arial" panose="020B0604020202020204" pitchFamily="34" charset="0"/>
              <a:buChar char="•"/>
            </a:pPr>
            <a:r>
              <a:rPr lang="en-US" b="0" i="0" dirty="0">
                <a:solidFill>
                  <a:srgbClr val="535353"/>
                </a:solidFill>
                <a:effectLst/>
                <a:latin typeface="HelveticaNowDisplay"/>
              </a:rPr>
              <a:t>To execute data analyses using a variety of tools</a:t>
            </a:r>
          </a:p>
          <a:p>
            <a:pPr algn="l">
              <a:buFont typeface="Arial" panose="020B0604020202020204" pitchFamily="34" charset="0"/>
              <a:buChar char="•"/>
            </a:pPr>
            <a:r>
              <a:rPr lang="en-US" b="0" i="0" dirty="0">
                <a:solidFill>
                  <a:srgbClr val="535353"/>
                </a:solidFill>
                <a:effectLst/>
                <a:latin typeface="HelveticaNowDisplay"/>
              </a:rPr>
              <a:t>Implement various methods to draw insights from unstructured or raw data</a:t>
            </a:r>
          </a:p>
          <a:p>
            <a:pPr algn="l">
              <a:buFont typeface="Arial" panose="020B0604020202020204" pitchFamily="34" charset="0"/>
              <a:buChar char="•"/>
            </a:pPr>
            <a:r>
              <a:rPr lang="en-US" b="0" i="0" dirty="0">
                <a:solidFill>
                  <a:srgbClr val="535353"/>
                </a:solidFill>
                <a:effectLst/>
                <a:latin typeface="HelveticaNowDisplay"/>
              </a:rPr>
              <a:t>Using the assistance of the development teams to create predictive models</a:t>
            </a:r>
          </a:p>
          <a:p>
            <a:endParaRPr lang="en-IN" dirty="0"/>
          </a:p>
        </p:txBody>
      </p:sp>
    </p:spTree>
    <p:extLst>
      <p:ext uri="{BB962C8B-B14F-4D97-AF65-F5344CB8AC3E}">
        <p14:creationId xmlns:p14="http://schemas.microsoft.com/office/powerpoint/2010/main" val="357781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9EF9-D2AF-78FA-A5CF-A50BC56332A6}"/>
              </a:ext>
            </a:extLst>
          </p:cNvPr>
          <p:cNvSpPr>
            <a:spLocks noGrp="1"/>
          </p:cNvSpPr>
          <p:nvPr>
            <p:ph type="title"/>
          </p:nvPr>
        </p:nvSpPr>
        <p:spPr>
          <a:xfrm>
            <a:off x="838200" y="365125"/>
            <a:ext cx="10515600" cy="755463"/>
          </a:xfrm>
        </p:spPr>
        <p:txBody>
          <a:bodyPr>
            <a:normAutofit fontScale="90000"/>
          </a:bodyPr>
          <a:lstStyle/>
          <a:p>
            <a:r>
              <a:rPr lang="en-US" b="1" i="0" dirty="0">
                <a:solidFill>
                  <a:srgbClr val="343634"/>
                </a:solidFill>
                <a:effectLst/>
                <a:latin typeface="HelveticaNowDisplay"/>
              </a:rPr>
              <a:t>Role of Data Science in Stock Market Trading </a:t>
            </a:r>
            <a:br>
              <a:rPr lang="en-US" b="1" i="0" dirty="0">
                <a:solidFill>
                  <a:srgbClr val="343634"/>
                </a:solidFill>
                <a:effectLst/>
                <a:latin typeface="HelveticaNowDisplay"/>
              </a:rPr>
            </a:br>
            <a:endParaRPr lang="en-IN" dirty="0"/>
          </a:p>
        </p:txBody>
      </p:sp>
      <p:sp>
        <p:nvSpPr>
          <p:cNvPr id="3" name="Content Placeholder 2">
            <a:extLst>
              <a:ext uri="{FF2B5EF4-FFF2-40B4-BE49-F238E27FC236}">
                <a16:creationId xmlns:a16="http://schemas.microsoft.com/office/drawing/2014/main" id="{F83D287E-90CB-7E1E-C90C-6ABC88DB1F50}"/>
              </a:ext>
            </a:extLst>
          </p:cNvPr>
          <p:cNvSpPr>
            <a:spLocks noGrp="1"/>
          </p:cNvSpPr>
          <p:nvPr>
            <p:ph idx="1"/>
          </p:nvPr>
        </p:nvSpPr>
        <p:spPr>
          <a:xfrm>
            <a:off x="134471" y="1120588"/>
            <a:ext cx="11976847" cy="5862918"/>
          </a:xfrm>
        </p:spPr>
        <p:txBody>
          <a:bodyPr/>
          <a:lstStyle/>
          <a:p>
            <a:r>
              <a:rPr lang="en-US" b="0" i="0" dirty="0">
                <a:solidFill>
                  <a:srgbClr val="535353"/>
                </a:solidFill>
                <a:effectLst/>
                <a:latin typeface="HelveticaNowDisplay"/>
              </a:rPr>
              <a:t>Data science has transformed our economy.</a:t>
            </a:r>
          </a:p>
          <a:p>
            <a:r>
              <a:rPr lang="en-US" b="0" i="0" dirty="0">
                <a:solidFill>
                  <a:srgbClr val="535353"/>
                </a:solidFill>
                <a:effectLst/>
                <a:latin typeface="HelveticaNowDisplay"/>
              </a:rPr>
              <a:t> The best example of data science is the disruption it had on the Indian stock market. </a:t>
            </a:r>
          </a:p>
          <a:p>
            <a:r>
              <a:rPr lang="en-US" b="0" i="0" dirty="0">
                <a:solidFill>
                  <a:srgbClr val="535353"/>
                </a:solidFill>
                <a:effectLst/>
                <a:latin typeface="HelveticaNowDisplay"/>
              </a:rPr>
              <a:t>As one of the major segments of a country’s economy, the stock market has used this digital revolution to go from strength to strength.</a:t>
            </a:r>
          </a:p>
          <a:p>
            <a:r>
              <a:rPr lang="en-US" b="0" i="0" dirty="0">
                <a:solidFill>
                  <a:srgbClr val="535353"/>
                </a:solidFill>
                <a:effectLst/>
                <a:latin typeface="HelveticaNowDisplay"/>
              </a:rPr>
              <a:t> From analyzing market trends and predicting stock prices to identifying potential trading opportunities in the stock market, </a:t>
            </a:r>
            <a:r>
              <a:rPr lang="en-US" b="0" i="0" dirty="0">
                <a:solidFill>
                  <a:srgbClr val="FF6600"/>
                </a:solidFill>
                <a:effectLst/>
                <a:latin typeface="HelveticaNowDisplay"/>
              </a:rPr>
              <a:t>data science</a:t>
            </a:r>
            <a:r>
              <a:rPr lang="en-US" b="0" i="0" dirty="0">
                <a:solidFill>
                  <a:srgbClr val="535353"/>
                </a:solidFill>
                <a:effectLst/>
                <a:latin typeface="HelveticaNowDisplay"/>
              </a:rPr>
              <a:t> provides invaluable financial business intelligence. </a:t>
            </a:r>
          </a:p>
          <a:p>
            <a:endParaRPr lang="en-IN" dirty="0"/>
          </a:p>
        </p:txBody>
      </p:sp>
    </p:spTree>
    <p:extLst>
      <p:ext uri="{BB962C8B-B14F-4D97-AF65-F5344CB8AC3E}">
        <p14:creationId xmlns:p14="http://schemas.microsoft.com/office/powerpoint/2010/main" val="263210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39178-A5B3-85B1-B473-364335541854}"/>
              </a:ext>
            </a:extLst>
          </p:cNvPr>
          <p:cNvSpPr>
            <a:spLocks noGrp="1"/>
          </p:cNvSpPr>
          <p:nvPr>
            <p:ph idx="1"/>
          </p:nvPr>
        </p:nvSpPr>
        <p:spPr>
          <a:xfrm>
            <a:off x="98612" y="259976"/>
            <a:ext cx="11255188" cy="5916987"/>
          </a:xfrm>
        </p:spPr>
        <p:txBody>
          <a:bodyPr/>
          <a:lstStyle/>
          <a:p>
            <a:pPr algn="l"/>
            <a:r>
              <a:rPr lang="en-US" b="1" i="0" dirty="0">
                <a:solidFill>
                  <a:srgbClr val="343634"/>
                </a:solidFill>
                <a:effectLst/>
                <a:latin typeface="HelveticaNowDisplay"/>
              </a:rPr>
              <a:t>Role Of Data Science In Stock Market Trading</a:t>
            </a:r>
          </a:p>
          <a:p>
            <a:pPr algn="l"/>
            <a:r>
              <a:rPr lang="en-US" b="0" i="0" dirty="0">
                <a:solidFill>
                  <a:srgbClr val="535353"/>
                </a:solidFill>
                <a:effectLst/>
                <a:latin typeface="HelveticaNowDisplay"/>
              </a:rPr>
              <a:t>Data science is the study of data, primarily focusing on extracting insights and understandings and using them to make informed decisions. </a:t>
            </a:r>
          </a:p>
          <a:p>
            <a:pPr algn="l"/>
            <a:r>
              <a:rPr lang="en-US" b="0" i="0" dirty="0">
                <a:solidFill>
                  <a:srgbClr val="535353"/>
                </a:solidFill>
                <a:effectLst/>
                <a:latin typeface="HelveticaNowDisplay"/>
              </a:rPr>
              <a:t>Here is some </a:t>
            </a:r>
            <a:r>
              <a:rPr lang="en-US" b="0" i="0" dirty="0">
                <a:solidFill>
                  <a:srgbClr val="FF6600"/>
                </a:solidFill>
                <a:effectLst/>
                <a:latin typeface="HelveticaNowDisplay"/>
              </a:rPr>
              <a:t>data science application</a:t>
            </a:r>
            <a:r>
              <a:rPr lang="en-US" b="0" i="0" dirty="0">
                <a:solidFill>
                  <a:srgbClr val="535353"/>
                </a:solidFill>
                <a:effectLst/>
                <a:latin typeface="HelveticaNowDisplay"/>
              </a:rPr>
              <a:t> that is critical in stock market trading.</a:t>
            </a:r>
          </a:p>
          <a:p>
            <a:r>
              <a:rPr lang="en-US" b="1" i="0" dirty="0">
                <a:solidFill>
                  <a:srgbClr val="535353"/>
                </a:solidFill>
                <a:effectLst/>
                <a:latin typeface="inherit"/>
              </a:rPr>
              <a:t>Capital Market Insights In Real-Time</a:t>
            </a:r>
            <a:endParaRPr lang="en-US" b="0" i="0" dirty="0">
              <a:solidFill>
                <a:srgbClr val="535353"/>
              </a:solidFill>
              <a:effectLst/>
              <a:latin typeface="HelveticaNowDisplay"/>
            </a:endParaRPr>
          </a:p>
          <a:p>
            <a:r>
              <a:rPr lang="en-IN" b="1" i="0" dirty="0">
                <a:solidFill>
                  <a:srgbClr val="535353"/>
                </a:solidFill>
                <a:effectLst/>
                <a:latin typeface="inherit"/>
              </a:rPr>
              <a:t>Algorithmic Trading</a:t>
            </a:r>
            <a:endParaRPr lang="en-IN" b="0" i="0" dirty="0">
              <a:solidFill>
                <a:srgbClr val="535353"/>
              </a:solidFill>
              <a:effectLst/>
              <a:latin typeface="HelveticaNowDisplay"/>
            </a:endParaRPr>
          </a:p>
          <a:p>
            <a:r>
              <a:rPr lang="en-IN" b="1" i="0" dirty="0">
                <a:solidFill>
                  <a:srgbClr val="535353"/>
                </a:solidFill>
                <a:effectLst/>
                <a:latin typeface="inherit"/>
              </a:rPr>
              <a:t>Identify Fraudulent </a:t>
            </a:r>
            <a:r>
              <a:rPr lang="en-IN" b="1" i="0" dirty="0" err="1">
                <a:solidFill>
                  <a:srgbClr val="535353"/>
                </a:solidFill>
                <a:effectLst/>
                <a:latin typeface="inherit"/>
              </a:rPr>
              <a:t>Behavior</a:t>
            </a:r>
            <a:endParaRPr lang="en-IN" b="0" i="0" dirty="0">
              <a:solidFill>
                <a:srgbClr val="535353"/>
              </a:solidFill>
              <a:effectLst/>
              <a:latin typeface="HelveticaNowDisplay"/>
            </a:endParaRPr>
          </a:p>
          <a:p>
            <a:pPr algn="l"/>
            <a:endParaRPr lang="en-US" b="0" i="0" dirty="0">
              <a:solidFill>
                <a:srgbClr val="535353"/>
              </a:solidFill>
              <a:effectLst/>
              <a:latin typeface="HelveticaNowDisplay"/>
            </a:endParaRPr>
          </a:p>
          <a:p>
            <a:endParaRPr lang="en-IN" dirty="0"/>
          </a:p>
        </p:txBody>
      </p:sp>
    </p:spTree>
    <p:extLst>
      <p:ext uri="{BB962C8B-B14F-4D97-AF65-F5344CB8AC3E}">
        <p14:creationId xmlns:p14="http://schemas.microsoft.com/office/powerpoint/2010/main" val="466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A8B6B-2D84-9798-6829-A36D3436A6BD}"/>
              </a:ext>
            </a:extLst>
          </p:cNvPr>
          <p:cNvSpPr>
            <a:spLocks noGrp="1"/>
          </p:cNvSpPr>
          <p:nvPr>
            <p:ph idx="1"/>
          </p:nvPr>
        </p:nvSpPr>
        <p:spPr>
          <a:xfrm>
            <a:off x="134471" y="277906"/>
            <a:ext cx="11219329" cy="5899057"/>
          </a:xfrm>
        </p:spPr>
        <p:txBody>
          <a:bodyPr>
            <a:normAutofit fontScale="92500" lnSpcReduction="20000"/>
          </a:bodyPr>
          <a:lstStyle/>
          <a:p>
            <a:pPr marL="0" indent="0" algn="l">
              <a:buNone/>
            </a:pPr>
            <a:r>
              <a:rPr lang="en-US" b="1" i="0" dirty="0">
                <a:solidFill>
                  <a:srgbClr val="535353"/>
                </a:solidFill>
                <a:effectLst/>
                <a:latin typeface="inherit"/>
              </a:rPr>
              <a:t>What Types Of Analysis Are Used In Stock Market Trading?</a:t>
            </a:r>
            <a:endParaRPr lang="en-US" b="1" i="0" dirty="0">
              <a:solidFill>
                <a:srgbClr val="343634"/>
              </a:solidFill>
              <a:effectLst/>
              <a:latin typeface="HelveticaNowDisplay"/>
            </a:endParaRPr>
          </a:p>
          <a:p>
            <a:pPr algn="l">
              <a:buFont typeface="Arial" panose="020B0604020202020204" pitchFamily="34" charset="0"/>
              <a:buChar char="•"/>
            </a:pPr>
            <a:r>
              <a:rPr lang="en-US" b="1" i="0" dirty="0">
                <a:solidFill>
                  <a:srgbClr val="535353"/>
                </a:solidFill>
                <a:effectLst/>
                <a:latin typeface="inherit"/>
              </a:rPr>
              <a:t>Predictive Modeling For Stock Trading:</a:t>
            </a:r>
            <a:endParaRPr lang="en-US" b="0" i="0" dirty="0">
              <a:solidFill>
                <a:srgbClr val="535353"/>
              </a:solidFill>
              <a:effectLst/>
              <a:latin typeface="HelveticaNowDisplay"/>
            </a:endParaRPr>
          </a:p>
          <a:p>
            <a:pPr algn="l"/>
            <a:r>
              <a:rPr lang="en-US" b="0" i="0" dirty="0">
                <a:solidFill>
                  <a:srgbClr val="535353"/>
                </a:solidFill>
                <a:effectLst/>
                <a:latin typeface="HelveticaNowDisplay"/>
              </a:rPr>
              <a:t>Predictive modeling uses statistics, data mining, and artificial intelligence to analyze data and predict future outcomes and performance. </a:t>
            </a:r>
          </a:p>
          <a:p>
            <a:pPr algn="l"/>
            <a:r>
              <a:rPr lang="en-US" b="0" i="0" dirty="0">
                <a:solidFill>
                  <a:srgbClr val="535353"/>
                </a:solidFill>
                <a:effectLst/>
                <a:latin typeface="HelveticaNowDisplay"/>
              </a:rPr>
              <a:t>It can help identify stocks that are undervalued or overvalued and identify potential earnings surprises.</a:t>
            </a:r>
          </a:p>
          <a:p>
            <a:pPr algn="l">
              <a:buFont typeface="Arial" panose="020B0604020202020204" pitchFamily="34" charset="0"/>
              <a:buChar char="•"/>
            </a:pPr>
            <a:r>
              <a:rPr lang="en-US" b="1" i="0" dirty="0">
                <a:solidFill>
                  <a:srgbClr val="535353"/>
                </a:solidFill>
                <a:effectLst/>
                <a:latin typeface="inherit"/>
              </a:rPr>
              <a:t>Sentiment Analysis:</a:t>
            </a:r>
            <a:endParaRPr lang="en-US" b="0" i="0" dirty="0">
              <a:solidFill>
                <a:srgbClr val="535353"/>
              </a:solidFill>
              <a:effectLst/>
              <a:latin typeface="HelveticaNowDisplay"/>
            </a:endParaRPr>
          </a:p>
          <a:p>
            <a:pPr algn="l"/>
            <a:r>
              <a:rPr lang="en-US" b="0" i="0" dirty="0">
                <a:solidFill>
                  <a:srgbClr val="535353"/>
                </a:solidFill>
                <a:effectLst/>
                <a:latin typeface="HelveticaNowDisplay"/>
              </a:rPr>
              <a:t>In the stock market, sentiment analysis has been particularly helpful in identifying trends, sentiments, and opinions of investors, which can then be used to predict stock price movements and identify trading opportunities.</a:t>
            </a:r>
          </a:p>
          <a:p>
            <a:pPr algn="l">
              <a:buFont typeface="Arial" panose="020B0604020202020204" pitchFamily="34" charset="0"/>
              <a:buChar char="•"/>
            </a:pPr>
            <a:r>
              <a:rPr lang="en-US" b="1" i="0" dirty="0">
                <a:solidFill>
                  <a:srgbClr val="535353"/>
                </a:solidFill>
                <a:effectLst/>
                <a:latin typeface="inherit"/>
              </a:rPr>
              <a:t>Machine Learning For Stock Market:</a:t>
            </a:r>
            <a:endParaRPr lang="en-US" b="0" i="0" dirty="0">
              <a:solidFill>
                <a:srgbClr val="535353"/>
              </a:solidFill>
              <a:effectLst/>
              <a:latin typeface="HelveticaNowDisplay"/>
            </a:endParaRPr>
          </a:p>
          <a:p>
            <a:pPr algn="l"/>
            <a:r>
              <a:rPr lang="en-US" b="0" i="0" dirty="0">
                <a:solidFill>
                  <a:srgbClr val="535353"/>
                </a:solidFill>
                <a:effectLst/>
                <a:latin typeface="HelveticaNowDisplay"/>
              </a:rPr>
              <a:t>Machine learning involves using self-improving algorithms to forecast the future value of stocks and other financial instruments.</a:t>
            </a:r>
          </a:p>
          <a:p>
            <a:pPr algn="l"/>
            <a:r>
              <a:rPr lang="en-US" b="0" i="0" dirty="0">
                <a:solidFill>
                  <a:srgbClr val="535353"/>
                </a:solidFill>
                <a:effectLst/>
                <a:latin typeface="HelveticaNowDisplay"/>
              </a:rPr>
              <a:t> For example, machine learning algorithms such as classifiers and regression can help predict stock market fluctuation.</a:t>
            </a:r>
          </a:p>
          <a:p>
            <a:endParaRPr lang="en-IN" dirty="0"/>
          </a:p>
        </p:txBody>
      </p:sp>
    </p:spTree>
    <p:extLst>
      <p:ext uri="{BB962C8B-B14F-4D97-AF65-F5344CB8AC3E}">
        <p14:creationId xmlns:p14="http://schemas.microsoft.com/office/powerpoint/2010/main" val="261217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06ED9-379D-3B18-641E-4D67759BDBCA}"/>
              </a:ext>
            </a:extLst>
          </p:cNvPr>
          <p:cNvSpPr>
            <a:spLocks noGrp="1"/>
          </p:cNvSpPr>
          <p:nvPr>
            <p:ph idx="1"/>
          </p:nvPr>
        </p:nvSpPr>
        <p:spPr>
          <a:xfrm>
            <a:off x="838200" y="89647"/>
            <a:ext cx="10515600" cy="6678706"/>
          </a:xfrm>
        </p:spPr>
        <p:txBody>
          <a:bodyPr>
            <a:normAutofit/>
          </a:bodyPr>
          <a:lstStyle/>
          <a:p>
            <a:pPr marL="0" indent="0" algn="l">
              <a:buNone/>
            </a:pPr>
            <a:r>
              <a:rPr lang="en-US" b="0" i="0" dirty="0">
                <a:solidFill>
                  <a:srgbClr val="272C37"/>
                </a:solidFill>
                <a:effectLst/>
                <a:latin typeface="Roboto" panose="02000000000000000000" pitchFamily="2" charset="0"/>
              </a:rPr>
              <a:t>Bioinformatics and Data Science in Biology</a:t>
            </a:r>
          </a:p>
          <a:p>
            <a:r>
              <a:rPr lang="en-US" sz="1400" dirty="0">
                <a:solidFill>
                  <a:srgbClr val="51565E"/>
                </a:solidFill>
                <a:latin typeface="Roboto" panose="02000000000000000000" pitchFamily="2" charset="0"/>
              </a:rPr>
              <a:t>Bioinformatics is a multidisciplinary field that utilizes computer programming, machine learning, algorithms, statistics, and other computational tools to organize and analyze large volumes of biological data. </a:t>
            </a:r>
          </a:p>
          <a:p>
            <a:r>
              <a:rPr lang="en-US" sz="1400" dirty="0">
                <a:solidFill>
                  <a:srgbClr val="51565E"/>
                </a:solidFill>
                <a:latin typeface="Roboto" panose="02000000000000000000" pitchFamily="2" charset="0"/>
              </a:rPr>
              <a:t>Fields of biology that generate massive amounts of data include genomics, transcriptomics, proteomics, and metabolomics.</a:t>
            </a:r>
          </a:p>
          <a:p>
            <a:r>
              <a:rPr lang="en-US" sz="1400" dirty="0">
                <a:solidFill>
                  <a:srgbClr val="51565E"/>
                </a:solidFill>
                <a:latin typeface="Roboto" panose="02000000000000000000" pitchFamily="2" charset="0"/>
              </a:rPr>
              <a:t>Bioinformatics entails the storage and management of biological data via the creation and maintenance of powerful databases, as well as the retrieval, analysis, and interpretation of data via algorithms and other computational tools. </a:t>
            </a:r>
          </a:p>
          <a:p>
            <a:r>
              <a:rPr lang="en-US" sz="1400" dirty="0">
                <a:solidFill>
                  <a:srgbClr val="51565E"/>
                </a:solidFill>
                <a:latin typeface="Roboto" panose="02000000000000000000" pitchFamily="2" charset="0"/>
              </a:rPr>
              <a:t>As such, it has applications for a wide range of fields. Here are just a few examples of how bioinformatics helps tackle real-world problems:</a:t>
            </a:r>
          </a:p>
          <a:p>
            <a:pPr algn="l">
              <a:buFont typeface="Arial" panose="020B0604020202020204" pitchFamily="34" charset="0"/>
              <a:buChar char="•"/>
            </a:pPr>
            <a:r>
              <a:rPr lang="en-US" sz="1400" b="0" i="0" dirty="0">
                <a:solidFill>
                  <a:srgbClr val="51565E"/>
                </a:solidFill>
                <a:effectLst/>
                <a:latin typeface="Roboto" panose="02000000000000000000" pitchFamily="2" charset="0"/>
              </a:rPr>
              <a:t>It can help cancer researchers identify which gene mutations cause cancer. Scientists can then develop targeted therapies exploiting that knowledge.</a:t>
            </a:r>
          </a:p>
          <a:p>
            <a:pPr algn="l">
              <a:buFont typeface="Arial" panose="020B0604020202020204" pitchFamily="34" charset="0"/>
              <a:buChar char="•"/>
            </a:pPr>
            <a:r>
              <a:rPr lang="en-US" sz="1400" b="0" i="0" dirty="0">
                <a:solidFill>
                  <a:srgbClr val="51565E"/>
                </a:solidFill>
                <a:effectLst/>
                <a:latin typeface="Roboto" panose="02000000000000000000" pitchFamily="2" charset="0"/>
              </a:rPr>
              <a:t>It can help biologists map evolutionary connections and ancestry. </a:t>
            </a:r>
          </a:p>
          <a:p>
            <a:pPr algn="l">
              <a:buFont typeface="Arial" panose="020B0604020202020204" pitchFamily="34" charset="0"/>
              <a:buChar char="•"/>
            </a:pPr>
            <a:r>
              <a:rPr lang="en-US" sz="1400" b="0" i="0" dirty="0">
                <a:solidFill>
                  <a:srgbClr val="51565E"/>
                </a:solidFill>
                <a:effectLst/>
                <a:latin typeface="Roboto" panose="02000000000000000000" pitchFamily="2" charset="0"/>
              </a:rPr>
              <a:t>It can help pharmaceutical companies develop new drugs customized to a person’s individual genome.</a:t>
            </a:r>
          </a:p>
          <a:p>
            <a:pPr algn="l">
              <a:buFont typeface="Arial" panose="020B0604020202020204" pitchFamily="34" charset="0"/>
              <a:buChar char="•"/>
            </a:pPr>
            <a:r>
              <a:rPr lang="en-US" sz="1400" b="0" i="0" dirty="0">
                <a:solidFill>
                  <a:srgbClr val="51565E"/>
                </a:solidFill>
                <a:effectLst/>
                <a:latin typeface="Roboto" panose="02000000000000000000" pitchFamily="2" charset="0"/>
              </a:rPr>
              <a:t>It can aid in the development of new vaccines.</a:t>
            </a:r>
          </a:p>
          <a:p>
            <a:pPr algn="l">
              <a:buFont typeface="Arial" panose="020B0604020202020204" pitchFamily="34" charset="0"/>
              <a:buChar char="•"/>
            </a:pPr>
            <a:r>
              <a:rPr lang="en-US" sz="1400" b="0" i="0" dirty="0">
                <a:solidFill>
                  <a:srgbClr val="51565E"/>
                </a:solidFill>
                <a:effectLst/>
                <a:latin typeface="Roboto" panose="02000000000000000000" pitchFamily="2" charset="0"/>
              </a:rPr>
              <a:t>It can enable the development of crops that are more resistant to insects and disease.</a:t>
            </a:r>
          </a:p>
          <a:p>
            <a:pPr algn="l">
              <a:buFont typeface="Arial" panose="020B0604020202020204" pitchFamily="34" charset="0"/>
              <a:buChar char="•"/>
            </a:pPr>
            <a:r>
              <a:rPr lang="en-US" sz="1400" b="0" i="0" dirty="0">
                <a:solidFill>
                  <a:srgbClr val="51565E"/>
                </a:solidFill>
                <a:effectLst/>
                <a:latin typeface="Roboto" panose="02000000000000000000" pitchFamily="2" charset="0"/>
              </a:rPr>
              <a:t>It can identify microbes that have the ability to clean-up environmental waste.</a:t>
            </a:r>
          </a:p>
          <a:p>
            <a:pPr algn="l">
              <a:buFont typeface="Arial" panose="020B0604020202020204" pitchFamily="34" charset="0"/>
              <a:buChar char="•"/>
            </a:pPr>
            <a:r>
              <a:rPr lang="en-US" sz="1400" b="0" i="0" dirty="0">
                <a:solidFill>
                  <a:srgbClr val="51565E"/>
                </a:solidFill>
                <a:effectLst/>
                <a:latin typeface="Roboto" panose="02000000000000000000" pitchFamily="2" charset="0"/>
              </a:rPr>
              <a:t>It can improve the health of livestock.  </a:t>
            </a:r>
          </a:p>
          <a:p>
            <a:pPr algn="l">
              <a:buFont typeface="Arial" panose="020B0604020202020204" pitchFamily="34" charset="0"/>
              <a:buChar char="•"/>
            </a:pPr>
            <a:r>
              <a:rPr lang="en-US" sz="1400" b="0" i="0" dirty="0">
                <a:solidFill>
                  <a:srgbClr val="51565E"/>
                </a:solidFill>
                <a:effectLst/>
                <a:latin typeface="Roboto" panose="02000000000000000000" pitchFamily="2" charset="0"/>
              </a:rPr>
              <a:t>It can help forensic scientists identify incriminating DNA evidence.</a:t>
            </a:r>
          </a:p>
          <a:p>
            <a:endParaRPr lang="en-IN" sz="2000" dirty="0">
              <a:solidFill>
                <a:srgbClr val="51565E"/>
              </a:solidFill>
              <a:latin typeface="Roboto" panose="02000000000000000000" pitchFamily="2" charset="0"/>
            </a:endParaRPr>
          </a:p>
        </p:txBody>
      </p:sp>
    </p:spTree>
    <p:extLst>
      <p:ext uri="{BB962C8B-B14F-4D97-AF65-F5344CB8AC3E}">
        <p14:creationId xmlns:p14="http://schemas.microsoft.com/office/powerpoint/2010/main" val="477975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643</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HelveticaNowDisplay</vt:lpstr>
      <vt:lpstr>inherit</vt:lpstr>
      <vt:lpstr>Roboto</vt:lpstr>
      <vt:lpstr>Office Theme</vt:lpstr>
      <vt:lpstr>Unit 6 </vt:lpstr>
      <vt:lpstr>PowerPoint Presentation</vt:lpstr>
      <vt:lpstr>Role of Data Science in Stock Market Trading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dc:title>
  <dc:creator>Vaibhav Chavan</dc:creator>
  <cp:lastModifiedBy>Vaibhav Chavan</cp:lastModifiedBy>
  <cp:revision>2</cp:revision>
  <dcterms:created xsi:type="dcterms:W3CDTF">2023-11-08T09:50:40Z</dcterms:created>
  <dcterms:modified xsi:type="dcterms:W3CDTF">2023-11-08T10:00:41Z</dcterms:modified>
</cp:coreProperties>
</file>