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9666C8-414D-445B-AFC7-9972252A514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125000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666C8-414D-445B-AFC7-9972252A514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422386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666C8-414D-445B-AFC7-9972252A514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180827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666C8-414D-445B-AFC7-9972252A514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191698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666C8-414D-445B-AFC7-9972252A514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363382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9666C8-414D-445B-AFC7-9972252A514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182313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9666C8-414D-445B-AFC7-9972252A5140}"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381905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9666C8-414D-445B-AFC7-9972252A5140}"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42244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666C8-414D-445B-AFC7-9972252A5140}"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310649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666C8-414D-445B-AFC7-9972252A514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35350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666C8-414D-445B-AFC7-9972252A514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46CB3-5525-4C04-A4B4-7095E257D92B}" type="slidenum">
              <a:rPr lang="en-US" smtClean="0"/>
              <a:t>‹#›</a:t>
            </a:fld>
            <a:endParaRPr lang="en-US"/>
          </a:p>
        </p:txBody>
      </p:sp>
    </p:spTree>
    <p:extLst>
      <p:ext uri="{BB962C8B-B14F-4D97-AF65-F5344CB8AC3E}">
        <p14:creationId xmlns:p14="http://schemas.microsoft.com/office/powerpoint/2010/main" val="261899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666C8-414D-445B-AFC7-9972252A5140}" type="datetimeFigureOut">
              <a:rPr lang="en-US" smtClean="0"/>
              <a:t>9/30/2022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46CB3-5525-4C04-A4B4-7095E257D92B}" type="slidenum">
              <a:rPr lang="en-US" smtClean="0"/>
              <a:t>‹#›</a:t>
            </a:fld>
            <a:endParaRPr lang="en-US"/>
          </a:p>
        </p:txBody>
      </p:sp>
    </p:spTree>
    <p:extLst>
      <p:ext uri="{BB962C8B-B14F-4D97-AF65-F5344CB8AC3E}">
        <p14:creationId xmlns:p14="http://schemas.microsoft.com/office/powerpoint/2010/main" val="360430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a:t>
            </a:r>
          </a:p>
        </p:txBody>
      </p:sp>
      <p:sp>
        <p:nvSpPr>
          <p:cNvPr id="3" name="Subtitle 2"/>
          <p:cNvSpPr>
            <a:spLocks noGrp="1"/>
          </p:cNvSpPr>
          <p:nvPr>
            <p:ph type="subTitle" idx="1"/>
          </p:nvPr>
        </p:nvSpPr>
        <p:spPr/>
        <p:txBody>
          <a:bodyPr/>
          <a:lstStyle/>
          <a:p>
            <a:r>
              <a:rPr lang="en-US" dirty="0"/>
              <a:t>The Five Steps of Data Science</a:t>
            </a:r>
          </a:p>
        </p:txBody>
      </p:sp>
    </p:spTree>
    <p:extLst>
      <p:ext uri="{BB962C8B-B14F-4D97-AF65-F5344CB8AC3E}">
        <p14:creationId xmlns:p14="http://schemas.microsoft.com/office/powerpoint/2010/main" val="385189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5) Visualize</a:t>
            </a:r>
            <a:r>
              <a:rPr lang="en-US" b="1" dirty="0"/>
              <a:t> the results</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latin typeface="Times New Roman" pitchFamily="18" charset="0"/>
                <a:cs typeface="Times New Roman" pitchFamily="18" charset="0"/>
              </a:rPr>
              <a:t>This is arguably the most important step. </a:t>
            </a:r>
          </a:p>
          <a:p>
            <a:pPr algn="just"/>
            <a:r>
              <a:rPr lang="en-US" sz="2400" dirty="0">
                <a:latin typeface="Times New Roman" pitchFamily="18" charset="0"/>
                <a:cs typeface="Times New Roman" pitchFamily="18" charset="0"/>
              </a:rPr>
              <a:t>While it might seem obvious and simple, the ability to conclude your results in a digestible format is much more difficult than it seems.</a:t>
            </a:r>
          </a:p>
          <a:p>
            <a:pPr algn="just"/>
            <a:r>
              <a:rPr lang="en-US" sz="2400" dirty="0">
                <a:latin typeface="Times New Roman" pitchFamily="18" charset="0"/>
                <a:cs typeface="Times New Roman" pitchFamily="18" charset="0"/>
              </a:rPr>
              <a:t>Visualize the result is part of data science.</a:t>
            </a:r>
          </a:p>
          <a:p>
            <a:pPr algn="just"/>
            <a:r>
              <a:rPr lang="en-US" sz="2400" dirty="0">
                <a:latin typeface="Times New Roman" pitchFamily="18" charset="0"/>
                <a:cs typeface="Times New Roman" pitchFamily="18" charset="0"/>
              </a:rPr>
              <a:t>Where data can be represented in the form of graphs like, line, pie, bar, scatter etc.</a:t>
            </a:r>
          </a:p>
          <a:p>
            <a:pPr algn="just"/>
            <a:r>
              <a:rPr lang="en-US" sz="2400" dirty="0">
                <a:latin typeface="Times New Roman" pitchFamily="18" charset="0"/>
                <a:cs typeface="Times New Roman" pitchFamily="18" charset="0"/>
              </a:rPr>
              <a:t>Which helps end users to understand your </a:t>
            </a:r>
            <a:r>
              <a:rPr lang="en-US" sz="2400">
                <a:latin typeface="Times New Roman" pitchFamily="18" charset="0"/>
                <a:cs typeface="Times New Roman" pitchFamily="18" charset="0"/>
              </a:rPr>
              <a:t>data.</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5241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Five Steps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five essential steps to perform data science are as follows: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Obtaining the data</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Exploring the data</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Modeling the data</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Communicating and</a:t>
            </a:r>
          </a:p>
          <a:p>
            <a:pPr marL="0" indent="0">
              <a:buNone/>
            </a:pPr>
            <a:r>
              <a:rPr lang="en-US" dirty="0">
                <a:latin typeface="Times New Roman" pitchFamily="18" charset="0"/>
                <a:cs typeface="Times New Roman" pitchFamily="18" charset="0"/>
              </a:rPr>
              <a:t>    5. visualizing the results</a:t>
            </a:r>
          </a:p>
        </p:txBody>
      </p:sp>
    </p:spTree>
    <p:extLst>
      <p:ext uri="{BB962C8B-B14F-4D97-AF65-F5344CB8AC3E}">
        <p14:creationId xmlns:p14="http://schemas.microsoft.com/office/powerpoint/2010/main" val="236786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74" t="22420" r="29722" b="13690"/>
          <a:stretch/>
        </p:blipFill>
        <p:spPr bwMode="auto">
          <a:xfrm>
            <a:off x="1" y="228600"/>
            <a:ext cx="8991600" cy="608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01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a:t>1) </a:t>
            </a:r>
            <a:r>
              <a:rPr lang="en-US" b="1" dirty="0"/>
              <a:t>Obtain the data</a:t>
            </a:r>
            <a:br>
              <a:rPr lang="en-US" b="1" dirty="0"/>
            </a:br>
            <a:endParaRPr lang="en-US" dirty="0"/>
          </a:p>
        </p:txBody>
      </p:sp>
      <p:sp>
        <p:nvSpPr>
          <p:cNvPr id="3" name="Content Placeholder 2"/>
          <p:cNvSpPr>
            <a:spLocks noGrp="1"/>
          </p:cNvSpPr>
          <p:nvPr>
            <p:ph idx="1"/>
          </p:nvPr>
        </p:nvSpPr>
        <p:spPr>
          <a:xfrm>
            <a:off x="152399" y="762000"/>
            <a:ext cx="8686801" cy="5943600"/>
          </a:xfrm>
        </p:spPr>
        <p:txBody>
          <a:bodyPr>
            <a:normAutofit/>
          </a:bodyPr>
          <a:lstStyle/>
          <a:p>
            <a:pPr algn="just"/>
            <a:r>
              <a:rPr lang="en-US" sz="2400" dirty="0">
                <a:latin typeface="Times New Roman" pitchFamily="18" charset="0"/>
                <a:cs typeface="Times New Roman" pitchFamily="18" charset="0"/>
              </a:rPr>
              <a:t>The very first step of any data science project is pretty much straightforward, that is to collect and obtain the data you need.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If you do not have any data at all, you will not be able to have anything to process.</a:t>
            </a:r>
          </a:p>
          <a:p>
            <a:pPr marL="0" indent="0" algn="just">
              <a:buNone/>
            </a:pPr>
            <a:endParaRPr lang="en-US" sz="2400" dirty="0">
              <a:latin typeface="Times New Roman" pitchFamily="18" charset="0"/>
              <a:cs typeface="Times New Roman" pitchFamily="18" charset="0"/>
            </a:endParaRPr>
          </a:p>
          <a:p>
            <a:pPr algn="just"/>
            <a:r>
              <a:rPr lang="en-US" sz="2400" dirty="0"/>
              <a:t>In this step, you will need to query databases, and this will include a technical skillset like </a:t>
            </a:r>
            <a:r>
              <a:rPr lang="en-US" sz="2400" b="1" u="sng" dirty="0"/>
              <a:t>MySQL</a:t>
            </a:r>
            <a:r>
              <a:rPr lang="en-US" sz="2400" dirty="0"/>
              <a:t> to process the data. </a:t>
            </a:r>
          </a:p>
          <a:p>
            <a:pPr marL="0" indent="0" algn="just">
              <a:buNone/>
            </a:pPr>
            <a:endParaRPr lang="en-US" sz="2400" dirty="0"/>
          </a:p>
          <a:p>
            <a:pPr algn="just"/>
            <a:r>
              <a:rPr lang="en-US" sz="2400" dirty="0"/>
              <a:t>You may even start out with simple formats like Microsoft Excel to obtain the data and then, later on, convert it into usable data.</a:t>
            </a:r>
          </a:p>
          <a:p>
            <a:pPr marL="0" indent="0" algn="just">
              <a:buNone/>
            </a:pPr>
            <a:endParaRPr lang="en-US" sz="2400" dirty="0"/>
          </a:p>
          <a:p>
            <a:pPr algn="just"/>
            <a:r>
              <a:rPr lang="en-US" sz="2400" dirty="0"/>
              <a:t>If you are using </a:t>
            </a:r>
            <a:r>
              <a:rPr lang="en-US" sz="2400" b="1" u="sng" dirty="0"/>
              <a:t>Python</a:t>
            </a:r>
            <a:r>
              <a:rPr lang="en-US" sz="2400" dirty="0"/>
              <a:t> or </a:t>
            </a:r>
            <a:r>
              <a:rPr lang="en-US" sz="2400" b="1" u="sng" dirty="0"/>
              <a:t>R</a:t>
            </a:r>
            <a:r>
              <a:rPr lang="en-US" sz="2400" dirty="0"/>
              <a:t>, they have specific packages that can directly read data from these platforms into the programmers.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1360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2)</a:t>
            </a:r>
            <a:r>
              <a:rPr lang="en-US" b="1" dirty="0"/>
              <a:t> Exploring Data</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latin typeface="Times New Roman" pitchFamily="18" charset="0"/>
                <a:cs typeface="Times New Roman" pitchFamily="18" charset="0"/>
              </a:rPr>
              <a:t>Once your data is ready to be used, and right before you jump into AI and Machine Learning, you will have to explore the data.</a:t>
            </a:r>
          </a:p>
          <a:p>
            <a:pPr algn="just"/>
            <a:r>
              <a:rPr lang="en-US" sz="2400" dirty="0"/>
              <a:t>First of all, you will need to inspect the data and all its properties.</a:t>
            </a:r>
          </a:p>
          <a:p>
            <a:pPr algn="just"/>
            <a:r>
              <a:rPr lang="en-US" sz="2400" dirty="0"/>
              <a:t>There are different types of data like numerical data, categorical data, ordinal and nominal data etc. With that, there are different types of data characteristics which will require you to handle them differently.</a:t>
            </a:r>
          </a:p>
          <a:p>
            <a:pPr algn="just"/>
            <a:r>
              <a:rPr lang="en-US" sz="2400" dirty="0"/>
              <a:t>Following that, the next step would be to compute descriptive statistics to </a:t>
            </a:r>
            <a:r>
              <a:rPr lang="en-US" sz="2400" dirty="0" err="1"/>
              <a:t>to</a:t>
            </a:r>
            <a:r>
              <a:rPr lang="en-US" sz="2400" dirty="0"/>
              <a:t> extract features and test significant variables.</a:t>
            </a:r>
          </a:p>
          <a:p>
            <a:pPr algn="just"/>
            <a:r>
              <a:rPr lang="en-US" sz="2400" dirty="0"/>
              <a:t>Testing significant variables often times is done with correlation.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4019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2)</a:t>
            </a:r>
            <a:r>
              <a:rPr lang="en-US" b="1" dirty="0"/>
              <a:t> Exploring Data</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latin typeface="Times New Roman" pitchFamily="18" charset="0"/>
                <a:cs typeface="Times New Roman" pitchFamily="18" charset="0"/>
              </a:rPr>
              <a:t>For example, exploring the correlation of the risk of someone getting high blood pressure in relations to their height and weight. </a:t>
            </a:r>
          </a:p>
          <a:p>
            <a:pPr algn="just"/>
            <a:r>
              <a:rPr lang="en-US" sz="2400" dirty="0"/>
              <a:t>Do note that some variables are correlated, but to significant in terms of the model.</a:t>
            </a:r>
          </a:p>
          <a:p>
            <a:pPr algn="just"/>
            <a:r>
              <a:rPr lang="en-US" sz="2400" dirty="0">
                <a:latin typeface="Times New Roman" pitchFamily="18" charset="0"/>
                <a:cs typeface="Times New Roman" pitchFamily="18" charset="0"/>
              </a:rPr>
              <a:t> </a:t>
            </a:r>
            <a:r>
              <a:rPr lang="en-US" sz="2400" dirty="0"/>
              <a:t>The term “Feature” used in Machine Learning or </a:t>
            </a:r>
            <a:r>
              <a:rPr lang="en-US" sz="2400" dirty="0" err="1"/>
              <a:t>Modelling</a:t>
            </a:r>
            <a:r>
              <a:rPr lang="en-US" sz="2400" dirty="0"/>
              <a:t>, is the data features to help you identify what are the characteristics that represent this database.</a:t>
            </a:r>
          </a:p>
          <a:p>
            <a:pPr algn="just"/>
            <a:r>
              <a:rPr lang="en-US" sz="2400" dirty="0"/>
              <a:t>For example, “Name”, “Age”, “Gender” are features of your dataset.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8649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3)</a:t>
            </a:r>
            <a:r>
              <a:rPr lang="en-US" b="1" dirty="0"/>
              <a:t> Model Data</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latin typeface="Times New Roman" pitchFamily="18" charset="0"/>
                <a:cs typeface="Times New Roman" pitchFamily="18" charset="0"/>
              </a:rPr>
              <a:t>This is the most interesting stage of the data science project lifecycle. As many people would call it “where the magic happens”.</a:t>
            </a:r>
          </a:p>
          <a:p>
            <a:pPr algn="just"/>
            <a:r>
              <a:rPr lang="en-US" sz="2400" dirty="0">
                <a:latin typeface="Times New Roman" pitchFamily="18" charset="0"/>
                <a:cs typeface="Times New Roman" pitchFamily="18" charset="0"/>
              </a:rPr>
              <a:t>One of the first things you need to do in </a:t>
            </a:r>
            <a:r>
              <a:rPr lang="en-US" sz="2400" dirty="0" err="1">
                <a:latin typeface="Times New Roman" pitchFamily="18" charset="0"/>
                <a:cs typeface="Times New Roman" pitchFamily="18" charset="0"/>
              </a:rPr>
              <a:t>modelling</a:t>
            </a:r>
            <a:r>
              <a:rPr lang="en-US" sz="2400" dirty="0">
                <a:latin typeface="Times New Roman" pitchFamily="18" charset="0"/>
                <a:cs typeface="Times New Roman" pitchFamily="18" charset="0"/>
              </a:rPr>
              <a:t> data, is to reduce the dimensionality of your data set. </a:t>
            </a:r>
          </a:p>
          <a:p>
            <a:pPr algn="just"/>
            <a:r>
              <a:rPr lang="en-US" sz="2400" dirty="0">
                <a:latin typeface="Times New Roman" pitchFamily="18" charset="0"/>
                <a:cs typeface="Times New Roman" pitchFamily="18" charset="0"/>
              </a:rPr>
              <a:t>Not all your features or values are essential to predicting your model.</a:t>
            </a:r>
          </a:p>
          <a:p>
            <a:pPr algn="just"/>
            <a:r>
              <a:rPr lang="en-US" sz="2400" dirty="0">
                <a:latin typeface="Times New Roman" pitchFamily="18" charset="0"/>
                <a:cs typeface="Times New Roman" pitchFamily="18" charset="0"/>
              </a:rPr>
              <a:t>what you need to do is to select the relevant ones that will contribute to the prediction of results you are looking for.</a:t>
            </a:r>
          </a:p>
          <a:p>
            <a:pPr algn="just"/>
            <a:r>
              <a:rPr lang="en-US" sz="2400" dirty="0">
                <a:latin typeface="Times New Roman" pitchFamily="18" charset="0"/>
                <a:cs typeface="Times New Roman" pitchFamily="18" charset="0"/>
              </a:rPr>
              <a:t>Other than classification or prediction of the results, our purpose of this stage can also include the grouping of data to understand the logic behind those clusters.</a:t>
            </a:r>
          </a:p>
        </p:txBody>
      </p:sp>
    </p:spTree>
    <p:extLst>
      <p:ext uri="{BB962C8B-B14F-4D97-AF65-F5344CB8AC3E}">
        <p14:creationId xmlns:p14="http://schemas.microsoft.com/office/powerpoint/2010/main" val="84893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3)</a:t>
            </a:r>
            <a:r>
              <a:rPr lang="en-US" b="1" dirty="0"/>
              <a:t> Model Data</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latin typeface="Times New Roman" pitchFamily="18" charset="0"/>
                <a:cs typeface="Times New Roman" pitchFamily="18" charset="0"/>
              </a:rPr>
              <a:t>For example, you would like to group your e-commerce customers to understand their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on your website.</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So this would require you identify groups of data points with clustering algorithms, using methods like k-means; or make predictions using regressions like linear or logistic regressions.</a:t>
            </a:r>
          </a:p>
          <a:p>
            <a:pPr algn="just"/>
            <a:endParaRPr lang="en-US" sz="2400" dirty="0">
              <a:latin typeface="Times New Roman" pitchFamily="18" charset="0"/>
              <a:cs typeface="Times New Roman" pitchFamily="18" charset="0"/>
            </a:endParaRPr>
          </a:p>
          <a:p>
            <a:pPr algn="just"/>
            <a:r>
              <a:rPr lang="en-US" sz="2400" dirty="0"/>
              <a:t>Lastly, in this step, you can also train models to perform classification. For example, like differentiating the mails you received as “Inbox” and “Spam mail”.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7985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4)</a:t>
            </a:r>
            <a:r>
              <a:rPr lang="en-US" b="1" dirty="0"/>
              <a:t> Communicate </a:t>
            </a:r>
            <a:br>
              <a:rPr lang="en-US" b="1" dirty="0"/>
            </a:br>
            <a:endParaRPr lang="en-US" dirty="0"/>
          </a:p>
        </p:txBody>
      </p:sp>
      <p:sp>
        <p:nvSpPr>
          <p:cNvPr id="3" name="Content Placeholder 2"/>
          <p:cNvSpPr>
            <a:spLocks noGrp="1"/>
          </p:cNvSpPr>
          <p:nvPr>
            <p:ph idx="1"/>
          </p:nvPr>
        </p:nvSpPr>
        <p:spPr>
          <a:xfrm>
            <a:off x="304800" y="685800"/>
            <a:ext cx="8382000" cy="5867400"/>
          </a:xfrm>
        </p:spPr>
        <p:txBody>
          <a:bodyPr>
            <a:normAutofit/>
          </a:bodyPr>
          <a:lstStyle/>
          <a:p>
            <a:pPr algn="just"/>
            <a:r>
              <a:rPr lang="en-US" sz="2400" dirty="0"/>
              <a:t>You usually have a client (internal or external) and you’re going to have to present the results in a way that makes sense to them. </a:t>
            </a:r>
          </a:p>
          <a:p>
            <a:pPr algn="just"/>
            <a:r>
              <a:rPr lang="en-US" sz="2400" dirty="0"/>
              <a:t>The more precise and clear the message is the better your chances are of seeing your model at work generating valuable insights. </a:t>
            </a:r>
          </a:p>
          <a:p>
            <a:pPr algn="just"/>
            <a:r>
              <a:rPr lang="en-US" sz="2400" dirty="0"/>
              <a:t>Communication of the results is not always the last step in a data science project.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9815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748</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Unit-2</vt:lpstr>
      <vt:lpstr>Overview of the Five Steps</vt:lpstr>
      <vt:lpstr>PowerPoint Presentation</vt:lpstr>
      <vt:lpstr>1) Obtain the data </vt:lpstr>
      <vt:lpstr>2) Exploring Data </vt:lpstr>
      <vt:lpstr>2) Exploring Data </vt:lpstr>
      <vt:lpstr>3) Model Data </vt:lpstr>
      <vt:lpstr>3) Model Data </vt:lpstr>
      <vt:lpstr>4) Communicate  </vt:lpstr>
      <vt:lpstr>5) Visualize the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Admin</dc:creator>
  <cp:lastModifiedBy>Vaibhav Chavan</cp:lastModifiedBy>
  <cp:revision>23</cp:revision>
  <dcterms:created xsi:type="dcterms:W3CDTF">2022-09-23T06:37:19Z</dcterms:created>
  <dcterms:modified xsi:type="dcterms:W3CDTF">2022-09-30T05:47:40Z</dcterms:modified>
</cp:coreProperties>
</file>