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5EEC3-0DAE-B1CB-CC87-3248FC9E04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A1C446-C8A7-0C4F-3628-619ABB3ABD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0E17B2-E228-7A24-B10F-25EB2CE534C1}"/>
              </a:ext>
            </a:extLst>
          </p:cNvPr>
          <p:cNvSpPr>
            <a:spLocks noGrp="1"/>
          </p:cNvSpPr>
          <p:nvPr>
            <p:ph type="dt" sz="half" idx="10"/>
          </p:nvPr>
        </p:nvSpPr>
        <p:spPr/>
        <p:txBody>
          <a:bodyPr/>
          <a:lstStyle/>
          <a:p>
            <a:fld id="{C68C7EF4-DB6B-4093-A47D-52EE55559036}" type="datetimeFigureOut">
              <a:rPr lang="en-IN" smtClean="0"/>
              <a:t>19-10-2023</a:t>
            </a:fld>
            <a:endParaRPr lang="en-IN"/>
          </a:p>
        </p:txBody>
      </p:sp>
      <p:sp>
        <p:nvSpPr>
          <p:cNvPr id="5" name="Footer Placeholder 4">
            <a:extLst>
              <a:ext uri="{FF2B5EF4-FFF2-40B4-BE49-F238E27FC236}">
                <a16:creationId xmlns:a16="http://schemas.microsoft.com/office/drawing/2014/main" id="{0AC5FAB1-9CB4-6F00-131D-5A9786498A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B41228-1C36-4A71-7995-27E8E3927A35}"/>
              </a:ext>
            </a:extLst>
          </p:cNvPr>
          <p:cNvSpPr>
            <a:spLocks noGrp="1"/>
          </p:cNvSpPr>
          <p:nvPr>
            <p:ph type="sldNum" sz="quarter" idx="12"/>
          </p:nvPr>
        </p:nvSpPr>
        <p:spPr/>
        <p:txBody>
          <a:bodyPr/>
          <a:lstStyle/>
          <a:p>
            <a:fld id="{B4B8A758-1B85-48AF-A0F5-7C8037B8EB5B}" type="slidenum">
              <a:rPr lang="en-IN" smtClean="0"/>
              <a:t>‹#›</a:t>
            </a:fld>
            <a:endParaRPr lang="en-IN"/>
          </a:p>
        </p:txBody>
      </p:sp>
    </p:spTree>
    <p:extLst>
      <p:ext uri="{BB962C8B-B14F-4D97-AF65-F5344CB8AC3E}">
        <p14:creationId xmlns:p14="http://schemas.microsoft.com/office/powerpoint/2010/main" val="959178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0C23-E29C-AA08-350E-FAFABBE5A2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EC326A-DE23-446B-F9F5-ED22E26C35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6632E7-BA37-C69C-74B1-0F06A263F8B6}"/>
              </a:ext>
            </a:extLst>
          </p:cNvPr>
          <p:cNvSpPr>
            <a:spLocks noGrp="1"/>
          </p:cNvSpPr>
          <p:nvPr>
            <p:ph type="dt" sz="half" idx="10"/>
          </p:nvPr>
        </p:nvSpPr>
        <p:spPr/>
        <p:txBody>
          <a:bodyPr/>
          <a:lstStyle/>
          <a:p>
            <a:fld id="{C68C7EF4-DB6B-4093-A47D-52EE55559036}" type="datetimeFigureOut">
              <a:rPr lang="en-IN" smtClean="0"/>
              <a:t>19-10-2023</a:t>
            </a:fld>
            <a:endParaRPr lang="en-IN"/>
          </a:p>
        </p:txBody>
      </p:sp>
      <p:sp>
        <p:nvSpPr>
          <p:cNvPr id="5" name="Footer Placeholder 4">
            <a:extLst>
              <a:ext uri="{FF2B5EF4-FFF2-40B4-BE49-F238E27FC236}">
                <a16:creationId xmlns:a16="http://schemas.microsoft.com/office/drawing/2014/main" id="{247CAAD9-B4F8-09E8-A985-4E74CB5A10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185760-EB1A-AA1E-5EDE-53572F1E90F0}"/>
              </a:ext>
            </a:extLst>
          </p:cNvPr>
          <p:cNvSpPr>
            <a:spLocks noGrp="1"/>
          </p:cNvSpPr>
          <p:nvPr>
            <p:ph type="sldNum" sz="quarter" idx="12"/>
          </p:nvPr>
        </p:nvSpPr>
        <p:spPr/>
        <p:txBody>
          <a:bodyPr/>
          <a:lstStyle/>
          <a:p>
            <a:fld id="{B4B8A758-1B85-48AF-A0F5-7C8037B8EB5B}" type="slidenum">
              <a:rPr lang="en-IN" smtClean="0"/>
              <a:t>‹#›</a:t>
            </a:fld>
            <a:endParaRPr lang="en-IN"/>
          </a:p>
        </p:txBody>
      </p:sp>
    </p:spTree>
    <p:extLst>
      <p:ext uri="{BB962C8B-B14F-4D97-AF65-F5344CB8AC3E}">
        <p14:creationId xmlns:p14="http://schemas.microsoft.com/office/powerpoint/2010/main" val="1000812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68DB45-D4C8-3BCD-09D8-B43D1B67DD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145DA8-5856-F4ED-DFDC-4339B8EF1C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17BFF5-0F65-5D12-34A8-0EE3914FA7A2}"/>
              </a:ext>
            </a:extLst>
          </p:cNvPr>
          <p:cNvSpPr>
            <a:spLocks noGrp="1"/>
          </p:cNvSpPr>
          <p:nvPr>
            <p:ph type="dt" sz="half" idx="10"/>
          </p:nvPr>
        </p:nvSpPr>
        <p:spPr/>
        <p:txBody>
          <a:bodyPr/>
          <a:lstStyle/>
          <a:p>
            <a:fld id="{C68C7EF4-DB6B-4093-A47D-52EE55559036}" type="datetimeFigureOut">
              <a:rPr lang="en-IN" smtClean="0"/>
              <a:t>19-10-2023</a:t>
            </a:fld>
            <a:endParaRPr lang="en-IN"/>
          </a:p>
        </p:txBody>
      </p:sp>
      <p:sp>
        <p:nvSpPr>
          <p:cNvPr id="5" name="Footer Placeholder 4">
            <a:extLst>
              <a:ext uri="{FF2B5EF4-FFF2-40B4-BE49-F238E27FC236}">
                <a16:creationId xmlns:a16="http://schemas.microsoft.com/office/drawing/2014/main" id="{CB21F1B1-BF4D-EB8F-04D3-0F0BB5B5C8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122784-2E82-96BF-DC1F-7665C5107C85}"/>
              </a:ext>
            </a:extLst>
          </p:cNvPr>
          <p:cNvSpPr>
            <a:spLocks noGrp="1"/>
          </p:cNvSpPr>
          <p:nvPr>
            <p:ph type="sldNum" sz="quarter" idx="12"/>
          </p:nvPr>
        </p:nvSpPr>
        <p:spPr/>
        <p:txBody>
          <a:bodyPr/>
          <a:lstStyle/>
          <a:p>
            <a:fld id="{B4B8A758-1B85-48AF-A0F5-7C8037B8EB5B}" type="slidenum">
              <a:rPr lang="en-IN" smtClean="0"/>
              <a:t>‹#›</a:t>
            </a:fld>
            <a:endParaRPr lang="en-IN"/>
          </a:p>
        </p:txBody>
      </p:sp>
    </p:spTree>
    <p:extLst>
      <p:ext uri="{BB962C8B-B14F-4D97-AF65-F5344CB8AC3E}">
        <p14:creationId xmlns:p14="http://schemas.microsoft.com/office/powerpoint/2010/main" val="2156292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18747-B7B8-6B23-B24F-B8D1A351F6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E06550-FB9E-9AC2-C68B-57E73A6A59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92E18C-3E78-1A1C-BA2F-F1315478A5BD}"/>
              </a:ext>
            </a:extLst>
          </p:cNvPr>
          <p:cNvSpPr>
            <a:spLocks noGrp="1"/>
          </p:cNvSpPr>
          <p:nvPr>
            <p:ph type="dt" sz="half" idx="10"/>
          </p:nvPr>
        </p:nvSpPr>
        <p:spPr/>
        <p:txBody>
          <a:bodyPr/>
          <a:lstStyle/>
          <a:p>
            <a:fld id="{C68C7EF4-DB6B-4093-A47D-52EE55559036}" type="datetimeFigureOut">
              <a:rPr lang="en-IN" smtClean="0"/>
              <a:t>19-10-2023</a:t>
            </a:fld>
            <a:endParaRPr lang="en-IN"/>
          </a:p>
        </p:txBody>
      </p:sp>
      <p:sp>
        <p:nvSpPr>
          <p:cNvPr id="5" name="Footer Placeholder 4">
            <a:extLst>
              <a:ext uri="{FF2B5EF4-FFF2-40B4-BE49-F238E27FC236}">
                <a16:creationId xmlns:a16="http://schemas.microsoft.com/office/drawing/2014/main" id="{9F16E926-DA47-01EB-6402-98ADB8B3F9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92D302-563A-2F00-094E-60574B84BB45}"/>
              </a:ext>
            </a:extLst>
          </p:cNvPr>
          <p:cNvSpPr>
            <a:spLocks noGrp="1"/>
          </p:cNvSpPr>
          <p:nvPr>
            <p:ph type="sldNum" sz="quarter" idx="12"/>
          </p:nvPr>
        </p:nvSpPr>
        <p:spPr/>
        <p:txBody>
          <a:bodyPr/>
          <a:lstStyle/>
          <a:p>
            <a:fld id="{B4B8A758-1B85-48AF-A0F5-7C8037B8EB5B}" type="slidenum">
              <a:rPr lang="en-IN" smtClean="0"/>
              <a:t>‹#›</a:t>
            </a:fld>
            <a:endParaRPr lang="en-IN"/>
          </a:p>
        </p:txBody>
      </p:sp>
    </p:spTree>
    <p:extLst>
      <p:ext uri="{BB962C8B-B14F-4D97-AF65-F5344CB8AC3E}">
        <p14:creationId xmlns:p14="http://schemas.microsoft.com/office/powerpoint/2010/main" val="2654331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431B8-228C-F86D-BD23-7D3835E5C8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754502-081E-DDAA-32D0-5F56DE0488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E167DA-5DE4-0272-F34D-E8AA86C1999F}"/>
              </a:ext>
            </a:extLst>
          </p:cNvPr>
          <p:cNvSpPr>
            <a:spLocks noGrp="1"/>
          </p:cNvSpPr>
          <p:nvPr>
            <p:ph type="dt" sz="half" idx="10"/>
          </p:nvPr>
        </p:nvSpPr>
        <p:spPr/>
        <p:txBody>
          <a:bodyPr/>
          <a:lstStyle/>
          <a:p>
            <a:fld id="{C68C7EF4-DB6B-4093-A47D-52EE55559036}" type="datetimeFigureOut">
              <a:rPr lang="en-IN" smtClean="0"/>
              <a:t>19-10-2023</a:t>
            </a:fld>
            <a:endParaRPr lang="en-IN"/>
          </a:p>
        </p:txBody>
      </p:sp>
      <p:sp>
        <p:nvSpPr>
          <p:cNvPr id="5" name="Footer Placeholder 4">
            <a:extLst>
              <a:ext uri="{FF2B5EF4-FFF2-40B4-BE49-F238E27FC236}">
                <a16:creationId xmlns:a16="http://schemas.microsoft.com/office/drawing/2014/main" id="{857B0621-DAEC-BC65-8C80-31AE23997C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406FC7-FCD7-77A7-5120-F7FCFFF96D01}"/>
              </a:ext>
            </a:extLst>
          </p:cNvPr>
          <p:cNvSpPr>
            <a:spLocks noGrp="1"/>
          </p:cNvSpPr>
          <p:nvPr>
            <p:ph type="sldNum" sz="quarter" idx="12"/>
          </p:nvPr>
        </p:nvSpPr>
        <p:spPr/>
        <p:txBody>
          <a:bodyPr/>
          <a:lstStyle/>
          <a:p>
            <a:fld id="{B4B8A758-1B85-48AF-A0F5-7C8037B8EB5B}" type="slidenum">
              <a:rPr lang="en-IN" smtClean="0"/>
              <a:t>‹#›</a:t>
            </a:fld>
            <a:endParaRPr lang="en-IN"/>
          </a:p>
        </p:txBody>
      </p:sp>
    </p:spTree>
    <p:extLst>
      <p:ext uri="{BB962C8B-B14F-4D97-AF65-F5344CB8AC3E}">
        <p14:creationId xmlns:p14="http://schemas.microsoft.com/office/powerpoint/2010/main" val="421967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0C36-D499-282B-8204-32CA4A04D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15681D-32C6-E6E5-A546-6D5717DD3B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7579D5-C184-1EBF-C158-B12197AF58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7BBBBF-10E3-0E71-64C9-6C99D58ECA42}"/>
              </a:ext>
            </a:extLst>
          </p:cNvPr>
          <p:cNvSpPr>
            <a:spLocks noGrp="1"/>
          </p:cNvSpPr>
          <p:nvPr>
            <p:ph type="dt" sz="half" idx="10"/>
          </p:nvPr>
        </p:nvSpPr>
        <p:spPr/>
        <p:txBody>
          <a:bodyPr/>
          <a:lstStyle/>
          <a:p>
            <a:fld id="{C68C7EF4-DB6B-4093-A47D-52EE55559036}" type="datetimeFigureOut">
              <a:rPr lang="en-IN" smtClean="0"/>
              <a:t>19-10-2023</a:t>
            </a:fld>
            <a:endParaRPr lang="en-IN"/>
          </a:p>
        </p:txBody>
      </p:sp>
      <p:sp>
        <p:nvSpPr>
          <p:cNvPr id="6" name="Footer Placeholder 5">
            <a:extLst>
              <a:ext uri="{FF2B5EF4-FFF2-40B4-BE49-F238E27FC236}">
                <a16:creationId xmlns:a16="http://schemas.microsoft.com/office/drawing/2014/main" id="{BF943B46-6EF1-5558-6E5C-1DC9063C45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7F5628-8855-37BD-840C-B93A0D82F925}"/>
              </a:ext>
            </a:extLst>
          </p:cNvPr>
          <p:cNvSpPr>
            <a:spLocks noGrp="1"/>
          </p:cNvSpPr>
          <p:nvPr>
            <p:ph type="sldNum" sz="quarter" idx="12"/>
          </p:nvPr>
        </p:nvSpPr>
        <p:spPr/>
        <p:txBody>
          <a:bodyPr/>
          <a:lstStyle/>
          <a:p>
            <a:fld id="{B4B8A758-1B85-48AF-A0F5-7C8037B8EB5B}" type="slidenum">
              <a:rPr lang="en-IN" smtClean="0"/>
              <a:t>‹#›</a:t>
            </a:fld>
            <a:endParaRPr lang="en-IN"/>
          </a:p>
        </p:txBody>
      </p:sp>
    </p:spTree>
    <p:extLst>
      <p:ext uri="{BB962C8B-B14F-4D97-AF65-F5344CB8AC3E}">
        <p14:creationId xmlns:p14="http://schemas.microsoft.com/office/powerpoint/2010/main" val="2541710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8F538-DE7E-1120-8ABB-1B6F3483E2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21A2C3-A130-58AF-FCAA-B739EAE22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1FFD56-23FA-A418-ABCB-5C827077B9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6E4FEE-569E-FDB6-C32E-738D6A2AB6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DD458E-3BD1-AF0E-9E67-182103C807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AECB3B-6476-B1BF-6E10-666F8B13072F}"/>
              </a:ext>
            </a:extLst>
          </p:cNvPr>
          <p:cNvSpPr>
            <a:spLocks noGrp="1"/>
          </p:cNvSpPr>
          <p:nvPr>
            <p:ph type="dt" sz="half" idx="10"/>
          </p:nvPr>
        </p:nvSpPr>
        <p:spPr/>
        <p:txBody>
          <a:bodyPr/>
          <a:lstStyle/>
          <a:p>
            <a:fld id="{C68C7EF4-DB6B-4093-A47D-52EE55559036}" type="datetimeFigureOut">
              <a:rPr lang="en-IN" smtClean="0"/>
              <a:t>19-10-2023</a:t>
            </a:fld>
            <a:endParaRPr lang="en-IN"/>
          </a:p>
        </p:txBody>
      </p:sp>
      <p:sp>
        <p:nvSpPr>
          <p:cNvPr id="8" name="Footer Placeholder 7">
            <a:extLst>
              <a:ext uri="{FF2B5EF4-FFF2-40B4-BE49-F238E27FC236}">
                <a16:creationId xmlns:a16="http://schemas.microsoft.com/office/drawing/2014/main" id="{298FFEF0-F1F4-3F73-41EF-5620C19AE0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86A17F-27A8-173D-3954-E3EBB649E49E}"/>
              </a:ext>
            </a:extLst>
          </p:cNvPr>
          <p:cNvSpPr>
            <a:spLocks noGrp="1"/>
          </p:cNvSpPr>
          <p:nvPr>
            <p:ph type="sldNum" sz="quarter" idx="12"/>
          </p:nvPr>
        </p:nvSpPr>
        <p:spPr/>
        <p:txBody>
          <a:bodyPr/>
          <a:lstStyle/>
          <a:p>
            <a:fld id="{B4B8A758-1B85-48AF-A0F5-7C8037B8EB5B}" type="slidenum">
              <a:rPr lang="en-IN" smtClean="0"/>
              <a:t>‹#›</a:t>
            </a:fld>
            <a:endParaRPr lang="en-IN"/>
          </a:p>
        </p:txBody>
      </p:sp>
    </p:spTree>
    <p:extLst>
      <p:ext uri="{BB962C8B-B14F-4D97-AF65-F5344CB8AC3E}">
        <p14:creationId xmlns:p14="http://schemas.microsoft.com/office/powerpoint/2010/main" val="2240710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3A83-D347-5148-CCCF-8A7F015F00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1AA26A-9B8F-39EB-2A1F-A417ADCE3B6C}"/>
              </a:ext>
            </a:extLst>
          </p:cNvPr>
          <p:cNvSpPr>
            <a:spLocks noGrp="1"/>
          </p:cNvSpPr>
          <p:nvPr>
            <p:ph type="dt" sz="half" idx="10"/>
          </p:nvPr>
        </p:nvSpPr>
        <p:spPr/>
        <p:txBody>
          <a:bodyPr/>
          <a:lstStyle/>
          <a:p>
            <a:fld id="{C68C7EF4-DB6B-4093-A47D-52EE55559036}" type="datetimeFigureOut">
              <a:rPr lang="en-IN" smtClean="0"/>
              <a:t>19-10-2023</a:t>
            </a:fld>
            <a:endParaRPr lang="en-IN"/>
          </a:p>
        </p:txBody>
      </p:sp>
      <p:sp>
        <p:nvSpPr>
          <p:cNvPr id="4" name="Footer Placeholder 3">
            <a:extLst>
              <a:ext uri="{FF2B5EF4-FFF2-40B4-BE49-F238E27FC236}">
                <a16:creationId xmlns:a16="http://schemas.microsoft.com/office/drawing/2014/main" id="{DA5DFD75-C8B1-2096-47BD-6CDDB231E2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8A15B6-A0A1-FD47-68C1-E07D7D8EEBC6}"/>
              </a:ext>
            </a:extLst>
          </p:cNvPr>
          <p:cNvSpPr>
            <a:spLocks noGrp="1"/>
          </p:cNvSpPr>
          <p:nvPr>
            <p:ph type="sldNum" sz="quarter" idx="12"/>
          </p:nvPr>
        </p:nvSpPr>
        <p:spPr/>
        <p:txBody>
          <a:bodyPr/>
          <a:lstStyle/>
          <a:p>
            <a:fld id="{B4B8A758-1B85-48AF-A0F5-7C8037B8EB5B}" type="slidenum">
              <a:rPr lang="en-IN" smtClean="0"/>
              <a:t>‹#›</a:t>
            </a:fld>
            <a:endParaRPr lang="en-IN"/>
          </a:p>
        </p:txBody>
      </p:sp>
    </p:spTree>
    <p:extLst>
      <p:ext uri="{BB962C8B-B14F-4D97-AF65-F5344CB8AC3E}">
        <p14:creationId xmlns:p14="http://schemas.microsoft.com/office/powerpoint/2010/main" val="162032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EE35C7-2203-129D-509F-B64D7070084C}"/>
              </a:ext>
            </a:extLst>
          </p:cNvPr>
          <p:cNvSpPr>
            <a:spLocks noGrp="1"/>
          </p:cNvSpPr>
          <p:nvPr>
            <p:ph type="dt" sz="half" idx="10"/>
          </p:nvPr>
        </p:nvSpPr>
        <p:spPr/>
        <p:txBody>
          <a:bodyPr/>
          <a:lstStyle/>
          <a:p>
            <a:fld id="{C68C7EF4-DB6B-4093-A47D-52EE55559036}" type="datetimeFigureOut">
              <a:rPr lang="en-IN" smtClean="0"/>
              <a:t>19-10-2023</a:t>
            </a:fld>
            <a:endParaRPr lang="en-IN"/>
          </a:p>
        </p:txBody>
      </p:sp>
      <p:sp>
        <p:nvSpPr>
          <p:cNvPr id="3" name="Footer Placeholder 2">
            <a:extLst>
              <a:ext uri="{FF2B5EF4-FFF2-40B4-BE49-F238E27FC236}">
                <a16:creationId xmlns:a16="http://schemas.microsoft.com/office/drawing/2014/main" id="{12C31A50-5E5C-EAE5-AB15-421766DC63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E44A5E-BB15-B222-EC35-8AB8F4AF4F57}"/>
              </a:ext>
            </a:extLst>
          </p:cNvPr>
          <p:cNvSpPr>
            <a:spLocks noGrp="1"/>
          </p:cNvSpPr>
          <p:nvPr>
            <p:ph type="sldNum" sz="quarter" idx="12"/>
          </p:nvPr>
        </p:nvSpPr>
        <p:spPr/>
        <p:txBody>
          <a:bodyPr/>
          <a:lstStyle/>
          <a:p>
            <a:fld id="{B4B8A758-1B85-48AF-A0F5-7C8037B8EB5B}" type="slidenum">
              <a:rPr lang="en-IN" smtClean="0"/>
              <a:t>‹#›</a:t>
            </a:fld>
            <a:endParaRPr lang="en-IN"/>
          </a:p>
        </p:txBody>
      </p:sp>
    </p:spTree>
    <p:extLst>
      <p:ext uri="{BB962C8B-B14F-4D97-AF65-F5344CB8AC3E}">
        <p14:creationId xmlns:p14="http://schemas.microsoft.com/office/powerpoint/2010/main" val="2027509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685E-280E-CF1F-316E-6D878D2ACF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907C52-5ABB-7EAE-11C8-714B90D013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BDC6AF1-4299-062D-BB56-E9B82B43C7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03E84E-F410-867D-38FF-8FFA0D7471DD}"/>
              </a:ext>
            </a:extLst>
          </p:cNvPr>
          <p:cNvSpPr>
            <a:spLocks noGrp="1"/>
          </p:cNvSpPr>
          <p:nvPr>
            <p:ph type="dt" sz="half" idx="10"/>
          </p:nvPr>
        </p:nvSpPr>
        <p:spPr/>
        <p:txBody>
          <a:bodyPr/>
          <a:lstStyle/>
          <a:p>
            <a:fld id="{C68C7EF4-DB6B-4093-A47D-52EE55559036}" type="datetimeFigureOut">
              <a:rPr lang="en-IN" smtClean="0"/>
              <a:t>19-10-2023</a:t>
            </a:fld>
            <a:endParaRPr lang="en-IN"/>
          </a:p>
        </p:txBody>
      </p:sp>
      <p:sp>
        <p:nvSpPr>
          <p:cNvPr id="6" name="Footer Placeholder 5">
            <a:extLst>
              <a:ext uri="{FF2B5EF4-FFF2-40B4-BE49-F238E27FC236}">
                <a16:creationId xmlns:a16="http://schemas.microsoft.com/office/drawing/2014/main" id="{FA9F12E2-D7A6-51CD-8115-9E3F9957C3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E14546-D5B1-8568-4EDB-89DD9E95417E}"/>
              </a:ext>
            </a:extLst>
          </p:cNvPr>
          <p:cNvSpPr>
            <a:spLocks noGrp="1"/>
          </p:cNvSpPr>
          <p:nvPr>
            <p:ph type="sldNum" sz="quarter" idx="12"/>
          </p:nvPr>
        </p:nvSpPr>
        <p:spPr/>
        <p:txBody>
          <a:bodyPr/>
          <a:lstStyle/>
          <a:p>
            <a:fld id="{B4B8A758-1B85-48AF-A0F5-7C8037B8EB5B}" type="slidenum">
              <a:rPr lang="en-IN" smtClean="0"/>
              <a:t>‹#›</a:t>
            </a:fld>
            <a:endParaRPr lang="en-IN"/>
          </a:p>
        </p:txBody>
      </p:sp>
    </p:spTree>
    <p:extLst>
      <p:ext uri="{BB962C8B-B14F-4D97-AF65-F5344CB8AC3E}">
        <p14:creationId xmlns:p14="http://schemas.microsoft.com/office/powerpoint/2010/main" val="2049062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08C7E-B7E5-F44A-88BD-B83335545D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3E70EB-26D7-8552-8349-F9FDCDE9AF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C639BB-D3E0-874D-FB0A-E2BF88A7B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251EA-26C5-F650-ECED-8660CCD1FBD5}"/>
              </a:ext>
            </a:extLst>
          </p:cNvPr>
          <p:cNvSpPr>
            <a:spLocks noGrp="1"/>
          </p:cNvSpPr>
          <p:nvPr>
            <p:ph type="dt" sz="half" idx="10"/>
          </p:nvPr>
        </p:nvSpPr>
        <p:spPr/>
        <p:txBody>
          <a:bodyPr/>
          <a:lstStyle/>
          <a:p>
            <a:fld id="{C68C7EF4-DB6B-4093-A47D-52EE55559036}" type="datetimeFigureOut">
              <a:rPr lang="en-IN" smtClean="0"/>
              <a:t>19-10-2023</a:t>
            </a:fld>
            <a:endParaRPr lang="en-IN"/>
          </a:p>
        </p:txBody>
      </p:sp>
      <p:sp>
        <p:nvSpPr>
          <p:cNvPr id="6" name="Footer Placeholder 5">
            <a:extLst>
              <a:ext uri="{FF2B5EF4-FFF2-40B4-BE49-F238E27FC236}">
                <a16:creationId xmlns:a16="http://schemas.microsoft.com/office/drawing/2014/main" id="{F8D6123A-0155-4328-B6AD-927BA2367A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6CD9AB-469E-4797-1F37-1DEAF0D94B58}"/>
              </a:ext>
            </a:extLst>
          </p:cNvPr>
          <p:cNvSpPr>
            <a:spLocks noGrp="1"/>
          </p:cNvSpPr>
          <p:nvPr>
            <p:ph type="sldNum" sz="quarter" idx="12"/>
          </p:nvPr>
        </p:nvSpPr>
        <p:spPr/>
        <p:txBody>
          <a:bodyPr/>
          <a:lstStyle/>
          <a:p>
            <a:fld id="{B4B8A758-1B85-48AF-A0F5-7C8037B8EB5B}" type="slidenum">
              <a:rPr lang="en-IN" smtClean="0"/>
              <a:t>‹#›</a:t>
            </a:fld>
            <a:endParaRPr lang="en-IN"/>
          </a:p>
        </p:txBody>
      </p:sp>
    </p:spTree>
    <p:extLst>
      <p:ext uri="{BB962C8B-B14F-4D97-AF65-F5344CB8AC3E}">
        <p14:creationId xmlns:p14="http://schemas.microsoft.com/office/powerpoint/2010/main" val="1296110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51E0BE-D689-535F-9390-BD090E0200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58BFEA-77EE-045C-FB75-378867E32A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9EEF2E-56DF-60E8-8574-BE76345531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C7EF4-DB6B-4093-A47D-52EE55559036}" type="datetimeFigureOut">
              <a:rPr lang="en-IN" smtClean="0"/>
              <a:t>19-10-2023</a:t>
            </a:fld>
            <a:endParaRPr lang="en-IN"/>
          </a:p>
        </p:txBody>
      </p:sp>
      <p:sp>
        <p:nvSpPr>
          <p:cNvPr id="5" name="Footer Placeholder 4">
            <a:extLst>
              <a:ext uri="{FF2B5EF4-FFF2-40B4-BE49-F238E27FC236}">
                <a16:creationId xmlns:a16="http://schemas.microsoft.com/office/drawing/2014/main" id="{6762BCBA-F9D4-A3B1-B0A8-8C26FD887E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19A5D5-0A46-B686-FB94-CA5E9AF857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B8A758-1B85-48AF-A0F5-7C8037B8EB5B}" type="slidenum">
              <a:rPr lang="en-IN" smtClean="0"/>
              <a:t>‹#›</a:t>
            </a:fld>
            <a:endParaRPr lang="en-IN"/>
          </a:p>
        </p:txBody>
      </p:sp>
    </p:spTree>
    <p:extLst>
      <p:ext uri="{BB962C8B-B14F-4D97-AF65-F5344CB8AC3E}">
        <p14:creationId xmlns:p14="http://schemas.microsoft.com/office/powerpoint/2010/main" val="1621172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javatpoint.com/regression-analysis-in-machine-learning" TargetMode="External"/><Relationship Id="rId2" Type="http://schemas.openxmlformats.org/officeDocument/2006/relationships/hyperlink" Target="https://www.javatpoint.com/classification-algorithm-in-machine-learn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javatpoint.com/clustering-in-machine-learn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1728-5D1E-B11D-732A-28134541E716}"/>
              </a:ext>
            </a:extLst>
          </p:cNvPr>
          <p:cNvSpPr>
            <a:spLocks noGrp="1"/>
          </p:cNvSpPr>
          <p:nvPr>
            <p:ph type="ctrTitle"/>
          </p:nvPr>
        </p:nvSpPr>
        <p:spPr/>
        <p:txBody>
          <a:bodyPr/>
          <a:lstStyle/>
          <a:p>
            <a:r>
              <a:rPr lang="en-US" dirty="0"/>
              <a:t>Unit-4</a:t>
            </a:r>
            <a:endParaRPr lang="en-IN" dirty="0"/>
          </a:p>
        </p:txBody>
      </p:sp>
      <p:sp>
        <p:nvSpPr>
          <p:cNvPr id="3" name="Subtitle 2">
            <a:extLst>
              <a:ext uri="{FF2B5EF4-FFF2-40B4-BE49-F238E27FC236}">
                <a16:creationId xmlns:a16="http://schemas.microsoft.com/office/drawing/2014/main" id="{F091F231-2589-CDF2-BC56-EC13356178BC}"/>
              </a:ext>
            </a:extLst>
          </p:cNvPr>
          <p:cNvSpPr>
            <a:spLocks noGrp="1"/>
          </p:cNvSpPr>
          <p:nvPr>
            <p:ph type="subTitle" idx="1"/>
          </p:nvPr>
        </p:nvSpPr>
        <p:spPr/>
        <p:txBody>
          <a:bodyPr/>
          <a:lstStyle/>
          <a:p>
            <a:r>
              <a:rPr lang="en-IN" dirty="0"/>
              <a:t>MACHINE LEARNING</a:t>
            </a:r>
          </a:p>
        </p:txBody>
      </p:sp>
    </p:spTree>
    <p:extLst>
      <p:ext uri="{BB962C8B-B14F-4D97-AF65-F5344CB8AC3E}">
        <p14:creationId xmlns:p14="http://schemas.microsoft.com/office/powerpoint/2010/main" val="728963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EAC41-FF65-CCE4-7A4B-E86A36899FB5}"/>
              </a:ext>
            </a:extLst>
          </p:cNvPr>
          <p:cNvSpPr>
            <a:spLocks noGrp="1"/>
          </p:cNvSpPr>
          <p:nvPr>
            <p:ph type="title"/>
          </p:nvPr>
        </p:nvSpPr>
        <p:spPr>
          <a:xfrm>
            <a:off x="-1" y="1"/>
            <a:ext cx="12102353" cy="833717"/>
          </a:xfrm>
        </p:spPr>
        <p:txBody>
          <a:bodyPr/>
          <a:lstStyle/>
          <a:p>
            <a:r>
              <a:rPr lang="en-IN" dirty="0"/>
              <a:t>Types of Machine learning</a:t>
            </a:r>
          </a:p>
        </p:txBody>
      </p:sp>
      <p:sp>
        <p:nvSpPr>
          <p:cNvPr id="3" name="Content Placeholder 2">
            <a:extLst>
              <a:ext uri="{FF2B5EF4-FFF2-40B4-BE49-F238E27FC236}">
                <a16:creationId xmlns:a16="http://schemas.microsoft.com/office/drawing/2014/main" id="{45EE6134-A20F-A15D-4D2D-E798AAAFC516}"/>
              </a:ext>
            </a:extLst>
          </p:cNvPr>
          <p:cNvSpPr>
            <a:spLocks noGrp="1"/>
          </p:cNvSpPr>
          <p:nvPr>
            <p:ph idx="1"/>
          </p:nvPr>
        </p:nvSpPr>
        <p:spPr>
          <a:xfrm>
            <a:off x="89648" y="708212"/>
            <a:ext cx="12057528" cy="6221506"/>
          </a:xfrm>
        </p:spPr>
        <p:txBody>
          <a:bodyPr>
            <a:normAutofit/>
          </a:bodyPr>
          <a:lstStyle/>
          <a:p>
            <a:pPr algn="just"/>
            <a:r>
              <a:rPr lang="en-US" b="0" i="0" dirty="0">
                <a:solidFill>
                  <a:srgbClr val="333333"/>
                </a:solidFill>
                <a:effectLst/>
                <a:latin typeface="inter-regular"/>
              </a:rPr>
              <a:t>Machine Learning Algorithm can be broadly classified into three types:</a:t>
            </a:r>
          </a:p>
          <a:p>
            <a:pPr marL="0" indent="0" algn="just">
              <a:buNone/>
            </a:pPr>
            <a:r>
              <a:rPr lang="en-US" b="1" i="0" dirty="0">
                <a:solidFill>
                  <a:srgbClr val="000000"/>
                </a:solidFill>
                <a:effectLst/>
                <a:latin typeface="inter-bold"/>
              </a:rPr>
              <a:t>3.Reinforcement Learning algorithm</a:t>
            </a:r>
            <a:endParaRPr lang="en-US" b="0" i="0" dirty="0">
              <a:solidFill>
                <a:srgbClr val="000000"/>
              </a:solidFill>
              <a:effectLst/>
              <a:latin typeface="inter-regular"/>
            </a:endParaRPr>
          </a:p>
          <a:p>
            <a:pPr algn="just">
              <a:buFont typeface="Arial" panose="020B0604020202020204" pitchFamily="34" charset="0"/>
              <a:buChar char="•"/>
            </a:pPr>
            <a:r>
              <a:rPr lang="en-US" sz="2100" b="0" i="0" dirty="0">
                <a:solidFill>
                  <a:srgbClr val="000000"/>
                </a:solidFill>
                <a:effectLst/>
                <a:latin typeface="Times New Roman" panose="02020603050405020304" pitchFamily="18" charset="0"/>
                <a:cs typeface="Times New Roman" panose="02020603050405020304" pitchFamily="18" charset="0"/>
              </a:rPr>
              <a:t>Reinforcement Learning is a feedback-based Machine learning technique in which an agent learns to behave in an environment by performing the actions and seeing the results of actions. For each good action, the agent gets positive feedback, and for each bad action, the agent gets negative feedback or penalty.</a:t>
            </a:r>
          </a:p>
          <a:p>
            <a:pPr algn="just">
              <a:buFont typeface="Arial" panose="020B0604020202020204" pitchFamily="34" charset="0"/>
              <a:buChar char="•"/>
            </a:pPr>
            <a:r>
              <a:rPr lang="en-US" sz="2100" b="0" i="0" dirty="0">
                <a:solidFill>
                  <a:srgbClr val="000000"/>
                </a:solidFill>
                <a:effectLst/>
                <a:latin typeface="Times New Roman" panose="02020603050405020304" pitchFamily="18" charset="0"/>
                <a:cs typeface="Times New Roman" panose="02020603050405020304" pitchFamily="18" charset="0"/>
              </a:rPr>
              <a:t>In Reinforcement Learning, the agent learns automatically using feedbacks without any labeled data, unlike </a:t>
            </a:r>
            <a:r>
              <a:rPr lang="en-US" sz="2100" b="0" i="0" u="none" strike="noStrike" dirty="0">
                <a:solidFill>
                  <a:srgbClr val="008000"/>
                </a:solidFill>
                <a:effectLst/>
                <a:latin typeface="Times New Roman" panose="02020603050405020304" pitchFamily="18" charset="0"/>
                <a:cs typeface="Times New Roman" panose="02020603050405020304" pitchFamily="18" charset="0"/>
              </a:rPr>
              <a:t>supervised learning.</a:t>
            </a:r>
            <a:endParaRPr lang="en-US" sz="21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100" b="0" i="0" dirty="0">
                <a:solidFill>
                  <a:srgbClr val="000000"/>
                </a:solidFill>
                <a:effectLst/>
                <a:latin typeface="Times New Roman" panose="02020603050405020304" pitchFamily="18" charset="0"/>
                <a:cs typeface="Times New Roman" panose="02020603050405020304" pitchFamily="18" charset="0"/>
              </a:rPr>
              <a:t>Since there is no labeled data, so the agent is bound to learn by its experience only.</a:t>
            </a:r>
          </a:p>
          <a:p>
            <a:pPr algn="just">
              <a:buFont typeface="Arial" panose="020B0604020202020204" pitchFamily="34" charset="0"/>
              <a:buChar char="•"/>
            </a:pPr>
            <a:r>
              <a:rPr lang="en-US" sz="2100" b="0" i="0" dirty="0">
                <a:solidFill>
                  <a:srgbClr val="000000"/>
                </a:solidFill>
                <a:effectLst/>
                <a:latin typeface="Times New Roman" panose="02020603050405020304" pitchFamily="18" charset="0"/>
                <a:cs typeface="Times New Roman" panose="02020603050405020304" pitchFamily="18" charset="0"/>
              </a:rPr>
              <a:t>RL solves a specific type of problem where decision making is sequential, and the goal is long-term, such as </a:t>
            </a:r>
            <a:r>
              <a:rPr lang="en-US" sz="2100" b="1" i="0" dirty="0">
                <a:solidFill>
                  <a:srgbClr val="000000"/>
                </a:solidFill>
                <a:effectLst/>
                <a:latin typeface="Times New Roman" panose="02020603050405020304" pitchFamily="18" charset="0"/>
                <a:cs typeface="Times New Roman" panose="02020603050405020304" pitchFamily="18" charset="0"/>
              </a:rPr>
              <a:t>game-playing, robotics</a:t>
            </a:r>
            <a:r>
              <a:rPr lang="en-US" sz="2100" b="0" i="0" dirty="0">
                <a:solidFill>
                  <a:srgbClr val="000000"/>
                </a:solidFill>
                <a:effectLst/>
                <a:latin typeface="Times New Roman" panose="02020603050405020304" pitchFamily="18" charset="0"/>
                <a:cs typeface="Times New Roman" panose="02020603050405020304" pitchFamily="18" charset="0"/>
              </a:rPr>
              <a:t>, etc.</a:t>
            </a:r>
          </a:p>
          <a:p>
            <a:pPr algn="just">
              <a:buFont typeface="Arial" panose="020B0604020202020204" pitchFamily="34" charset="0"/>
              <a:buChar char="•"/>
            </a:pPr>
            <a:r>
              <a:rPr lang="en-US" sz="2100" b="0" i="0" dirty="0">
                <a:solidFill>
                  <a:srgbClr val="000000"/>
                </a:solidFill>
                <a:effectLst/>
                <a:latin typeface="Times New Roman" panose="02020603050405020304" pitchFamily="18" charset="0"/>
                <a:cs typeface="Times New Roman" panose="02020603050405020304" pitchFamily="18" charset="0"/>
              </a:rPr>
              <a:t>The agent interacts with the environment and explores it by itself. The primary goal of an agent in reinforcement learning is to improve the performance by getting the maximum positive rewards.</a:t>
            </a:r>
          </a:p>
          <a:p>
            <a:pPr algn="just">
              <a:buFont typeface="Arial" panose="020B0604020202020204" pitchFamily="34" charset="0"/>
              <a:buChar char="•"/>
            </a:pPr>
            <a:r>
              <a:rPr lang="en-US" sz="2100" b="0" i="0" dirty="0">
                <a:solidFill>
                  <a:srgbClr val="000000"/>
                </a:solidFill>
                <a:effectLst/>
                <a:latin typeface="Times New Roman" panose="02020603050405020304" pitchFamily="18" charset="0"/>
                <a:cs typeface="Times New Roman" panose="02020603050405020304" pitchFamily="18" charset="0"/>
              </a:rPr>
              <a:t>The agent learns with the process of hit and trial, and based on the experience, it learns to perform the task in a better way. Hence, we can say that </a:t>
            </a:r>
            <a:r>
              <a:rPr lang="en-US" sz="2100" b="1" i="1" dirty="0">
                <a:solidFill>
                  <a:srgbClr val="000000"/>
                </a:solidFill>
                <a:effectLst/>
                <a:latin typeface="Times New Roman" panose="02020603050405020304" pitchFamily="18" charset="0"/>
                <a:cs typeface="Times New Roman" panose="02020603050405020304" pitchFamily="18" charset="0"/>
              </a:rPr>
              <a:t>"Reinforcement learning is a type of machine learning method where an intelligent agent (computer program) interacts with the environment and learns to act within that."</a:t>
            </a:r>
            <a:r>
              <a:rPr lang="en-US" sz="2100" b="0" i="0" dirty="0">
                <a:solidFill>
                  <a:srgbClr val="000000"/>
                </a:solidFill>
                <a:effectLst/>
                <a:latin typeface="Times New Roman" panose="02020603050405020304" pitchFamily="18" charset="0"/>
                <a:cs typeface="Times New Roman" panose="02020603050405020304" pitchFamily="18" charset="0"/>
              </a:rPr>
              <a:t> How a Robotic dog learns the movement of his arms is an example of Reinforcement learning.</a:t>
            </a:r>
          </a:p>
          <a:p>
            <a:pPr marL="0" indent="0">
              <a:buNone/>
            </a:pPr>
            <a:endParaRPr lang="en-IN" dirty="0"/>
          </a:p>
        </p:txBody>
      </p:sp>
    </p:spTree>
    <p:extLst>
      <p:ext uri="{BB962C8B-B14F-4D97-AF65-F5344CB8AC3E}">
        <p14:creationId xmlns:p14="http://schemas.microsoft.com/office/powerpoint/2010/main" val="1772109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BFA0D-407F-92D0-B364-C614EDE8DCE4}"/>
              </a:ext>
            </a:extLst>
          </p:cNvPr>
          <p:cNvSpPr>
            <a:spLocks noGrp="1"/>
          </p:cNvSpPr>
          <p:nvPr>
            <p:ph type="title"/>
          </p:nvPr>
        </p:nvSpPr>
        <p:spPr>
          <a:xfrm>
            <a:off x="206141" y="1577789"/>
            <a:ext cx="10515600" cy="1084728"/>
          </a:xfrm>
        </p:spPr>
        <p:txBody>
          <a:bodyPr>
            <a:normAutofit fontScale="90000"/>
          </a:bodyPr>
          <a:lstStyle/>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Reinforcement	Learning</a:t>
            </a:r>
            <a:br>
              <a:rPr lang="en-US" sz="2200">
                <a:latin typeface="Times New Roman" panose="02020603050405020304" pitchFamily="18" charset="0"/>
                <a:cs typeface="Times New Roman" panose="02020603050405020304" pitchFamily="18" charset="0"/>
              </a:rPr>
            </a:br>
            <a:r>
              <a:rPr lang="en-US" sz="2200">
                <a:latin typeface="Times New Roman" panose="02020603050405020304" pitchFamily="18" charset="0"/>
                <a:cs typeface="Times New Roman" panose="02020603050405020304" pitchFamily="18" charset="0"/>
              </a:rPr>
              <a:t>I</a:t>
            </a:r>
            <a:r>
              <a:rPr lang="en-US" sz="2200" b="0" i="0">
                <a:solidFill>
                  <a:srgbClr val="000000"/>
                </a:solidFill>
                <a:effectLst/>
                <a:latin typeface="Times New Roman" panose="02020603050405020304" pitchFamily="18" charset="0"/>
                <a:cs typeface="Times New Roman" panose="02020603050405020304" pitchFamily="18" charset="0"/>
              </a:rPr>
              <a:t>t </a:t>
            </a:r>
            <a:r>
              <a:rPr lang="en-US" sz="2200" b="0" i="0" dirty="0">
                <a:solidFill>
                  <a:srgbClr val="000000"/>
                </a:solidFill>
                <a:effectLst/>
                <a:latin typeface="Times New Roman" panose="02020603050405020304" pitchFamily="18" charset="0"/>
                <a:cs typeface="Times New Roman" panose="02020603050405020304" pitchFamily="18" charset="0"/>
              </a:rPr>
              <a:t>is a core part of </a:t>
            </a:r>
            <a:r>
              <a:rPr lang="en-US" sz="2200" b="0" i="0" u="none" strike="noStrike" dirty="0">
                <a:solidFill>
                  <a:srgbClr val="008000"/>
                </a:solidFill>
                <a:effectLst/>
                <a:latin typeface="Times New Roman" panose="02020603050405020304" pitchFamily="18" charset="0"/>
                <a:cs typeface="Times New Roman" panose="02020603050405020304" pitchFamily="18" charset="0"/>
              </a:rPr>
              <a:t>Artificial intelligence</a:t>
            </a:r>
            <a:r>
              <a:rPr lang="en-US" sz="2200" b="0" i="0" dirty="0">
                <a:solidFill>
                  <a:srgbClr val="000000"/>
                </a:solidFill>
                <a:effectLst/>
                <a:latin typeface="Times New Roman" panose="02020603050405020304" pitchFamily="18" charset="0"/>
                <a:cs typeface="Times New Roman" panose="02020603050405020304" pitchFamily="18" charset="0"/>
              </a:rPr>
              <a:t>, and all </a:t>
            </a:r>
            <a:r>
              <a:rPr lang="en-US" sz="2200" b="0" i="0" u="none" strike="noStrike" dirty="0">
                <a:solidFill>
                  <a:srgbClr val="008000"/>
                </a:solidFill>
                <a:effectLst/>
                <a:latin typeface="Times New Roman" panose="02020603050405020304" pitchFamily="18" charset="0"/>
                <a:cs typeface="Times New Roman" panose="02020603050405020304" pitchFamily="18" charset="0"/>
              </a:rPr>
              <a:t>AI agent</a:t>
            </a:r>
            <a:r>
              <a:rPr lang="en-US" sz="2200" b="0" i="0" dirty="0">
                <a:solidFill>
                  <a:srgbClr val="000000"/>
                </a:solidFill>
                <a:effectLst/>
                <a:latin typeface="Times New Roman" panose="02020603050405020304" pitchFamily="18" charset="0"/>
                <a:cs typeface="Times New Roman" panose="02020603050405020304" pitchFamily="18" charset="0"/>
              </a:rPr>
              <a:t> works on the concept of reinforcement learning. Here we do not need to pre-program the agent, as it learns from its own experience without any	human	intervention.</a:t>
            </a:r>
            <a:br>
              <a:rPr lang="en-US" sz="2200" b="0" i="0" dirty="0">
                <a:solidFill>
                  <a:srgbClr val="000000"/>
                </a:solidFill>
                <a:effectLst/>
                <a:latin typeface="Times New Roman" panose="02020603050405020304" pitchFamily="18" charset="0"/>
                <a:cs typeface="Times New Roman" panose="02020603050405020304" pitchFamily="18" charset="0"/>
              </a:rPr>
            </a:br>
            <a:br>
              <a:rPr lang="en-US" sz="2200" b="0" i="0" dirty="0">
                <a:solidFill>
                  <a:srgbClr val="000000"/>
                </a:solidFill>
                <a:effectLst/>
                <a:latin typeface="Times New Roman" panose="02020603050405020304" pitchFamily="18" charset="0"/>
                <a:cs typeface="Times New Roman" panose="02020603050405020304" pitchFamily="18" charset="0"/>
              </a:rPr>
            </a:br>
            <a:br>
              <a:rPr lang="en-US" sz="2200" b="0" i="0" dirty="0">
                <a:solidFill>
                  <a:srgbClr val="000000"/>
                </a:solidFill>
                <a:effectLst/>
                <a:latin typeface="Times New Roman" panose="02020603050405020304" pitchFamily="18" charset="0"/>
                <a:cs typeface="Times New Roman" panose="02020603050405020304" pitchFamily="18" charset="0"/>
              </a:rPr>
            </a:br>
            <a:r>
              <a:rPr lang="en-US" sz="2200" b="1" i="0" dirty="0">
                <a:solidFill>
                  <a:srgbClr val="000000"/>
                </a:solidFill>
                <a:effectLst/>
                <a:latin typeface="inter-bold"/>
              </a:rPr>
              <a:t>Example:</a:t>
            </a:r>
            <a:r>
              <a:rPr lang="en-US" sz="2200" b="0" i="0" dirty="0">
                <a:solidFill>
                  <a:srgbClr val="000000"/>
                </a:solidFill>
                <a:effectLst/>
                <a:latin typeface="inter-regular"/>
              </a:rPr>
              <a:t> Suppose there is an AI agent present within a maze environment, and his goal is to find the diamond. The agent interacts with the environment by performing some actions, and based on those actions, the state of the agent gets changed, and it also receives a reward or penalty as feedback.</a:t>
            </a:r>
            <a:br>
              <a:rPr lang="en-US" b="0" i="0" dirty="0">
                <a:solidFill>
                  <a:srgbClr val="000000"/>
                </a:solidFill>
                <a:effectLst/>
                <a:latin typeface="inter-regular"/>
              </a:rPr>
            </a:br>
            <a:endParaRPr lang="en-IN" dirty="0"/>
          </a:p>
        </p:txBody>
      </p:sp>
      <p:pic>
        <p:nvPicPr>
          <p:cNvPr id="5" name="Content Placeholder 4">
            <a:extLst>
              <a:ext uri="{FF2B5EF4-FFF2-40B4-BE49-F238E27FC236}">
                <a16:creationId xmlns:a16="http://schemas.microsoft.com/office/drawing/2014/main" id="{A95F4479-0772-F9D2-1C3B-F6442D2016CE}"/>
              </a:ext>
            </a:extLst>
          </p:cNvPr>
          <p:cNvPicPr>
            <a:picLocks noGrp="1" noChangeAspect="1"/>
          </p:cNvPicPr>
          <p:nvPr>
            <p:ph idx="1"/>
          </p:nvPr>
        </p:nvPicPr>
        <p:blipFill>
          <a:blip r:embed="rId2"/>
          <a:stretch>
            <a:fillRect/>
          </a:stretch>
        </p:blipFill>
        <p:spPr>
          <a:xfrm>
            <a:off x="3783129" y="3630705"/>
            <a:ext cx="4625741" cy="2367201"/>
          </a:xfrm>
        </p:spPr>
      </p:pic>
    </p:spTree>
    <p:extLst>
      <p:ext uri="{BB962C8B-B14F-4D97-AF65-F5344CB8AC3E}">
        <p14:creationId xmlns:p14="http://schemas.microsoft.com/office/powerpoint/2010/main" val="1017063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E5C58-01FB-5948-F4BA-5342D9759FD8}"/>
              </a:ext>
            </a:extLst>
          </p:cNvPr>
          <p:cNvSpPr>
            <a:spLocks noGrp="1"/>
          </p:cNvSpPr>
          <p:nvPr>
            <p:ph type="title"/>
          </p:nvPr>
        </p:nvSpPr>
        <p:spPr>
          <a:xfrm>
            <a:off x="107575" y="134472"/>
            <a:ext cx="10515600" cy="502022"/>
          </a:xfrm>
        </p:spPr>
        <p:txBody>
          <a:bodyPr>
            <a:normAutofit fontScale="90000"/>
          </a:bodyPr>
          <a:lstStyle/>
          <a:p>
            <a:r>
              <a:rPr lang="en-US" dirty="0"/>
              <a:t>Overview of Machine Learning</a:t>
            </a:r>
            <a:endParaRPr lang="en-IN" dirty="0"/>
          </a:p>
        </p:txBody>
      </p:sp>
      <p:sp>
        <p:nvSpPr>
          <p:cNvPr id="3" name="Content Placeholder 2">
            <a:extLst>
              <a:ext uri="{FF2B5EF4-FFF2-40B4-BE49-F238E27FC236}">
                <a16:creationId xmlns:a16="http://schemas.microsoft.com/office/drawing/2014/main" id="{4B94C214-76E5-12F1-F95D-07A820C0959C}"/>
              </a:ext>
            </a:extLst>
          </p:cNvPr>
          <p:cNvSpPr>
            <a:spLocks noGrp="1"/>
          </p:cNvSpPr>
          <p:nvPr>
            <p:ph idx="1"/>
          </p:nvPr>
        </p:nvSpPr>
        <p:spPr>
          <a:xfrm>
            <a:off x="107575" y="672353"/>
            <a:ext cx="11896165" cy="6113928"/>
          </a:xfrm>
        </p:spPr>
        <p:txBody>
          <a:bodyPr/>
          <a:lstStyle/>
          <a:p>
            <a:r>
              <a:rPr lang="en-US" b="0" i="0" dirty="0">
                <a:solidFill>
                  <a:srgbClr val="333333"/>
                </a:solidFill>
                <a:effectLst/>
                <a:latin typeface="inter-regular"/>
              </a:rPr>
              <a:t>Machine Learning is continuously growing in the IT world and gaining strength in different business sectors. </a:t>
            </a:r>
          </a:p>
          <a:p>
            <a:r>
              <a:rPr lang="en-US" b="0" i="0" dirty="0">
                <a:solidFill>
                  <a:srgbClr val="333333"/>
                </a:solidFill>
                <a:effectLst/>
                <a:latin typeface="inter-regular"/>
              </a:rPr>
              <a:t>Although Machine Learning is in the developing phase, it is popular among all technologies. </a:t>
            </a:r>
          </a:p>
          <a:p>
            <a:r>
              <a:rPr lang="en-US" b="0" i="0" dirty="0">
                <a:solidFill>
                  <a:srgbClr val="333333"/>
                </a:solidFill>
                <a:effectLst/>
                <a:latin typeface="inter-regular"/>
              </a:rPr>
              <a:t>It is a field of study that makes computers capable of automatically learning and improving from experience.</a:t>
            </a:r>
          </a:p>
          <a:p>
            <a:r>
              <a:rPr lang="en-US" b="0" i="0" dirty="0">
                <a:solidFill>
                  <a:srgbClr val="333333"/>
                </a:solidFill>
                <a:effectLst/>
                <a:latin typeface="inter-regular"/>
              </a:rPr>
              <a:t> Hence, Machine Learning focuses on the strength of computer programs with the help of collecting data from various observations.</a:t>
            </a:r>
            <a:endParaRPr lang="en-IN" dirty="0"/>
          </a:p>
        </p:txBody>
      </p:sp>
    </p:spTree>
    <p:extLst>
      <p:ext uri="{BB962C8B-B14F-4D97-AF65-F5344CB8AC3E}">
        <p14:creationId xmlns:p14="http://schemas.microsoft.com/office/powerpoint/2010/main" val="3896091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43BB1-8767-2B60-3845-8E794664DFC8}"/>
              </a:ext>
            </a:extLst>
          </p:cNvPr>
          <p:cNvSpPr>
            <a:spLocks noGrp="1"/>
          </p:cNvSpPr>
          <p:nvPr>
            <p:ph type="title"/>
          </p:nvPr>
        </p:nvSpPr>
        <p:spPr>
          <a:xfrm>
            <a:off x="0" y="80682"/>
            <a:ext cx="10515600" cy="749394"/>
          </a:xfrm>
        </p:spPr>
        <p:txBody>
          <a:bodyPr/>
          <a:lstStyle/>
          <a:p>
            <a:r>
              <a:rPr lang="en-US" dirty="0"/>
              <a:t>What is Machine Learning?</a:t>
            </a:r>
            <a:endParaRPr lang="en-IN" dirty="0"/>
          </a:p>
        </p:txBody>
      </p:sp>
      <p:sp>
        <p:nvSpPr>
          <p:cNvPr id="3" name="Content Placeholder 2">
            <a:extLst>
              <a:ext uri="{FF2B5EF4-FFF2-40B4-BE49-F238E27FC236}">
                <a16:creationId xmlns:a16="http://schemas.microsoft.com/office/drawing/2014/main" id="{AE4EDD5A-F76E-20AC-18E8-96B8BBDE8783}"/>
              </a:ext>
            </a:extLst>
          </p:cNvPr>
          <p:cNvSpPr>
            <a:spLocks noGrp="1"/>
          </p:cNvSpPr>
          <p:nvPr>
            <p:ph idx="1"/>
          </p:nvPr>
        </p:nvSpPr>
        <p:spPr>
          <a:xfrm>
            <a:off x="71718" y="830076"/>
            <a:ext cx="12120282" cy="5947242"/>
          </a:xfrm>
        </p:spPr>
        <p:txBody>
          <a:bodyPr>
            <a:normAutofit lnSpcReduction="10000"/>
          </a:bodyPr>
          <a:lstStyle/>
          <a:p>
            <a:pPr algn="just"/>
            <a:r>
              <a:rPr lang="en-US" sz="2600" b="0" i="0" dirty="0">
                <a:solidFill>
                  <a:srgbClr val="333333"/>
                </a:solidFill>
                <a:effectLst/>
                <a:latin typeface="Times New Roman" panose="02020603050405020304" pitchFamily="18" charset="0"/>
                <a:cs typeface="Times New Roman" panose="02020603050405020304" pitchFamily="18" charset="0"/>
              </a:rPr>
              <a:t>Machine Learning is defined as a technology that is used to train machines to perform various actions such as predictions, recommendations, estimations, etc., based on historical data or past experience.</a:t>
            </a:r>
          </a:p>
          <a:p>
            <a:pPr algn="just"/>
            <a:endParaRPr lang="en-US" sz="2600" dirty="0">
              <a:solidFill>
                <a:srgbClr val="333333"/>
              </a:solidFill>
              <a:latin typeface="Times New Roman" panose="02020603050405020304" pitchFamily="18" charset="0"/>
              <a:cs typeface="Times New Roman" panose="02020603050405020304" pitchFamily="18" charset="0"/>
            </a:endParaRPr>
          </a:p>
          <a:p>
            <a:pPr algn="just"/>
            <a:r>
              <a:rPr lang="en-US" sz="2600" b="0" i="0" dirty="0">
                <a:solidFill>
                  <a:srgbClr val="333333"/>
                </a:solidFill>
                <a:effectLst/>
                <a:latin typeface="Times New Roman" panose="02020603050405020304" pitchFamily="18" charset="0"/>
                <a:cs typeface="Times New Roman" panose="02020603050405020304" pitchFamily="18" charset="0"/>
              </a:rPr>
              <a:t>Machine Learning enables computers to behave like human beings by training them with the help of past experience and predicted data.</a:t>
            </a:r>
          </a:p>
          <a:p>
            <a:pPr algn="just"/>
            <a:r>
              <a:rPr lang="en-US" sz="2600" b="0" i="0" dirty="0">
                <a:solidFill>
                  <a:srgbClr val="333333"/>
                </a:solidFill>
                <a:effectLst/>
                <a:latin typeface="Times New Roman" panose="02020603050405020304" pitchFamily="18" charset="0"/>
                <a:cs typeface="Times New Roman" panose="02020603050405020304" pitchFamily="18" charset="0"/>
              </a:rPr>
              <a:t>There are three key aspects of Machine Learning, which are as follows:</a:t>
            </a:r>
          </a:p>
          <a:p>
            <a:pPr algn="just">
              <a:buFont typeface="Arial" panose="020B0604020202020204" pitchFamily="34" charset="0"/>
              <a:buChar char="•"/>
            </a:pPr>
            <a:r>
              <a:rPr lang="en-US" sz="2600" b="1" i="0" dirty="0">
                <a:solidFill>
                  <a:srgbClr val="000000"/>
                </a:solidFill>
                <a:effectLst/>
                <a:latin typeface="Times New Roman" panose="02020603050405020304" pitchFamily="18" charset="0"/>
                <a:cs typeface="Times New Roman" panose="02020603050405020304" pitchFamily="18" charset="0"/>
              </a:rPr>
              <a:t>Task</a:t>
            </a:r>
            <a:r>
              <a:rPr lang="en-US" sz="2600" b="0" i="0" dirty="0">
                <a:solidFill>
                  <a:srgbClr val="000000"/>
                </a:solidFill>
                <a:effectLst/>
                <a:latin typeface="Times New Roman" panose="02020603050405020304" pitchFamily="18" charset="0"/>
                <a:cs typeface="Times New Roman" panose="02020603050405020304" pitchFamily="18" charset="0"/>
              </a:rPr>
              <a:t>: A task is defined as the main problem in which we are interested. This task/problem can be related to the predictions and recommendations and estimations, etc.</a:t>
            </a:r>
          </a:p>
          <a:p>
            <a:pPr algn="just">
              <a:buFont typeface="Arial" panose="020B0604020202020204" pitchFamily="34" charset="0"/>
              <a:buChar char="•"/>
            </a:pPr>
            <a:r>
              <a:rPr lang="en-US" sz="2600" b="1" i="0" dirty="0">
                <a:solidFill>
                  <a:srgbClr val="000000"/>
                </a:solidFill>
                <a:effectLst/>
                <a:latin typeface="Times New Roman" panose="02020603050405020304" pitchFamily="18" charset="0"/>
                <a:cs typeface="Times New Roman" panose="02020603050405020304" pitchFamily="18" charset="0"/>
              </a:rPr>
              <a:t>Experience</a:t>
            </a:r>
            <a:r>
              <a:rPr lang="en-US" sz="2600" b="0" i="0" dirty="0">
                <a:solidFill>
                  <a:srgbClr val="000000"/>
                </a:solidFill>
                <a:effectLst/>
                <a:latin typeface="Times New Roman" panose="02020603050405020304" pitchFamily="18" charset="0"/>
                <a:cs typeface="Times New Roman" panose="02020603050405020304" pitchFamily="18" charset="0"/>
              </a:rPr>
              <a:t>: It is defined as learning from historical or past data and used to estimate and resolve future tasks.</a:t>
            </a:r>
          </a:p>
          <a:p>
            <a:pPr algn="just">
              <a:buFont typeface="Arial" panose="020B0604020202020204" pitchFamily="34" charset="0"/>
              <a:buChar char="•"/>
            </a:pPr>
            <a:r>
              <a:rPr lang="en-US" sz="2600" b="1" i="0" dirty="0">
                <a:solidFill>
                  <a:srgbClr val="000000"/>
                </a:solidFill>
                <a:effectLst/>
                <a:latin typeface="Times New Roman" panose="02020603050405020304" pitchFamily="18" charset="0"/>
                <a:cs typeface="Times New Roman" panose="02020603050405020304" pitchFamily="18" charset="0"/>
              </a:rPr>
              <a:t>Performance</a:t>
            </a:r>
            <a:r>
              <a:rPr lang="en-US" sz="2600" b="0" i="0" dirty="0">
                <a:solidFill>
                  <a:srgbClr val="000000"/>
                </a:solidFill>
                <a:effectLst/>
                <a:latin typeface="Times New Roman" panose="02020603050405020304" pitchFamily="18" charset="0"/>
                <a:cs typeface="Times New Roman" panose="02020603050405020304" pitchFamily="18" charset="0"/>
              </a:rPr>
              <a:t>: It is defined as the capacity of any machine to resolve any machine learning task or problem and provide the best outcome for the same. However, performance is dependent on the type of machine learning problems.</a:t>
            </a:r>
          </a:p>
          <a:p>
            <a:endParaRPr lang="en-IN" dirty="0"/>
          </a:p>
        </p:txBody>
      </p:sp>
    </p:spTree>
    <p:extLst>
      <p:ext uri="{BB962C8B-B14F-4D97-AF65-F5344CB8AC3E}">
        <p14:creationId xmlns:p14="http://schemas.microsoft.com/office/powerpoint/2010/main" val="3158669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11850-957D-62A7-33EA-413EEEBE2EFC}"/>
              </a:ext>
            </a:extLst>
          </p:cNvPr>
          <p:cNvSpPr>
            <a:spLocks noGrp="1"/>
          </p:cNvSpPr>
          <p:nvPr>
            <p:ph type="title"/>
          </p:nvPr>
        </p:nvSpPr>
        <p:spPr>
          <a:xfrm>
            <a:off x="0" y="0"/>
            <a:ext cx="10515600" cy="450663"/>
          </a:xfrm>
        </p:spPr>
        <p:txBody>
          <a:bodyPr>
            <a:normAutofit fontScale="90000"/>
          </a:bodyPr>
          <a:lstStyle/>
          <a:p>
            <a:r>
              <a:rPr lang="en-IN" dirty="0"/>
              <a:t>– Over fitting</a:t>
            </a:r>
          </a:p>
        </p:txBody>
      </p:sp>
      <p:sp>
        <p:nvSpPr>
          <p:cNvPr id="3" name="Content Placeholder 2">
            <a:extLst>
              <a:ext uri="{FF2B5EF4-FFF2-40B4-BE49-F238E27FC236}">
                <a16:creationId xmlns:a16="http://schemas.microsoft.com/office/drawing/2014/main" id="{13B67045-D68F-5DC1-B0E6-883C621C570F}"/>
              </a:ext>
            </a:extLst>
          </p:cNvPr>
          <p:cNvSpPr>
            <a:spLocks noGrp="1"/>
          </p:cNvSpPr>
          <p:nvPr>
            <p:ph idx="1"/>
          </p:nvPr>
        </p:nvSpPr>
        <p:spPr>
          <a:xfrm>
            <a:off x="-1" y="591670"/>
            <a:ext cx="12102353" cy="6266329"/>
          </a:xfrm>
        </p:spPr>
        <p:txBody>
          <a:bodyPr/>
          <a:lstStyle/>
          <a:p>
            <a:r>
              <a:rPr lang="en-US" b="0" i="0" dirty="0">
                <a:solidFill>
                  <a:srgbClr val="202124"/>
                </a:solidFill>
                <a:effectLst/>
                <a:latin typeface="Google Sans"/>
              </a:rPr>
              <a:t>Overfitting is </a:t>
            </a:r>
            <a:r>
              <a:rPr lang="en-US" b="0" i="0" dirty="0">
                <a:solidFill>
                  <a:srgbClr val="040C28"/>
                </a:solidFill>
                <a:effectLst/>
                <a:latin typeface="Google Sans"/>
              </a:rPr>
              <a:t>an undesirable machine learning behavior that occurs when the machine learning model gives accurate predictions for training data but not for new data</a:t>
            </a:r>
            <a:r>
              <a:rPr lang="en-US" b="0" i="0" dirty="0">
                <a:solidFill>
                  <a:srgbClr val="202124"/>
                </a:solidFill>
                <a:effectLst/>
                <a:latin typeface="Google Sans"/>
              </a:rPr>
              <a:t>. </a:t>
            </a:r>
          </a:p>
          <a:p>
            <a:r>
              <a:rPr lang="en-US" b="0" i="0" dirty="0">
                <a:solidFill>
                  <a:srgbClr val="202124"/>
                </a:solidFill>
                <a:effectLst/>
                <a:latin typeface="Google Sans"/>
              </a:rPr>
              <a:t>When data scientists use machine learning models for making predictions, they first train the model on a known data set.</a:t>
            </a:r>
          </a:p>
          <a:p>
            <a:r>
              <a:rPr lang="en-US" b="0" i="0" dirty="0">
                <a:solidFill>
                  <a:srgbClr val="4D5156"/>
                </a:solidFill>
                <a:effectLst/>
                <a:latin typeface="Google Sans"/>
              </a:rPr>
              <a:t>Overfitting is </a:t>
            </a:r>
            <a:r>
              <a:rPr lang="en-US" b="0" i="0" dirty="0">
                <a:solidFill>
                  <a:srgbClr val="040C28"/>
                </a:solidFill>
                <a:effectLst/>
                <a:latin typeface="Google Sans"/>
              </a:rPr>
              <a:t>a concept in data science, which occurs when a statistical model fits exactly against its training data</a:t>
            </a:r>
            <a:r>
              <a:rPr lang="en-US" b="0" i="0" dirty="0">
                <a:solidFill>
                  <a:srgbClr val="4D5156"/>
                </a:solidFill>
                <a:effectLst/>
                <a:latin typeface="Google Sans"/>
              </a:rPr>
              <a:t>. </a:t>
            </a:r>
          </a:p>
          <a:p>
            <a:r>
              <a:rPr lang="en-US" b="0" i="0" dirty="0">
                <a:solidFill>
                  <a:srgbClr val="4D5156"/>
                </a:solidFill>
                <a:effectLst/>
                <a:latin typeface="Google Sans"/>
              </a:rPr>
              <a:t>When this happens, the algorithm unfortunately cannot perform accurately against unseen data, defeating its purpose.</a:t>
            </a:r>
          </a:p>
          <a:p>
            <a:endParaRPr lang="en-IN" dirty="0"/>
          </a:p>
        </p:txBody>
      </p:sp>
      <p:pic>
        <p:nvPicPr>
          <p:cNvPr id="5" name="Picture 4">
            <a:extLst>
              <a:ext uri="{FF2B5EF4-FFF2-40B4-BE49-F238E27FC236}">
                <a16:creationId xmlns:a16="http://schemas.microsoft.com/office/drawing/2014/main" id="{BD2E0398-A4A0-B029-BBBF-827D24AACE4B}"/>
              </a:ext>
            </a:extLst>
          </p:cNvPr>
          <p:cNvPicPr>
            <a:picLocks noChangeAspect="1"/>
          </p:cNvPicPr>
          <p:nvPr/>
        </p:nvPicPr>
        <p:blipFill>
          <a:blip r:embed="rId2"/>
          <a:stretch>
            <a:fillRect/>
          </a:stretch>
        </p:blipFill>
        <p:spPr>
          <a:xfrm>
            <a:off x="1869483" y="4638477"/>
            <a:ext cx="7628281" cy="1973751"/>
          </a:xfrm>
          <a:prstGeom prst="rect">
            <a:avLst/>
          </a:prstGeom>
        </p:spPr>
      </p:pic>
    </p:spTree>
    <p:extLst>
      <p:ext uri="{BB962C8B-B14F-4D97-AF65-F5344CB8AC3E}">
        <p14:creationId xmlns:p14="http://schemas.microsoft.com/office/powerpoint/2010/main" val="3145655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10B2-F74D-0633-C8C2-89A328B68C02}"/>
              </a:ext>
            </a:extLst>
          </p:cNvPr>
          <p:cNvSpPr>
            <a:spLocks noGrp="1"/>
          </p:cNvSpPr>
          <p:nvPr>
            <p:ph type="title"/>
          </p:nvPr>
        </p:nvSpPr>
        <p:spPr>
          <a:xfrm>
            <a:off x="0" y="-161364"/>
            <a:ext cx="11353800" cy="1013012"/>
          </a:xfrm>
        </p:spPr>
        <p:txBody>
          <a:bodyPr/>
          <a:lstStyle/>
          <a:p>
            <a:r>
              <a:rPr lang="en-IN" dirty="0"/>
              <a:t>train/test splits</a:t>
            </a:r>
          </a:p>
        </p:txBody>
      </p:sp>
      <p:sp>
        <p:nvSpPr>
          <p:cNvPr id="3" name="Content Placeholder 2">
            <a:extLst>
              <a:ext uri="{FF2B5EF4-FFF2-40B4-BE49-F238E27FC236}">
                <a16:creationId xmlns:a16="http://schemas.microsoft.com/office/drawing/2014/main" id="{0BEC306A-10EA-B764-7627-22E5D8864C62}"/>
              </a:ext>
            </a:extLst>
          </p:cNvPr>
          <p:cNvSpPr>
            <a:spLocks noGrp="1"/>
          </p:cNvSpPr>
          <p:nvPr>
            <p:ph idx="1"/>
          </p:nvPr>
        </p:nvSpPr>
        <p:spPr>
          <a:xfrm>
            <a:off x="80682" y="708212"/>
            <a:ext cx="11273118" cy="6078070"/>
          </a:xfrm>
        </p:spPr>
        <p:txBody>
          <a:bodyPr>
            <a:normAutofit/>
          </a:bodyPr>
          <a:lstStyle/>
          <a:p>
            <a:pPr algn="just"/>
            <a:r>
              <a:rPr lang="en-US" sz="2400" b="0" i="0" dirty="0">
                <a:solidFill>
                  <a:srgbClr val="202124"/>
                </a:solidFill>
                <a:effectLst/>
                <a:latin typeface="Times New Roman" panose="02020603050405020304" pitchFamily="18" charset="0"/>
                <a:cs typeface="Times New Roman" panose="02020603050405020304" pitchFamily="18" charset="0"/>
              </a:rPr>
              <a:t>Train test split technique is </a:t>
            </a:r>
            <a:r>
              <a:rPr lang="en-US" sz="2400" b="0" i="0" dirty="0">
                <a:solidFill>
                  <a:srgbClr val="040C28"/>
                </a:solidFill>
                <a:effectLst/>
                <a:latin typeface="Times New Roman" panose="02020603050405020304" pitchFamily="18" charset="0"/>
                <a:cs typeface="Times New Roman" panose="02020603050405020304" pitchFamily="18" charset="0"/>
              </a:rPr>
              <a:t>used to estimate the performance of machine learning algorithms which are used to make predictions on data not used to train the model</a:t>
            </a:r>
            <a:r>
              <a:rPr lang="en-US" sz="2400" b="0" i="0" dirty="0">
                <a:solidFill>
                  <a:srgbClr val="202124"/>
                </a:solidFill>
                <a:effectLst/>
                <a:latin typeface="Times New Roman" panose="02020603050405020304" pitchFamily="18" charset="0"/>
                <a:cs typeface="Times New Roman" panose="02020603050405020304" pitchFamily="18" charset="0"/>
              </a:rPr>
              <a:t>.</a:t>
            </a:r>
          </a:p>
          <a:p>
            <a:pPr algn="just"/>
            <a:r>
              <a:rPr lang="en-US" sz="2400" b="0" i="0" dirty="0">
                <a:solidFill>
                  <a:srgbClr val="4D5156"/>
                </a:solidFill>
                <a:effectLst/>
                <a:latin typeface="Times New Roman" panose="02020603050405020304" pitchFamily="18" charset="0"/>
                <a:cs typeface="Times New Roman" panose="02020603050405020304" pitchFamily="18" charset="0"/>
              </a:rPr>
              <a:t>Splitting your dataset is essential for an unbiased evaluation of prediction performance.</a:t>
            </a:r>
          </a:p>
          <a:p>
            <a:pPr algn="just" fontAlgn="base">
              <a:buFont typeface="Arial" panose="020B0604020202020204" pitchFamily="34" charset="0"/>
              <a:buChar char="•"/>
            </a:pPr>
            <a:r>
              <a:rPr lang="en-US" sz="2400" b="0" i="0" dirty="0">
                <a:solidFill>
                  <a:srgbClr val="555555"/>
                </a:solidFill>
                <a:effectLst/>
                <a:latin typeface="Times New Roman" panose="02020603050405020304" pitchFamily="18" charset="0"/>
                <a:cs typeface="Times New Roman" panose="02020603050405020304" pitchFamily="18" charset="0"/>
              </a:rPr>
              <a:t>The train-test split procedure is appropriate when you have a very large dataset, a costly model to train, or require a good estimate of model performance quickly.</a:t>
            </a:r>
          </a:p>
          <a:p>
            <a:pPr algn="just" fontAlgn="base">
              <a:buFont typeface="Arial" panose="020B0604020202020204" pitchFamily="34" charset="0"/>
              <a:buChar char="•"/>
            </a:pPr>
            <a:r>
              <a:rPr lang="en-US" sz="2400" b="0" i="0" dirty="0">
                <a:solidFill>
                  <a:srgbClr val="555555"/>
                </a:solidFill>
                <a:effectLst/>
                <a:latin typeface="Times New Roman" panose="02020603050405020304" pitchFamily="18" charset="0"/>
                <a:cs typeface="Times New Roman" panose="02020603050405020304" pitchFamily="18" charset="0"/>
              </a:rPr>
              <a:t>How to use the scikit-learn machine learning library to perform the train-test split procedure.</a:t>
            </a:r>
          </a:p>
          <a:p>
            <a:pPr algn="just" fontAlgn="base">
              <a:buFont typeface="Arial" panose="020B0604020202020204" pitchFamily="34" charset="0"/>
              <a:buChar char="•"/>
            </a:pPr>
            <a:r>
              <a:rPr lang="en-US" sz="2400" b="0" i="0" dirty="0">
                <a:solidFill>
                  <a:srgbClr val="555555"/>
                </a:solidFill>
                <a:effectLst/>
                <a:latin typeface="Times New Roman" panose="02020603050405020304" pitchFamily="18" charset="0"/>
                <a:cs typeface="Times New Roman" panose="02020603050405020304" pitchFamily="18" charset="0"/>
              </a:rPr>
              <a:t>How to evaluate machine learning algorithms for classification and regression using the train-test split.</a:t>
            </a:r>
          </a:p>
          <a:p>
            <a:r>
              <a:rPr lang="en-US" sz="2400" dirty="0">
                <a:solidFill>
                  <a:srgbClr val="555555"/>
                </a:solidFill>
                <a:latin typeface="Times New Roman" panose="02020603050405020304" pitchFamily="18" charset="0"/>
                <a:cs typeface="Times New Roman" panose="02020603050405020304" pitchFamily="18" charset="0"/>
              </a:rPr>
              <a:t>It can be used for classification or regression problems and can be used for any supervised learning algorithm.</a:t>
            </a:r>
          </a:p>
          <a:p>
            <a:endParaRPr lang="en-US" sz="2400" dirty="0">
              <a:solidFill>
                <a:srgbClr val="555555"/>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18715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10B2-F74D-0633-C8C2-89A328B68C02}"/>
              </a:ext>
            </a:extLst>
          </p:cNvPr>
          <p:cNvSpPr>
            <a:spLocks noGrp="1"/>
          </p:cNvSpPr>
          <p:nvPr>
            <p:ph type="title"/>
          </p:nvPr>
        </p:nvSpPr>
        <p:spPr>
          <a:xfrm>
            <a:off x="0" y="-161364"/>
            <a:ext cx="11353800" cy="1013012"/>
          </a:xfrm>
        </p:spPr>
        <p:txBody>
          <a:bodyPr/>
          <a:lstStyle/>
          <a:p>
            <a:r>
              <a:rPr lang="en-IN" dirty="0"/>
              <a:t>train/test splits</a:t>
            </a:r>
          </a:p>
        </p:txBody>
      </p:sp>
      <p:sp>
        <p:nvSpPr>
          <p:cNvPr id="3" name="Content Placeholder 2">
            <a:extLst>
              <a:ext uri="{FF2B5EF4-FFF2-40B4-BE49-F238E27FC236}">
                <a16:creationId xmlns:a16="http://schemas.microsoft.com/office/drawing/2014/main" id="{0BEC306A-10EA-B764-7627-22E5D8864C62}"/>
              </a:ext>
            </a:extLst>
          </p:cNvPr>
          <p:cNvSpPr>
            <a:spLocks noGrp="1"/>
          </p:cNvSpPr>
          <p:nvPr>
            <p:ph idx="1"/>
          </p:nvPr>
        </p:nvSpPr>
        <p:spPr>
          <a:xfrm>
            <a:off x="80682" y="708212"/>
            <a:ext cx="11273118" cy="6078070"/>
          </a:xfrm>
        </p:spPr>
        <p:txBody>
          <a:bodyPr>
            <a:normAutofit/>
          </a:bodyPr>
          <a:lstStyle/>
          <a:p>
            <a:pPr algn="just"/>
            <a:r>
              <a:rPr lang="en-US" sz="1600" b="0" i="0" dirty="0">
                <a:solidFill>
                  <a:srgbClr val="555555"/>
                </a:solidFill>
                <a:effectLst/>
                <a:latin typeface="Helvetica Neue"/>
              </a:rPr>
              <a:t>The procedure involves taking a dataset and dividing it into two subsets. </a:t>
            </a:r>
          </a:p>
          <a:p>
            <a:pPr algn="just"/>
            <a:r>
              <a:rPr lang="en-US" sz="1600" b="0" i="0" dirty="0">
                <a:solidFill>
                  <a:srgbClr val="555555"/>
                </a:solidFill>
                <a:effectLst/>
                <a:latin typeface="Helvetica Neue"/>
              </a:rPr>
              <a:t>The first subset is used to fit the model and is referred to as the training dataset.</a:t>
            </a:r>
          </a:p>
          <a:p>
            <a:pPr algn="just"/>
            <a:r>
              <a:rPr lang="en-US" sz="1600" b="0" i="0" dirty="0">
                <a:solidFill>
                  <a:srgbClr val="555555"/>
                </a:solidFill>
                <a:effectLst/>
                <a:latin typeface="Helvetica Neue"/>
              </a:rPr>
              <a:t> The second subset is not used to train the model; instead, the input element of the dataset is provided to the model, then predictions are made and compared to the expected values.</a:t>
            </a:r>
          </a:p>
          <a:p>
            <a:pPr algn="just"/>
            <a:r>
              <a:rPr lang="en-US" sz="1600" b="0" i="0" dirty="0">
                <a:solidFill>
                  <a:srgbClr val="555555"/>
                </a:solidFill>
                <a:effectLst/>
                <a:latin typeface="Helvetica Neue"/>
              </a:rPr>
              <a:t> This second dataset is referred to as the test dataset.</a:t>
            </a:r>
          </a:p>
          <a:p>
            <a:pPr algn="just" fontAlgn="base"/>
            <a:r>
              <a:rPr lang="en-US" sz="1800" dirty="0">
                <a:solidFill>
                  <a:srgbClr val="555555"/>
                </a:solidFill>
                <a:latin typeface="Helvetica Neue"/>
              </a:rPr>
              <a:t>Train Dataset: Used to fit the machine learning model.</a:t>
            </a:r>
          </a:p>
          <a:p>
            <a:pPr algn="just" fontAlgn="base"/>
            <a:r>
              <a:rPr lang="en-US" sz="1800" dirty="0">
                <a:solidFill>
                  <a:srgbClr val="555555"/>
                </a:solidFill>
                <a:latin typeface="Helvetica Neue"/>
              </a:rPr>
              <a:t>Test Dataset: Used to evaluate the fit machine learning model.</a:t>
            </a:r>
          </a:p>
          <a:p>
            <a:pPr algn="just" fontAlgn="base"/>
            <a:r>
              <a:rPr lang="en-US" sz="1800" dirty="0">
                <a:solidFill>
                  <a:srgbClr val="555555"/>
                </a:solidFill>
                <a:latin typeface="Helvetica Neue"/>
              </a:rPr>
              <a:t>The objective is to estimate the performance of the machine learning model on new data: data not used to train the model.</a:t>
            </a:r>
          </a:p>
          <a:p>
            <a:pPr algn="just"/>
            <a:endParaRPr lang="en-IN" dirty="0"/>
          </a:p>
        </p:txBody>
      </p:sp>
    </p:spTree>
    <p:extLst>
      <p:ext uri="{BB962C8B-B14F-4D97-AF65-F5344CB8AC3E}">
        <p14:creationId xmlns:p14="http://schemas.microsoft.com/office/powerpoint/2010/main" val="569420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EAC41-FF65-CCE4-7A4B-E86A36899FB5}"/>
              </a:ext>
            </a:extLst>
          </p:cNvPr>
          <p:cNvSpPr>
            <a:spLocks noGrp="1"/>
          </p:cNvSpPr>
          <p:nvPr>
            <p:ph type="title"/>
          </p:nvPr>
        </p:nvSpPr>
        <p:spPr>
          <a:xfrm>
            <a:off x="-1" y="1"/>
            <a:ext cx="12102353" cy="833717"/>
          </a:xfrm>
        </p:spPr>
        <p:txBody>
          <a:bodyPr/>
          <a:lstStyle/>
          <a:p>
            <a:r>
              <a:rPr lang="en-IN" dirty="0"/>
              <a:t>Types of Machine learning</a:t>
            </a:r>
          </a:p>
        </p:txBody>
      </p:sp>
      <p:sp>
        <p:nvSpPr>
          <p:cNvPr id="3" name="Content Placeholder 2">
            <a:extLst>
              <a:ext uri="{FF2B5EF4-FFF2-40B4-BE49-F238E27FC236}">
                <a16:creationId xmlns:a16="http://schemas.microsoft.com/office/drawing/2014/main" id="{45EE6134-A20F-A15D-4D2D-E798AAAFC516}"/>
              </a:ext>
            </a:extLst>
          </p:cNvPr>
          <p:cNvSpPr>
            <a:spLocks noGrp="1"/>
          </p:cNvSpPr>
          <p:nvPr>
            <p:ph idx="1"/>
          </p:nvPr>
        </p:nvSpPr>
        <p:spPr>
          <a:xfrm>
            <a:off x="89648" y="708212"/>
            <a:ext cx="12057528" cy="6221506"/>
          </a:xfrm>
        </p:spPr>
        <p:txBody>
          <a:bodyPr/>
          <a:lstStyle/>
          <a:p>
            <a:pPr algn="just"/>
            <a:r>
              <a:rPr lang="en-US" b="0" i="0" dirty="0">
                <a:solidFill>
                  <a:srgbClr val="333333"/>
                </a:solidFill>
                <a:effectLst/>
                <a:latin typeface="inter-regular"/>
              </a:rPr>
              <a:t>Machine Learning Algorithm can be broadly classified into three types:</a:t>
            </a:r>
          </a:p>
          <a:p>
            <a:pPr algn="just">
              <a:buFont typeface="+mj-lt"/>
              <a:buAutoNum type="arabicPeriod"/>
            </a:pPr>
            <a:r>
              <a:rPr lang="en-US" b="1" i="0" dirty="0">
                <a:solidFill>
                  <a:srgbClr val="000000"/>
                </a:solidFill>
                <a:effectLst/>
                <a:latin typeface="inter-bold"/>
              </a:rPr>
              <a:t>Supervised Learning Algorithms</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Unsupervised Learning Algorithms</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Reinforcement Learning algorithm</a:t>
            </a:r>
            <a:endParaRPr lang="en-US" b="0" i="0" dirty="0">
              <a:solidFill>
                <a:srgbClr val="000000"/>
              </a:solidFill>
              <a:effectLst/>
              <a:latin typeface="inter-regular"/>
            </a:endParaRPr>
          </a:p>
          <a:p>
            <a:pPr marL="0" indent="0">
              <a:buNone/>
            </a:pPr>
            <a:endParaRPr lang="en-IN" dirty="0"/>
          </a:p>
        </p:txBody>
      </p:sp>
      <p:pic>
        <p:nvPicPr>
          <p:cNvPr id="5" name="Picture 4">
            <a:extLst>
              <a:ext uri="{FF2B5EF4-FFF2-40B4-BE49-F238E27FC236}">
                <a16:creationId xmlns:a16="http://schemas.microsoft.com/office/drawing/2014/main" id="{3C942243-50BE-E4B2-B7EE-4CF140420CE4}"/>
              </a:ext>
            </a:extLst>
          </p:cNvPr>
          <p:cNvPicPr>
            <a:picLocks noChangeAspect="1"/>
          </p:cNvPicPr>
          <p:nvPr/>
        </p:nvPicPr>
        <p:blipFill>
          <a:blip r:embed="rId2"/>
          <a:stretch>
            <a:fillRect/>
          </a:stretch>
        </p:blipFill>
        <p:spPr>
          <a:xfrm>
            <a:off x="1165839" y="2691699"/>
            <a:ext cx="7323737" cy="4092295"/>
          </a:xfrm>
          <a:prstGeom prst="rect">
            <a:avLst/>
          </a:prstGeom>
        </p:spPr>
      </p:pic>
    </p:spTree>
    <p:extLst>
      <p:ext uri="{BB962C8B-B14F-4D97-AF65-F5344CB8AC3E}">
        <p14:creationId xmlns:p14="http://schemas.microsoft.com/office/powerpoint/2010/main" val="205572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EAC41-FF65-CCE4-7A4B-E86A36899FB5}"/>
              </a:ext>
            </a:extLst>
          </p:cNvPr>
          <p:cNvSpPr>
            <a:spLocks noGrp="1"/>
          </p:cNvSpPr>
          <p:nvPr>
            <p:ph type="title"/>
          </p:nvPr>
        </p:nvSpPr>
        <p:spPr>
          <a:xfrm>
            <a:off x="-1" y="1"/>
            <a:ext cx="12102353" cy="833717"/>
          </a:xfrm>
        </p:spPr>
        <p:txBody>
          <a:bodyPr/>
          <a:lstStyle/>
          <a:p>
            <a:r>
              <a:rPr lang="en-IN" dirty="0"/>
              <a:t>Types of Machine learning</a:t>
            </a:r>
          </a:p>
        </p:txBody>
      </p:sp>
      <p:sp>
        <p:nvSpPr>
          <p:cNvPr id="3" name="Content Placeholder 2">
            <a:extLst>
              <a:ext uri="{FF2B5EF4-FFF2-40B4-BE49-F238E27FC236}">
                <a16:creationId xmlns:a16="http://schemas.microsoft.com/office/drawing/2014/main" id="{45EE6134-A20F-A15D-4D2D-E798AAAFC516}"/>
              </a:ext>
            </a:extLst>
          </p:cNvPr>
          <p:cNvSpPr>
            <a:spLocks noGrp="1"/>
          </p:cNvSpPr>
          <p:nvPr>
            <p:ph idx="1"/>
          </p:nvPr>
        </p:nvSpPr>
        <p:spPr>
          <a:xfrm>
            <a:off x="89648" y="708212"/>
            <a:ext cx="12057528" cy="6221506"/>
          </a:xfrm>
        </p:spPr>
        <p:txBody>
          <a:bodyPr>
            <a:normAutofit/>
          </a:bodyPr>
          <a:lstStyle/>
          <a:p>
            <a:pPr algn="just"/>
            <a:r>
              <a:rPr lang="en-US" b="0" i="0" dirty="0">
                <a:solidFill>
                  <a:srgbClr val="333333"/>
                </a:solidFill>
                <a:effectLst/>
                <a:latin typeface="inter-regular"/>
              </a:rPr>
              <a:t>Machine Learning Algorithm can be broadly classified into three types:</a:t>
            </a:r>
          </a:p>
          <a:p>
            <a:pPr algn="just">
              <a:buFont typeface="+mj-lt"/>
              <a:buAutoNum type="arabicPeriod"/>
            </a:pPr>
            <a:r>
              <a:rPr lang="en-US" b="1" i="0" dirty="0">
                <a:solidFill>
                  <a:srgbClr val="000000"/>
                </a:solidFill>
                <a:effectLst/>
                <a:latin typeface="inter-bold"/>
              </a:rPr>
              <a:t>Supervised Learning Algorithms</a:t>
            </a:r>
            <a:endParaRPr lang="en-US" b="0" i="0" dirty="0">
              <a:solidFill>
                <a:srgbClr val="000000"/>
              </a:solidFill>
              <a:effectLst/>
              <a:latin typeface="inter-regular"/>
            </a:endParaRPr>
          </a:p>
          <a:p>
            <a:pPr algn="just"/>
            <a:r>
              <a:rPr lang="en-US" sz="1700" b="0" i="0" dirty="0">
                <a:solidFill>
                  <a:srgbClr val="333333"/>
                </a:solidFill>
                <a:effectLst/>
                <a:latin typeface="inter-regular"/>
              </a:rPr>
              <a:t>Supervised learning is a type of Machine learning in which the machine needs external supervision to learn. </a:t>
            </a:r>
          </a:p>
          <a:p>
            <a:pPr algn="just"/>
            <a:r>
              <a:rPr lang="en-US" sz="1700" b="0" i="0" dirty="0">
                <a:solidFill>
                  <a:srgbClr val="333333"/>
                </a:solidFill>
                <a:effectLst/>
                <a:latin typeface="inter-regular"/>
              </a:rPr>
              <a:t>The supervised learning models are trained using the labeled dataset. </a:t>
            </a:r>
          </a:p>
          <a:p>
            <a:pPr algn="just"/>
            <a:r>
              <a:rPr lang="en-US" sz="1700" b="0" i="0" dirty="0">
                <a:solidFill>
                  <a:srgbClr val="333333"/>
                </a:solidFill>
                <a:effectLst/>
                <a:latin typeface="inter-regular"/>
              </a:rPr>
              <a:t>Once the training and processing are done, the model is tested by providing a sample test data to check whether it predicts the correct output.</a:t>
            </a:r>
          </a:p>
          <a:p>
            <a:pPr algn="just"/>
            <a:r>
              <a:rPr lang="en-US" sz="1700" b="0" i="0" dirty="0">
                <a:solidFill>
                  <a:srgbClr val="333333"/>
                </a:solidFill>
                <a:effectLst/>
                <a:latin typeface="inter-regular"/>
              </a:rPr>
              <a:t>The goal of supervised learning is to map input data with the output data. </a:t>
            </a:r>
          </a:p>
          <a:p>
            <a:pPr algn="just"/>
            <a:r>
              <a:rPr lang="en-US" sz="1700" b="0" i="0" dirty="0">
                <a:solidFill>
                  <a:srgbClr val="333333"/>
                </a:solidFill>
                <a:effectLst/>
                <a:latin typeface="inter-regular"/>
              </a:rPr>
              <a:t>Supervised learning is based on supervision, and it is the same as when a student learns things in the teacher's supervision.</a:t>
            </a:r>
          </a:p>
          <a:p>
            <a:pPr algn="just"/>
            <a:r>
              <a:rPr lang="en-US" sz="1700" b="0" i="0" dirty="0">
                <a:solidFill>
                  <a:srgbClr val="333333"/>
                </a:solidFill>
                <a:effectLst/>
                <a:latin typeface="inter-regular"/>
              </a:rPr>
              <a:t> The example of supervised learning is </a:t>
            </a:r>
            <a:r>
              <a:rPr lang="en-US" sz="1700" b="1" i="0" dirty="0">
                <a:solidFill>
                  <a:srgbClr val="333333"/>
                </a:solidFill>
                <a:effectLst/>
                <a:latin typeface="inter-bold"/>
              </a:rPr>
              <a:t>spam filtering</a:t>
            </a:r>
            <a:r>
              <a:rPr lang="en-US" sz="1700" b="0" i="0" dirty="0">
                <a:solidFill>
                  <a:srgbClr val="333333"/>
                </a:solidFill>
                <a:effectLst/>
                <a:latin typeface="inter-regular"/>
              </a:rPr>
              <a:t>.</a:t>
            </a:r>
          </a:p>
          <a:p>
            <a:pPr marL="0" indent="0" algn="just">
              <a:buNone/>
            </a:pPr>
            <a:r>
              <a:rPr lang="en-US" sz="1700" b="0" i="0" dirty="0">
                <a:solidFill>
                  <a:srgbClr val="333333"/>
                </a:solidFill>
                <a:effectLst/>
                <a:latin typeface="inter-regular"/>
              </a:rPr>
              <a:t>Supervised learning can be divided further into two categories of problem:</a:t>
            </a:r>
          </a:p>
          <a:p>
            <a:pPr algn="just">
              <a:buFont typeface="Arial" panose="020B0604020202020204" pitchFamily="34" charset="0"/>
              <a:buChar char="•"/>
            </a:pPr>
            <a:r>
              <a:rPr lang="en-US" sz="1700" b="0" i="0" u="none" strike="noStrike" dirty="0">
                <a:solidFill>
                  <a:srgbClr val="008000"/>
                </a:solidFill>
                <a:effectLst/>
                <a:latin typeface="inter-regular"/>
                <a:hlinkClick r:id="rId2"/>
              </a:rPr>
              <a:t>Classification</a:t>
            </a:r>
            <a:endParaRPr lang="en-US" sz="1700" b="0" i="0" dirty="0">
              <a:solidFill>
                <a:srgbClr val="000000"/>
              </a:solidFill>
              <a:effectLst/>
              <a:latin typeface="inter-regular"/>
            </a:endParaRPr>
          </a:p>
          <a:p>
            <a:pPr algn="just">
              <a:buFont typeface="Arial" panose="020B0604020202020204" pitchFamily="34" charset="0"/>
              <a:buChar char="•"/>
            </a:pPr>
            <a:r>
              <a:rPr lang="en-US" sz="1700" b="0" i="0" u="none" strike="noStrike" dirty="0">
                <a:solidFill>
                  <a:srgbClr val="008000"/>
                </a:solidFill>
                <a:effectLst/>
                <a:latin typeface="inter-regular"/>
                <a:hlinkClick r:id="rId3"/>
              </a:rPr>
              <a:t>Regression</a:t>
            </a:r>
            <a:endParaRPr lang="en-US" sz="1700" b="0" i="0" dirty="0">
              <a:solidFill>
                <a:srgbClr val="000000"/>
              </a:solidFill>
              <a:effectLst/>
              <a:latin typeface="inter-regular"/>
            </a:endParaRPr>
          </a:p>
          <a:p>
            <a:pPr algn="just"/>
            <a:r>
              <a:rPr lang="en-US" sz="1700" b="0" i="0" dirty="0">
                <a:solidFill>
                  <a:srgbClr val="333333"/>
                </a:solidFill>
                <a:effectLst/>
                <a:latin typeface="inter-regular"/>
              </a:rPr>
              <a:t>Examples of some popular supervised learning algorithms are Simple Linear regression, Decision Tree, Logistic Regression, KNN algorithm, </a:t>
            </a:r>
            <a:r>
              <a:rPr lang="en-US" sz="1700" b="0" i="0" dirty="0" err="1">
                <a:solidFill>
                  <a:srgbClr val="333333"/>
                </a:solidFill>
                <a:effectLst/>
                <a:latin typeface="inter-regular"/>
              </a:rPr>
              <a:t>etc</a:t>
            </a:r>
            <a:endParaRPr lang="en-US" sz="1700" b="0" i="0" dirty="0">
              <a:solidFill>
                <a:srgbClr val="333333"/>
              </a:solidFill>
              <a:effectLst/>
              <a:latin typeface="inter-regular"/>
            </a:endParaRPr>
          </a:p>
          <a:p>
            <a:pPr marL="0" indent="0">
              <a:buNone/>
            </a:pPr>
            <a:endParaRPr lang="en-IN" dirty="0"/>
          </a:p>
        </p:txBody>
      </p:sp>
    </p:spTree>
    <p:extLst>
      <p:ext uri="{BB962C8B-B14F-4D97-AF65-F5344CB8AC3E}">
        <p14:creationId xmlns:p14="http://schemas.microsoft.com/office/powerpoint/2010/main" val="1743430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EAC41-FF65-CCE4-7A4B-E86A36899FB5}"/>
              </a:ext>
            </a:extLst>
          </p:cNvPr>
          <p:cNvSpPr>
            <a:spLocks noGrp="1"/>
          </p:cNvSpPr>
          <p:nvPr>
            <p:ph type="title"/>
          </p:nvPr>
        </p:nvSpPr>
        <p:spPr>
          <a:xfrm>
            <a:off x="-1" y="1"/>
            <a:ext cx="12102353" cy="833717"/>
          </a:xfrm>
        </p:spPr>
        <p:txBody>
          <a:bodyPr/>
          <a:lstStyle/>
          <a:p>
            <a:r>
              <a:rPr lang="en-IN" dirty="0"/>
              <a:t>Types of Machine learning</a:t>
            </a:r>
          </a:p>
        </p:txBody>
      </p:sp>
      <p:sp>
        <p:nvSpPr>
          <p:cNvPr id="3" name="Content Placeholder 2">
            <a:extLst>
              <a:ext uri="{FF2B5EF4-FFF2-40B4-BE49-F238E27FC236}">
                <a16:creationId xmlns:a16="http://schemas.microsoft.com/office/drawing/2014/main" id="{45EE6134-A20F-A15D-4D2D-E798AAAFC516}"/>
              </a:ext>
            </a:extLst>
          </p:cNvPr>
          <p:cNvSpPr>
            <a:spLocks noGrp="1"/>
          </p:cNvSpPr>
          <p:nvPr>
            <p:ph idx="1"/>
          </p:nvPr>
        </p:nvSpPr>
        <p:spPr>
          <a:xfrm>
            <a:off x="89648" y="708212"/>
            <a:ext cx="12057528" cy="6221506"/>
          </a:xfrm>
        </p:spPr>
        <p:txBody>
          <a:bodyPr/>
          <a:lstStyle/>
          <a:p>
            <a:pPr algn="just"/>
            <a:r>
              <a:rPr lang="en-US" b="0" i="0" dirty="0">
                <a:solidFill>
                  <a:srgbClr val="333333"/>
                </a:solidFill>
                <a:effectLst/>
                <a:latin typeface="inter-regular"/>
              </a:rPr>
              <a:t>Machine Learning Algorithm can be broadly classified into three types:</a:t>
            </a:r>
          </a:p>
          <a:p>
            <a:pPr marL="0" indent="0" algn="just">
              <a:buNone/>
            </a:pPr>
            <a:r>
              <a:rPr lang="en-US" b="1" i="0" dirty="0">
                <a:solidFill>
                  <a:srgbClr val="000000"/>
                </a:solidFill>
                <a:effectLst/>
                <a:latin typeface="inter-bold"/>
              </a:rPr>
              <a:t>2.Unsupervised Learning Algorithms</a:t>
            </a:r>
            <a:endParaRPr lang="en-US" b="0" i="0" dirty="0">
              <a:solidFill>
                <a:srgbClr val="000000"/>
              </a:solidFill>
              <a:effectLst/>
              <a:latin typeface="inter-regular"/>
            </a:endParaRPr>
          </a:p>
          <a:p>
            <a:pPr algn="just"/>
            <a:r>
              <a:rPr lang="en-US" sz="1800" b="0" i="0" dirty="0">
                <a:solidFill>
                  <a:srgbClr val="333333"/>
                </a:solidFill>
                <a:effectLst/>
                <a:latin typeface="Times New Roman" panose="02020603050405020304" pitchFamily="18" charset="0"/>
                <a:cs typeface="Times New Roman" panose="02020603050405020304" pitchFamily="18" charset="0"/>
              </a:rPr>
              <a:t>It is a type of machine learning in which the machine does not need any external supervision to learn from the data, hence called unsupervised learning. </a:t>
            </a:r>
          </a:p>
          <a:p>
            <a:pPr algn="just"/>
            <a:r>
              <a:rPr lang="en-US" sz="1800" b="0" i="0" dirty="0">
                <a:solidFill>
                  <a:srgbClr val="333333"/>
                </a:solidFill>
                <a:effectLst/>
                <a:latin typeface="Times New Roman" panose="02020603050405020304" pitchFamily="18" charset="0"/>
                <a:cs typeface="Times New Roman" panose="02020603050405020304" pitchFamily="18" charset="0"/>
              </a:rPr>
              <a:t>The unsupervised models can be trained using the </a:t>
            </a:r>
            <a:r>
              <a:rPr lang="en-US" sz="1800" b="0" i="0" dirty="0" err="1">
                <a:solidFill>
                  <a:srgbClr val="333333"/>
                </a:solidFill>
                <a:effectLst/>
                <a:latin typeface="Times New Roman" panose="02020603050405020304" pitchFamily="18" charset="0"/>
                <a:cs typeface="Times New Roman" panose="02020603050405020304" pitchFamily="18" charset="0"/>
              </a:rPr>
              <a:t>unlabelled</a:t>
            </a:r>
            <a:r>
              <a:rPr lang="en-US" sz="1800" b="0" i="0" dirty="0">
                <a:solidFill>
                  <a:srgbClr val="333333"/>
                </a:solidFill>
                <a:effectLst/>
                <a:latin typeface="Times New Roman" panose="02020603050405020304" pitchFamily="18" charset="0"/>
                <a:cs typeface="Times New Roman" panose="02020603050405020304" pitchFamily="18" charset="0"/>
              </a:rPr>
              <a:t> dataset that is not classified, nor categorized, and the algorithm needs to act on that data without any supervision. </a:t>
            </a:r>
          </a:p>
          <a:p>
            <a:pPr algn="just"/>
            <a:r>
              <a:rPr lang="en-US" sz="1800" b="0" i="0" dirty="0">
                <a:solidFill>
                  <a:srgbClr val="333333"/>
                </a:solidFill>
                <a:effectLst/>
                <a:latin typeface="Times New Roman" panose="02020603050405020304" pitchFamily="18" charset="0"/>
                <a:cs typeface="Times New Roman" panose="02020603050405020304" pitchFamily="18" charset="0"/>
              </a:rPr>
              <a:t>In unsupervised learning, the model doesn't have a predefined output, and it tries to find useful insights from the huge amount of data. </a:t>
            </a:r>
          </a:p>
          <a:p>
            <a:pPr algn="just"/>
            <a:r>
              <a:rPr lang="en-US" sz="1800" b="0" i="0" dirty="0">
                <a:solidFill>
                  <a:srgbClr val="333333"/>
                </a:solidFill>
                <a:effectLst/>
                <a:latin typeface="Times New Roman" panose="02020603050405020304" pitchFamily="18" charset="0"/>
                <a:cs typeface="Times New Roman" panose="02020603050405020304" pitchFamily="18" charset="0"/>
              </a:rPr>
              <a:t>These are used to solve the Association and Clustering problems</a:t>
            </a:r>
            <a:r>
              <a:rPr lang="en-US" sz="1800" b="1" i="0" dirty="0">
                <a:solidFill>
                  <a:srgbClr val="333333"/>
                </a:solidFill>
                <a:effectLst/>
                <a:latin typeface="Times New Roman" panose="02020603050405020304" pitchFamily="18" charset="0"/>
                <a:cs typeface="Times New Roman" panose="02020603050405020304" pitchFamily="18" charset="0"/>
              </a:rPr>
              <a:t>. Hence further, it can be classified into two types:</a:t>
            </a:r>
            <a:endParaRPr lang="en-US" sz="1800" b="0"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b="0" i="0" u="none" strike="noStrike" dirty="0">
                <a:solidFill>
                  <a:srgbClr val="008000"/>
                </a:solidFill>
                <a:effectLst/>
                <a:latin typeface="Times New Roman" panose="02020603050405020304" pitchFamily="18" charset="0"/>
                <a:cs typeface="Times New Roman" panose="02020603050405020304" pitchFamily="18" charset="0"/>
                <a:hlinkClick r:id="rId2"/>
              </a:rPr>
              <a:t>Clustering</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Association</a:t>
            </a:r>
          </a:p>
          <a:p>
            <a:pPr algn="just"/>
            <a:r>
              <a:rPr lang="en-US" sz="1800" b="0" i="0" dirty="0">
                <a:solidFill>
                  <a:srgbClr val="333333"/>
                </a:solidFill>
                <a:effectLst/>
                <a:latin typeface="Times New Roman" panose="02020603050405020304" pitchFamily="18" charset="0"/>
                <a:cs typeface="Times New Roman" panose="02020603050405020304" pitchFamily="18" charset="0"/>
              </a:rPr>
              <a:t>Examples of some Unsupervised learning algorithms are </a:t>
            </a:r>
            <a:r>
              <a:rPr lang="en-US" sz="1800" b="1" i="0" dirty="0">
                <a:solidFill>
                  <a:srgbClr val="333333"/>
                </a:solidFill>
                <a:effectLst/>
                <a:latin typeface="Times New Roman" panose="02020603050405020304" pitchFamily="18" charset="0"/>
                <a:cs typeface="Times New Roman" panose="02020603050405020304" pitchFamily="18" charset="0"/>
              </a:rPr>
              <a:t>K-means Clustering, </a:t>
            </a:r>
            <a:r>
              <a:rPr lang="en-US" sz="1800" b="1" i="0" dirty="0" err="1">
                <a:solidFill>
                  <a:srgbClr val="333333"/>
                </a:solidFill>
                <a:effectLst/>
                <a:latin typeface="Times New Roman" panose="02020603050405020304" pitchFamily="18" charset="0"/>
                <a:cs typeface="Times New Roman" panose="02020603050405020304" pitchFamily="18" charset="0"/>
              </a:rPr>
              <a:t>Apriori</a:t>
            </a:r>
            <a:r>
              <a:rPr lang="en-US" sz="1800" b="1" i="0" dirty="0">
                <a:solidFill>
                  <a:srgbClr val="333333"/>
                </a:solidFill>
                <a:effectLst/>
                <a:latin typeface="Times New Roman" panose="02020603050405020304" pitchFamily="18" charset="0"/>
                <a:cs typeface="Times New Roman" panose="02020603050405020304" pitchFamily="18" charset="0"/>
              </a:rPr>
              <a:t> Algorithm, Eclat, etc.</a:t>
            </a:r>
            <a:endParaRPr lang="en-US" sz="1800" b="0" i="0" dirty="0">
              <a:solidFill>
                <a:srgbClr val="333333"/>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320860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1289</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Google Sans</vt:lpstr>
      <vt:lpstr>Helvetica Neue</vt:lpstr>
      <vt:lpstr>inter-bold</vt:lpstr>
      <vt:lpstr>inter-regular</vt:lpstr>
      <vt:lpstr>Times New Roman</vt:lpstr>
      <vt:lpstr>Office Theme</vt:lpstr>
      <vt:lpstr>Unit-4</vt:lpstr>
      <vt:lpstr>Overview of Machine Learning</vt:lpstr>
      <vt:lpstr>What is Machine Learning?</vt:lpstr>
      <vt:lpstr>– Over fitting</vt:lpstr>
      <vt:lpstr>train/test splits</vt:lpstr>
      <vt:lpstr>train/test splits</vt:lpstr>
      <vt:lpstr>Types of Machine learning</vt:lpstr>
      <vt:lpstr>Types of Machine learning</vt:lpstr>
      <vt:lpstr>Types of Machine learning</vt:lpstr>
      <vt:lpstr>Types of Machine learning</vt:lpstr>
      <vt:lpstr>Reinforcement Learning It is a core part of Artificial intelligence, and all AI agent works on the concept of reinforcement learning. Here we do not need to pre-program the agent, as it learns from its own experience without any human intervention.   Example: Suppose there is an AI agent present within a maze environment, and his goal is to find the diamond. The agent interacts with the environment by performing some actions, and based on those actions, the state of the agent gets changed, and it also receives a reward or penalty as feedback.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dc:title>
  <dc:creator>Vaibhav Chavan</dc:creator>
  <cp:lastModifiedBy>Vaibhav Chavan</cp:lastModifiedBy>
  <cp:revision>9</cp:revision>
  <dcterms:created xsi:type="dcterms:W3CDTF">2023-10-19T05:31:27Z</dcterms:created>
  <dcterms:modified xsi:type="dcterms:W3CDTF">2023-10-19T05:47:21Z</dcterms:modified>
</cp:coreProperties>
</file>