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900c8be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900c8be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9859e5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9859e5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9859e50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9859e50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9859e50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9859e50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9859e50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9859e50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9859e50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9859e50d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9859e50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9859e50d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20d785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20d785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0d7851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20d7851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0d7851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0d7851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0757dd6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0757dd6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20d7851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20d7851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20d7851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20d7851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1f32fcc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1f32fcc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1f32fcc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1f32fcc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1f32fcc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1f32fcc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1edeb1fc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1edeb1fc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1f9b042b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1f9b042b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1f32fcc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1f32fcc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ece01b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ece01b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8eee1b2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8eee1b2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0757dd6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0757dd6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0757dd6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0757dd6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0757dd6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0757dd6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900c8be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900c8be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900c8be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900c8be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900c8bec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900c8bec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educba.com/machine-learning-model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educba.com/what-is-deep-learn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imperva.com/learn/data-security/data-management-solu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imperva.com/learn/data-security/data-lak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techtarget.com/searchcustomerexperience/definition/Customer-Life-Cycle" TargetMode="External"/><Relationship Id="rId4" Type="http://schemas.openxmlformats.org/officeDocument/2006/relationships/hyperlink" Target="https://www.techtarget.com/searchcustomerexperience/definition/customer-reten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quandarycg.com/warning-spreadsheets-will-ruin-your-busines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hyland.com/en/resources/terminology/data-capture/what-is-optical-character-recognition-ocr#" TargetMode="External"/><Relationship Id="rId4" Type="http://schemas.openxmlformats.org/officeDocument/2006/relationships/hyperlink" Target="https://quandarycg.com/supplier-management-best-practic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educba.com/what-is-nump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educba.com/what-is-juypter-noteboo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educba.com/data-mining-vs-data-analysi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4450" y="698900"/>
            <a:ext cx="8520600" cy="129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00"/>
              <a:t>Unit 6 </a:t>
            </a:r>
            <a:endParaRPr b="1" sz="3600"/>
          </a:p>
          <a:p>
            <a:pPr indent="0" lvl="0" marL="0" rtl="0" algn="ctr">
              <a:spcBef>
                <a:spcPts val="0"/>
              </a:spcBef>
              <a:spcAft>
                <a:spcPts val="0"/>
              </a:spcAft>
              <a:buSzPts val="990"/>
              <a:buNone/>
            </a:pPr>
            <a:r>
              <a:rPr b="1" lang="en" sz="4000"/>
              <a:t>Applications of Machine Learning</a:t>
            </a:r>
            <a:r>
              <a:rPr lang="en" sz="3900"/>
              <a:t> </a:t>
            </a:r>
            <a:endParaRPr sz="3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Suchita S. Patil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213425" y="0"/>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200">
                <a:solidFill>
                  <a:srgbClr val="1375B0"/>
                </a:solidFill>
                <a:highlight>
                  <a:srgbClr val="FFFFFF"/>
                </a:highlight>
                <a:latin typeface="Roboto"/>
                <a:ea typeface="Roboto"/>
                <a:cs typeface="Roboto"/>
                <a:sym typeface="Roboto"/>
              </a:rPr>
              <a:t>5. Seaborn</a:t>
            </a:r>
            <a:endParaRPr b="1" sz="2200">
              <a:solidFill>
                <a:srgbClr val="1375B0"/>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109" name="Google Shape;109;p22"/>
          <p:cNvSpPr txBox="1"/>
          <p:nvPr>
            <p:ph idx="1" type="body"/>
          </p:nvPr>
        </p:nvSpPr>
        <p:spPr>
          <a:xfrm>
            <a:off x="246175" y="5300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The seaborn library is built on top of the matplotlib. Seaborn makes it easy to plot data visualizations. </a:t>
            </a:r>
            <a:endParaRPr>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It draws pretty information-generating graphs with fewer lines of code.</a:t>
            </a:r>
            <a:endParaRPr>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Seaborn has special support for categorical and multivariate data to show aggregate statistics.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45833"/>
              <a:buFont typeface="Arial"/>
              <a:buNone/>
            </a:pPr>
            <a:r>
              <a:rPr b="1" lang="en" sz="2400">
                <a:solidFill>
                  <a:srgbClr val="1375B0"/>
                </a:solidFill>
                <a:highlight>
                  <a:srgbClr val="FFFFFF"/>
                </a:highlight>
                <a:latin typeface="Roboto"/>
                <a:ea typeface="Roboto"/>
                <a:cs typeface="Roboto"/>
                <a:sym typeface="Roboto"/>
              </a:rPr>
              <a:t>6. Tensorflow</a:t>
            </a:r>
            <a:endParaRPr b="1" sz="2400">
              <a:solidFill>
                <a:srgbClr val="1375B0"/>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b="1" sz="1650">
              <a:solidFill>
                <a:srgbClr val="1375B0"/>
              </a:solidFill>
              <a:highlight>
                <a:srgbClr val="FFFFFF"/>
              </a:highlight>
              <a:latin typeface="Roboto"/>
              <a:ea typeface="Roboto"/>
              <a:cs typeface="Roboto"/>
              <a:sym typeface="Roboto"/>
            </a:endParaRPr>
          </a:p>
        </p:txBody>
      </p:sp>
      <p:sp>
        <p:nvSpPr>
          <p:cNvPr id="115" name="Google Shape;115;p23"/>
          <p:cNvSpPr txBox="1"/>
          <p:nvPr>
            <p:ph idx="1" type="body"/>
          </p:nvPr>
        </p:nvSpPr>
        <p:spPr>
          <a:xfrm>
            <a:off x="337925" y="516900"/>
            <a:ext cx="8520600" cy="45981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Developed by the Google brain team for its internal use, TensorFlow is an open-source platform to build and train </a:t>
            </a:r>
            <a:r>
              <a:rPr b="1" lang="en" sz="1700">
                <a:solidFill>
                  <a:schemeClr val="dk1"/>
                </a:solidFill>
                <a:highlight>
                  <a:srgbClr val="FFFFFF"/>
                </a:highlight>
                <a:uFill>
                  <a:noFill/>
                </a:uFill>
                <a:latin typeface="Roboto"/>
                <a:ea typeface="Roboto"/>
                <a:cs typeface="Roboto"/>
                <a:sym typeface="Roboto"/>
                <a:hlinkClick r:id="rId3">
                  <a:extLst>
                    <a:ext uri="{A12FA001-AC4F-418D-AE19-62706E023703}">
                      <ahyp:hlinkClr val="tx"/>
                    </a:ext>
                  </a:extLst>
                </a:hlinkClick>
              </a:rPr>
              <a:t>machine learning models</a:t>
            </a:r>
            <a:r>
              <a:rPr lang="en" sz="1700">
                <a:solidFill>
                  <a:schemeClr val="dk1"/>
                </a:solidFill>
                <a:highlight>
                  <a:srgbClr val="FFFFFF"/>
                </a:highlight>
                <a:latin typeface="Roboto"/>
                <a:ea typeface="Roboto"/>
                <a:cs typeface="Roboto"/>
                <a:sym typeface="Roboto"/>
              </a:rPr>
              <a:t>.</a:t>
            </a:r>
            <a:endParaRPr sz="1700">
              <a:solidFill>
                <a:schemeClr val="dk1"/>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 ML researchers, developers, and production environments widely accept and utilize Sci-kit Learn as a prominent platform. </a:t>
            </a:r>
            <a:endParaRPr sz="1700">
              <a:solidFill>
                <a:schemeClr val="dk1"/>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Tensorflow performs various tasks, including model optimization, graphical representation, probabilistic reasoning, and statistical analysis. </a:t>
            </a:r>
            <a:endParaRPr sz="1700">
              <a:solidFill>
                <a:schemeClr val="dk1"/>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Tensors are the basic concept of this library, which provides a generalization of vectors and matrices for high-dimensional data. </a:t>
            </a:r>
            <a:endParaRPr sz="1700">
              <a:solidFill>
                <a:schemeClr val="dk1"/>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People use TensorFlow to build deep neural networks and perform numerous machine learning tasks.</a:t>
            </a:r>
            <a:endParaRPr sz="1700">
              <a:solidFill>
                <a:schemeClr val="dk1"/>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3847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400"/>
              </a:spcAft>
              <a:buClr>
                <a:schemeClr val="dk1"/>
              </a:buClr>
              <a:buSzPts val="1100"/>
              <a:buFont typeface="Arial"/>
              <a:buNone/>
            </a:pPr>
            <a:r>
              <a:rPr b="1" lang="en" sz="2200">
                <a:solidFill>
                  <a:srgbClr val="1375B0"/>
                </a:solidFill>
                <a:highlight>
                  <a:srgbClr val="FFFFFF"/>
                </a:highlight>
                <a:latin typeface="Roboto"/>
                <a:ea typeface="Roboto"/>
                <a:cs typeface="Roboto"/>
                <a:sym typeface="Roboto"/>
              </a:rPr>
              <a:t>7. Theano</a:t>
            </a:r>
            <a:endParaRPr sz="2200"/>
          </a:p>
        </p:txBody>
      </p:sp>
      <p:sp>
        <p:nvSpPr>
          <p:cNvPr id="121" name="Google Shape;121;p2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Developed by Montreal Institute for Learning algorithm (MILA), theano is a Python library that enables users to evaluate mathematical expressions with N-Dimensional arrays.</a:t>
            </a:r>
            <a:endParaRPr>
              <a:solidFill>
                <a:schemeClr val="dk1"/>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 Yes, this is similar to the Numpy Library. The only difference is Numpy is helpful in machine learning, while theano works well for deep learning. </a:t>
            </a:r>
            <a:endParaRPr>
              <a:solidFill>
                <a:schemeClr val="dk1"/>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In addition, Theano provides faster computational speed than a CPU and detects and resolves many errors.</a:t>
            </a:r>
            <a:endParaRPr>
              <a:solidFill>
                <a:schemeClr val="dk1"/>
              </a:solidFill>
              <a:highlight>
                <a:srgbClr val="FFFFFF"/>
              </a:highlight>
              <a:latin typeface="Roboto"/>
              <a:ea typeface="Roboto"/>
              <a:cs typeface="Roboto"/>
              <a:sym typeface="Roboto"/>
            </a:endParaRPr>
          </a:p>
          <a:p>
            <a:pPr indent="0" lvl="0" marL="0" rtl="0" algn="l">
              <a:lnSpc>
                <a:spcPct val="150000"/>
              </a:lnSpc>
              <a:spcBef>
                <a:spcPts val="20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400"/>
              </a:spcAft>
              <a:buClr>
                <a:schemeClr val="dk1"/>
              </a:buClr>
              <a:buSzPts val="1100"/>
              <a:buFont typeface="Arial"/>
              <a:buNone/>
            </a:pPr>
            <a:r>
              <a:rPr b="1" lang="en" sz="2200">
                <a:solidFill>
                  <a:srgbClr val="1375B0"/>
                </a:solidFill>
                <a:highlight>
                  <a:srgbClr val="FFFFFF"/>
                </a:highlight>
                <a:latin typeface="Roboto"/>
                <a:ea typeface="Roboto"/>
                <a:cs typeface="Roboto"/>
                <a:sym typeface="Roboto"/>
              </a:rPr>
              <a:t>8. Keras</a:t>
            </a:r>
            <a:endParaRPr sz="2200"/>
          </a:p>
        </p:txBody>
      </p:sp>
      <p:sp>
        <p:nvSpPr>
          <p:cNvPr id="127" name="Google Shape;127;p25"/>
          <p:cNvSpPr txBox="1"/>
          <p:nvPr>
            <p:ph idx="1" type="body"/>
          </p:nvPr>
        </p:nvSpPr>
        <p:spPr>
          <a:xfrm>
            <a:off x="278925" y="523450"/>
            <a:ext cx="8826600" cy="4578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Roboto"/>
              <a:buChar char="●"/>
            </a:pPr>
            <a:r>
              <a:rPr b="1" lang="en" sz="1700">
                <a:solidFill>
                  <a:srgbClr val="4D5968"/>
                </a:solidFill>
                <a:highlight>
                  <a:srgbClr val="FFFFFF"/>
                </a:highlight>
              </a:rPr>
              <a:t>‘</a:t>
            </a:r>
            <a:r>
              <a:rPr b="1" lang="en" sz="1700">
                <a:solidFill>
                  <a:schemeClr val="dk1"/>
                </a:solidFill>
                <a:highlight>
                  <a:srgbClr val="FFFFFF"/>
                </a:highlight>
              </a:rPr>
              <a:t>Deep neural networks made easy</a:t>
            </a:r>
            <a:r>
              <a:rPr lang="en" sz="1700">
                <a:solidFill>
                  <a:schemeClr val="dk1"/>
                </a:solidFill>
                <a:highlight>
                  <a:srgbClr val="FFFFFF"/>
                </a:highlight>
              </a:rPr>
              <a:t>’ should be this library’s tagline. </a:t>
            </a:r>
            <a:endParaRPr sz="1700">
              <a:solidFill>
                <a:schemeClr val="dk1"/>
              </a:solidFill>
              <a:highlight>
                <a:srgbClr val="FFFFFF"/>
              </a:highlight>
            </a:endParaRPr>
          </a:p>
          <a:p>
            <a:pPr indent="-336550" lvl="0" marL="457200" rtl="0" algn="l">
              <a:lnSpc>
                <a:spcPct val="150000"/>
              </a:lnSpc>
              <a:spcBef>
                <a:spcPts val="0"/>
              </a:spcBef>
              <a:spcAft>
                <a:spcPts val="0"/>
              </a:spcAft>
              <a:buSzPts val="1700"/>
              <a:buChar char="●"/>
            </a:pPr>
            <a:r>
              <a:rPr lang="en" sz="1700">
                <a:solidFill>
                  <a:schemeClr val="dk1"/>
                </a:solidFill>
                <a:highlight>
                  <a:srgbClr val="FFFFFF"/>
                </a:highlight>
              </a:rPr>
              <a:t>Keras is user-friendly and designed for humans, which follows the best process to reduce cognitive load. </a:t>
            </a:r>
            <a:endParaRPr sz="1700">
              <a:solidFill>
                <a:schemeClr val="dk1"/>
              </a:solidFill>
              <a:highlight>
                <a:srgbClr val="FFFFFF"/>
              </a:highlight>
            </a:endParaRPr>
          </a:p>
          <a:p>
            <a:pPr indent="-336550" lvl="0" marL="457200" rtl="0" algn="l">
              <a:lnSpc>
                <a:spcPct val="150000"/>
              </a:lnSpc>
              <a:spcBef>
                <a:spcPts val="0"/>
              </a:spcBef>
              <a:spcAft>
                <a:spcPts val="0"/>
              </a:spcAft>
              <a:buSzPts val="1700"/>
              <a:buChar char="●"/>
            </a:pPr>
            <a:r>
              <a:rPr lang="en" sz="1700">
                <a:solidFill>
                  <a:schemeClr val="dk1"/>
                </a:solidFill>
                <a:highlight>
                  <a:srgbClr val="FFFFFF"/>
                </a:highlight>
              </a:rPr>
              <a:t>Keras provides easy and fast prototyping. It is a high-level neural networks API written in Python and runs on top of CNTK, TensorFlow, and MXNET. Keras provides a large number of already pre-trained models. It supports recurrent and convolutional networks and the combination of both networks too. Users can easily add new modules, making Keras suitable for high-level research. The performance of Keras completely depends on under-the-hood backends (CNTK, TensorFlow, and MXNET)</a:t>
            </a:r>
            <a:endParaRPr sz="1700">
              <a:solidFill>
                <a:schemeClr val="dk1"/>
              </a:solidFill>
              <a:highlight>
                <a:srgbClr val="FFFFFF"/>
              </a:highlight>
            </a:endParaRPr>
          </a:p>
          <a:p>
            <a:pPr indent="0" lvl="0" marL="0" rtl="0" algn="l">
              <a:lnSpc>
                <a:spcPct val="150000"/>
              </a:lnSpc>
              <a:spcBef>
                <a:spcPts val="20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193750" y="0"/>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200">
                <a:solidFill>
                  <a:srgbClr val="1375B0"/>
                </a:solidFill>
                <a:highlight>
                  <a:srgbClr val="FFFFFF"/>
                </a:highlight>
                <a:latin typeface="Roboto"/>
                <a:ea typeface="Roboto"/>
                <a:cs typeface="Roboto"/>
                <a:sym typeface="Roboto"/>
              </a:rPr>
              <a:t>9. PyTorch</a:t>
            </a:r>
            <a:endParaRPr b="1" sz="2200">
              <a:solidFill>
                <a:srgbClr val="1375B0"/>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sz="2200"/>
          </a:p>
        </p:txBody>
      </p:sp>
      <p:sp>
        <p:nvSpPr>
          <p:cNvPr id="133" name="Google Shape;133;p26"/>
          <p:cNvSpPr txBox="1"/>
          <p:nvPr>
            <p:ph idx="1" type="body"/>
          </p:nvPr>
        </p:nvSpPr>
        <p:spPr>
          <a:xfrm>
            <a:off x="193750" y="572700"/>
            <a:ext cx="8520600" cy="449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PyTorch was initially developed by Facebook’s artificial intelligence team, which later combined with caffe2.</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 Till TensorFlow came, PyTorch was the only </a:t>
            </a:r>
            <a:r>
              <a:rPr b="1" lang="en">
                <a:solidFill>
                  <a:schemeClr val="dk1"/>
                </a:solidFill>
                <a:highlight>
                  <a:srgbClr val="FFFFFF"/>
                </a:highlight>
                <a:uFill>
                  <a:noFill/>
                </a:uFill>
                <a:hlinkClick r:id="rId3">
                  <a:extLst>
                    <a:ext uri="{A12FA001-AC4F-418D-AE19-62706E023703}">
                      <ahyp:hlinkClr val="tx"/>
                    </a:ext>
                  </a:extLst>
                </a:hlinkClick>
              </a:rPr>
              <a:t>deep learning</a:t>
            </a:r>
            <a:r>
              <a:rPr lang="en">
                <a:solidFill>
                  <a:schemeClr val="dk1"/>
                </a:solidFill>
                <a:highlight>
                  <a:srgbClr val="FFFFFF"/>
                </a:highlight>
              </a:rPr>
              <a:t> framework in the market.</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It is so integrated with Python that it can be used with other trending libraries like numpy, Python, etc.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Furthermore, PyTorch allows users to export models in the standard ONNX (Open Neural Network Exchange) to directly access ONNX platforms, runtimes, and more.</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265850" y="0"/>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200">
                <a:solidFill>
                  <a:srgbClr val="1375B0"/>
                </a:solidFill>
                <a:highlight>
                  <a:srgbClr val="FFFFFF"/>
                </a:highlight>
                <a:latin typeface="Roboto"/>
                <a:ea typeface="Roboto"/>
                <a:cs typeface="Roboto"/>
                <a:sym typeface="Roboto"/>
              </a:rPr>
              <a:t>10. OpenCV</a:t>
            </a:r>
            <a:endParaRPr b="1" sz="2200">
              <a:solidFill>
                <a:srgbClr val="1375B0"/>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b="1" sz="2200">
              <a:solidFill>
                <a:srgbClr val="1375B0"/>
              </a:solidFill>
              <a:highlight>
                <a:srgbClr val="FFFFFF"/>
              </a:highlight>
              <a:latin typeface="Roboto"/>
              <a:ea typeface="Roboto"/>
              <a:cs typeface="Roboto"/>
              <a:sym typeface="Roboto"/>
            </a:endParaRPr>
          </a:p>
        </p:txBody>
      </p:sp>
      <p:sp>
        <p:nvSpPr>
          <p:cNvPr id="139" name="Google Shape;139;p27"/>
          <p:cNvSpPr txBox="1"/>
          <p:nvPr>
            <p:ph idx="1" type="body"/>
          </p:nvPr>
        </p:nvSpPr>
        <p:spPr>
          <a:xfrm>
            <a:off x="233075" y="572700"/>
            <a:ext cx="8520600" cy="4570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OpenCV is a computer vision library built to provide central infrastructure for computer vision applications and improve machine perception. </a:t>
            </a:r>
            <a:endParaRPr>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This library is free for commercial use. </a:t>
            </a:r>
            <a:endParaRPr>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OpenCV provides applicable algorithms for various tasks such as face detection, object identification, tracking moving objects, and camera movement analysis. </a:t>
            </a:r>
            <a:endParaRPr>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In addition, OpenCV is useful for combining two images, which can produce high-resolution images, follow eye movements, extract 3D models of objects, and much more. </a:t>
            </a:r>
            <a:endParaRPr>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It can perform on different platforms; its C++, Java, and Python interfaces can support Windows, macOS, iOS, Linux, and Android.</a:t>
            </a:r>
            <a:endParaRPr>
              <a:solidFill>
                <a:schemeClr val="dk1"/>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65000"/>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400"/>
              </a:spcAft>
              <a:buClr>
                <a:schemeClr val="dk1"/>
              </a:buClr>
              <a:buSzPts val="1100"/>
              <a:buFont typeface="Arial"/>
              <a:buNone/>
            </a:pPr>
            <a:r>
              <a:rPr b="1" lang="en" sz="2200">
                <a:solidFill>
                  <a:srgbClr val="1375B0"/>
                </a:solidFill>
                <a:highlight>
                  <a:srgbClr val="FFFFFF"/>
                </a:highlight>
                <a:latin typeface="Roboto"/>
                <a:ea typeface="Roboto"/>
                <a:cs typeface="Roboto"/>
                <a:sym typeface="Roboto"/>
              </a:rPr>
              <a:t>11. Flask</a:t>
            </a:r>
            <a:endParaRPr sz="2200"/>
          </a:p>
        </p:txBody>
      </p:sp>
      <p:sp>
        <p:nvSpPr>
          <p:cNvPr id="145" name="Google Shape;145;p28"/>
          <p:cNvSpPr txBox="1"/>
          <p:nvPr>
            <p:ph idx="1" type="body"/>
          </p:nvPr>
        </p:nvSpPr>
        <p:spPr>
          <a:xfrm>
            <a:off x="206850" y="637700"/>
            <a:ext cx="8520600" cy="4505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A group of international Python enthusiasts developed a flask in 2004. </a:t>
            </a:r>
            <a:endParaRPr>
              <a:solidFill>
                <a:schemeClr val="dk1"/>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The Flask can be the best Python web application framework if you want to develop web applications. </a:t>
            </a:r>
            <a:endParaRPr>
              <a:solidFill>
                <a:schemeClr val="dk1"/>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It relies on the Jinja template engine and the Werkzeug WSGI toolkit. </a:t>
            </a:r>
            <a:endParaRPr>
              <a:solidFill>
                <a:schemeClr val="dk1"/>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It is compatible with the Google app engine and contains the development server and debugger. Some other libraries:- Scrapy, Plotly, Bokeh, Spacy, Dask, Gensim, and Data. </a:t>
            </a:r>
            <a:endParaRPr>
              <a:solidFill>
                <a:schemeClr val="dk1"/>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Table, Caffe, NLTK, FastAI, Gluon, and the list can continue.</a:t>
            </a:r>
            <a:endParaRPr>
              <a:solidFill>
                <a:schemeClr val="dk1"/>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47826"/>
              <a:buFont typeface="Arial"/>
              <a:buNone/>
            </a:pPr>
            <a:r>
              <a:rPr b="1" lang="en" sz="2300">
                <a:highlight>
                  <a:srgbClr val="FFFFFF"/>
                </a:highlight>
                <a:latin typeface="Verdana"/>
                <a:ea typeface="Verdana"/>
                <a:cs typeface="Verdana"/>
                <a:sym typeface="Verdana"/>
              </a:rPr>
              <a:t>Structured and Unstructured Data</a:t>
            </a:r>
            <a:endParaRPr b="1" sz="2300">
              <a:highlight>
                <a:srgbClr val="FFFFFF"/>
              </a:highlight>
              <a:latin typeface="Verdana"/>
              <a:ea typeface="Verdana"/>
              <a:cs typeface="Verdana"/>
              <a:sym typeface="Verdana"/>
            </a:endParaRPr>
          </a:p>
          <a:p>
            <a:pPr indent="0" lvl="0" marL="0" rtl="0" algn="l">
              <a:spcBef>
                <a:spcPts val="1300"/>
              </a:spcBef>
              <a:spcAft>
                <a:spcPts val="0"/>
              </a:spcAft>
              <a:buNone/>
            </a:pPr>
            <a:r>
              <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sz="1700">
                <a:solidFill>
                  <a:schemeClr val="dk1"/>
                </a:solidFill>
                <a:latin typeface="Verdana"/>
                <a:ea typeface="Verdana"/>
                <a:cs typeface="Verdana"/>
                <a:sym typeface="Verdana"/>
              </a:rPr>
              <a:t>What Is Structured Data?</a:t>
            </a:r>
            <a:endParaRPr b="1" sz="1700">
              <a:solidFill>
                <a:schemeClr val="dk1"/>
              </a:solidFill>
              <a:latin typeface="Verdana"/>
              <a:ea typeface="Verdana"/>
              <a:cs typeface="Verdana"/>
              <a:sym typeface="Verdana"/>
            </a:endParaRPr>
          </a:p>
          <a:p>
            <a:pPr indent="0" lvl="0" marL="0" rtl="0" algn="l">
              <a:spcBef>
                <a:spcPts val="1700"/>
              </a:spcBef>
              <a:spcAft>
                <a:spcPts val="0"/>
              </a:spcAft>
              <a:buNone/>
            </a:pPr>
            <a:r>
              <a:rPr lang="en" sz="1350">
                <a:solidFill>
                  <a:schemeClr val="dk1"/>
                </a:solidFill>
                <a:highlight>
                  <a:srgbClr val="F5F5F5"/>
                </a:highlight>
                <a:latin typeface="Verdana"/>
                <a:ea typeface="Verdana"/>
                <a:cs typeface="Verdana"/>
                <a:sym typeface="Verdana"/>
              </a:rPr>
              <a:t>Structured data is typically stored in tabular form and managed in a relational database (RDBMS). Fields contain data of a predefined format. Some fields might have a strict format, such as phone numbers or addresses, while other fields can have variable-length text strings, such as names or descriptions.</a:t>
            </a:r>
            <a:endParaRPr sz="1350">
              <a:solidFill>
                <a:schemeClr val="dk1"/>
              </a:solidFill>
              <a:highlight>
                <a:srgbClr val="F5F5F5"/>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sz="1700">
                <a:solidFill>
                  <a:schemeClr val="dk1"/>
                </a:solidFill>
                <a:latin typeface="Verdana"/>
                <a:ea typeface="Verdana"/>
                <a:cs typeface="Verdana"/>
                <a:sym typeface="Verdana"/>
              </a:rPr>
              <a:t>What Is Unstructured Data?</a:t>
            </a:r>
            <a:endParaRPr b="1" sz="1700">
              <a:solidFill>
                <a:schemeClr val="dk1"/>
              </a:solidFill>
              <a:latin typeface="Verdana"/>
              <a:ea typeface="Verdana"/>
              <a:cs typeface="Verdana"/>
              <a:sym typeface="Verdana"/>
            </a:endParaRPr>
          </a:p>
          <a:p>
            <a:pPr indent="0" lvl="0" marL="0" rtl="0" algn="l">
              <a:spcBef>
                <a:spcPts val="1700"/>
              </a:spcBef>
              <a:spcAft>
                <a:spcPts val="0"/>
              </a:spcAft>
              <a:buClr>
                <a:schemeClr val="dk1"/>
              </a:buClr>
              <a:buSzPts val="1100"/>
              <a:buFont typeface="Arial"/>
              <a:buNone/>
            </a:pPr>
            <a:r>
              <a:rPr lang="en" sz="1350">
                <a:solidFill>
                  <a:schemeClr val="dk1"/>
                </a:solidFill>
                <a:highlight>
                  <a:srgbClr val="FFFFFF"/>
                </a:highlight>
                <a:latin typeface="Verdana"/>
                <a:ea typeface="Verdana"/>
                <a:cs typeface="Verdana"/>
                <a:sym typeface="Verdana"/>
              </a:rPr>
              <a:t>Unstructured data includes various content such as documents, videos, audio files, posts on social media, and emails. These data types can be difficult to standardize and categorize.</a:t>
            </a:r>
            <a:endParaRPr sz="13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350">
                <a:solidFill>
                  <a:schemeClr val="dk1"/>
                </a:solidFill>
                <a:latin typeface="Verdana"/>
                <a:ea typeface="Verdana"/>
                <a:cs typeface="Verdana"/>
                <a:sym typeface="Verdana"/>
              </a:rPr>
              <a:t>Unstructured data often consists </a:t>
            </a:r>
            <a:r>
              <a:rPr lang="en" sz="1350">
                <a:solidFill>
                  <a:srgbClr val="285AE6"/>
                </a:solidFill>
                <a:uFill>
                  <a:noFill/>
                </a:uFill>
                <a:latin typeface="Verdana"/>
                <a:ea typeface="Verdana"/>
                <a:cs typeface="Verdana"/>
                <a:sym typeface="Verdana"/>
                <a:hlinkClick r:id="rId3">
                  <a:extLst>
                    <a:ext uri="{A12FA001-AC4F-418D-AE19-62706E023703}">
                      <ahyp:hlinkClr val="tx"/>
                    </a:ext>
                  </a:extLst>
                </a:hlinkClick>
              </a:rPr>
              <a:t>of data</a:t>
            </a:r>
            <a:r>
              <a:rPr lang="en" sz="1350">
                <a:solidFill>
                  <a:schemeClr val="dk1"/>
                </a:solidFill>
                <a:latin typeface="Verdana"/>
                <a:ea typeface="Verdana"/>
                <a:cs typeface="Verdana"/>
                <a:sym typeface="Verdana"/>
              </a:rPr>
              <a:t> collections rather than a clear data element—for example, a document with thousands of words addressing multiple topics. </a:t>
            </a:r>
            <a:endParaRPr sz="1350">
              <a:solidFill>
                <a:schemeClr val="dk1"/>
              </a:solidFill>
              <a:latin typeface="Verdana"/>
              <a:ea typeface="Verdana"/>
              <a:cs typeface="Verdana"/>
              <a:sym typeface="Verdana"/>
            </a:endParaRPr>
          </a:p>
          <a:p>
            <a:pPr indent="0" lvl="0" marL="0" rtl="0" algn="l">
              <a:spcBef>
                <a:spcPts val="0"/>
              </a:spcBef>
              <a:spcAft>
                <a:spcPts val="1200"/>
              </a:spcAft>
              <a:buNone/>
            </a:pPr>
            <a:r>
              <a:t/>
            </a:r>
            <a:endParaRPr sz="1350">
              <a:solidFill>
                <a:schemeClr val="dk1"/>
              </a:solidFill>
              <a:highlight>
                <a:srgbClr val="F5F5F5"/>
              </a:highlight>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8" name="Google Shape;158;p30"/>
          <p:cNvSpPr txBox="1"/>
          <p:nvPr/>
        </p:nvSpPr>
        <p:spPr>
          <a:xfrm>
            <a:off x="311700" y="0"/>
            <a:ext cx="8832300" cy="514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chemeClr val="dk1"/>
                </a:solidFill>
                <a:highlight>
                  <a:srgbClr val="FFFFFF"/>
                </a:highlight>
                <a:latin typeface="Verdana"/>
                <a:ea typeface="Verdana"/>
                <a:cs typeface="Verdana"/>
                <a:sym typeface="Verdana"/>
              </a:rPr>
              <a:t>Structured Data Pros and Cons</a:t>
            </a:r>
            <a:endParaRPr b="1" sz="2000">
              <a:solidFill>
                <a:schemeClr val="dk1"/>
              </a:solidFill>
              <a:highlight>
                <a:srgbClr val="FFFFFF"/>
              </a:highlight>
              <a:latin typeface="Verdana"/>
              <a:ea typeface="Verdana"/>
              <a:cs typeface="Verdana"/>
              <a:sym typeface="Verdana"/>
            </a:endParaRPr>
          </a:p>
          <a:p>
            <a:pPr indent="0" lvl="0" marL="0" rtl="0" algn="l">
              <a:lnSpc>
                <a:spcPct val="100000"/>
              </a:lnSpc>
              <a:spcBef>
                <a:spcPts val="1700"/>
              </a:spcBef>
              <a:spcAft>
                <a:spcPts val="0"/>
              </a:spcAft>
              <a:buNone/>
            </a:pPr>
            <a:r>
              <a:rPr b="1" lang="en" sz="1800">
                <a:solidFill>
                  <a:schemeClr val="dk1"/>
                </a:solidFill>
                <a:highlight>
                  <a:srgbClr val="FFFFFF"/>
                </a:highlight>
                <a:latin typeface="Verdana"/>
                <a:ea typeface="Verdana"/>
                <a:cs typeface="Verdana"/>
                <a:sym typeface="Verdana"/>
              </a:rPr>
              <a:t>Pros of structured data:</a:t>
            </a:r>
            <a:endParaRPr b="1" sz="1800">
              <a:solidFill>
                <a:schemeClr val="dk1"/>
              </a:solidFill>
              <a:highlight>
                <a:srgbClr val="FFFFFF"/>
              </a:highlight>
              <a:latin typeface="Verdana"/>
              <a:ea typeface="Verdana"/>
              <a:cs typeface="Verdana"/>
              <a:sym typeface="Verdana"/>
            </a:endParaRPr>
          </a:p>
          <a:p>
            <a:pPr indent="-342900" lvl="0" marL="457200" rtl="0" algn="l">
              <a:lnSpc>
                <a:spcPct val="100000"/>
              </a:lnSpc>
              <a:spcBef>
                <a:spcPts val="230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Easy to use for business users</a:t>
            </a:r>
            <a:r>
              <a:rPr lang="en" sz="1800">
                <a:solidFill>
                  <a:schemeClr val="dk1"/>
                </a:solidFill>
                <a:highlight>
                  <a:srgbClr val="FFFFFF"/>
                </a:highlight>
                <a:latin typeface="Verdana"/>
                <a:ea typeface="Verdana"/>
                <a:cs typeface="Verdana"/>
                <a:sym typeface="Verdana"/>
              </a:rPr>
              <a:t>—structured data can be used by business users who understand the subject matter related to the data. It is useful for entry level users with access to basic tools like Excel, and can be even more useful for power users familiar with SQL or business intelligence (BI) tools.</a:t>
            </a:r>
            <a:endParaRPr sz="1800">
              <a:solidFill>
                <a:schemeClr val="dk1"/>
              </a:solidFill>
              <a:highlight>
                <a:srgbClr val="FFFFFF"/>
              </a:highlight>
              <a:latin typeface="Verdana"/>
              <a:ea typeface="Verdana"/>
              <a:cs typeface="Verdana"/>
              <a:sym typeface="Verdana"/>
            </a:endParaRPr>
          </a:p>
          <a:p>
            <a:pPr indent="-342900" lvl="0" marL="457200" rtl="0" algn="l">
              <a:lnSpc>
                <a:spcPct val="100000"/>
              </a:lnSpc>
              <a:spcBef>
                <a:spcPts val="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Extensive tools support</a:t>
            </a:r>
            <a:r>
              <a:rPr lang="en" sz="1800">
                <a:solidFill>
                  <a:schemeClr val="dk1"/>
                </a:solidFill>
                <a:highlight>
                  <a:srgbClr val="FFFFFF"/>
                </a:highlight>
                <a:latin typeface="Verdana"/>
                <a:ea typeface="Verdana"/>
                <a:cs typeface="Verdana"/>
                <a:sym typeface="Verdana"/>
              </a:rPr>
              <a:t>—structured data is several decades old and most data management and analytics tools support it. There is a huge variety of RDBMS, data analytics, and big data management tools for structured datasets.</a:t>
            </a:r>
            <a:endParaRPr sz="1800">
              <a:solidFill>
                <a:schemeClr val="dk1"/>
              </a:solidFill>
              <a:highlight>
                <a:srgbClr val="FFFFFF"/>
              </a:highlight>
              <a:latin typeface="Verdana"/>
              <a:ea typeface="Verdana"/>
              <a:cs typeface="Verdana"/>
              <a:sym typeface="Verdana"/>
            </a:endParaRPr>
          </a:p>
          <a:p>
            <a:pPr indent="-342900" lvl="0" marL="457200" rtl="0" algn="l">
              <a:lnSpc>
                <a:spcPct val="100000"/>
              </a:lnSpc>
              <a:spcBef>
                <a:spcPts val="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Instantly usable</a:t>
            </a:r>
            <a:r>
              <a:rPr lang="en" sz="1800">
                <a:solidFill>
                  <a:schemeClr val="dk1"/>
                </a:solidFill>
                <a:highlight>
                  <a:srgbClr val="FFFFFF"/>
                </a:highlight>
                <a:latin typeface="Verdana"/>
                <a:ea typeface="Verdana"/>
                <a:cs typeface="Verdana"/>
                <a:sym typeface="Verdana"/>
              </a:rPr>
              <a:t>—structured data can be used, with no further processing, by a variety of business processes. For example, customer data in structured form can be visualized and manipulated by a CRM system.</a:t>
            </a:r>
            <a:endParaRPr sz="18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5" name="Google Shape;165;p31"/>
          <p:cNvSpPr txBox="1"/>
          <p:nvPr/>
        </p:nvSpPr>
        <p:spPr>
          <a:xfrm>
            <a:off x="311700" y="0"/>
            <a:ext cx="8832300" cy="506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highlight>
                  <a:srgbClr val="FFFFFF"/>
                </a:highlight>
                <a:latin typeface="Verdana"/>
                <a:ea typeface="Verdana"/>
                <a:cs typeface="Verdana"/>
                <a:sym typeface="Verdana"/>
              </a:rPr>
              <a:t>Cons of structured data:</a:t>
            </a:r>
            <a:endParaRPr b="1" sz="1800">
              <a:solidFill>
                <a:schemeClr val="dk1"/>
              </a:solidFill>
              <a:highlight>
                <a:srgbClr val="FFFFFF"/>
              </a:highlight>
              <a:latin typeface="Verdana"/>
              <a:ea typeface="Verdana"/>
              <a:cs typeface="Verdana"/>
              <a:sym typeface="Verdana"/>
            </a:endParaRPr>
          </a:p>
          <a:p>
            <a:pPr indent="-342900" lvl="0" marL="457200" rtl="0" algn="l">
              <a:lnSpc>
                <a:spcPct val="100000"/>
              </a:lnSpc>
              <a:spcBef>
                <a:spcPts val="230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Data preparation</a:t>
            </a:r>
            <a:r>
              <a:rPr lang="en" sz="1800">
                <a:solidFill>
                  <a:schemeClr val="dk1"/>
                </a:solidFill>
                <a:highlight>
                  <a:srgbClr val="FFFFFF"/>
                </a:highlight>
                <a:latin typeface="Verdana"/>
                <a:ea typeface="Verdana"/>
                <a:cs typeface="Verdana"/>
                <a:sym typeface="Verdana"/>
              </a:rPr>
              <a:t>—data often needs to undergo complex transformations before it can enter a flexible data store.</a:t>
            </a:r>
            <a:endParaRPr sz="1800">
              <a:solidFill>
                <a:schemeClr val="dk1"/>
              </a:solidFill>
              <a:highlight>
                <a:srgbClr val="FFFFFF"/>
              </a:highlight>
              <a:latin typeface="Verdana"/>
              <a:ea typeface="Verdana"/>
              <a:cs typeface="Verdana"/>
              <a:sym typeface="Verdana"/>
            </a:endParaRPr>
          </a:p>
          <a:p>
            <a:pPr indent="-342900" lvl="0" marL="457200" rtl="0" algn="l">
              <a:lnSpc>
                <a:spcPct val="100000"/>
              </a:lnSpc>
              <a:spcBef>
                <a:spcPts val="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Not flexible</a:t>
            </a:r>
            <a:r>
              <a:rPr lang="en" sz="1800">
                <a:solidFill>
                  <a:schemeClr val="dk1"/>
                </a:solidFill>
                <a:highlight>
                  <a:srgbClr val="FFFFFF"/>
                </a:highlight>
                <a:latin typeface="Verdana"/>
                <a:ea typeface="Verdana"/>
                <a:cs typeface="Verdana"/>
                <a:sym typeface="Verdana"/>
              </a:rPr>
              <a:t>—structured data requires users to create schema data definitions in advance. It is difficult to change the structure over time, and because there is a fixed, predefined structure, data can only be used for its intended purpose. This limits the use cases that can be served by structured data.</a:t>
            </a:r>
            <a:endParaRPr sz="1800">
              <a:solidFill>
                <a:schemeClr val="dk1"/>
              </a:solidFill>
              <a:highlight>
                <a:srgbClr val="FFFFFF"/>
              </a:highlight>
              <a:latin typeface="Verdana"/>
              <a:ea typeface="Verdana"/>
              <a:cs typeface="Verdana"/>
              <a:sym typeface="Verdana"/>
            </a:endParaRPr>
          </a:p>
          <a:p>
            <a:pPr indent="-342900" lvl="0" marL="457200" rtl="0" algn="l">
              <a:lnSpc>
                <a:spcPct val="100000"/>
              </a:lnSpc>
              <a:spcBef>
                <a:spcPts val="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High overhead</a:t>
            </a:r>
            <a:r>
              <a:rPr lang="en" sz="1800">
                <a:solidFill>
                  <a:schemeClr val="dk1"/>
                </a:solidFill>
                <a:highlight>
                  <a:srgbClr val="FFFFFF"/>
                </a:highlight>
                <a:latin typeface="Verdana"/>
                <a:ea typeface="Verdana"/>
                <a:cs typeface="Verdana"/>
                <a:sym typeface="Verdana"/>
              </a:rPr>
              <a:t>—structured data is often stored in data warehouses, which can store structured data at large scale and enable fast access for user queries. A data warehouse is a complex system requiring significant resources to run, operate and maintain.</a:t>
            </a:r>
            <a:endParaRPr sz="1800">
              <a:solidFill>
                <a:schemeClr val="dk1"/>
              </a:solidFill>
              <a:highlight>
                <a:srgbClr val="FFFFFF"/>
              </a:highlight>
              <a:latin typeface="Verdana"/>
              <a:ea typeface="Verdana"/>
              <a:cs typeface="Verdana"/>
              <a:sym typeface="Verdana"/>
            </a:endParaRPr>
          </a:p>
          <a:p>
            <a:pPr indent="-342900" lvl="0" marL="457200" rtl="0" algn="l">
              <a:lnSpc>
                <a:spcPct val="100000"/>
              </a:lnSpc>
              <a:spcBef>
                <a:spcPts val="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Complex data structures</a:t>
            </a:r>
            <a:r>
              <a:rPr lang="en" sz="1800">
                <a:solidFill>
                  <a:schemeClr val="dk1"/>
                </a:solidFill>
                <a:highlight>
                  <a:srgbClr val="FFFFFF"/>
                </a:highlight>
                <a:latin typeface="Verdana"/>
                <a:ea typeface="Verdana"/>
                <a:cs typeface="Verdana"/>
                <a:sym typeface="Verdana"/>
              </a:rPr>
              <a:t>—as organizations grow, the number of databases, tables, and fields grows exponentially. It becomes difficult to manage structured data, and it is common to have overlaps between datasets, redundant data, and stale or low quality data.</a:t>
            </a:r>
            <a:endParaRPr sz="18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Content:</a:t>
            </a:r>
            <a:endParaRPr b="1"/>
          </a:p>
        </p:txBody>
      </p:sp>
      <p:sp>
        <p:nvSpPr>
          <p:cNvPr id="61" name="Google Shape;61;p14"/>
          <p:cNvSpPr txBox="1"/>
          <p:nvPr>
            <p:ph idx="1" type="body"/>
          </p:nvPr>
        </p:nvSpPr>
        <p:spPr>
          <a:xfrm>
            <a:off x="34445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Introduction to machine learning libraries,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applications in structured data,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applications in unstructured data – Image, Text, Speech.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2" name="Google Shape;172;p32"/>
          <p:cNvSpPr txBox="1"/>
          <p:nvPr/>
        </p:nvSpPr>
        <p:spPr>
          <a:xfrm>
            <a:off x="311700" y="39325"/>
            <a:ext cx="8832300" cy="45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chemeClr val="dk1"/>
                </a:solidFill>
                <a:highlight>
                  <a:srgbClr val="FFFFFF"/>
                </a:highlight>
                <a:latin typeface="Verdana"/>
                <a:ea typeface="Verdana"/>
                <a:cs typeface="Verdana"/>
                <a:sym typeface="Verdana"/>
              </a:rPr>
              <a:t>Unstructured Data Pros and Cons</a:t>
            </a:r>
            <a:endParaRPr b="1" sz="2200">
              <a:solidFill>
                <a:schemeClr val="dk1"/>
              </a:solidFill>
              <a:highlight>
                <a:srgbClr val="FFFFFF"/>
              </a:highlight>
              <a:latin typeface="Verdana"/>
              <a:ea typeface="Verdana"/>
              <a:cs typeface="Verdana"/>
              <a:sym typeface="Verdana"/>
            </a:endParaRPr>
          </a:p>
          <a:p>
            <a:pPr indent="0" lvl="0" marL="0" rtl="0" algn="l">
              <a:lnSpc>
                <a:spcPct val="115000"/>
              </a:lnSpc>
              <a:spcBef>
                <a:spcPts val="1700"/>
              </a:spcBef>
              <a:spcAft>
                <a:spcPts val="0"/>
              </a:spcAft>
              <a:buNone/>
            </a:pPr>
            <a:r>
              <a:rPr b="1" lang="en" sz="1900">
                <a:solidFill>
                  <a:schemeClr val="dk1"/>
                </a:solidFill>
                <a:highlight>
                  <a:srgbClr val="FFFFFF"/>
                </a:highlight>
                <a:latin typeface="Verdana"/>
                <a:ea typeface="Verdana"/>
                <a:cs typeface="Verdana"/>
                <a:sym typeface="Verdana"/>
              </a:rPr>
              <a:t>Pros of unstructured data:</a:t>
            </a:r>
            <a:endParaRPr b="1" sz="1900">
              <a:solidFill>
                <a:schemeClr val="dk1"/>
              </a:solidFill>
              <a:highlight>
                <a:srgbClr val="FFFFFF"/>
              </a:highlight>
              <a:latin typeface="Verdana"/>
              <a:ea typeface="Verdana"/>
              <a:cs typeface="Verdana"/>
              <a:sym typeface="Verdana"/>
            </a:endParaRPr>
          </a:p>
          <a:p>
            <a:pPr indent="-342900" lvl="0" marL="457200" rtl="0" algn="l">
              <a:lnSpc>
                <a:spcPct val="115000"/>
              </a:lnSpc>
              <a:spcBef>
                <a:spcPts val="230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Native format</a:t>
            </a:r>
            <a:r>
              <a:rPr lang="en" sz="1800">
                <a:solidFill>
                  <a:schemeClr val="dk1"/>
                </a:solidFill>
                <a:highlight>
                  <a:srgbClr val="FFFFFF"/>
                </a:highlight>
                <a:latin typeface="Verdana"/>
                <a:ea typeface="Verdana"/>
                <a:cs typeface="Verdana"/>
                <a:sym typeface="Verdana"/>
              </a:rPr>
              <a:t>—unstructured data can be stored in its native format until needed, with no pre-processing.</a:t>
            </a:r>
            <a:endParaRPr sz="1800">
              <a:solidFill>
                <a:schemeClr val="dk1"/>
              </a:solidFill>
              <a:highlight>
                <a:srgbClr val="FFFFFF"/>
              </a:highlight>
              <a:latin typeface="Verdana"/>
              <a:ea typeface="Verdana"/>
              <a:cs typeface="Verdana"/>
              <a:sym typeface="Verdana"/>
            </a:endParaRPr>
          </a:p>
          <a:p>
            <a:pPr indent="-342900" lvl="0" marL="457200" rtl="0" algn="l">
              <a:lnSpc>
                <a:spcPct val="115000"/>
              </a:lnSpc>
              <a:spcBef>
                <a:spcPts val="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Flexible</a:t>
            </a:r>
            <a:r>
              <a:rPr lang="en" sz="1800">
                <a:solidFill>
                  <a:schemeClr val="dk1"/>
                </a:solidFill>
                <a:highlight>
                  <a:srgbClr val="FFFFFF"/>
                </a:highlight>
                <a:latin typeface="Verdana"/>
                <a:ea typeface="Verdana"/>
                <a:cs typeface="Verdana"/>
                <a:sym typeface="Verdana"/>
              </a:rPr>
              <a:t>—unstructured data can be used for many different purposes and can contain a much wider variety of data, including textual data, images, videos, and source code.</a:t>
            </a:r>
            <a:endParaRPr sz="1800">
              <a:solidFill>
                <a:schemeClr val="dk1"/>
              </a:solidFill>
              <a:highlight>
                <a:srgbClr val="FFFFFF"/>
              </a:highlight>
              <a:latin typeface="Verdana"/>
              <a:ea typeface="Verdana"/>
              <a:cs typeface="Verdana"/>
              <a:sym typeface="Verdana"/>
            </a:endParaRPr>
          </a:p>
          <a:p>
            <a:pPr indent="-342900" lvl="0" marL="457200" rtl="0" algn="l">
              <a:lnSpc>
                <a:spcPct val="115000"/>
              </a:lnSpc>
              <a:spcBef>
                <a:spcPts val="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Low overhead</a:t>
            </a:r>
            <a:r>
              <a:rPr lang="en" sz="1800">
                <a:solidFill>
                  <a:schemeClr val="dk1"/>
                </a:solidFill>
                <a:highlight>
                  <a:srgbClr val="FFFFFF"/>
                </a:highlight>
                <a:latin typeface="Verdana"/>
                <a:ea typeface="Verdana"/>
                <a:cs typeface="Verdana"/>
                <a:sym typeface="Verdana"/>
              </a:rPr>
              <a:t>—unstructured data can be stored and processed at much lower cost using elastically scalable data lakes.</a:t>
            </a:r>
            <a:endParaRPr sz="18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50400" y="576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p:txBody>
      </p:sp>
      <p:sp>
        <p:nvSpPr>
          <p:cNvPr id="178" name="Google Shape;178;p33"/>
          <p:cNvSpPr txBox="1"/>
          <p:nvPr>
            <p:ph idx="1" type="body"/>
          </p:nvPr>
        </p:nvSpPr>
        <p:spPr>
          <a:xfrm>
            <a:off x="350400" y="1283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9" name="Google Shape;179;p33"/>
          <p:cNvSpPr txBox="1"/>
          <p:nvPr/>
        </p:nvSpPr>
        <p:spPr>
          <a:xfrm>
            <a:off x="350400" y="131050"/>
            <a:ext cx="8793600" cy="45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highlight>
                  <a:srgbClr val="FFFFFF"/>
                </a:highlight>
                <a:latin typeface="Verdana"/>
                <a:ea typeface="Verdana"/>
                <a:cs typeface="Verdana"/>
                <a:sym typeface="Verdana"/>
              </a:rPr>
              <a:t>Cons of unstructured data:</a:t>
            </a:r>
            <a:endParaRPr b="1" sz="2000">
              <a:solidFill>
                <a:schemeClr val="dk1"/>
              </a:solidFill>
              <a:highlight>
                <a:srgbClr val="FFFFFF"/>
              </a:highlight>
              <a:latin typeface="Verdana"/>
              <a:ea typeface="Verdana"/>
              <a:cs typeface="Verdana"/>
              <a:sym typeface="Verdana"/>
            </a:endParaRPr>
          </a:p>
          <a:p>
            <a:pPr indent="-342900" lvl="0" marL="457200" rtl="0" algn="l">
              <a:lnSpc>
                <a:spcPct val="115000"/>
              </a:lnSpc>
              <a:spcBef>
                <a:spcPts val="2300"/>
              </a:spcBef>
              <a:spcAft>
                <a:spcPts val="0"/>
              </a:spcAft>
              <a:buSzPts val="1800"/>
              <a:buFont typeface="Verdana"/>
              <a:buChar char="●"/>
            </a:pPr>
            <a:r>
              <a:rPr b="1" lang="en" sz="1800">
                <a:solidFill>
                  <a:schemeClr val="dk1"/>
                </a:solidFill>
                <a:highlight>
                  <a:srgbClr val="FFFFFF"/>
                </a:highlight>
                <a:latin typeface="Verdana"/>
                <a:ea typeface="Verdana"/>
                <a:cs typeface="Verdana"/>
                <a:sym typeface="Verdana"/>
              </a:rPr>
              <a:t>Lack of visibility</a:t>
            </a:r>
            <a:r>
              <a:rPr lang="en" sz="1800">
                <a:solidFill>
                  <a:schemeClr val="dk1"/>
                </a:solidFill>
                <a:highlight>
                  <a:srgbClr val="FFFFFF"/>
                </a:highlight>
                <a:latin typeface="Verdana"/>
                <a:ea typeface="Verdana"/>
                <a:cs typeface="Verdana"/>
                <a:sym typeface="Verdana"/>
              </a:rPr>
              <a:t>—it is difficult to tell what is stored in a data lake and whether the data is useful. </a:t>
            </a:r>
            <a:r>
              <a:rPr lang="en" sz="1800">
                <a:solidFill>
                  <a:srgbClr val="285AE6"/>
                </a:solidFill>
                <a:highlight>
                  <a:srgbClr val="FFFFFF"/>
                </a:highlight>
                <a:uFill>
                  <a:noFill/>
                </a:uFill>
                <a:latin typeface="Verdana"/>
                <a:ea typeface="Verdana"/>
                <a:cs typeface="Verdana"/>
                <a:sym typeface="Verdana"/>
                <a:hlinkClick r:id="rId3">
                  <a:extLst>
                    <a:ext uri="{A12FA001-AC4F-418D-AE19-62706E023703}">
                      <ahyp:hlinkClr val="tx"/>
                    </a:ext>
                  </a:extLst>
                </a:hlinkClick>
              </a:rPr>
              <a:t>Data lakes</a:t>
            </a:r>
            <a:r>
              <a:rPr lang="en" sz="1800">
                <a:solidFill>
                  <a:schemeClr val="dk1"/>
                </a:solidFill>
                <a:highlight>
                  <a:srgbClr val="FFFFFF"/>
                </a:highlight>
                <a:latin typeface="Verdana"/>
                <a:ea typeface="Verdana"/>
                <a:cs typeface="Verdana"/>
                <a:sym typeface="Verdana"/>
              </a:rPr>
              <a:t> can turn into “data swamps” with large amounts of data, which is not useful for the organization, yet incurs costs to store and manage it.</a:t>
            </a:r>
            <a:endParaRPr sz="1800">
              <a:solidFill>
                <a:schemeClr val="dk1"/>
              </a:solidFill>
              <a:highlight>
                <a:srgbClr val="FFFFFF"/>
              </a:highlight>
              <a:latin typeface="Verdana"/>
              <a:ea typeface="Verdana"/>
              <a:cs typeface="Verdana"/>
              <a:sym typeface="Verdana"/>
            </a:endParaRPr>
          </a:p>
          <a:p>
            <a:pPr indent="-342900" lvl="0" marL="457200" rtl="0" algn="l">
              <a:lnSpc>
                <a:spcPct val="115000"/>
              </a:lnSpc>
              <a:spcBef>
                <a:spcPts val="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Requires advanced analytics</a:t>
            </a:r>
            <a:r>
              <a:rPr lang="en" sz="1800">
                <a:solidFill>
                  <a:schemeClr val="dk1"/>
                </a:solidFill>
                <a:highlight>
                  <a:srgbClr val="FFFFFF"/>
                </a:highlight>
                <a:latin typeface="Verdana"/>
                <a:ea typeface="Verdana"/>
                <a:cs typeface="Verdana"/>
                <a:sym typeface="Verdana"/>
              </a:rPr>
              <a:t>—there is typically a need for data science skills and advanced algorithms to analyze and extract insights from unstructured data. This also means it is not useful for most business users, who do not have the skills to perform advanced analytics.</a:t>
            </a:r>
            <a:endParaRPr sz="1800">
              <a:solidFill>
                <a:schemeClr val="dk1"/>
              </a:solidFill>
              <a:highlight>
                <a:srgbClr val="FFFFFF"/>
              </a:highlight>
              <a:latin typeface="Verdana"/>
              <a:ea typeface="Verdana"/>
              <a:cs typeface="Verdana"/>
              <a:sym typeface="Verdana"/>
            </a:endParaRPr>
          </a:p>
          <a:p>
            <a:pPr indent="-342900" lvl="0" marL="457200" rtl="0" algn="l">
              <a:lnSpc>
                <a:spcPct val="115000"/>
              </a:lnSpc>
              <a:spcBef>
                <a:spcPts val="0"/>
              </a:spcBef>
              <a:spcAft>
                <a:spcPts val="0"/>
              </a:spcAft>
              <a:buClr>
                <a:schemeClr val="dk1"/>
              </a:buClr>
              <a:buSzPts val="1800"/>
              <a:buFont typeface="Verdana"/>
              <a:buChar char="●"/>
            </a:pPr>
            <a:r>
              <a:rPr b="1" lang="en" sz="1800">
                <a:solidFill>
                  <a:schemeClr val="dk1"/>
                </a:solidFill>
                <a:highlight>
                  <a:srgbClr val="FFFFFF"/>
                </a:highlight>
                <a:latin typeface="Verdana"/>
                <a:ea typeface="Verdana"/>
                <a:cs typeface="Verdana"/>
                <a:sym typeface="Verdana"/>
              </a:rPr>
              <a:t>Requires dedicated tools</a:t>
            </a:r>
            <a:r>
              <a:rPr lang="en" sz="1800">
                <a:solidFill>
                  <a:schemeClr val="dk1"/>
                </a:solidFill>
                <a:highlight>
                  <a:srgbClr val="FFFFFF"/>
                </a:highlight>
                <a:latin typeface="Verdana"/>
                <a:ea typeface="Verdana"/>
                <a:cs typeface="Verdana"/>
                <a:sym typeface="Verdana"/>
              </a:rPr>
              <a:t>—retrieving and processing unstructured data requires specialized tooling and expertise.</a:t>
            </a:r>
            <a:endParaRPr sz="18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466"/>
              <a:t>A</a:t>
            </a:r>
            <a:r>
              <a:rPr b="1" lang="en" sz="2466"/>
              <a:t>pplications in structured data</a:t>
            </a:r>
            <a:endParaRPr sz="1800"/>
          </a:p>
          <a:p>
            <a:pPr indent="0" lvl="0" marL="0" rtl="0" algn="l">
              <a:spcBef>
                <a:spcPts val="1200"/>
              </a:spcBef>
              <a:spcAft>
                <a:spcPts val="0"/>
              </a:spcAft>
              <a:buNone/>
            </a:pPr>
            <a:r>
              <a:t/>
            </a:r>
            <a:endParaRPr/>
          </a:p>
        </p:txBody>
      </p:sp>
      <p:sp>
        <p:nvSpPr>
          <p:cNvPr id="185" name="Google Shape;185;p34"/>
          <p:cNvSpPr txBox="1"/>
          <p:nvPr>
            <p:ph idx="1" type="body"/>
          </p:nvPr>
        </p:nvSpPr>
        <p:spPr>
          <a:xfrm>
            <a:off x="0" y="572700"/>
            <a:ext cx="9144000" cy="45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02124"/>
                </a:solidFill>
                <a:highlight>
                  <a:srgbClr val="FFFFFF"/>
                </a:highlight>
              </a:rPr>
              <a:t>Common examples of applications that rely on structured data include:</a:t>
            </a:r>
            <a:endParaRPr sz="2000">
              <a:solidFill>
                <a:srgbClr val="202124"/>
              </a:solidFill>
              <a:highlight>
                <a:srgbClr val="FFFFFF"/>
              </a:highlight>
            </a:endParaRPr>
          </a:p>
          <a:p>
            <a:pPr indent="-355600" lvl="0" marL="457200" rtl="0" algn="l">
              <a:spcBef>
                <a:spcPts val="1200"/>
              </a:spcBef>
              <a:spcAft>
                <a:spcPts val="0"/>
              </a:spcAft>
              <a:buSzPts val="2000"/>
              <a:buChar char="●"/>
            </a:pPr>
            <a:r>
              <a:rPr lang="en" sz="2000">
                <a:solidFill>
                  <a:srgbClr val="040C28"/>
                </a:solidFill>
              </a:rPr>
              <a:t>Customer Relationship Management (CRM)</a:t>
            </a:r>
            <a:endParaRPr sz="2000">
              <a:solidFill>
                <a:srgbClr val="040C28"/>
              </a:solidFill>
            </a:endParaRPr>
          </a:p>
          <a:p>
            <a:pPr indent="-355600" lvl="0" marL="457200" rtl="0" algn="l">
              <a:spcBef>
                <a:spcPts val="0"/>
              </a:spcBef>
              <a:spcAft>
                <a:spcPts val="0"/>
              </a:spcAft>
              <a:buSzPts val="2000"/>
              <a:buChar char="●"/>
            </a:pPr>
            <a:r>
              <a:rPr lang="en" sz="2000">
                <a:solidFill>
                  <a:srgbClr val="040C28"/>
                </a:solidFill>
              </a:rPr>
              <a:t>Invoicing systems</a:t>
            </a:r>
            <a:endParaRPr sz="2000">
              <a:solidFill>
                <a:srgbClr val="040C28"/>
              </a:solidFill>
            </a:endParaRPr>
          </a:p>
          <a:p>
            <a:pPr indent="-355600" lvl="0" marL="457200" rtl="0" algn="l">
              <a:spcBef>
                <a:spcPts val="0"/>
              </a:spcBef>
              <a:spcAft>
                <a:spcPts val="0"/>
              </a:spcAft>
              <a:buSzPts val="2000"/>
              <a:buChar char="●"/>
            </a:pPr>
            <a:r>
              <a:rPr lang="en" sz="2000">
                <a:solidFill>
                  <a:srgbClr val="040C28"/>
                </a:solidFill>
              </a:rPr>
              <a:t>Product databases</a:t>
            </a:r>
            <a:endParaRPr sz="2000">
              <a:solidFill>
                <a:srgbClr val="040C28"/>
              </a:solidFill>
            </a:endParaRPr>
          </a:p>
          <a:p>
            <a:pPr indent="-355600" lvl="0" marL="457200" rtl="0" algn="l">
              <a:spcBef>
                <a:spcPts val="0"/>
              </a:spcBef>
              <a:spcAft>
                <a:spcPts val="0"/>
              </a:spcAft>
              <a:buSzPts val="2000"/>
              <a:buChar char="●"/>
            </a:pPr>
            <a:r>
              <a:rPr lang="en" sz="2000">
                <a:solidFill>
                  <a:srgbClr val="040C28"/>
                </a:solidFill>
              </a:rPr>
              <a:t>Contact lists etc.</a:t>
            </a:r>
            <a:endParaRPr b="1"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244">
                <a:solidFill>
                  <a:srgbClr val="040C28"/>
                </a:solidFill>
              </a:rPr>
              <a:t>Customer Relationship Management (CRM)</a:t>
            </a:r>
            <a:endParaRPr b="1" sz="2244">
              <a:solidFill>
                <a:srgbClr val="040C28"/>
              </a:solidFill>
            </a:endParaRPr>
          </a:p>
          <a:p>
            <a:pPr indent="0" lvl="0" marL="0" rtl="0" algn="l">
              <a:lnSpc>
                <a:spcPct val="115000"/>
              </a:lnSpc>
              <a:spcBef>
                <a:spcPts val="1200"/>
              </a:spcBef>
              <a:spcAft>
                <a:spcPts val="0"/>
              </a:spcAft>
              <a:buNone/>
            </a:pPr>
            <a:r>
              <a:t/>
            </a:r>
            <a:endParaRPr sz="1800">
              <a:solidFill>
                <a:srgbClr val="040C28"/>
              </a:solidFill>
            </a:endParaRPr>
          </a:p>
          <a:p>
            <a:pPr indent="0" lvl="0" marL="0" rtl="0" algn="l">
              <a:spcBef>
                <a:spcPts val="1200"/>
              </a:spcBef>
              <a:spcAft>
                <a:spcPts val="0"/>
              </a:spcAft>
              <a:buNone/>
            </a:pPr>
            <a:r>
              <a:t/>
            </a:r>
            <a:endParaRPr/>
          </a:p>
        </p:txBody>
      </p:sp>
      <p:sp>
        <p:nvSpPr>
          <p:cNvPr id="191" name="Google Shape;191;p35"/>
          <p:cNvSpPr txBox="1"/>
          <p:nvPr>
            <p:ph idx="1" type="body"/>
          </p:nvPr>
        </p:nvSpPr>
        <p:spPr>
          <a:xfrm>
            <a:off x="0" y="457400"/>
            <a:ext cx="9048600" cy="45729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Clr>
                <a:schemeClr val="dk1"/>
              </a:buClr>
              <a:buSzPts val="1100"/>
              <a:buFont typeface="Arial"/>
              <a:buNone/>
            </a:pPr>
            <a:r>
              <a:rPr b="1" lang="en" sz="1750">
                <a:solidFill>
                  <a:srgbClr val="323232"/>
                </a:solidFill>
                <a:highlight>
                  <a:srgbClr val="FFFFFF"/>
                </a:highlight>
              </a:rPr>
              <a:t>What is CRM (customer relationship management)?</a:t>
            </a:r>
            <a:endParaRPr b="1" sz="1750">
              <a:solidFill>
                <a:srgbClr val="323232"/>
              </a:solidFill>
              <a:highlight>
                <a:srgbClr val="FFFFFF"/>
              </a:highlight>
            </a:endParaRPr>
          </a:p>
          <a:p>
            <a:pPr indent="0" lvl="0" marL="0" rtl="0" algn="l">
              <a:lnSpc>
                <a:spcPct val="167000"/>
              </a:lnSpc>
              <a:spcBef>
                <a:spcPts val="600"/>
              </a:spcBef>
              <a:spcAft>
                <a:spcPts val="0"/>
              </a:spcAft>
              <a:buNone/>
            </a:pPr>
            <a:r>
              <a:rPr lang="en">
                <a:solidFill>
                  <a:schemeClr val="dk1"/>
                </a:solidFill>
                <a:highlight>
                  <a:srgbClr val="FFFFFF"/>
                </a:highlight>
              </a:rPr>
              <a:t>C</a:t>
            </a:r>
            <a:r>
              <a:rPr lang="en">
                <a:solidFill>
                  <a:schemeClr val="dk1"/>
                </a:solidFill>
                <a:highlight>
                  <a:srgbClr val="FFFFFF"/>
                </a:highlight>
              </a:rPr>
              <a:t>RM (customer relationship management) is the combination of practices, strategies and technologies that companies use to manage and analyze customer interactions and data throughout the </a:t>
            </a:r>
            <a:r>
              <a:rPr lang="en">
                <a:solidFill>
                  <a:schemeClr val="dk1"/>
                </a:solidFill>
                <a:highlight>
                  <a:srgbClr val="FFFFFF"/>
                </a:highlight>
                <a:uFill>
                  <a:noFill/>
                </a:uFill>
                <a:hlinkClick r:id="rId3">
                  <a:extLst>
                    <a:ext uri="{A12FA001-AC4F-418D-AE19-62706E023703}">
                      <ahyp:hlinkClr val="tx"/>
                    </a:ext>
                  </a:extLst>
                </a:hlinkClick>
              </a:rPr>
              <a:t>customer lifecycle</a:t>
            </a:r>
            <a:r>
              <a:rPr lang="en">
                <a:solidFill>
                  <a:schemeClr val="dk1"/>
                </a:solidFill>
                <a:highlight>
                  <a:srgbClr val="FFFFFF"/>
                </a:highlight>
              </a:rPr>
              <a:t>. The goal is to improve customer service relationships and assist with </a:t>
            </a:r>
            <a:r>
              <a:rPr lang="en">
                <a:solidFill>
                  <a:schemeClr val="dk1"/>
                </a:solidFill>
                <a:highlight>
                  <a:srgbClr val="FFFFFF"/>
                </a:highlight>
                <a:uFill>
                  <a:noFill/>
                </a:uFill>
                <a:hlinkClick r:id="rId4">
                  <a:extLst>
                    <a:ext uri="{A12FA001-AC4F-418D-AE19-62706E023703}">
                      <ahyp:hlinkClr val="tx"/>
                    </a:ext>
                  </a:extLst>
                </a:hlinkClick>
              </a:rPr>
              <a:t>customer retention</a:t>
            </a:r>
            <a:r>
              <a:rPr lang="en">
                <a:solidFill>
                  <a:schemeClr val="dk1"/>
                </a:solidFill>
                <a:highlight>
                  <a:srgbClr val="FFFFFF"/>
                </a:highlight>
              </a:rPr>
              <a:t> and drive sales growth.</a:t>
            </a:r>
            <a:endParaRPr>
              <a:solidFill>
                <a:schemeClr val="dk1"/>
              </a:solidFill>
              <a:highlight>
                <a:srgbClr val="FFFFFF"/>
              </a:highlight>
            </a:endParaRPr>
          </a:p>
          <a:p>
            <a:pPr indent="0" lvl="0" marL="0" rtl="0" algn="l">
              <a:spcBef>
                <a:spcPts val="20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7" name="Google Shape;197;p36"/>
          <p:cNvSpPr txBox="1"/>
          <p:nvPr>
            <p:ph idx="1" type="body"/>
          </p:nvPr>
        </p:nvSpPr>
        <p:spPr>
          <a:xfrm>
            <a:off x="141325" y="38600"/>
            <a:ext cx="8951100" cy="506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solidFill>
                  <a:schemeClr val="dk1"/>
                </a:solidFill>
                <a:highlight>
                  <a:srgbClr val="FFFFFF"/>
                </a:highlight>
              </a:rPr>
              <a:t>Why CRM benefits businesses</a:t>
            </a:r>
            <a:endParaRPr b="1" sz="2000">
              <a:solidFill>
                <a:schemeClr val="dk1"/>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2000">
                <a:solidFill>
                  <a:schemeClr val="dk1"/>
                </a:solidFill>
                <a:highlight>
                  <a:srgbClr val="FFFFFF"/>
                </a:highlight>
              </a:rPr>
              <a:t>The benefits of CRM systems apply to all types of organizations, ranging from small businesses to large corporations. They include the following:</a:t>
            </a:r>
            <a:endParaRPr sz="2000">
              <a:solidFill>
                <a:schemeClr val="dk1"/>
              </a:solidFill>
              <a:highlight>
                <a:srgbClr val="FFFFFF"/>
              </a:highlight>
            </a:endParaRPr>
          </a:p>
          <a:p>
            <a:pPr indent="-355600" lvl="0" marL="698500" rtl="0" algn="l">
              <a:lnSpc>
                <a:spcPct val="115000"/>
              </a:lnSpc>
              <a:spcBef>
                <a:spcPts val="2000"/>
              </a:spcBef>
              <a:spcAft>
                <a:spcPts val="0"/>
              </a:spcAft>
              <a:buClr>
                <a:schemeClr val="dk1"/>
              </a:buClr>
              <a:buSzPts val="2000"/>
              <a:buChar char="●"/>
            </a:pPr>
            <a:r>
              <a:rPr b="1" lang="en" sz="2000">
                <a:solidFill>
                  <a:schemeClr val="dk1"/>
                </a:solidFill>
                <a:highlight>
                  <a:srgbClr val="FFFFFF"/>
                </a:highlight>
              </a:rPr>
              <a:t>Enhanced customer service.</a:t>
            </a:r>
            <a:r>
              <a:rPr lang="en" sz="2000">
                <a:solidFill>
                  <a:schemeClr val="dk1"/>
                </a:solidFill>
                <a:highlight>
                  <a:srgbClr val="FFFFFF"/>
                </a:highlight>
              </a:rPr>
              <a:t> Having customer information, such as past purchases and interaction history, easily accessible helps customer support representatives provide better and faster customer service.</a:t>
            </a:r>
            <a:endParaRPr sz="2000">
              <a:solidFill>
                <a:schemeClr val="dk1"/>
              </a:solidFill>
              <a:highlight>
                <a:srgbClr val="FFFFFF"/>
              </a:highlight>
            </a:endParaRPr>
          </a:p>
          <a:p>
            <a:pPr indent="-355600" lvl="0" marL="698500" rtl="0" algn="l">
              <a:lnSpc>
                <a:spcPct val="115000"/>
              </a:lnSpc>
              <a:spcBef>
                <a:spcPts val="0"/>
              </a:spcBef>
              <a:spcAft>
                <a:spcPts val="0"/>
              </a:spcAft>
              <a:buClr>
                <a:schemeClr val="dk1"/>
              </a:buClr>
              <a:buSzPts val="2000"/>
              <a:buChar char="●"/>
            </a:pPr>
            <a:r>
              <a:rPr b="1" lang="en" sz="2000">
                <a:solidFill>
                  <a:schemeClr val="dk1"/>
                </a:solidFill>
                <a:highlight>
                  <a:srgbClr val="FFFFFF"/>
                </a:highlight>
              </a:rPr>
              <a:t>Trend spotting.</a:t>
            </a:r>
            <a:r>
              <a:rPr lang="en" sz="2000">
                <a:solidFill>
                  <a:schemeClr val="dk1"/>
                </a:solidFill>
                <a:highlight>
                  <a:srgbClr val="FFFFFF"/>
                </a:highlight>
              </a:rPr>
              <a:t> Collection of and access to customer data let businesses identify trends and insights about their customers through reporting and visualization features.</a:t>
            </a:r>
            <a:endParaRPr sz="2000">
              <a:solidFill>
                <a:schemeClr val="dk1"/>
              </a:solidFill>
              <a:highlight>
                <a:srgbClr val="FFFFFF"/>
              </a:highlight>
            </a:endParaRPr>
          </a:p>
          <a:p>
            <a:pPr indent="-355600" lvl="0" marL="698500" rtl="0" algn="l">
              <a:lnSpc>
                <a:spcPct val="115000"/>
              </a:lnSpc>
              <a:spcBef>
                <a:spcPts val="0"/>
              </a:spcBef>
              <a:spcAft>
                <a:spcPts val="0"/>
              </a:spcAft>
              <a:buClr>
                <a:schemeClr val="dk1"/>
              </a:buClr>
              <a:buSzPts val="2000"/>
              <a:buChar char="●"/>
            </a:pPr>
            <a:r>
              <a:rPr b="1" lang="en" sz="2000">
                <a:solidFill>
                  <a:schemeClr val="dk1"/>
                </a:solidFill>
                <a:highlight>
                  <a:srgbClr val="FFFFFF"/>
                </a:highlight>
              </a:rPr>
              <a:t>Automation.</a:t>
            </a:r>
            <a:r>
              <a:rPr lang="en" sz="2000">
                <a:solidFill>
                  <a:schemeClr val="dk1"/>
                </a:solidFill>
                <a:highlight>
                  <a:srgbClr val="FFFFFF"/>
                </a:highlight>
              </a:rPr>
              <a:t> CRM systems can automate menial, but necessary, sales pipeline and customer support tasks.</a:t>
            </a:r>
            <a:endParaRPr sz="2000">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nvSpPr>
        <p:spPr>
          <a:xfrm>
            <a:off x="0" y="0"/>
            <a:ext cx="9024900" cy="514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2200">
                <a:solidFill>
                  <a:srgbClr val="040C28"/>
                </a:solidFill>
              </a:rPr>
              <a:t>Invoicing systems</a:t>
            </a:r>
            <a:endParaRPr b="1" sz="2200">
              <a:solidFill>
                <a:srgbClr val="040C28"/>
              </a:solidFill>
            </a:endParaRPr>
          </a:p>
          <a:p>
            <a:pPr indent="0" lvl="0" marL="0" rtl="0" algn="l">
              <a:lnSpc>
                <a:spcPct val="115000"/>
              </a:lnSpc>
              <a:spcBef>
                <a:spcPts val="1200"/>
              </a:spcBef>
              <a:spcAft>
                <a:spcPts val="0"/>
              </a:spcAft>
              <a:buNone/>
            </a:pPr>
            <a:r>
              <a:t/>
            </a:r>
            <a:endParaRPr sz="1800">
              <a:solidFill>
                <a:srgbClr val="54585F"/>
              </a:solidFill>
              <a:highlight>
                <a:srgbClr val="FFFFFF"/>
              </a:highlight>
            </a:endParaRPr>
          </a:p>
          <a:p>
            <a:pPr indent="0" lvl="0" marL="0" rtl="0" algn="l">
              <a:lnSpc>
                <a:spcPct val="115000"/>
              </a:lnSpc>
              <a:spcBef>
                <a:spcPts val="1600"/>
              </a:spcBef>
              <a:spcAft>
                <a:spcPts val="0"/>
              </a:spcAft>
              <a:buNone/>
            </a:pPr>
            <a:r>
              <a:rPr lang="en" sz="1800">
                <a:solidFill>
                  <a:srgbClr val="54585F"/>
                </a:solidFill>
                <a:highlight>
                  <a:srgbClr val="FFFFFF"/>
                </a:highlight>
              </a:rPr>
              <a:t>Invoice data capture involves entering invoice details like invoice number, supplier name and address, project details, PO number, and other critical details for tracking goods and services provided by vendors and suppliers.</a:t>
            </a:r>
            <a:endParaRPr sz="1800">
              <a:solidFill>
                <a:srgbClr val="54585F"/>
              </a:solidFill>
              <a:highlight>
                <a:srgbClr val="FFFFFF"/>
              </a:highlight>
            </a:endParaRPr>
          </a:p>
          <a:p>
            <a:pPr indent="0" lvl="0" marL="0" rtl="0" algn="l">
              <a:lnSpc>
                <a:spcPct val="115000"/>
              </a:lnSpc>
              <a:spcBef>
                <a:spcPts val="1600"/>
              </a:spcBef>
              <a:spcAft>
                <a:spcPts val="0"/>
              </a:spcAft>
              <a:buNone/>
            </a:pPr>
            <a:r>
              <a:rPr lang="en" sz="1800">
                <a:solidFill>
                  <a:srgbClr val="54585F"/>
                </a:solidFill>
                <a:highlight>
                  <a:srgbClr val="FFFFFF"/>
                </a:highlight>
              </a:rPr>
              <a:t>Typically, businesses collect this data manually </a:t>
            </a:r>
            <a:r>
              <a:rPr lang="en" sz="1800">
                <a:solidFill>
                  <a:srgbClr val="00989B"/>
                </a:solidFill>
                <a:highlight>
                  <a:srgbClr val="FFFFFF"/>
                </a:highlight>
                <a:uFill>
                  <a:noFill/>
                </a:uFill>
                <a:hlinkClick r:id="rId3">
                  <a:extLst>
                    <a:ext uri="{A12FA001-AC4F-418D-AE19-62706E023703}">
                      <ahyp:hlinkClr val="tx"/>
                    </a:ext>
                  </a:extLst>
                </a:hlinkClick>
              </a:rPr>
              <a:t>using spreadsheets</a:t>
            </a:r>
            <a:r>
              <a:rPr lang="en" sz="1800">
                <a:solidFill>
                  <a:srgbClr val="54585F"/>
                </a:solidFill>
                <a:highlight>
                  <a:srgbClr val="FFFFFF"/>
                </a:highlight>
              </a:rPr>
              <a:t> or paper ledgers. Depending on the size of the business, a procurement team, manager, or c-level executive manages this process. They pull data from structured, semi-structured, and unstructured sources into a more unified format.</a:t>
            </a:r>
            <a:endParaRPr sz="1800">
              <a:solidFill>
                <a:srgbClr val="54585F"/>
              </a:solidFill>
              <a:highlight>
                <a:srgbClr val="FFFFFF"/>
              </a:highlight>
            </a:endParaRPr>
          </a:p>
          <a:p>
            <a:pPr indent="0" lvl="0" marL="0" rtl="0" algn="l">
              <a:lnSpc>
                <a:spcPct val="115000"/>
              </a:lnSpc>
              <a:spcBef>
                <a:spcPts val="1600"/>
              </a:spcBef>
              <a:spcAft>
                <a:spcPts val="1600"/>
              </a:spcAft>
              <a:buNone/>
            </a:pPr>
            <a:r>
              <a:t/>
            </a:r>
            <a:endParaRPr sz="1800">
              <a:solidFill>
                <a:srgbClr val="54585F"/>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idx="1" type="body"/>
          </p:nvPr>
        </p:nvSpPr>
        <p:spPr>
          <a:xfrm>
            <a:off x="0" y="0"/>
            <a:ext cx="90249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Automated invoice data capture involves using turnkey or custom applications to automatically scrape invoices for the relevant information. These tools use </a:t>
            </a:r>
            <a:r>
              <a:rPr lang="en">
                <a:solidFill>
                  <a:schemeClr val="dk1"/>
                </a:solidFill>
                <a:highlight>
                  <a:srgbClr val="FFFFFF"/>
                </a:highlight>
                <a:uFill>
                  <a:noFill/>
                </a:uFill>
                <a:hlinkClick r:id="rId3">
                  <a:extLst>
                    <a:ext uri="{A12FA001-AC4F-418D-AE19-62706E023703}">
                      <ahyp:hlinkClr val="tx"/>
                    </a:ext>
                  </a:extLst>
                </a:hlinkClick>
              </a:rPr>
              <a:t>optical character recognition (OCR)</a:t>
            </a:r>
            <a:r>
              <a:rPr lang="en">
                <a:solidFill>
                  <a:schemeClr val="dk1"/>
                </a:solidFill>
                <a:highlight>
                  <a:srgbClr val="FFFFFF"/>
                </a:highlight>
              </a:rPr>
              <a:t> to scan invoices into digital copies or have vendors input their invoice details into a </a:t>
            </a:r>
            <a:r>
              <a:rPr lang="en">
                <a:solidFill>
                  <a:schemeClr val="dk1"/>
                </a:solidFill>
                <a:highlight>
                  <a:srgbClr val="FFFFFF"/>
                </a:highlight>
                <a:uFill>
                  <a:noFill/>
                </a:uFill>
                <a:hlinkClick r:id="rId4">
                  <a:extLst>
                    <a:ext uri="{A12FA001-AC4F-418D-AE19-62706E023703}">
                      <ahyp:hlinkClr val="tx"/>
                    </a:ext>
                  </a:extLst>
                </a:hlinkClick>
              </a:rPr>
              <a:t>self-service portal</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a:solidFill>
                  <a:schemeClr val="dk1"/>
                </a:solidFill>
                <a:highlight>
                  <a:srgbClr val="FFFFFF"/>
                </a:highlight>
              </a:rPr>
              <a:t>As a result, the data moves seamlessly through their procurement systems, saving them time and money. Automated invoice data capture reduces errors and increases data transparency by removing people from the manual data capture part of the process.</a:t>
            </a:r>
            <a:endParaRPr>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a:solidFill>
                  <a:schemeClr val="dk1"/>
                </a:solidFill>
                <a:highlight>
                  <a:srgbClr val="FFFFFF"/>
                </a:highlight>
              </a:rPr>
              <a:t>Reducing errors in your invoice processing process goes beyond cost savings. Without mistakes or delays, your vendors, customers, clients, and even your team will have a more positive experience with your organization, keeping them around longer.</a:t>
            </a:r>
            <a:endParaRPr>
              <a:solidFill>
                <a:schemeClr val="dk1"/>
              </a:solidFill>
              <a:highlight>
                <a:srgbClr val="FFFFFF"/>
              </a:highlight>
            </a:endParaRPr>
          </a:p>
          <a:p>
            <a:pPr indent="0" lvl="0" marL="0" rtl="0" algn="l">
              <a:spcBef>
                <a:spcPts val="16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idx="1" type="body"/>
          </p:nvPr>
        </p:nvSpPr>
        <p:spPr>
          <a:xfrm>
            <a:off x="351025" y="1145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202124"/>
                </a:solidFill>
                <a:highlight>
                  <a:srgbClr val="FFFFFF"/>
                </a:highlight>
              </a:rPr>
              <a:t>Unstructured data includes various content such as </a:t>
            </a:r>
            <a:endParaRPr b="1" sz="2000">
              <a:solidFill>
                <a:srgbClr val="202124"/>
              </a:solidFill>
              <a:highlight>
                <a:srgbClr val="FFFFFF"/>
              </a:highlight>
            </a:endParaRPr>
          </a:p>
          <a:p>
            <a:pPr indent="-323850" lvl="0" marL="457200" rtl="0" algn="l">
              <a:spcBef>
                <a:spcPts val="1200"/>
              </a:spcBef>
              <a:spcAft>
                <a:spcPts val="0"/>
              </a:spcAft>
              <a:buClr>
                <a:srgbClr val="202124"/>
              </a:buClr>
              <a:buSzPts val="1500"/>
              <a:buChar char="●"/>
            </a:pPr>
            <a:r>
              <a:rPr lang="en" sz="1500">
                <a:solidFill>
                  <a:srgbClr val="202124"/>
                </a:solidFill>
                <a:highlight>
                  <a:srgbClr val="FFFFFF"/>
                </a:highlight>
              </a:rPr>
              <a:t>Documents, </a:t>
            </a:r>
            <a:endParaRPr sz="1500">
              <a:solidFill>
                <a:srgbClr val="202124"/>
              </a:solidFill>
              <a:highlight>
                <a:srgbClr val="FFFFFF"/>
              </a:highlight>
            </a:endParaRPr>
          </a:p>
          <a:p>
            <a:pPr indent="-323850" lvl="0" marL="457200" rtl="0" algn="l">
              <a:spcBef>
                <a:spcPts val="0"/>
              </a:spcBef>
              <a:spcAft>
                <a:spcPts val="0"/>
              </a:spcAft>
              <a:buClr>
                <a:srgbClr val="202124"/>
              </a:buClr>
              <a:buSzPts val="1500"/>
              <a:buChar char="●"/>
            </a:pPr>
            <a:r>
              <a:rPr lang="en" sz="1500">
                <a:solidFill>
                  <a:srgbClr val="202124"/>
                </a:solidFill>
                <a:highlight>
                  <a:srgbClr val="FFFFFF"/>
                </a:highlight>
              </a:rPr>
              <a:t>Ideos, </a:t>
            </a:r>
            <a:endParaRPr sz="1500">
              <a:solidFill>
                <a:srgbClr val="202124"/>
              </a:solidFill>
              <a:highlight>
                <a:srgbClr val="FFFFFF"/>
              </a:highlight>
            </a:endParaRPr>
          </a:p>
          <a:p>
            <a:pPr indent="-323850" lvl="0" marL="457200" rtl="0" algn="l">
              <a:spcBef>
                <a:spcPts val="0"/>
              </a:spcBef>
              <a:spcAft>
                <a:spcPts val="0"/>
              </a:spcAft>
              <a:buClr>
                <a:srgbClr val="202124"/>
              </a:buClr>
              <a:buSzPts val="1500"/>
              <a:buChar char="●"/>
            </a:pPr>
            <a:r>
              <a:rPr lang="en" sz="1500">
                <a:solidFill>
                  <a:srgbClr val="202124"/>
                </a:solidFill>
                <a:highlight>
                  <a:srgbClr val="FFFFFF"/>
                </a:highlight>
              </a:rPr>
              <a:t>Audio files,</a:t>
            </a:r>
            <a:endParaRPr sz="1500">
              <a:solidFill>
                <a:srgbClr val="202124"/>
              </a:solidFill>
              <a:highlight>
                <a:srgbClr val="FFFFFF"/>
              </a:highlight>
            </a:endParaRPr>
          </a:p>
          <a:p>
            <a:pPr indent="-323850" lvl="0" marL="457200" rtl="0" algn="l">
              <a:spcBef>
                <a:spcPts val="0"/>
              </a:spcBef>
              <a:spcAft>
                <a:spcPts val="0"/>
              </a:spcAft>
              <a:buClr>
                <a:srgbClr val="202124"/>
              </a:buClr>
              <a:buSzPts val="1500"/>
              <a:buChar char="●"/>
            </a:pPr>
            <a:r>
              <a:rPr lang="en" sz="1500">
                <a:solidFill>
                  <a:srgbClr val="202124"/>
                </a:solidFill>
                <a:highlight>
                  <a:srgbClr val="FFFFFF"/>
                </a:highlight>
              </a:rPr>
              <a:t> Posts on social media</a:t>
            </a:r>
            <a:endParaRPr sz="1500">
              <a:solidFill>
                <a:srgbClr val="202124"/>
              </a:solidFill>
              <a:highlight>
                <a:srgbClr val="FFFFFF"/>
              </a:highlight>
            </a:endParaRPr>
          </a:p>
          <a:p>
            <a:pPr indent="-323850" lvl="0" marL="457200" rtl="0" algn="l">
              <a:spcBef>
                <a:spcPts val="0"/>
              </a:spcBef>
              <a:spcAft>
                <a:spcPts val="0"/>
              </a:spcAft>
              <a:buClr>
                <a:srgbClr val="202124"/>
              </a:buClr>
              <a:buSzPts val="1500"/>
              <a:buChar char="●"/>
            </a:pPr>
            <a:r>
              <a:rPr lang="en" sz="1500">
                <a:solidFill>
                  <a:srgbClr val="202124"/>
                </a:solidFill>
                <a:highlight>
                  <a:srgbClr val="FFFFFF"/>
                </a:highlight>
              </a:rPr>
              <a:t> Emails.</a:t>
            </a:r>
            <a:endParaRPr sz="1500">
              <a:solidFill>
                <a:srgbClr val="202124"/>
              </a:solidFill>
              <a:highlight>
                <a:srgbClr val="FFFFFF"/>
              </a:highlight>
            </a:endParaRPr>
          </a:p>
          <a:p>
            <a:pPr indent="0" lvl="0" marL="457200" rtl="0" algn="l">
              <a:spcBef>
                <a:spcPts val="1200"/>
              </a:spcBef>
              <a:spcAft>
                <a:spcPts val="0"/>
              </a:spcAft>
              <a:buNone/>
            </a:pPr>
            <a:r>
              <a:t/>
            </a:r>
            <a:endParaRPr sz="1500">
              <a:solidFill>
                <a:srgbClr val="202124"/>
              </a:solidFill>
              <a:highlight>
                <a:srgbClr val="FFFFFF"/>
              </a:highlight>
            </a:endParaRPr>
          </a:p>
          <a:p>
            <a:pPr indent="0" lvl="0" marL="457200" rtl="0" algn="l">
              <a:spcBef>
                <a:spcPts val="1200"/>
              </a:spcBef>
              <a:spcAft>
                <a:spcPts val="1200"/>
              </a:spcAft>
              <a:buNone/>
            </a:pPr>
            <a:r>
              <a:t/>
            </a:r>
            <a:endParaRPr sz="1500">
              <a:solidFill>
                <a:srgbClr val="202124"/>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594"/>
              <a:buFont typeface="Arial"/>
              <a:buNone/>
            </a:pPr>
            <a:r>
              <a:rPr b="1" lang="en" sz="2466"/>
              <a:t>Applications in Unstructured data</a:t>
            </a:r>
            <a:endParaRPr sz="1800"/>
          </a:p>
          <a:p>
            <a:pPr indent="0" lvl="0" marL="0" rtl="0" algn="l">
              <a:spcBef>
                <a:spcPts val="1200"/>
              </a:spcBef>
              <a:spcAft>
                <a:spcPts val="0"/>
              </a:spcAft>
              <a:buNone/>
            </a:pPr>
            <a:r>
              <a:t/>
            </a:r>
            <a:endParaRPr/>
          </a:p>
        </p:txBody>
      </p:sp>
      <p:sp>
        <p:nvSpPr>
          <p:cNvPr id="218" name="Google Shape;21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various applications come under unstructured data.</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000">
                <a:highlight>
                  <a:srgbClr val="FFFFFF"/>
                </a:highlight>
              </a:rPr>
              <a:t>Machine learning (ML) </a:t>
            </a:r>
            <a:endParaRPr b="1" sz="20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Machine learning (ML) is </a:t>
            </a:r>
            <a:r>
              <a:rPr lang="en">
                <a:solidFill>
                  <a:schemeClr val="dk1"/>
                </a:solidFill>
              </a:rPr>
              <a:t>a branch of artificial intelligence (AI) that enables computers to “self-learn” from training data and improve over time, without being explicitly programmed</a:t>
            </a:r>
            <a:r>
              <a:rPr lang="en">
                <a:solidFill>
                  <a:schemeClr val="dk1"/>
                </a:solidFill>
                <a:highlight>
                  <a:srgbClr val="FFFFFF"/>
                </a:highlight>
              </a:rPr>
              <a:t>.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“Machine Learning is the field of study that gives computers the ability to learn without being explicitly programmed.”</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Machine learning algorithms are able to detect patterns in data and learn from them, in order to make their own predictions.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466"/>
              <a:t>Introduction to machine learning libraries</a:t>
            </a:r>
            <a:endParaRPr b="1" sz="2466"/>
          </a:p>
          <a:p>
            <a:pPr indent="0" lvl="0" marL="0" rtl="0" algn="l">
              <a:spcBef>
                <a:spcPts val="1200"/>
              </a:spcBef>
              <a:spcAft>
                <a:spcPts val="0"/>
              </a:spcAft>
              <a:buNone/>
            </a:pPr>
            <a:r>
              <a:t/>
            </a:r>
            <a:endParaRPr/>
          </a:p>
        </p:txBody>
      </p:sp>
      <p:sp>
        <p:nvSpPr>
          <p:cNvPr id="73" name="Google Shape;73;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Machine learning libraries are </a:t>
            </a:r>
            <a:r>
              <a:rPr lang="en">
                <a:solidFill>
                  <a:srgbClr val="000000"/>
                </a:solidFill>
              </a:rPr>
              <a:t>an important tool for building and deploying machine learning models</a:t>
            </a:r>
            <a:r>
              <a:rPr lang="en">
                <a:solidFill>
                  <a:srgbClr val="000000"/>
                </a:solidFill>
                <a:highlight>
                  <a:srgbClr val="FFFFFF"/>
                </a:highlight>
              </a:rPr>
              <a:t>.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They provide a range of functions and algorithms that can be used to train and test models as well as make predictions and decisions based on data.</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202124"/>
                </a:solidFill>
                <a:highlight>
                  <a:srgbClr val="FFFFFF"/>
                </a:highlight>
              </a:rPr>
              <a:t>Machine Learning libraries (Pandas, Numpy, Matplotlib, OpenCV, Flask, Seaborn, etc.) are defined as an interface of a set of rules or optimized functions that are written in a given language to perform repetitive work like arithmetic computation, visualizing datasets, reading of images, etc</a:t>
            </a:r>
            <a:r>
              <a:rPr lang="en" sz="1500">
                <a:solidFill>
                  <a:srgbClr val="202124"/>
                </a:solidFill>
                <a:highlight>
                  <a:srgbClr val="FFFFFF"/>
                </a:highlight>
              </a:rPr>
              <a:t>.</a:t>
            </a:r>
            <a:endParaRPr sz="1500">
              <a:solidFill>
                <a:srgbClr val="202124"/>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This saves a lot of time for the developer and makes the developer’s life easier as the developers can directly use the libraries’ functions without knowing the algorithms’ implementation.</a:t>
            </a:r>
            <a:endParaRPr>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265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50">
                <a:solidFill>
                  <a:srgbClr val="10656D"/>
                </a:solidFill>
                <a:highlight>
                  <a:srgbClr val="FFFFFF"/>
                </a:highlight>
                <a:latin typeface="Montserrat"/>
                <a:ea typeface="Montserrat"/>
                <a:cs typeface="Montserrat"/>
                <a:sym typeface="Montserrat"/>
              </a:rPr>
              <a:t>Libraries of Machine Learning</a:t>
            </a:r>
            <a:endParaRPr/>
          </a:p>
        </p:txBody>
      </p:sp>
      <p:sp>
        <p:nvSpPr>
          <p:cNvPr id="79" name="Google Shape;79;p17"/>
          <p:cNvSpPr txBox="1"/>
          <p:nvPr>
            <p:ph idx="1" type="body"/>
          </p:nvPr>
        </p:nvSpPr>
        <p:spPr>
          <a:xfrm>
            <a:off x="265825" y="530000"/>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FFFFFF"/>
                </a:highlight>
                <a:latin typeface="Roboto"/>
                <a:ea typeface="Roboto"/>
                <a:cs typeface="Roboto"/>
                <a:sym typeface="Roboto"/>
              </a:rPr>
              <a:t>Following are some of the most popular Machine Learning Libraries:</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Pandas</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Numpy</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Matplotlib</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Scikit learn</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Seaborn</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Tensorflow</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Theano</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Keras</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PyTorch</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OpenCV</a:t>
            </a:r>
            <a:endParaRPr>
              <a:solidFill>
                <a:schemeClr val="dk1"/>
              </a:solidFill>
              <a:highlight>
                <a:srgbClr val="FFFFFF"/>
              </a:highlight>
              <a:latin typeface="Roboto"/>
              <a:ea typeface="Roboto"/>
              <a:cs typeface="Roboto"/>
              <a:sym typeface="Roboto"/>
            </a:endParaRPr>
          </a:p>
          <a:p>
            <a:pPr indent="-342900" lvl="0" marL="457200" rtl="0" algn="l">
              <a:lnSpc>
                <a:spcPct val="100000"/>
              </a:lnSpc>
              <a:spcBef>
                <a:spcPts val="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Flask</a:t>
            </a:r>
            <a:endParaRPr>
              <a:solidFill>
                <a:schemeClr val="dk1"/>
              </a:solidFill>
              <a:highlight>
                <a:srgbClr val="FFFFFF"/>
              </a:highlight>
              <a:latin typeface="Roboto"/>
              <a:ea typeface="Roboto"/>
              <a:cs typeface="Roboto"/>
              <a:sym typeface="Roboto"/>
            </a:endParaRPr>
          </a:p>
          <a:p>
            <a:pPr indent="0" lvl="0" marL="0" rtl="0" algn="l">
              <a:spcBef>
                <a:spcPts val="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400"/>
              </a:spcAft>
              <a:buClr>
                <a:schemeClr val="dk1"/>
              </a:buClr>
              <a:buSzPts val="1100"/>
              <a:buFont typeface="Arial"/>
              <a:buNone/>
            </a:pPr>
            <a:r>
              <a:rPr b="1" lang="en" sz="2000">
                <a:solidFill>
                  <a:srgbClr val="1375B0"/>
                </a:solidFill>
                <a:highlight>
                  <a:srgbClr val="FFFFFF"/>
                </a:highlight>
                <a:latin typeface="Roboto"/>
                <a:ea typeface="Roboto"/>
                <a:cs typeface="Roboto"/>
                <a:sym typeface="Roboto"/>
              </a:rPr>
              <a:t>1. Pandas</a:t>
            </a:r>
            <a:endParaRPr sz="2000"/>
          </a:p>
        </p:txBody>
      </p:sp>
      <p:sp>
        <p:nvSpPr>
          <p:cNvPr id="85" name="Google Shape;85;p18"/>
          <p:cNvSpPr txBox="1"/>
          <p:nvPr>
            <p:ph idx="1" type="body"/>
          </p:nvPr>
        </p:nvSpPr>
        <p:spPr>
          <a:xfrm>
            <a:off x="252725" y="456475"/>
            <a:ext cx="8780700" cy="46587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Pandas is an open-source Python library that provides flexible, high-performance, and easy-to-use data structures like series and data frames. </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Python is a helpful language for data preparation but lags in data analysis and modeling.</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 To overcome this lag, Pandas helps complete the entire data analysis workflow in Python without switching to other domain-specific languages like R. </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Pandas enables users to read/write datasets in various formats TEXT, CSV, XLS, JSON, SQL, HTML, and many more. </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It performs highly for data mining, reshaping, sub-setting, data alignment, slicing, indexing, and merging/joining data sets. </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But pandas are inefficient when it comes to memory utilization. </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It creates too many objects to make data manipulation easy, which utilizes high memory.</a:t>
            </a:r>
            <a:endParaRPr sz="1700">
              <a:solidFill>
                <a:schemeClr val="dk1"/>
              </a:solidFill>
              <a:highlight>
                <a:srgbClr val="FFFFFF"/>
              </a:highlight>
              <a:latin typeface="Roboto"/>
              <a:ea typeface="Roboto"/>
              <a:cs typeface="Roboto"/>
              <a:sym typeface="Roboto"/>
            </a:endParaRPr>
          </a:p>
          <a:p>
            <a:pPr indent="0" lvl="0" marL="457200" rtl="0" algn="l">
              <a:lnSpc>
                <a:spcPct val="100000"/>
              </a:lnSpc>
              <a:spcBef>
                <a:spcPts val="2000"/>
              </a:spcBef>
              <a:spcAft>
                <a:spcPts val="1200"/>
              </a:spcAft>
              <a:buNone/>
            </a:pPr>
            <a:r>
              <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252725" y="0"/>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400"/>
              </a:spcAft>
              <a:buClr>
                <a:schemeClr val="dk1"/>
              </a:buClr>
              <a:buSzPts val="1100"/>
              <a:buFont typeface="Arial"/>
              <a:buNone/>
            </a:pPr>
            <a:r>
              <a:rPr b="1" lang="en" sz="2200">
                <a:solidFill>
                  <a:srgbClr val="1375B0"/>
                </a:solidFill>
                <a:highlight>
                  <a:srgbClr val="FFFFFF"/>
                </a:highlight>
                <a:latin typeface="Roboto"/>
                <a:ea typeface="Roboto"/>
                <a:cs typeface="Roboto"/>
                <a:sym typeface="Roboto"/>
              </a:rPr>
              <a:t>2. NumPy</a:t>
            </a:r>
            <a:endParaRPr sz="2200"/>
          </a:p>
        </p:txBody>
      </p:sp>
      <p:sp>
        <p:nvSpPr>
          <p:cNvPr id="91" name="Google Shape;91;p19"/>
          <p:cNvSpPr txBox="1"/>
          <p:nvPr>
            <p:ph idx="1" type="body"/>
          </p:nvPr>
        </p:nvSpPr>
        <p:spPr>
          <a:xfrm>
            <a:off x="278950" y="464475"/>
            <a:ext cx="8780700" cy="45852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Font typeface="Roboto"/>
              <a:buChar char="●"/>
            </a:pPr>
            <a:r>
              <a:rPr b="1" lang="en" sz="1700">
                <a:solidFill>
                  <a:schemeClr val="dk1"/>
                </a:solidFill>
                <a:highlight>
                  <a:srgbClr val="FFFFFF"/>
                </a:highlight>
                <a:uFill>
                  <a:noFill/>
                </a:uFill>
                <a:latin typeface="Roboto"/>
                <a:ea typeface="Roboto"/>
                <a:cs typeface="Roboto"/>
                <a:sym typeface="Roboto"/>
                <a:hlinkClick r:id="rId3">
                  <a:extLst>
                    <a:ext uri="{A12FA001-AC4F-418D-AE19-62706E023703}">
                      <ahyp:hlinkClr val="tx"/>
                    </a:ext>
                  </a:extLst>
                </a:hlinkClick>
              </a:rPr>
              <a:t>NumPy</a:t>
            </a:r>
            <a:r>
              <a:rPr lang="en" sz="1700">
                <a:solidFill>
                  <a:schemeClr val="dk1"/>
                </a:solidFill>
                <a:highlight>
                  <a:srgbClr val="FFFFFF"/>
                </a:highlight>
                <a:latin typeface="Roboto"/>
                <a:ea typeface="Roboto"/>
                <a:cs typeface="Roboto"/>
                <a:sym typeface="Roboto"/>
              </a:rPr>
              <a:t> is the most fundamental data handling library, popularly used for scientific computing with Python. </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It allows the user to handle a large N-dimensional array with the ability to perform mathematical operations. </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NumPy is famous for its runtime execution speed, parallelization, and vectorization capabilities.</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 It is helpful for matrix data manipulation like reshaping, transposing, and fast mathematical/logical operations. </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Other operations include sorting, selecting, basic linear algebra, discrete Fourier transform, and more.</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 NumPy consumes lesser memory and provides better runtime behavior.</a:t>
            </a:r>
            <a:endParaRPr sz="1700">
              <a:solidFill>
                <a:schemeClr val="dk1"/>
              </a:solidFill>
              <a:highlight>
                <a:srgbClr val="FFFFFF"/>
              </a:highlight>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But it depends on Cython, making NumPy difficult to integrate with other C/C++ libraries.</a:t>
            </a:r>
            <a:endParaRPr sz="1700">
              <a:solidFill>
                <a:schemeClr val="dk1"/>
              </a:solidFill>
              <a:highlight>
                <a:srgbClr val="FFFFFF"/>
              </a:highlight>
              <a:latin typeface="Roboto"/>
              <a:ea typeface="Roboto"/>
              <a:cs typeface="Roboto"/>
              <a:sym typeface="Roboto"/>
            </a:endParaRPr>
          </a:p>
          <a:p>
            <a:pPr indent="0" lvl="0" marL="0" rtl="0" algn="l">
              <a:lnSpc>
                <a:spcPct val="100000"/>
              </a:lnSpc>
              <a:spcBef>
                <a:spcPts val="200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00300" y="0"/>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200">
                <a:solidFill>
                  <a:srgbClr val="1375B0"/>
                </a:solidFill>
                <a:highlight>
                  <a:srgbClr val="FFFFFF"/>
                </a:highlight>
                <a:latin typeface="Roboto"/>
                <a:ea typeface="Roboto"/>
                <a:cs typeface="Roboto"/>
                <a:sym typeface="Roboto"/>
              </a:rPr>
              <a:t>3. Matplotlib</a:t>
            </a:r>
            <a:endParaRPr b="1" sz="2200">
              <a:solidFill>
                <a:srgbClr val="1375B0"/>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b="1" sz="2200">
              <a:solidFill>
                <a:srgbClr val="1375B0"/>
              </a:solidFill>
              <a:highlight>
                <a:srgbClr val="FFFFFF"/>
              </a:highlight>
              <a:latin typeface="Roboto"/>
              <a:ea typeface="Roboto"/>
              <a:cs typeface="Roboto"/>
              <a:sym typeface="Roboto"/>
            </a:endParaRPr>
          </a:p>
        </p:txBody>
      </p:sp>
      <p:sp>
        <p:nvSpPr>
          <p:cNvPr id="97" name="Google Shape;97;p20"/>
          <p:cNvSpPr txBox="1"/>
          <p:nvPr>
            <p:ph idx="1" type="body"/>
          </p:nvPr>
        </p:nvSpPr>
        <p:spPr>
          <a:xfrm>
            <a:off x="311700" y="572700"/>
            <a:ext cx="8520600" cy="4542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a:solidFill>
                  <a:schemeClr val="dk1"/>
                </a:solidFill>
                <a:highlight>
                  <a:srgbClr val="FFFFFF"/>
                </a:highlight>
                <a:latin typeface="Roboto"/>
                <a:ea typeface="Roboto"/>
                <a:cs typeface="Roboto"/>
                <a:sym typeface="Roboto"/>
              </a:rPr>
              <a:t>Matplotlib is a data visualization library with numpy, pandas, and other interactive environments across platforms. </a:t>
            </a:r>
            <a:endParaRPr>
              <a:solidFill>
                <a:schemeClr val="dk1"/>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a:solidFill>
                  <a:schemeClr val="dk1"/>
                </a:solidFill>
                <a:highlight>
                  <a:srgbClr val="FFFFFF"/>
                </a:highlight>
                <a:latin typeface="Roboto"/>
                <a:ea typeface="Roboto"/>
                <a:cs typeface="Roboto"/>
                <a:sym typeface="Roboto"/>
              </a:rPr>
              <a:t>It produces high-quality visualization of data. Matplotlib can be customized to plot charts, axis, figures, or publications, and it is easy to use in </a:t>
            </a:r>
            <a:r>
              <a:rPr b="1" lang="en">
                <a:solidFill>
                  <a:schemeClr val="dk1"/>
                </a:solidFill>
                <a:highlight>
                  <a:srgbClr val="FFFFFF"/>
                </a:highlight>
                <a:uFill>
                  <a:noFill/>
                </a:uFill>
                <a:latin typeface="Roboto"/>
                <a:ea typeface="Roboto"/>
                <a:cs typeface="Roboto"/>
                <a:sym typeface="Roboto"/>
                <a:hlinkClick r:id="rId3">
                  <a:extLst>
                    <a:ext uri="{A12FA001-AC4F-418D-AE19-62706E023703}">
                      <ahyp:hlinkClr val="tx"/>
                    </a:ext>
                  </a:extLst>
                </a:hlinkClick>
              </a:rPr>
              <a:t>jupyter notebooks</a:t>
            </a:r>
            <a:r>
              <a:rPr lang="en">
                <a:solidFill>
                  <a:schemeClr val="dk1"/>
                </a:solidFill>
                <a:highlight>
                  <a:srgbClr val="FFFFFF"/>
                </a:highlight>
                <a:latin typeface="Roboto"/>
                <a:ea typeface="Roboto"/>
                <a:cs typeface="Roboto"/>
                <a:sym typeface="Roboto"/>
              </a:rPr>
              <a:t>.</a:t>
            </a:r>
            <a:endParaRPr>
              <a:solidFill>
                <a:schemeClr val="dk1"/>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a:solidFill>
                  <a:schemeClr val="dk1"/>
                </a:solidFill>
                <a:highlight>
                  <a:srgbClr val="FFFFFF"/>
                </a:highlight>
                <a:latin typeface="Roboto"/>
                <a:ea typeface="Roboto"/>
                <a:cs typeface="Roboto"/>
                <a:sym typeface="Roboto"/>
              </a:rPr>
              <a:t>Once the user becomes familiar with it, implementing the code for matplotlib is pretty easy, although it may appear daunting to some.</a:t>
            </a:r>
            <a:endParaRPr>
              <a:solidFill>
                <a:schemeClr val="dk1"/>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a:solidFill>
                  <a:schemeClr val="dk1"/>
                </a:solidFill>
                <a:highlight>
                  <a:srgbClr val="FFFFFF"/>
                </a:highlight>
                <a:latin typeface="Roboto"/>
                <a:ea typeface="Roboto"/>
                <a:cs typeface="Roboto"/>
                <a:sym typeface="Roboto"/>
              </a:rPr>
              <a:t> But it takes a lot of practice to use matplotlib efficiently</a:t>
            </a:r>
            <a:r>
              <a:rPr lang="en">
                <a:solidFill>
                  <a:srgbClr val="4D5968"/>
                </a:solidFill>
                <a:highlight>
                  <a:srgbClr val="FFFFFF"/>
                </a:highlight>
                <a:latin typeface="Roboto"/>
                <a:ea typeface="Roboto"/>
                <a:cs typeface="Roboto"/>
                <a:sym typeface="Roboto"/>
              </a:rPr>
              <a:t>.</a:t>
            </a:r>
            <a:endParaRPr>
              <a:solidFill>
                <a:srgbClr val="4D5968"/>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193775" y="0"/>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400"/>
              </a:spcAft>
              <a:buClr>
                <a:schemeClr val="dk1"/>
              </a:buClr>
              <a:buSzPts val="1100"/>
              <a:buFont typeface="Arial"/>
              <a:buNone/>
            </a:pPr>
            <a:r>
              <a:rPr b="1" lang="en" sz="2200">
                <a:solidFill>
                  <a:srgbClr val="1375B0"/>
                </a:solidFill>
                <a:highlight>
                  <a:srgbClr val="FFFFFF"/>
                </a:highlight>
                <a:latin typeface="Roboto"/>
                <a:ea typeface="Roboto"/>
                <a:cs typeface="Roboto"/>
                <a:sym typeface="Roboto"/>
              </a:rPr>
              <a:t>4. Sci-kit learn</a:t>
            </a:r>
            <a:endParaRPr sz="2200"/>
          </a:p>
        </p:txBody>
      </p:sp>
      <p:sp>
        <p:nvSpPr>
          <p:cNvPr id="103" name="Google Shape;103;p21"/>
          <p:cNvSpPr txBox="1"/>
          <p:nvPr>
            <p:ph idx="1" type="body"/>
          </p:nvPr>
        </p:nvSpPr>
        <p:spPr>
          <a:xfrm>
            <a:off x="233075" y="516900"/>
            <a:ext cx="8520600" cy="4626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S</a:t>
            </a:r>
            <a:r>
              <a:rPr lang="en">
                <a:solidFill>
                  <a:schemeClr val="dk1"/>
                </a:solidFill>
                <a:highlight>
                  <a:srgbClr val="FFFFFF"/>
                </a:highlight>
                <a:latin typeface="Roboto"/>
                <a:ea typeface="Roboto"/>
                <a:cs typeface="Roboto"/>
                <a:sym typeface="Roboto"/>
              </a:rPr>
              <a:t>ci-kit learning is the heart of classical machine learning, which is completely focused on modeling the data instead of loading, manipulating, or summarizing the data. </a:t>
            </a:r>
            <a:endParaRPr>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You name any task, and sci-kit learns you can perform it efficiently. </a:t>
            </a:r>
            <a:endParaRPr>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One of the most simple and efficient libraries for </a:t>
            </a:r>
            <a:r>
              <a:rPr b="1" lang="en">
                <a:solidFill>
                  <a:schemeClr val="dk1"/>
                </a:solidFill>
                <a:highlight>
                  <a:srgbClr val="FFFFFF"/>
                </a:highlight>
                <a:uFill>
                  <a:noFill/>
                </a:uFill>
                <a:latin typeface="Roboto"/>
                <a:ea typeface="Roboto"/>
                <a:cs typeface="Roboto"/>
                <a:sym typeface="Roboto"/>
                <a:hlinkClick r:id="rId3">
                  <a:extLst>
                    <a:ext uri="{A12FA001-AC4F-418D-AE19-62706E023703}">
                      <ahyp:hlinkClr val="tx"/>
                    </a:ext>
                  </a:extLst>
                </a:hlinkClick>
              </a:rPr>
              <a:t>data mining and </a:t>
            </a:r>
            <a:r>
              <a:rPr lang="en">
                <a:solidFill>
                  <a:schemeClr val="dk1"/>
                </a:solidFill>
                <a:highlight>
                  <a:srgbClr val="FFFFFF"/>
                </a:highlight>
                <a:latin typeface="Roboto"/>
                <a:ea typeface="Roboto"/>
                <a:cs typeface="Roboto"/>
                <a:sym typeface="Roboto"/>
              </a:rPr>
              <a:t>analysis, sci-kit learn is an open-source library built on NumPy, SciPy &amp; Matplotlib.</a:t>
            </a:r>
            <a:endParaRPr>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 It was developed as a part of the google summer code project, which now has become a widely accepted library for machine learning tasks. </a:t>
            </a:r>
            <a:endParaRPr>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Sci-kit learns can prepare classification, regression, clustering, dimensionality reduction, model selection, feature extraction, normalization, etc.</a:t>
            </a:r>
            <a:endParaRPr>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 One drawback of sci-kit learning is it is not convenient to utilize categorical data.</a:t>
            </a:r>
            <a:endParaRPr>
              <a:solidFill>
                <a:schemeClr val="dk1"/>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