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60" r:id="rId5"/>
    <p:sldId id="261" r:id="rId6"/>
    <p:sldId id="266" r:id="rId7"/>
    <p:sldId id="259" r:id="rId8"/>
    <p:sldId id="263"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8C6CF372-8B46-4FE0-8BEA-09E60409674A}" type="datetimeFigureOut">
              <a:rPr lang="uk-UA" smtClean="0"/>
              <a:t>03.05.2024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25779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8C6CF372-8B46-4FE0-8BEA-09E60409674A}" type="datetimeFigureOut">
              <a:rPr lang="uk-UA" smtClean="0"/>
              <a:t>03.05.2024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309281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C6CF372-8B46-4FE0-8BEA-09E60409674A}" type="datetimeFigureOut">
              <a:rPr lang="uk-UA" smtClean="0"/>
              <a:t>03.05.2024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521210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uk-UA"/>
              <a:t>Клацніть, щоб редагувати стиль зразка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uk-UA"/>
              <a:t>Клацніть, щоб відредагувати стилі зразків тексту</a:t>
            </a:r>
          </a:p>
        </p:txBody>
      </p:sp>
      <p:sp>
        <p:nvSpPr>
          <p:cNvPr id="2" name="Date Placeholder 1"/>
          <p:cNvSpPr>
            <a:spLocks noGrp="1"/>
          </p:cNvSpPr>
          <p:nvPr>
            <p:ph type="dt" sz="half" idx="10"/>
          </p:nvPr>
        </p:nvSpPr>
        <p:spPr/>
        <p:txBody>
          <a:bodyPr/>
          <a:lstStyle/>
          <a:p>
            <a:fld id="{8C6CF372-8B46-4FE0-8BEA-09E60409674A}" type="datetimeFigureOut">
              <a:rPr lang="uk-UA" smtClean="0"/>
              <a:t>03.05.2024</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131098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C6CF372-8B46-4FE0-8BEA-09E60409674A}" type="datetimeFigureOut">
              <a:rPr lang="uk-UA" smtClean="0"/>
              <a:t>03.05.2024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2739348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C6CF372-8B46-4FE0-8BEA-09E60409674A}" type="datetimeFigureOut">
              <a:rPr lang="uk-UA" smtClean="0"/>
              <a:t>03.05.2024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88333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C6CF372-8B46-4FE0-8BEA-09E60409674A}" type="datetimeFigureOut">
              <a:rPr lang="uk-UA" smtClean="0"/>
              <a:t>03.05.2024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469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C6CF372-8B46-4FE0-8BEA-09E60409674A}" type="datetimeFigureOut">
              <a:rPr lang="uk-UA" smtClean="0"/>
              <a:t>03.05.2024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134274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8C6CF372-8B46-4FE0-8BEA-09E60409674A}" type="datetimeFigureOut">
              <a:rPr lang="uk-UA" smtClean="0"/>
              <a:t>03.05.2024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396564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8C6CF372-8B46-4FE0-8BEA-09E60409674A}" type="datetimeFigureOut">
              <a:rPr lang="uk-UA" smtClean="0"/>
              <a:t>03.05.2024</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241164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8C6CF372-8B46-4FE0-8BEA-09E60409674A}" type="datetimeFigureOut">
              <a:rPr lang="uk-UA" smtClean="0"/>
              <a:t>03.05.2024</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208704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CF372-8B46-4FE0-8BEA-09E60409674A}" type="datetimeFigureOut">
              <a:rPr lang="uk-UA" smtClean="0"/>
              <a:t>03.05.2024</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221329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8C6CF372-8B46-4FE0-8BEA-09E60409674A}" type="datetimeFigureOut">
              <a:rPr lang="uk-UA" smtClean="0"/>
              <a:t>03.05.2024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392924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a:xfrm>
            <a:off x="3885810" y="6041362"/>
            <a:ext cx="976879" cy="365125"/>
          </a:xfrm>
        </p:spPr>
        <p:txBody>
          <a:bodyPr/>
          <a:lstStyle/>
          <a:p>
            <a:fld id="{8C6CF372-8B46-4FE0-8BEA-09E60409674A}" type="datetimeFigureOut">
              <a:rPr lang="uk-UA" smtClean="0"/>
              <a:t>03.05.2024</a:t>
            </a:fld>
            <a:endParaRPr lang="uk-UA"/>
          </a:p>
        </p:txBody>
      </p:sp>
      <p:sp>
        <p:nvSpPr>
          <p:cNvPr id="6" name="Footer Placeholder 5"/>
          <p:cNvSpPr>
            <a:spLocks noGrp="1"/>
          </p:cNvSpPr>
          <p:nvPr>
            <p:ph type="ftr" sz="quarter" idx="11"/>
          </p:nvPr>
        </p:nvSpPr>
        <p:spPr>
          <a:xfrm>
            <a:off x="590396" y="6041362"/>
            <a:ext cx="3295413" cy="365125"/>
          </a:xfrm>
        </p:spPr>
        <p:txBody>
          <a:bodyPr/>
          <a:lstStyle/>
          <a:p>
            <a:endParaRPr lang="uk-UA"/>
          </a:p>
        </p:txBody>
      </p:sp>
      <p:sp>
        <p:nvSpPr>
          <p:cNvPr id="7" name="Slide Number Placeholder 6"/>
          <p:cNvSpPr>
            <a:spLocks noGrp="1"/>
          </p:cNvSpPr>
          <p:nvPr>
            <p:ph type="sldNum" sz="quarter" idx="12"/>
          </p:nvPr>
        </p:nvSpPr>
        <p:spPr>
          <a:xfrm>
            <a:off x="4862689" y="5915888"/>
            <a:ext cx="1062155" cy="490599"/>
          </a:xfrm>
        </p:spPr>
        <p:txBody>
          <a:bodyPr/>
          <a:lstStyle/>
          <a:p>
            <a:fld id="{F948D1F1-D968-4A52-AEAC-B93C25598F89}" type="slidenum">
              <a:rPr lang="uk-UA" smtClean="0"/>
              <a:t>‹№›</a:t>
            </a:fld>
            <a:endParaRPr lang="uk-UA"/>
          </a:p>
        </p:txBody>
      </p:sp>
    </p:spTree>
    <p:extLst>
      <p:ext uri="{BB962C8B-B14F-4D97-AF65-F5344CB8AC3E}">
        <p14:creationId xmlns:p14="http://schemas.microsoft.com/office/powerpoint/2010/main" val="245691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uk-UA"/>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C6CF372-8B46-4FE0-8BEA-09E60409674A}" type="datetimeFigureOut">
              <a:rPr lang="uk-UA" smtClean="0"/>
              <a:t>03.05.2024</a:t>
            </a:fld>
            <a:endParaRPr lang="uk-UA"/>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948D1F1-D968-4A52-AEAC-B93C25598F89}" type="slidenum">
              <a:rPr lang="uk-UA" smtClean="0"/>
              <a:t>‹№›</a:t>
            </a:fld>
            <a:endParaRPr lang="uk-UA"/>
          </a:p>
        </p:txBody>
      </p:sp>
    </p:spTree>
    <p:extLst>
      <p:ext uri="{BB962C8B-B14F-4D97-AF65-F5344CB8AC3E}">
        <p14:creationId xmlns:p14="http://schemas.microsoft.com/office/powerpoint/2010/main" val="2396721643"/>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F17A983B-A799-4287-BBCE-5E3D97C1DB81}"/>
              </a:ext>
            </a:extLst>
          </p:cNvPr>
          <p:cNvSpPr>
            <a:spLocks noGrp="1"/>
          </p:cNvSpPr>
          <p:nvPr>
            <p:ph type="ctrTitle"/>
          </p:nvPr>
        </p:nvSpPr>
        <p:spPr>
          <a:xfrm>
            <a:off x="1280559" y="1286935"/>
            <a:ext cx="9638153" cy="2668377"/>
          </a:xfrm>
          <a:effectLst/>
        </p:spPr>
        <p:txBody>
          <a:bodyPr>
            <a:normAutofit/>
          </a:bodyPr>
          <a:lstStyle/>
          <a:p>
            <a:pPr algn="ctr"/>
            <a:r>
              <a:rPr lang="en-US" dirty="0" err="1">
                <a:ln w="0"/>
                <a:gradFill>
                  <a:gsLst>
                    <a:gs pos="21000">
                      <a:srgbClr val="53575C"/>
                    </a:gs>
                    <a:gs pos="88000">
                      <a:srgbClr val="C5C7CA"/>
                    </a:gs>
                  </a:gsLst>
                  <a:lin ang="5400000"/>
                </a:gradFill>
              </a:rPr>
              <a:t>What</a:t>
            </a:r>
            <a:r>
              <a:rPr lang="en-US" dirty="0" err="1">
                <a:ln w="0"/>
                <a:solidFill>
                  <a:srgbClr val="C00000"/>
                </a:solidFill>
              </a:rPr>
              <a:t>U</a:t>
            </a:r>
            <a:r>
              <a:rPr lang="en-US" dirty="0" err="1">
                <a:ln w="0"/>
                <a:gradFill>
                  <a:gsLst>
                    <a:gs pos="21000">
                      <a:srgbClr val="53575C"/>
                    </a:gs>
                    <a:gs pos="88000">
                      <a:srgbClr val="C5C7CA"/>
                    </a:gs>
                  </a:gsLst>
                  <a:lin ang="5400000"/>
                </a:gradFill>
              </a:rPr>
              <a:t>Cread</a:t>
            </a:r>
            <a:endParaRPr lang="uk-UA" dirty="0">
              <a:ln w="0"/>
              <a:gradFill>
                <a:gsLst>
                  <a:gs pos="21000">
                    <a:srgbClr val="53575C"/>
                  </a:gs>
                  <a:gs pos="88000">
                    <a:srgbClr val="C5C7CA"/>
                  </a:gs>
                </a:gsLst>
                <a:lin ang="5400000"/>
              </a:gradFill>
            </a:endParaRPr>
          </a:p>
        </p:txBody>
      </p:sp>
      <p:sp>
        <p:nvSpPr>
          <p:cNvPr id="3" name="Підзаголовок 2">
            <a:extLst>
              <a:ext uri="{FF2B5EF4-FFF2-40B4-BE49-F238E27FC236}">
                <a16:creationId xmlns:a16="http://schemas.microsoft.com/office/drawing/2014/main" id="{FD1BA586-5A94-49D3-B77F-9ADA9BA54D2A}"/>
              </a:ext>
            </a:extLst>
          </p:cNvPr>
          <p:cNvSpPr>
            <a:spLocks noGrp="1"/>
          </p:cNvSpPr>
          <p:nvPr>
            <p:ph type="subTitle" idx="1"/>
          </p:nvPr>
        </p:nvSpPr>
        <p:spPr>
          <a:xfrm>
            <a:off x="1280559" y="4116179"/>
            <a:ext cx="9638153" cy="1599642"/>
          </a:xfrm>
          <a:effectLst/>
        </p:spPr>
        <p:txBody>
          <a:bodyPr>
            <a:normAutofit/>
          </a:bodyPr>
          <a:lstStyle/>
          <a:p>
            <a:pPr algn="ctr"/>
            <a:r>
              <a:rPr lang="uk-UA"/>
              <a:t>Застосунок створений на </a:t>
            </a:r>
            <a:r>
              <a:rPr lang="en-US"/>
              <a:t>Flutter </a:t>
            </a:r>
            <a:r>
              <a:rPr lang="uk-UA"/>
              <a:t>та мові програмування </a:t>
            </a:r>
            <a:r>
              <a:rPr lang="en-US"/>
              <a:t>Dart.</a:t>
            </a:r>
          </a:p>
          <a:p>
            <a:pPr algn="ctr"/>
            <a:r>
              <a:rPr lang="uk-UA"/>
              <a:t>Виконав Рибчинчук Вадим</a:t>
            </a:r>
          </a:p>
        </p:txBody>
      </p:sp>
    </p:spTree>
    <p:extLst>
      <p:ext uri="{BB962C8B-B14F-4D97-AF65-F5344CB8AC3E}">
        <p14:creationId xmlns:p14="http://schemas.microsoft.com/office/powerpoint/2010/main" val="41529609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1720A9-DCEB-48CC-A314-129E5A48E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864FC3B0-97A4-48DF-A3F1-98C0007393C5}"/>
              </a:ext>
            </a:extLst>
          </p:cNvPr>
          <p:cNvSpPr>
            <a:spLocks noGrp="1"/>
          </p:cNvSpPr>
          <p:nvPr>
            <p:ph type="title"/>
          </p:nvPr>
        </p:nvSpPr>
        <p:spPr>
          <a:xfrm>
            <a:off x="4329264" y="447187"/>
            <a:ext cx="7052734" cy="1514300"/>
          </a:xfrm>
          <a:effectLst/>
        </p:spPr>
        <p:txBody>
          <a:bodyPr>
            <a:normAutofit/>
          </a:bodyPr>
          <a:lstStyle/>
          <a:p>
            <a:r>
              <a:rPr lang="uk-UA" dirty="0">
                <a:solidFill>
                  <a:schemeClr val="tx1"/>
                </a:solidFill>
              </a:rPr>
              <a:t>Презентацію завершено</a:t>
            </a:r>
          </a:p>
        </p:txBody>
      </p:sp>
      <p:pic>
        <p:nvPicPr>
          <p:cNvPr id="5" name="Рисунок 4" descr="Зображення, що містить знімок екрана, Графіка, ряд, Барвистість&#10;&#10;Автоматично згенерований опис">
            <a:extLst>
              <a:ext uri="{FF2B5EF4-FFF2-40B4-BE49-F238E27FC236}">
                <a16:creationId xmlns:a16="http://schemas.microsoft.com/office/drawing/2014/main" id="{8226E545-FDBC-4A14-BD59-F4620DE09A0A}"/>
              </a:ext>
            </a:extLst>
          </p:cNvPr>
          <p:cNvPicPr>
            <a:picLocks noChangeAspect="1"/>
          </p:cNvPicPr>
          <p:nvPr/>
        </p:nvPicPr>
        <p:blipFill>
          <a:blip r:embed="rId2"/>
          <a:stretch>
            <a:fillRect/>
          </a:stretch>
        </p:blipFill>
        <p:spPr>
          <a:xfrm>
            <a:off x="1401248" y="711417"/>
            <a:ext cx="1700784" cy="1700784"/>
          </a:xfrm>
          <a:prstGeom prst="roundRect">
            <a:avLst>
              <a:gd name="adj" fmla="val 3876"/>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Рисунок 5">
            <a:extLst>
              <a:ext uri="{FF2B5EF4-FFF2-40B4-BE49-F238E27FC236}">
                <a16:creationId xmlns:a16="http://schemas.microsoft.com/office/drawing/2014/main" id="{47883C7C-7E7F-4C71-922E-AB0937F22F3D}"/>
              </a:ext>
            </a:extLst>
          </p:cNvPr>
          <p:cNvPicPr>
            <a:picLocks noChangeAspect="1"/>
          </p:cNvPicPr>
          <p:nvPr/>
        </p:nvPicPr>
        <p:blipFill>
          <a:blip r:embed="rId3"/>
          <a:stretch>
            <a:fillRect/>
          </a:stretch>
        </p:blipFill>
        <p:spPr>
          <a:xfrm>
            <a:off x="1390101" y="2576792"/>
            <a:ext cx="1700155" cy="1704417"/>
          </a:xfrm>
          <a:prstGeom prst="roundRect">
            <a:avLst>
              <a:gd name="adj" fmla="val 3876"/>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Рисунок 3" descr="Зображення, що містить жовтий, помаранчевий, дизайн&#10;&#10;Автоматично згенерований опис">
            <a:extLst>
              <a:ext uri="{FF2B5EF4-FFF2-40B4-BE49-F238E27FC236}">
                <a16:creationId xmlns:a16="http://schemas.microsoft.com/office/drawing/2014/main" id="{F516A32A-D8D6-4D09-8704-1E4E901D3102}"/>
              </a:ext>
            </a:extLst>
          </p:cNvPr>
          <p:cNvPicPr>
            <a:picLocks noChangeAspect="1"/>
          </p:cNvPicPr>
          <p:nvPr/>
        </p:nvPicPr>
        <p:blipFill>
          <a:blip r:embed="rId4"/>
          <a:stretch>
            <a:fillRect/>
          </a:stretch>
        </p:blipFill>
        <p:spPr>
          <a:xfrm>
            <a:off x="1395834" y="4445800"/>
            <a:ext cx="1700784" cy="1700784"/>
          </a:xfrm>
          <a:prstGeom prst="roundRect">
            <a:avLst>
              <a:gd name="adj" fmla="val 3876"/>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Місце для вмісту 2">
            <a:extLst>
              <a:ext uri="{FF2B5EF4-FFF2-40B4-BE49-F238E27FC236}">
                <a16:creationId xmlns:a16="http://schemas.microsoft.com/office/drawing/2014/main" id="{0AB22F4B-F806-447E-A6BD-FEEC465544C8}"/>
              </a:ext>
            </a:extLst>
          </p:cNvPr>
          <p:cNvSpPr>
            <a:spLocks noGrp="1"/>
          </p:cNvSpPr>
          <p:nvPr>
            <p:ph idx="1"/>
          </p:nvPr>
        </p:nvSpPr>
        <p:spPr>
          <a:xfrm>
            <a:off x="4330699" y="2413000"/>
            <a:ext cx="7052733" cy="3632200"/>
          </a:xfrm>
          <a:effectLst/>
        </p:spPr>
        <p:txBody>
          <a:bodyPr>
            <a:normAutofit/>
          </a:bodyPr>
          <a:lstStyle/>
          <a:p>
            <a:r>
              <a:rPr lang="uk-UA" dirty="0"/>
              <a:t>Висновок: Я розробив неповноцінний застосунок</a:t>
            </a:r>
            <a:r>
              <a:rPr lang="en-US" dirty="0"/>
              <a:t> </a:t>
            </a:r>
            <a:r>
              <a:rPr lang="uk-UA" dirty="0"/>
              <a:t>для пошуку, читання та перегляду книг та інших творів, використовуючи мову програмування</a:t>
            </a:r>
            <a:r>
              <a:rPr lang="en-US" dirty="0"/>
              <a:t> Dart</a:t>
            </a:r>
            <a:r>
              <a:rPr lang="uk-UA" dirty="0"/>
              <a:t>, фреймворк </a:t>
            </a:r>
            <a:r>
              <a:rPr lang="en-US" dirty="0"/>
              <a:t>Flutter </a:t>
            </a:r>
            <a:r>
              <a:rPr lang="uk-UA" dirty="0"/>
              <a:t>та сервіс з базою даних </a:t>
            </a:r>
            <a:r>
              <a:rPr lang="en-US" dirty="0"/>
              <a:t>Firebase.</a:t>
            </a:r>
            <a:r>
              <a:rPr lang="uk-UA" dirty="0"/>
              <a:t> </a:t>
            </a:r>
          </a:p>
        </p:txBody>
      </p:sp>
    </p:spTree>
    <p:extLst>
      <p:ext uri="{BB962C8B-B14F-4D97-AF65-F5344CB8AC3E}">
        <p14:creationId xmlns:p14="http://schemas.microsoft.com/office/powerpoint/2010/main" val="170387141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30E308-ABDD-4213-892C-970B0FFABA98}"/>
              </a:ext>
            </a:extLst>
          </p:cNvPr>
          <p:cNvSpPr>
            <a:spLocks noGrp="1"/>
          </p:cNvSpPr>
          <p:nvPr>
            <p:ph type="title"/>
          </p:nvPr>
        </p:nvSpPr>
        <p:spPr/>
        <p:txBody>
          <a:bodyPr/>
          <a:lstStyle/>
          <a:p>
            <a:r>
              <a:rPr lang="uk-UA" dirty="0"/>
              <a:t>Опис застосунку</a:t>
            </a:r>
          </a:p>
        </p:txBody>
      </p:sp>
      <p:sp>
        <p:nvSpPr>
          <p:cNvPr id="3" name="Місце для вмісту 2">
            <a:extLst>
              <a:ext uri="{FF2B5EF4-FFF2-40B4-BE49-F238E27FC236}">
                <a16:creationId xmlns:a16="http://schemas.microsoft.com/office/drawing/2014/main" id="{7662DE1D-36C0-488C-BFCC-C31966AA5AEC}"/>
              </a:ext>
            </a:extLst>
          </p:cNvPr>
          <p:cNvSpPr>
            <a:spLocks noGrp="1"/>
          </p:cNvSpPr>
          <p:nvPr>
            <p:ph idx="1"/>
          </p:nvPr>
        </p:nvSpPr>
        <p:spPr/>
        <p:txBody>
          <a:bodyPr/>
          <a:lstStyle/>
          <a:p>
            <a:r>
              <a:rPr lang="uk-UA" dirty="0"/>
              <a:t>Мета: Розробити застосунок на</a:t>
            </a:r>
            <a:r>
              <a:rPr lang="en-US" dirty="0"/>
              <a:t> </a:t>
            </a:r>
            <a:r>
              <a:rPr lang="uk-UA" dirty="0"/>
              <a:t>фреймворку </a:t>
            </a:r>
            <a:r>
              <a:rPr lang="en-US" dirty="0"/>
              <a:t>Flutter </a:t>
            </a:r>
            <a:r>
              <a:rPr lang="uk-UA" dirty="0"/>
              <a:t>та мовою програмування </a:t>
            </a:r>
            <a:r>
              <a:rPr lang="en-US" dirty="0"/>
              <a:t>Dart </a:t>
            </a:r>
            <a:r>
              <a:rPr lang="uk-UA" dirty="0"/>
              <a:t> для перегляду, читання та зберігання книг та інших творів/текстів. Використати при цьому наявну базу даних </a:t>
            </a:r>
            <a:r>
              <a:rPr lang="en-US" dirty="0"/>
              <a:t>Firebase </a:t>
            </a:r>
            <a:r>
              <a:rPr lang="uk-UA" dirty="0"/>
              <a:t>та її можливості.</a:t>
            </a:r>
          </a:p>
          <a:p>
            <a:r>
              <a:rPr lang="uk-UA" dirty="0"/>
              <a:t>Опис: Даний застосунок створений в першу чергу для мобільного користування (</a:t>
            </a:r>
            <a:r>
              <a:rPr lang="en-US" dirty="0"/>
              <a:t>Android </a:t>
            </a:r>
            <a:r>
              <a:rPr lang="uk-UA" dirty="0"/>
              <a:t>і </a:t>
            </a:r>
            <a:r>
              <a:rPr lang="en-US" dirty="0"/>
              <a:t>iOS)</a:t>
            </a:r>
            <a:r>
              <a:rPr lang="uk-UA" dirty="0"/>
              <a:t>, але ним також можна користуватися через браузер. Користувач має можливість переглядати для себе книги та різні твори, що послідовно будуть додаватися до бази даних застосунку користувача та власником застосунку. Також, можна такі твори читати або додавати до улюблених, зберігати в себе в акаунті або персональній сторінці.</a:t>
            </a:r>
          </a:p>
        </p:txBody>
      </p:sp>
    </p:spTree>
    <p:extLst>
      <p:ext uri="{BB962C8B-B14F-4D97-AF65-F5344CB8AC3E}">
        <p14:creationId xmlns:p14="http://schemas.microsoft.com/office/powerpoint/2010/main" val="193695271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D16AFF-A5E6-47FE-8BCF-76591452B7FD}"/>
              </a:ext>
            </a:extLst>
          </p:cNvPr>
          <p:cNvSpPr>
            <a:spLocks noGrp="1"/>
          </p:cNvSpPr>
          <p:nvPr>
            <p:ph type="title"/>
          </p:nvPr>
        </p:nvSpPr>
        <p:spPr/>
        <p:txBody>
          <a:bodyPr/>
          <a:lstStyle/>
          <a:p>
            <a:r>
              <a:rPr lang="uk-UA" dirty="0"/>
              <a:t>Основні вікна(</a:t>
            </a:r>
            <a:r>
              <a:rPr lang="en-US" dirty="0"/>
              <a:t>presentation)</a:t>
            </a:r>
            <a:endParaRPr lang="uk-UA" dirty="0"/>
          </a:p>
        </p:txBody>
      </p:sp>
      <p:sp>
        <p:nvSpPr>
          <p:cNvPr id="3" name="Місце для вмісту 2">
            <a:extLst>
              <a:ext uri="{FF2B5EF4-FFF2-40B4-BE49-F238E27FC236}">
                <a16:creationId xmlns:a16="http://schemas.microsoft.com/office/drawing/2014/main" id="{4C37F757-A151-4815-8774-91E655BC2682}"/>
              </a:ext>
            </a:extLst>
          </p:cNvPr>
          <p:cNvSpPr>
            <a:spLocks noGrp="1"/>
          </p:cNvSpPr>
          <p:nvPr>
            <p:ph idx="1"/>
          </p:nvPr>
        </p:nvSpPr>
        <p:spPr/>
        <p:txBody>
          <a:bodyPr/>
          <a:lstStyle/>
          <a:p>
            <a:pPr marL="0" indent="0">
              <a:buNone/>
            </a:pPr>
            <a:r>
              <a:rPr lang="uk-UA" b="1" dirty="0"/>
              <a:t>Основні вікна застосунку:</a:t>
            </a:r>
          </a:p>
          <a:p>
            <a:r>
              <a:rPr lang="en-US" dirty="0" err="1"/>
              <a:t>WelcomeScreen</a:t>
            </a:r>
            <a:r>
              <a:rPr lang="en-US" dirty="0"/>
              <a:t> – </a:t>
            </a:r>
            <a:r>
              <a:rPr lang="uk-UA" dirty="0"/>
              <a:t>початкове вікно застосунку</a:t>
            </a:r>
            <a:r>
              <a:rPr lang="en-US" dirty="0"/>
              <a:t> </a:t>
            </a:r>
            <a:r>
              <a:rPr lang="uk-UA" dirty="0"/>
              <a:t>з логотипом.</a:t>
            </a:r>
          </a:p>
          <a:p>
            <a:r>
              <a:rPr lang="en-US" dirty="0" err="1"/>
              <a:t>LoginScreen</a:t>
            </a:r>
            <a:r>
              <a:rPr lang="uk-UA" dirty="0"/>
              <a:t> – вікно входу до існуючого користувача.</a:t>
            </a:r>
            <a:endParaRPr lang="en-US" dirty="0"/>
          </a:p>
          <a:p>
            <a:r>
              <a:rPr lang="en-US" dirty="0" err="1"/>
              <a:t>SignScreen</a:t>
            </a:r>
            <a:r>
              <a:rPr lang="uk-UA" dirty="0"/>
              <a:t> – вікно реєстрації нового користувача через </a:t>
            </a:r>
            <a:r>
              <a:rPr lang="en-US" dirty="0"/>
              <a:t>email</a:t>
            </a:r>
            <a:r>
              <a:rPr lang="uk-UA" dirty="0"/>
              <a:t>.</a:t>
            </a:r>
            <a:endParaRPr lang="en-US" dirty="0"/>
          </a:p>
          <a:p>
            <a:r>
              <a:rPr lang="en-US" dirty="0" err="1"/>
              <a:t>HomeScreen</a:t>
            </a:r>
            <a:r>
              <a:rPr lang="uk-UA" dirty="0"/>
              <a:t> – головна сторінка застосунку зі списком книг та їх пошуком.</a:t>
            </a:r>
            <a:endParaRPr lang="en-US" dirty="0"/>
          </a:p>
          <a:p>
            <a:r>
              <a:rPr lang="en-US" dirty="0" err="1"/>
              <a:t>BookInfoWindow</a:t>
            </a:r>
            <a:r>
              <a:rPr lang="uk-UA" dirty="0"/>
              <a:t> – вікна для ознайомлення та перегляд основної інформації про книгу.</a:t>
            </a:r>
            <a:endParaRPr lang="en-US" dirty="0"/>
          </a:p>
          <a:p>
            <a:r>
              <a:rPr lang="en-US" dirty="0" err="1"/>
              <a:t>UserInterfaceScreen</a:t>
            </a:r>
            <a:r>
              <a:rPr lang="uk-UA" dirty="0"/>
              <a:t> – головне вікно для перегляду інформації користувача.</a:t>
            </a:r>
            <a:endParaRPr lang="en-US" dirty="0"/>
          </a:p>
          <a:p>
            <a:r>
              <a:rPr lang="en-US" dirty="0" err="1"/>
              <a:t>ReadingWindow</a:t>
            </a:r>
            <a:r>
              <a:rPr lang="en-US" dirty="0"/>
              <a:t> – </a:t>
            </a:r>
            <a:r>
              <a:rPr lang="uk-UA" dirty="0"/>
              <a:t>вікно для читання книги або іншого тексту.</a:t>
            </a:r>
          </a:p>
        </p:txBody>
      </p:sp>
    </p:spTree>
    <p:extLst>
      <p:ext uri="{BB962C8B-B14F-4D97-AF65-F5344CB8AC3E}">
        <p14:creationId xmlns:p14="http://schemas.microsoft.com/office/powerpoint/2010/main" val="253472191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3BC50DD1-DD7D-4E46-87FA-488D20EFD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C2AC00E-795B-4042-8AE5-AB81D1038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ln/>
          <a:effectLst/>
        </p:spPr>
        <p:style>
          <a:lnRef idx="1">
            <a:schemeClr val="accent1"/>
          </a:lnRef>
          <a:fillRef idx="3">
            <a:schemeClr val="accent1"/>
          </a:fillRef>
          <a:effectRef idx="2">
            <a:schemeClr val="accent1"/>
          </a:effectRef>
          <a:fontRef idx="minor">
            <a:schemeClr val="lt1"/>
          </a:fontRef>
        </p:style>
      </p:sp>
      <p:sp>
        <p:nvSpPr>
          <p:cNvPr id="2" name="Заголовок 1">
            <a:extLst>
              <a:ext uri="{FF2B5EF4-FFF2-40B4-BE49-F238E27FC236}">
                <a16:creationId xmlns:a16="http://schemas.microsoft.com/office/drawing/2014/main" id="{BBB48B81-2273-450F-974A-B692920F6506}"/>
              </a:ext>
            </a:extLst>
          </p:cNvPr>
          <p:cNvSpPr>
            <a:spLocks noGrp="1"/>
          </p:cNvSpPr>
          <p:nvPr>
            <p:ph type="title"/>
          </p:nvPr>
        </p:nvSpPr>
        <p:spPr>
          <a:xfrm>
            <a:off x="576943" y="1050463"/>
            <a:ext cx="3505200" cy="3217333"/>
          </a:xfrm>
        </p:spPr>
        <p:txBody>
          <a:bodyPr vert="horz" lIns="91440" tIns="45720" rIns="91440" bIns="45720" rtlCol="0" anchor="ctr">
            <a:normAutofit/>
          </a:bodyPr>
          <a:lstStyle/>
          <a:p>
            <a:pPr>
              <a:lnSpc>
                <a:spcPct val="90000"/>
              </a:lnSpc>
            </a:pPr>
            <a:r>
              <a:rPr lang="en-US" sz="4100"/>
              <a:t>Вікна LogInScreen та SingInScreen</a:t>
            </a:r>
          </a:p>
        </p:txBody>
      </p:sp>
      <p:pic>
        <p:nvPicPr>
          <p:cNvPr id="4" name="Місце для вмісту 3">
            <a:extLst>
              <a:ext uri="{FF2B5EF4-FFF2-40B4-BE49-F238E27FC236}">
                <a16:creationId xmlns:a16="http://schemas.microsoft.com/office/drawing/2014/main" id="{EC65DA87-F9C9-4FD6-8B47-E5506EC6E331}"/>
              </a:ext>
            </a:extLst>
          </p:cNvPr>
          <p:cNvPicPr>
            <a:picLocks noGrp="1" noChangeAspect="1"/>
          </p:cNvPicPr>
          <p:nvPr>
            <p:ph idx="1"/>
          </p:nvPr>
        </p:nvPicPr>
        <p:blipFill>
          <a:blip r:embed="rId2"/>
          <a:stretch>
            <a:fillRect/>
          </a:stretch>
        </p:blipFill>
        <p:spPr>
          <a:xfrm>
            <a:off x="5167419" y="1050466"/>
            <a:ext cx="1938443" cy="32173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 name="Рисунок 2">
            <a:extLst>
              <a:ext uri="{FF2B5EF4-FFF2-40B4-BE49-F238E27FC236}">
                <a16:creationId xmlns:a16="http://schemas.microsoft.com/office/drawing/2014/main" id="{DCEA76BE-5657-4AEC-87E7-2962BE10014E}"/>
              </a:ext>
            </a:extLst>
          </p:cNvPr>
          <p:cNvPicPr>
            <a:picLocks noChangeAspect="1"/>
          </p:cNvPicPr>
          <p:nvPr/>
        </p:nvPicPr>
        <p:blipFill>
          <a:blip r:embed="rId3"/>
          <a:stretch>
            <a:fillRect/>
          </a:stretch>
        </p:blipFill>
        <p:spPr>
          <a:xfrm>
            <a:off x="7323063" y="1050465"/>
            <a:ext cx="1922356" cy="32173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Рисунок 4">
            <a:extLst>
              <a:ext uri="{FF2B5EF4-FFF2-40B4-BE49-F238E27FC236}">
                <a16:creationId xmlns:a16="http://schemas.microsoft.com/office/drawing/2014/main" id="{3165E237-6D1E-4621-8376-FCBC42BA717B}"/>
              </a:ext>
            </a:extLst>
          </p:cNvPr>
          <p:cNvPicPr>
            <a:picLocks noChangeAspect="1"/>
          </p:cNvPicPr>
          <p:nvPr/>
        </p:nvPicPr>
        <p:blipFill>
          <a:blip r:embed="rId4"/>
          <a:stretch>
            <a:fillRect/>
          </a:stretch>
        </p:blipFill>
        <p:spPr>
          <a:xfrm>
            <a:off x="9473495" y="1050464"/>
            <a:ext cx="1938443" cy="32173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Прямокутник 5">
            <a:extLst>
              <a:ext uri="{FF2B5EF4-FFF2-40B4-BE49-F238E27FC236}">
                <a16:creationId xmlns:a16="http://schemas.microsoft.com/office/drawing/2014/main" id="{500AB98E-270C-40C9-9973-9BB584156B4F}"/>
              </a:ext>
            </a:extLst>
          </p:cNvPr>
          <p:cNvSpPr/>
          <p:nvPr/>
        </p:nvSpPr>
        <p:spPr>
          <a:xfrm>
            <a:off x="5167419" y="681131"/>
            <a:ext cx="1922356" cy="307777"/>
          </a:xfrm>
          <a:prstGeom prst="rect">
            <a:avLst/>
          </a:prstGeom>
        </p:spPr>
        <p:txBody>
          <a:bodyPr wrap="square">
            <a:spAutoFit/>
          </a:bodyPr>
          <a:lstStyle/>
          <a:p>
            <a:pPr algn="ctr"/>
            <a:r>
              <a:rPr lang="en-US" sz="1400" dirty="0"/>
              <a:t>Welcome Screen</a:t>
            </a:r>
            <a:endParaRPr lang="uk-UA" sz="1400" dirty="0"/>
          </a:p>
        </p:txBody>
      </p:sp>
      <p:sp>
        <p:nvSpPr>
          <p:cNvPr id="11" name="Прямокутник 10">
            <a:extLst>
              <a:ext uri="{FF2B5EF4-FFF2-40B4-BE49-F238E27FC236}">
                <a16:creationId xmlns:a16="http://schemas.microsoft.com/office/drawing/2014/main" id="{F435E919-B077-46E8-B77E-67CDA60899EC}"/>
              </a:ext>
            </a:extLst>
          </p:cNvPr>
          <p:cNvSpPr/>
          <p:nvPr/>
        </p:nvSpPr>
        <p:spPr>
          <a:xfrm>
            <a:off x="7323063" y="677164"/>
            <a:ext cx="1922356" cy="307777"/>
          </a:xfrm>
          <a:prstGeom prst="rect">
            <a:avLst/>
          </a:prstGeom>
        </p:spPr>
        <p:txBody>
          <a:bodyPr wrap="square">
            <a:spAutoFit/>
          </a:bodyPr>
          <a:lstStyle/>
          <a:p>
            <a:pPr algn="ctr"/>
            <a:r>
              <a:rPr lang="en-US" sz="1400" dirty="0"/>
              <a:t>Login Screen</a:t>
            </a:r>
            <a:endParaRPr lang="uk-UA" sz="1400" dirty="0"/>
          </a:p>
        </p:txBody>
      </p:sp>
      <p:sp>
        <p:nvSpPr>
          <p:cNvPr id="13" name="Прямокутник 12">
            <a:extLst>
              <a:ext uri="{FF2B5EF4-FFF2-40B4-BE49-F238E27FC236}">
                <a16:creationId xmlns:a16="http://schemas.microsoft.com/office/drawing/2014/main" id="{517762BE-7752-4184-ACDF-1D27DFCFC2B1}"/>
              </a:ext>
            </a:extLst>
          </p:cNvPr>
          <p:cNvSpPr/>
          <p:nvPr/>
        </p:nvSpPr>
        <p:spPr>
          <a:xfrm>
            <a:off x="9473495" y="677164"/>
            <a:ext cx="1922356" cy="307777"/>
          </a:xfrm>
          <a:prstGeom prst="rect">
            <a:avLst/>
          </a:prstGeom>
        </p:spPr>
        <p:txBody>
          <a:bodyPr wrap="square">
            <a:spAutoFit/>
          </a:bodyPr>
          <a:lstStyle/>
          <a:p>
            <a:pPr algn="ctr"/>
            <a:r>
              <a:rPr lang="en-US" sz="1400" dirty="0"/>
              <a:t>Sign Up Screen</a:t>
            </a:r>
            <a:endParaRPr lang="uk-UA" sz="1400" dirty="0"/>
          </a:p>
        </p:txBody>
      </p:sp>
      <p:sp>
        <p:nvSpPr>
          <p:cNvPr id="15" name="Прямокутник 14">
            <a:extLst>
              <a:ext uri="{FF2B5EF4-FFF2-40B4-BE49-F238E27FC236}">
                <a16:creationId xmlns:a16="http://schemas.microsoft.com/office/drawing/2014/main" id="{25E4DB52-0D83-4334-97BF-F38DEC1DB7A6}"/>
              </a:ext>
            </a:extLst>
          </p:cNvPr>
          <p:cNvSpPr/>
          <p:nvPr/>
        </p:nvSpPr>
        <p:spPr>
          <a:xfrm>
            <a:off x="5381732" y="5139150"/>
            <a:ext cx="5805018" cy="95410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uk-UA" sz="1400" dirty="0">
                <a:ln w="0"/>
                <a:solidFill>
                  <a:schemeClr val="tx1">
                    <a:lumMod val="85000"/>
                  </a:schemeClr>
                </a:solidFill>
              </a:rPr>
              <a:t>Представлені вікна виконують функції входу в акаунт користувача та його реєстрацію за відсутності такого користувача. Також, представлене початкове вікно застосунку</a:t>
            </a:r>
            <a:r>
              <a:rPr lang="en-US" sz="1400" dirty="0">
                <a:ln w="0"/>
                <a:solidFill>
                  <a:schemeClr val="tx1">
                    <a:lumMod val="85000"/>
                  </a:schemeClr>
                </a:solidFill>
              </a:rPr>
              <a:t> </a:t>
            </a:r>
            <a:r>
              <a:rPr lang="uk-UA" sz="1400" dirty="0">
                <a:ln w="0"/>
                <a:solidFill>
                  <a:schemeClr val="tx1">
                    <a:lumMod val="85000"/>
                  </a:schemeClr>
                </a:solidFill>
              </a:rPr>
              <a:t>з відповідною кнопкою.</a:t>
            </a:r>
          </a:p>
        </p:txBody>
      </p:sp>
    </p:spTree>
    <p:extLst>
      <p:ext uri="{BB962C8B-B14F-4D97-AF65-F5344CB8AC3E}">
        <p14:creationId xmlns:p14="http://schemas.microsoft.com/office/powerpoint/2010/main" val="12607645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a:extLst>
              <a:ext uri="{FF2B5EF4-FFF2-40B4-BE49-F238E27FC236}">
                <a16:creationId xmlns:a16="http://schemas.microsoft.com/office/drawing/2014/main" id="{D451AD8D-DA6C-42F1-B829-6AE757A5A0FA}"/>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400"/>
              <a:t>Основне вікно та вікно коритсувача</a:t>
            </a:r>
          </a:p>
        </p:txBody>
      </p:sp>
      <p:sp>
        <p:nvSpPr>
          <p:cNvPr id="12" name="Rectangle 11">
            <a:extLst>
              <a:ext uri="{FF2B5EF4-FFF2-40B4-BE49-F238E27FC236}">
                <a16:creationId xmlns:a16="http://schemas.microsoft.com/office/drawing/2014/main" id="{6383B6F6-E8E8-4C9B-BEDE-6E743086F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4E45A778-B5BB-477D-BEE9-D874E8DCD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Місце для вмісту 3">
            <a:extLst>
              <a:ext uri="{FF2B5EF4-FFF2-40B4-BE49-F238E27FC236}">
                <a16:creationId xmlns:a16="http://schemas.microsoft.com/office/drawing/2014/main" id="{15DD67DB-3E39-4227-BC0A-EC5474E5CD45}"/>
              </a:ext>
            </a:extLst>
          </p:cNvPr>
          <p:cNvPicPr>
            <a:picLocks noGrp="1" noChangeAspect="1"/>
          </p:cNvPicPr>
          <p:nvPr>
            <p:ph idx="1"/>
          </p:nvPr>
        </p:nvPicPr>
        <p:blipFill>
          <a:blip r:embed="rId2"/>
          <a:stretch>
            <a:fillRect/>
          </a:stretch>
        </p:blipFill>
        <p:spPr>
          <a:xfrm>
            <a:off x="5676151" y="1274970"/>
            <a:ext cx="2594707" cy="43065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Рисунок 4">
            <a:extLst>
              <a:ext uri="{FF2B5EF4-FFF2-40B4-BE49-F238E27FC236}">
                <a16:creationId xmlns:a16="http://schemas.microsoft.com/office/drawing/2014/main" id="{599546E4-C878-4A22-B9F7-8D7591B1A71F}"/>
              </a:ext>
            </a:extLst>
          </p:cNvPr>
          <p:cNvPicPr>
            <a:picLocks noChangeAspect="1"/>
          </p:cNvPicPr>
          <p:nvPr/>
        </p:nvPicPr>
        <p:blipFill>
          <a:blip r:embed="rId3"/>
          <a:stretch>
            <a:fillRect/>
          </a:stretch>
        </p:blipFill>
        <p:spPr>
          <a:xfrm>
            <a:off x="8567522" y="1274970"/>
            <a:ext cx="2594707" cy="43065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Прямокутник 6">
            <a:extLst>
              <a:ext uri="{FF2B5EF4-FFF2-40B4-BE49-F238E27FC236}">
                <a16:creationId xmlns:a16="http://schemas.microsoft.com/office/drawing/2014/main" id="{88FFA27D-5654-44FF-8A78-90A1880E05DF}"/>
              </a:ext>
            </a:extLst>
          </p:cNvPr>
          <p:cNvSpPr/>
          <p:nvPr/>
        </p:nvSpPr>
        <p:spPr>
          <a:xfrm>
            <a:off x="5681884" y="610984"/>
            <a:ext cx="2594707" cy="369332"/>
          </a:xfrm>
          <a:prstGeom prst="rect">
            <a:avLst/>
          </a:prstGeom>
        </p:spPr>
        <p:txBody>
          <a:bodyPr wrap="square">
            <a:spAutoFit/>
          </a:bodyPr>
          <a:lstStyle/>
          <a:p>
            <a:pPr algn="ctr"/>
            <a:r>
              <a:rPr lang="en-US" dirty="0"/>
              <a:t> </a:t>
            </a:r>
            <a:r>
              <a:rPr lang="en-US" dirty="0">
                <a:solidFill>
                  <a:schemeClr val="bg1"/>
                </a:solidFill>
              </a:rPr>
              <a:t>Home Screen</a:t>
            </a:r>
            <a:endParaRPr lang="uk-UA" dirty="0"/>
          </a:p>
        </p:txBody>
      </p:sp>
      <p:sp>
        <p:nvSpPr>
          <p:cNvPr id="32" name="Прямокутник 31">
            <a:extLst>
              <a:ext uri="{FF2B5EF4-FFF2-40B4-BE49-F238E27FC236}">
                <a16:creationId xmlns:a16="http://schemas.microsoft.com/office/drawing/2014/main" id="{DC75C768-F1F0-4A9D-93CB-70974C159FF5}"/>
              </a:ext>
            </a:extLst>
          </p:cNvPr>
          <p:cNvSpPr/>
          <p:nvPr/>
        </p:nvSpPr>
        <p:spPr>
          <a:xfrm>
            <a:off x="8567521" y="607685"/>
            <a:ext cx="2594707" cy="369332"/>
          </a:xfrm>
          <a:prstGeom prst="rect">
            <a:avLst/>
          </a:prstGeom>
        </p:spPr>
        <p:txBody>
          <a:bodyPr wrap="square">
            <a:spAutoFit/>
          </a:bodyPr>
          <a:lstStyle/>
          <a:p>
            <a:pPr algn="ctr"/>
            <a:r>
              <a:rPr lang="en-US" dirty="0"/>
              <a:t> </a:t>
            </a:r>
            <a:r>
              <a:rPr lang="en-US" dirty="0">
                <a:solidFill>
                  <a:schemeClr val="bg1"/>
                </a:solidFill>
              </a:rPr>
              <a:t>User Interface</a:t>
            </a:r>
            <a:endParaRPr lang="uk-UA" dirty="0"/>
          </a:p>
        </p:txBody>
      </p:sp>
    </p:spTree>
    <p:extLst>
      <p:ext uri="{BB962C8B-B14F-4D97-AF65-F5344CB8AC3E}">
        <p14:creationId xmlns:p14="http://schemas.microsoft.com/office/powerpoint/2010/main" val="267903353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Заголовок 1">
            <a:extLst>
              <a:ext uri="{FF2B5EF4-FFF2-40B4-BE49-F238E27FC236}">
                <a16:creationId xmlns:a16="http://schemas.microsoft.com/office/drawing/2014/main" id="{7D18A0C8-A319-438F-AE25-EF5F9EE69F35}"/>
              </a:ext>
            </a:extLst>
          </p:cNvPr>
          <p:cNvSpPr>
            <a:spLocks noGrp="1"/>
          </p:cNvSpPr>
          <p:nvPr>
            <p:ph type="title"/>
          </p:nvPr>
        </p:nvSpPr>
        <p:spPr>
          <a:xfrm>
            <a:off x="800168" y="5117991"/>
            <a:ext cx="10572000" cy="779529"/>
          </a:xfrm>
          <a:effectLst/>
        </p:spPr>
        <p:txBody>
          <a:bodyPr vert="horz" lIns="91440" tIns="45720" rIns="91440" bIns="45720" rtlCol="0" anchor="b">
            <a:normAutofit/>
          </a:bodyPr>
          <a:lstStyle/>
          <a:p>
            <a:r>
              <a:rPr lang="en-US" dirty="0">
                <a:solidFill>
                  <a:schemeClr val="tx1"/>
                </a:solidFill>
              </a:rPr>
              <a:t>Вікн</a:t>
            </a:r>
            <a:r>
              <a:rPr lang="uk-UA" dirty="0">
                <a:solidFill>
                  <a:schemeClr val="tx1"/>
                </a:solidFill>
              </a:rPr>
              <a:t>а</a:t>
            </a:r>
            <a:r>
              <a:rPr lang="en-US" dirty="0">
                <a:solidFill>
                  <a:schemeClr val="tx1"/>
                </a:solidFill>
              </a:rPr>
              <a:t> </a:t>
            </a:r>
            <a:r>
              <a:rPr lang="uk-UA" dirty="0">
                <a:solidFill>
                  <a:schemeClr val="tx1"/>
                </a:solidFill>
              </a:rPr>
              <a:t>перегляду</a:t>
            </a:r>
            <a:r>
              <a:rPr lang="en-US" dirty="0">
                <a:solidFill>
                  <a:schemeClr val="tx1"/>
                </a:solidFill>
              </a:rPr>
              <a:t> </a:t>
            </a:r>
            <a:r>
              <a:rPr lang="uk-UA" dirty="0">
                <a:solidFill>
                  <a:schemeClr val="tx1"/>
                </a:solidFill>
              </a:rPr>
              <a:t>та читання книги</a:t>
            </a:r>
          </a:p>
        </p:txBody>
      </p:sp>
      <p:pic>
        <p:nvPicPr>
          <p:cNvPr id="6" name="Рисунок 5">
            <a:extLst>
              <a:ext uri="{FF2B5EF4-FFF2-40B4-BE49-F238E27FC236}">
                <a16:creationId xmlns:a16="http://schemas.microsoft.com/office/drawing/2014/main" id="{A6C49838-F375-46DA-A49A-2347907C6D41}"/>
              </a:ext>
            </a:extLst>
          </p:cNvPr>
          <p:cNvPicPr>
            <a:picLocks noChangeAspect="1"/>
          </p:cNvPicPr>
          <p:nvPr/>
        </p:nvPicPr>
        <p:blipFill>
          <a:blip r:embed="rId2"/>
          <a:stretch>
            <a:fillRect/>
          </a:stretch>
        </p:blipFill>
        <p:spPr>
          <a:xfrm>
            <a:off x="1315922" y="640080"/>
            <a:ext cx="2170648" cy="36027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Рисунок 4">
            <a:extLst>
              <a:ext uri="{FF2B5EF4-FFF2-40B4-BE49-F238E27FC236}">
                <a16:creationId xmlns:a16="http://schemas.microsoft.com/office/drawing/2014/main" id="{46DCAA88-28B8-46D2-96B4-84C0EF32FE3A}"/>
              </a:ext>
            </a:extLst>
          </p:cNvPr>
          <p:cNvPicPr>
            <a:picLocks noChangeAspect="1"/>
          </p:cNvPicPr>
          <p:nvPr/>
        </p:nvPicPr>
        <p:blipFill>
          <a:blip r:embed="rId3"/>
          <a:stretch>
            <a:fillRect/>
          </a:stretch>
        </p:blipFill>
        <p:spPr>
          <a:xfrm>
            <a:off x="5000115" y="640080"/>
            <a:ext cx="2179655" cy="36027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Місце для вмісту 3">
            <a:extLst>
              <a:ext uri="{FF2B5EF4-FFF2-40B4-BE49-F238E27FC236}">
                <a16:creationId xmlns:a16="http://schemas.microsoft.com/office/drawing/2014/main" id="{165A580C-DDC6-4DC8-8E46-CF195D978A82}"/>
              </a:ext>
            </a:extLst>
          </p:cNvPr>
          <p:cNvPicPr>
            <a:picLocks noGrp="1" noChangeAspect="1"/>
          </p:cNvPicPr>
          <p:nvPr>
            <p:ph idx="1"/>
          </p:nvPr>
        </p:nvPicPr>
        <p:blipFill>
          <a:blip r:embed="rId4"/>
          <a:stretch>
            <a:fillRect/>
          </a:stretch>
        </p:blipFill>
        <p:spPr>
          <a:xfrm>
            <a:off x="8696304" y="640080"/>
            <a:ext cx="2179655" cy="36027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2" name="Заголовок 1">
            <a:extLst>
              <a:ext uri="{FF2B5EF4-FFF2-40B4-BE49-F238E27FC236}">
                <a16:creationId xmlns:a16="http://schemas.microsoft.com/office/drawing/2014/main" id="{381A2301-87FE-4FA9-8C09-A148F65BD844}"/>
              </a:ext>
            </a:extLst>
          </p:cNvPr>
          <p:cNvSpPr txBox="1">
            <a:spLocks/>
          </p:cNvSpPr>
          <p:nvPr/>
        </p:nvSpPr>
        <p:spPr>
          <a:xfrm>
            <a:off x="5010676" y="272798"/>
            <a:ext cx="2170648" cy="356131"/>
          </a:xfrm>
          <a:prstGeom prst="rect">
            <a:avLst/>
          </a:prstGeom>
          <a:effectLst/>
        </p:spPr>
        <p:txBody>
          <a:bodyPr vert="horz" lIns="91440" tIns="45720" rIns="91440" bIns="45720" rtlCol="0" anchor="b">
            <a:normAutofit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Reading Window</a:t>
            </a:r>
            <a:endParaRPr lang="uk-UA" sz="1800" dirty="0">
              <a:solidFill>
                <a:schemeClr val="tx1"/>
              </a:solidFill>
            </a:endParaRPr>
          </a:p>
        </p:txBody>
      </p:sp>
      <p:sp>
        <p:nvSpPr>
          <p:cNvPr id="17" name="Заголовок 1">
            <a:extLst>
              <a:ext uri="{FF2B5EF4-FFF2-40B4-BE49-F238E27FC236}">
                <a16:creationId xmlns:a16="http://schemas.microsoft.com/office/drawing/2014/main" id="{6040205B-2BF9-4D0D-98AE-6DEF0D55C5CC}"/>
              </a:ext>
            </a:extLst>
          </p:cNvPr>
          <p:cNvSpPr txBox="1">
            <a:spLocks/>
          </p:cNvSpPr>
          <p:nvPr/>
        </p:nvSpPr>
        <p:spPr>
          <a:xfrm>
            <a:off x="8733018" y="272797"/>
            <a:ext cx="2051246" cy="356131"/>
          </a:xfrm>
          <a:prstGeom prst="rect">
            <a:avLst/>
          </a:prstGeom>
          <a:effectLst/>
        </p:spPr>
        <p:txBody>
          <a:bodyPr vert="horz" lIns="91440" tIns="45720" rIns="91440" bIns="45720" rtlCol="0" anchor="b">
            <a:normAutofit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Book Info Screen</a:t>
            </a:r>
            <a:endParaRPr lang="uk-UA" sz="1800" dirty="0">
              <a:solidFill>
                <a:schemeClr val="tx1"/>
              </a:solidFill>
            </a:endParaRPr>
          </a:p>
        </p:txBody>
      </p:sp>
    </p:spTree>
    <p:extLst>
      <p:ext uri="{BB962C8B-B14F-4D97-AF65-F5344CB8AC3E}">
        <p14:creationId xmlns:p14="http://schemas.microsoft.com/office/powerpoint/2010/main" val="153526691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E74DB9-70A2-46CD-A0AC-264F4F028F15}"/>
              </a:ext>
            </a:extLst>
          </p:cNvPr>
          <p:cNvSpPr>
            <a:spLocks noGrp="1"/>
          </p:cNvSpPr>
          <p:nvPr>
            <p:ph type="title"/>
          </p:nvPr>
        </p:nvSpPr>
        <p:spPr>
          <a:xfrm>
            <a:off x="810000" y="447188"/>
            <a:ext cx="10571998" cy="970450"/>
          </a:xfrm>
        </p:spPr>
        <p:txBody>
          <a:bodyPr/>
          <a:lstStyle/>
          <a:p>
            <a:r>
              <a:rPr lang="uk-UA" dirty="0"/>
              <a:t>Модулі(</a:t>
            </a:r>
            <a:r>
              <a:rPr lang="en-US" dirty="0"/>
              <a:t>modules)</a:t>
            </a:r>
            <a:endParaRPr lang="uk-UA" dirty="0"/>
          </a:p>
        </p:txBody>
      </p:sp>
      <p:sp>
        <p:nvSpPr>
          <p:cNvPr id="3" name="Місце для вмісту 2">
            <a:extLst>
              <a:ext uri="{FF2B5EF4-FFF2-40B4-BE49-F238E27FC236}">
                <a16:creationId xmlns:a16="http://schemas.microsoft.com/office/drawing/2014/main" id="{73707537-6A3E-4957-8294-BAEED2E0A474}"/>
              </a:ext>
            </a:extLst>
          </p:cNvPr>
          <p:cNvSpPr>
            <a:spLocks noGrp="1"/>
          </p:cNvSpPr>
          <p:nvPr>
            <p:ph idx="1"/>
          </p:nvPr>
        </p:nvSpPr>
        <p:spPr>
          <a:xfrm>
            <a:off x="356799" y="2297701"/>
            <a:ext cx="5864892" cy="3636511"/>
          </a:xfrm>
        </p:spPr>
        <p:txBody>
          <a:bodyPr/>
          <a:lstStyle/>
          <a:p>
            <a:r>
              <a:rPr lang="uk-UA" dirty="0"/>
              <a:t>Користувач </a:t>
            </a:r>
            <a:r>
              <a:rPr lang="en-US" dirty="0" err="1"/>
              <a:t>UserModel</a:t>
            </a:r>
            <a:r>
              <a:rPr lang="uk-UA" dirty="0"/>
              <a:t>: відповідає за створення та відображення інформації про користувача. Будова:</a:t>
            </a:r>
            <a:endParaRPr lang="en-US" dirty="0"/>
          </a:p>
          <a:p>
            <a:r>
              <a:rPr lang="uk-UA" dirty="0"/>
              <a:t>Книга </a:t>
            </a:r>
            <a:r>
              <a:rPr lang="en-US" dirty="0" err="1"/>
              <a:t>BookModel</a:t>
            </a:r>
            <a:r>
              <a:rPr lang="en-US" dirty="0"/>
              <a:t>: </a:t>
            </a:r>
            <a:r>
              <a:rPr lang="uk-UA" dirty="0"/>
              <a:t>відповідає за створення та відображення книг та їх </a:t>
            </a:r>
            <a:r>
              <a:rPr lang="uk-UA" dirty="0" err="1"/>
              <a:t>рохділів</a:t>
            </a:r>
            <a:r>
              <a:rPr lang="uk-UA" dirty="0"/>
              <a:t>. Будова:</a:t>
            </a:r>
          </a:p>
          <a:p>
            <a:r>
              <a:rPr lang="uk-UA" dirty="0"/>
              <a:t>Нинішній користувач</a:t>
            </a:r>
            <a:r>
              <a:rPr lang="en-US" dirty="0"/>
              <a:t> </a:t>
            </a:r>
            <a:r>
              <a:rPr lang="en-US" dirty="0" err="1"/>
              <a:t>CurrentUser</a:t>
            </a:r>
            <a:r>
              <a:rPr lang="uk-UA" dirty="0"/>
              <a:t>: залежний від </a:t>
            </a:r>
            <a:r>
              <a:rPr lang="en-US" dirty="0" err="1"/>
              <a:t>UserModel</a:t>
            </a:r>
            <a:r>
              <a:rPr lang="uk-UA" dirty="0"/>
              <a:t>, реєструє та створює користувачів та визначає користувача за його поштою та ідентифікаційним номером.</a:t>
            </a:r>
          </a:p>
        </p:txBody>
      </p:sp>
      <p:pic>
        <p:nvPicPr>
          <p:cNvPr id="4" name="Рисунок 3">
            <a:extLst>
              <a:ext uri="{FF2B5EF4-FFF2-40B4-BE49-F238E27FC236}">
                <a16:creationId xmlns:a16="http://schemas.microsoft.com/office/drawing/2014/main" id="{516C39A5-C169-4BDF-B70B-53E8CD7BDE1B}"/>
              </a:ext>
            </a:extLst>
          </p:cNvPr>
          <p:cNvPicPr>
            <a:picLocks noChangeAspect="1"/>
          </p:cNvPicPr>
          <p:nvPr/>
        </p:nvPicPr>
        <p:blipFill rotWithShape="1">
          <a:blip r:embed="rId2"/>
          <a:srcRect r="4367"/>
          <a:stretch/>
        </p:blipFill>
        <p:spPr>
          <a:xfrm>
            <a:off x="6221691" y="3875993"/>
            <a:ext cx="5608806" cy="1756634"/>
          </a:xfrm>
          <a:prstGeom prst="rect">
            <a:avLst/>
          </a:prstGeom>
          <a:ln>
            <a:noFill/>
          </a:ln>
          <a:effectLst>
            <a:outerShdw blurRad="292100" dist="139700" dir="2700000" algn="tl" rotWithShape="0">
              <a:srgbClr val="333333">
                <a:alpha val="65000"/>
              </a:srgbClr>
            </a:outerShdw>
          </a:effectLst>
        </p:spPr>
      </p:pic>
      <p:pic>
        <p:nvPicPr>
          <p:cNvPr id="5" name="Рисунок 4">
            <a:extLst>
              <a:ext uri="{FF2B5EF4-FFF2-40B4-BE49-F238E27FC236}">
                <a16:creationId xmlns:a16="http://schemas.microsoft.com/office/drawing/2014/main" id="{473F9CDC-0D9B-438A-B629-20EE4457AB65}"/>
              </a:ext>
            </a:extLst>
          </p:cNvPr>
          <p:cNvPicPr>
            <a:picLocks noChangeAspect="1"/>
          </p:cNvPicPr>
          <p:nvPr/>
        </p:nvPicPr>
        <p:blipFill>
          <a:blip r:embed="rId3"/>
          <a:stretch>
            <a:fillRect/>
          </a:stretch>
        </p:blipFill>
        <p:spPr>
          <a:xfrm>
            <a:off x="6221691" y="2431470"/>
            <a:ext cx="5608806" cy="13107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273344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Заголовок 1">
            <a:extLst>
              <a:ext uri="{FF2B5EF4-FFF2-40B4-BE49-F238E27FC236}">
                <a16:creationId xmlns:a16="http://schemas.microsoft.com/office/drawing/2014/main" id="{ABBAF45A-AC16-41A7-BB5B-F6B04C361E49}"/>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3600" dirty="0" err="1"/>
              <a:t>Firestore</a:t>
            </a:r>
            <a:r>
              <a:rPr lang="en-US" sz="3600" dirty="0"/>
              <a:t> Base (</a:t>
            </a:r>
            <a:r>
              <a:rPr lang="en-US" sz="3600" dirty="0" err="1"/>
              <a:t>База</a:t>
            </a:r>
            <a:r>
              <a:rPr lang="en-US" sz="3600" dirty="0"/>
              <a:t> </a:t>
            </a:r>
            <a:r>
              <a:rPr lang="en-US" sz="3600" dirty="0" err="1"/>
              <a:t>даних</a:t>
            </a:r>
            <a:r>
              <a:rPr lang="en-US" sz="3600" dirty="0"/>
              <a:t>)</a:t>
            </a:r>
          </a:p>
        </p:txBody>
      </p:sp>
      <p:sp>
        <p:nvSpPr>
          <p:cNvPr id="38" name="Rectangle 37">
            <a:extLst>
              <a:ext uri="{FF2B5EF4-FFF2-40B4-BE49-F238E27FC236}">
                <a16:creationId xmlns:a16="http://schemas.microsoft.com/office/drawing/2014/main" id="{6383B6F6-E8E8-4C9B-BEDE-6E743086F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14">
            <a:extLst>
              <a:ext uri="{FF2B5EF4-FFF2-40B4-BE49-F238E27FC236}">
                <a16:creationId xmlns:a16="http://schemas.microsoft.com/office/drawing/2014/main" id="{4E45A778-B5BB-477D-BEE9-D874E8DCD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Місце для вмісту 4">
            <a:extLst>
              <a:ext uri="{FF2B5EF4-FFF2-40B4-BE49-F238E27FC236}">
                <a16:creationId xmlns:a16="http://schemas.microsoft.com/office/drawing/2014/main" id="{14DE3303-2B9D-4505-B56D-2C2C8A8179E6}"/>
              </a:ext>
            </a:extLst>
          </p:cNvPr>
          <p:cNvPicPr>
            <a:picLocks noChangeAspect="1"/>
          </p:cNvPicPr>
          <p:nvPr/>
        </p:nvPicPr>
        <p:blipFill>
          <a:blip r:embed="rId2"/>
          <a:stretch>
            <a:fillRect/>
          </a:stretch>
        </p:blipFill>
        <p:spPr>
          <a:xfrm>
            <a:off x="6080622" y="2204823"/>
            <a:ext cx="4900958" cy="3504184"/>
          </a:xfrm>
          <a:prstGeom prst="rect">
            <a:avLst/>
          </a:prstGeom>
        </p:spPr>
      </p:pic>
      <p:pic>
        <p:nvPicPr>
          <p:cNvPr id="4" name="Місце для вмісту 3">
            <a:extLst>
              <a:ext uri="{FF2B5EF4-FFF2-40B4-BE49-F238E27FC236}">
                <a16:creationId xmlns:a16="http://schemas.microsoft.com/office/drawing/2014/main" id="{D4C5ACD2-B1E9-491C-8A44-03FA8E6FC6E4}"/>
              </a:ext>
            </a:extLst>
          </p:cNvPr>
          <p:cNvPicPr>
            <a:picLocks noChangeAspect="1"/>
          </p:cNvPicPr>
          <p:nvPr/>
        </p:nvPicPr>
        <p:blipFill>
          <a:blip r:embed="rId3"/>
          <a:stretch>
            <a:fillRect/>
          </a:stretch>
        </p:blipFill>
        <p:spPr>
          <a:xfrm>
            <a:off x="6080622" y="1055911"/>
            <a:ext cx="4900958" cy="1065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Прямокутник 2">
            <a:extLst>
              <a:ext uri="{FF2B5EF4-FFF2-40B4-BE49-F238E27FC236}">
                <a16:creationId xmlns:a16="http://schemas.microsoft.com/office/drawing/2014/main" id="{C5D2E99F-CE7E-44AB-9AF9-5A3E5B654C40}"/>
              </a:ext>
            </a:extLst>
          </p:cNvPr>
          <p:cNvSpPr/>
          <p:nvPr/>
        </p:nvSpPr>
        <p:spPr>
          <a:xfrm>
            <a:off x="248500" y="5200650"/>
            <a:ext cx="4153658" cy="1200329"/>
          </a:xfrm>
          <a:prstGeom prst="rect">
            <a:avLst/>
          </a:prstGeom>
        </p:spPr>
        <p:txBody>
          <a:bodyPr wrap="square">
            <a:spAutoFit/>
          </a:bodyPr>
          <a:lstStyle/>
          <a:p>
            <a:r>
              <a:rPr lang="uk-UA" b="1" dirty="0" err="1">
                <a:solidFill>
                  <a:schemeClr val="bg2">
                    <a:lumMod val="25000"/>
                    <a:lumOff val="75000"/>
                  </a:schemeClr>
                </a:solidFill>
                <a:latin typeface="Arial" panose="020B0604020202020204" pitchFamily="34" charset="0"/>
              </a:rPr>
              <a:t>Firebase</a:t>
            </a:r>
            <a:r>
              <a:rPr lang="uk-UA" dirty="0">
                <a:solidFill>
                  <a:schemeClr val="bg2">
                    <a:lumMod val="25000"/>
                    <a:lumOff val="75000"/>
                  </a:schemeClr>
                </a:solidFill>
                <a:latin typeface="Arial" panose="020B0604020202020204" pitchFamily="34" charset="0"/>
              </a:rPr>
              <a:t> — це платформи розробки мобільних та веб застосунків. </a:t>
            </a:r>
            <a:r>
              <a:rPr lang="en-US" dirty="0">
                <a:solidFill>
                  <a:schemeClr val="bg2">
                    <a:lumMod val="25000"/>
                    <a:lumOff val="75000"/>
                  </a:schemeClr>
                </a:solidFill>
                <a:latin typeface="Arial" panose="020B0604020202020204" pitchFamily="34" charset="0"/>
              </a:rPr>
              <a:t>Firebase </a:t>
            </a:r>
            <a:r>
              <a:rPr lang="uk-UA" dirty="0">
                <a:solidFill>
                  <a:schemeClr val="bg2">
                    <a:lumMod val="25000"/>
                    <a:lumOff val="75000"/>
                  </a:schemeClr>
                </a:solidFill>
                <a:latin typeface="Arial" panose="020B0604020202020204" pitchFamily="34" charset="0"/>
              </a:rPr>
              <a:t>надає в режимі реального часу базу даних та </a:t>
            </a:r>
            <a:r>
              <a:rPr lang="uk-UA" dirty="0" err="1">
                <a:solidFill>
                  <a:schemeClr val="bg2">
                    <a:lumMod val="25000"/>
                    <a:lumOff val="75000"/>
                  </a:schemeClr>
                </a:solidFill>
                <a:latin typeface="Arial" panose="020B0604020202020204" pitchFamily="34" charset="0"/>
              </a:rPr>
              <a:t>бекенд</a:t>
            </a:r>
            <a:r>
              <a:rPr lang="uk-UA" dirty="0">
                <a:solidFill>
                  <a:schemeClr val="bg2">
                    <a:lumMod val="25000"/>
                    <a:lumOff val="75000"/>
                  </a:schemeClr>
                </a:solidFill>
                <a:latin typeface="Arial" panose="020B0604020202020204" pitchFamily="34" charset="0"/>
              </a:rPr>
              <a:t> як службу. </a:t>
            </a:r>
            <a:endParaRPr lang="uk-UA" dirty="0">
              <a:solidFill>
                <a:schemeClr val="bg2">
                  <a:lumMod val="25000"/>
                  <a:lumOff val="75000"/>
                </a:schemeClr>
              </a:solidFill>
            </a:endParaRPr>
          </a:p>
        </p:txBody>
      </p:sp>
    </p:spTree>
    <p:extLst>
      <p:ext uri="{BB962C8B-B14F-4D97-AF65-F5344CB8AC3E}">
        <p14:creationId xmlns:p14="http://schemas.microsoft.com/office/powerpoint/2010/main" val="312206438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F4A2CFE2-6ABF-46FF-AD4D-5FC4EA93DBF3}"/>
              </a:ext>
            </a:extLst>
          </p:cNvPr>
          <p:cNvSpPr>
            <a:spLocks noGrp="1"/>
          </p:cNvSpPr>
          <p:nvPr>
            <p:ph type="title"/>
          </p:nvPr>
        </p:nvSpPr>
        <p:spPr>
          <a:xfrm>
            <a:off x="810001" y="447188"/>
            <a:ext cx="3413084" cy="1559412"/>
          </a:xfrm>
        </p:spPr>
        <p:txBody>
          <a:bodyPr>
            <a:normAutofit/>
          </a:bodyPr>
          <a:lstStyle/>
          <a:p>
            <a:r>
              <a:rPr lang="en-US" sz="3200"/>
              <a:t>UML </a:t>
            </a:r>
            <a:r>
              <a:rPr lang="uk-UA" sz="3200"/>
              <a:t>діаграма</a:t>
            </a:r>
          </a:p>
        </p:txBody>
      </p:sp>
      <p:sp>
        <p:nvSpPr>
          <p:cNvPr id="3" name="Місце для вмісту 2">
            <a:extLst>
              <a:ext uri="{FF2B5EF4-FFF2-40B4-BE49-F238E27FC236}">
                <a16:creationId xmlns:a16="http://schemas.microsoft.com/office/drawing/2014/main" id="{24A6971C-9D3C-415B-A017-CA6CEEB8F1A1}"/>
              </a:ext>
            </a:extLst>
          </p:cNvPr>
          <p:cNvSpPr>
            <a:spLocks noGrp="1"/>
          </p:cNvSpPr>
          <p:nvPr>
            <p:ph idx="1"/>
          </p:nvPr>
        </p:nvSpPr>
        <p:spPr>
          <a:xfrm>
            <a:off x="518475" y="3050508"/>
            <a:ext cx="3770598" cy="209536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uk-UA" sz="1600" dirty="0"/>
              <a:t>Тут представлені деякі частини діаграми класів так як її повна версія не можна помістити нормально на екран. Представлені діаграми класів показують будови таких</a:t>
            </a:r>
            <a:r>
              <a:rPr lang="en-US" sz="1600" dirty="0"/>
              <a:t> </a:t>
            </a:r>
            <a:r>
              <a:rPr lang="uk-UA" sz="1600" dirty="0"/>
              <a:t> вікон як </a:t>
            </a:r>
            <a:r>
              <a:rPr lang="en-US" sz="1600" dirty="0" err="1"/>
              <a:t>HomeScreen</a:t>
            </a:r>
            <a:r>
              <a:rPr lang="en-US" sz="1600" dirty="0"/>
              <a:t>, </a:t>
            </a:r>
            <a:r>
              <a:rPr lang="en-US" sz="1600" dirty="0" err="1"/>
              <a:t>BookInfoMenu</a:t>
            </a:r>
            <a:r>
              <a:rPr lang="uk-UA" sz="1600" dirty="0"/>
              <a:t> і </a:t>
            </a:r>
            <a:r>
              <a:rPr lang="en-US" sz="1600" dirty="0" err="1"/>
              <a:t>LoginForm</a:t>
            </a:r>
            <a:r>
              <a:rPr lang="en-US" sz="1600" dirty="0"/>
              <a:t> </a:t>
            </a:r>
            <a:endParaRPr lang="uk-UA" sz="1600" dirty="0"/>
          </a:p>
        </p:txBody>
      </p:sp>
      <p:sp>
        <p:nvSpPr>
          <p:cNvPr id="14"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a:extLst>
              <a:ext uri="{FF2B5EF4-FFF2-40B4-BE49-F238E27FC236}">
                <a16:creationId xmlns:a16="http://schemas.microsoft.com/office/drawing/2014/main" id="{471CDEEF-C183-4CC6-A349-9CDBB2FCF326}"/>
              </a:ext>
            </a:extLst>
          </p:cNvPr>
          <p:cNvPicPr>
            <a:picLocks noChangeAspect="1"/>
          </p:cNvPicPr>
          <p:nvPr/>
        </p:nvPicPr>
        <p:blipFill>
          <a:blip r:embed="rId2"/>
          <a:stretch>
            <a:fillRect/>
          </a:stretch>
        </p:blipFill>
        <p:spPr>
          <a:xfrm>
            <a:off x="5542124" y="1032341"/>
            <a:ext cx="5528015" cy="2100644"/>
          </a:xfrm>
          <a:prstGeom prst="rect">
            <a:avLst/>
          </a:prstGeom>
        </p:spPr>
      </p:pic>
      <p:pic>
        <p:nvPicPr>
          <p:cNvPr id="5" name="Рисунок 4">
            <a:extLst>
              <a:ext uri="{FF2B5EF4-FFF2-40B4-BE49-F238E27FC236}">
                <a16:creationId xmlns:a16="http://schemas.microsoft.com/office/drawing/2014/main" id="{08A65A21-7F34-4548-BDDA-20E6519BBB40}"/>
              </a:ext>
            </a:extLst>
          </p:cNvPr>
          <p:cNvPicPr>
            <a:picLocks noChangeAspect="1"/>
          </p:cNvPicPr>
          <p:nvPr/>
        </p:nvPicPr>
        <p:blipFill>
          <a:blip r:embed="rId3"/>
          <a:stretch>
            <a:fillRect/>
          </a:stretch>
        </p:blipFill>
        <p:spPr>
          <a:xfrm>
            <a:off x="5538998" y="3078371"/>
            <a:ext cx="5747960" cy="1293289"/>
          </a:xfrm>
          <a:prstGeom prst="rect">
            <a:avLst/>
          </a:prstGeom>
        </p:spPr>
      </p:pic>
      <p:pic>
        <p:nvPicPr>
          <p:cNvPr id="6" name="Рисунок 5">
            <a:extLst>
              <a:ext uri="{FF2B5EF4-FFF2-40B4-BE49-F238E27FC236}">
                <a16:creationId xmlns:a16="http://schemas.microsoft.com/office/drawing/2014/main" id="{BFD8B3FC-82D0-4B6C-8658-1E4228016769}"/>
              </a:ext>
            </a:extLst>
          </p:cNvPr>
          <p:cNvPicPr>
            <a:picLocks noChangeAspect="1"/>
          </p:cNvPicPr>
          <p:nvPr/>
        </p:nvPicPr>
        <p:blipFill>
          <a:blip r:embed="rId4"/>
          <a:stretch>
            <a:fillRect/>
          </a:stretch>
        </p:blipFill>
        <p:spPr>
          <a:xfrm>
            <a:off x="5455718" y="4421989"/>
            <a:ext cx="5886564" cy="1447776"/>
          </a:xfrm>
          <a:prstGeom prst="rect">
            <a:avLst/>
          </a:prstGeom>
        </p:spPr>
      </p:pic>
    </p:spTree>
    <p:extLst>
      <p:ext uri="{BB962C8B-B14F-4D97-AF65-F5344CB8AC3E}">
        <p14:creationId xmlns:p14="http://schemas.microsoft.com/office/powerpoint/2010/main" val="1429615424"/>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ований текст">
  <a:themeElements>
    <a:clrScheme name="Червона">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Цитований текс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ований текст">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otalTime>3</TotalTime>
  <Words>383</Words>
  <Application>Microsoft Office PowerPoint</Application>
  <PresentationFormat>Широкий екран</PresentationFormat>
  <Paragraphs>36</Paragraphs>
  <Slides>10</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10</vt:i4>
      </vt:variant>
    </vt:vector>
  </HeadingPairs>
  <TitlesOfParts>
    <vt:vector size="14" baseType="lpstr">
      <vt:lpstr>Arial</vt:lpstr>
      <vt:lpstr>Century Gothic</vt:lpstr>
      <vt:lpstr>Wingdings 2</vt:lpstr>
      <vt:lpstr>Цитований текст</vt:lpstr>
      <vt:lpstr>WhatUCread</vt:lpstr>
      <vt:lpstr>Опис застосунку</vt:lpstr>
      <vt:lpstr>Основні вікна(presentation)</vt:lpstr>
      <vt:lpstr>Вікна LogInScreen та SingInScreen</vt:lpstr>
      <vt:lpstr>Основне вікно та вікно коритсувача</vt:lpstr>
      <vt:lpstr>Вікна перегляду та читання книги</vt:lpstr>
      <vt:lpstr>Модулі(modules)</vt:lpstr>
      <vt:lpstr>Firestore Base (База даних)</vt:lpstr>
      <vt:lpstr>UML діаграма</vt:lpstr>
      <vt:lpstr>Презентацію завершено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WhatUCread</dc:title>
  <dc:creator>Vadym999</dc:creator>
  <cp:lastModifiedBy>Vadym999</cp:lastModifiedBy>
  <cp:revision>1</cp:revision>
  <dcterms:created xsi:type="dcterms:W3CDTF">2024-05-03T14:31:08Z</dcterms:created>
  <dcterms:modified xsi:type="dcterms:W3CDTF">2024-05-03T14:34:42Z</dcterms:modified>
</cp:coreProperties>
</file>