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9916" y="0"/>
            <a:ext cx="11758411" cy="1659230"/>
          </a:xfrm>
        </p:spPr>
        <p:txBody>
          <a:bodyPr>
            <a:normAutofit/>
          </a:bodyPr>
          <a:lstStyle/>
          <a:p>
            <a:r>
              <a:rPr lang="ru-RU" dirty="0"/>
              <a:t>Встроенные </a:t>
            </a:r>
            <a:r>
              <a:rPr lang="ru-RU" dirty="0" smtClean="0"/>
              <a:t>платформы (</a:t>
            </a:r>
            <a:r>
              <a:rPr lang="en-US" dirty="0" smtClean="0"/>
              <a:t>Embedded</a:t>
            </a:r>
            <a:r>
              <a:rPr lang="ru-RU" dirty="0" smtClean="0"/>
              <a:t> </a:t>
            </a:r>
            <a:r>
              <a:rPr lang="en-US" dirty="0" smtClean="0"/>
              <a:t>Platforms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50817" y="5061981"/>
            <a:ext cx="3017510" cy="1734355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Работу выполнили:</a:t>
            </a:r>
          </a:p>
          <a:p>
            <a:r>
              <a:rPr lang="ru-RU" sz="1800" dirty="0" err="1" smtClean="0"/>
              <a:t>Абдураманов</a:t>
            </a:r>
            <a:r>
              <a:rPr lang="ru-RU" sz="1800" dirty="0" smtClean="0"/>
              <a:t> </a:t>
            </a:r>
            <a:r>
              <a:rPr lang="ru-RU" sz="1800" dirty="0" err="1" smtClean="0"/>
              <a:t>Абдураман</a:t>
            </a:r>
            <a:r>
              <a:rPr lang="ru-RU" sz="1800" dirty="0" smtClean="0"/>
              <a:t>,</a:t>
            </a:r>
          </a:p>
          <a:p>
            <a:r>
              <a:rPr lang="ru-RU" sz="1800" dirty="0" err="1" smtClean="0"/>
              <a:t>Авдиль</a:t>
            </a:r>
            <a:r>
              <a:rPr lang="ru-RU" sz="1800" dirty="0" smtClean="0"/>
              <a:t> </a:t>
            </a:r>
            <a:r>
              <a:rPr lang="ru-RU" sz="1800" dirty="0" err="1" smtClean="0"/>
              <a:t>Салие</a:t>
            </a:r>
            <a:r>
              <a:rPr lang="ru-RU" sz="1800" dirty="0" smtClean="0"/>
              <a:t>,</a:t>
            </a:r>
          </a:p>
          <a:p>
            <a:r>
              <a:rPr lang="ru-RU" sz="1800" dirty="0" smtClean="0"/>
              <a:t>Халилова </a:t>
            </a:r>
            <a:r>
              <a:rPr lang="ru-RU" sz="1800" dirty="0" err="1" smtClean="0"/>
              <a:t>Зарема</a:t>
            </a:r>
            <a:endParaRPr lang="ru-RU" sz="1800" dirty="0"/>
          </a:p>
        </p:txBody>
      </p:sp>
      <p:pic>
        <p:nvPicPr>
          <p:cNvPr id="2050" name="Picture 2" descr="https://pp.userapi.com/c837437/v837437156/29de4/6G3q0LY6tJ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0" r="9198"/>
          <a:stretch/>
        </p:blipFill>
        <p:spPr bwMode="auto">
          <a:xfrm>
            <a:off x="312946" y="3734873"/>
            <a:ext cx="5747217" cy="293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p.userapi.com/c837437/v837437156/29dd4/rezKbRPVGp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82" y="1659230"/>
            <a:ext cx="6044045" cy="317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60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399246"/>
            <a:ext cx="4816699" cy="645875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effectLst/>
              </a:rPr>
              <a:t>Для хранения данных используется популярная легковесная СУБД </a:t>
            </a:r>
            <a:r>
              <a:rPr lang="ru-RU" dirty="0" err="1">
                <a:effectLst/>
              </a:rPr>
              <a:t>SQLite</a:t>
            </a:r>
            <a:r>
              <a:rPr lang="ru-RU" dirty="0">
                <a:effectLst/>
              </a:rPr>
              <a:t>. Доступна поддержка GSM, EDGE, 3G, </a:t>
            </a:r>
            <a:r>
              <a:rPr lang="ru-RU" dirty="0" err="1">
                <a:effectLst/>
              </a:rPr>
              <a:t>Bluetooth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Wi-Fi</a:t>
            </a:r>
            <a:r>
              <a:rPr lang="ru-RU" dirty="0">
                <a:effectLst/>
              </a:rPr>
              <a:t>, фото- и видеокамеры, GPS, компаса, акселерометра. В работе платформы применяется также ряд библиотек, отвечающих за шифрование данных, чтение форматов аудио и видео, поддержку 2D и 3D-графики, шрифтов и т.д. </a:t>
            </a:r>
            <a:endParaRPr lang="ru-RU" dirty="0" smtClean="0">
              <a:effectLst/>
            </a:endParaRPr>
          </a:p>
          <a:p>
            <a:r>
              <a:rPr lang="ru-RU" dirty="0" smtClean="0">
                <a:effectLst/>
              </a:rPr>
              <a:t>Одним </a:t>
            </a:r>
            <a:r>
              <a:rPr lang="ru-RU" dirty="0">
                <a:effectLst/>
              </a:rPr>
              <a:t>словом, </a:t>
            </a:r>
            <a:r>
              <a:rPr lang="ru-RU" dirty="0" err="1">
                <a:effectLst/>
              </a:rPr>
              <a:t>Android</a:t>
            </a:r>
            <a:r>
              <a:rPr lang="ru-RU" dirty="0">
                <a:effectLst/>
              </a:rPr>
              <a:t> - это программная платформа для мобильных устройств, которая включает в себя операционную систему, программное обеспечение промежуточного слоя (</a:t>
            </a:r>
            <a:r>
              <a:rPr lang="ru-RU" dirty="0" err="1">
                <a:effectLst/>
              </a:rPr>
              <a:t>middleware</a:t>
            </a:r>
            <a:r>
              <a:rPr lang="ru-RU" dirty="0">
                <a:effectLst/>
              </a:rPr>
              <a:t>), а также основные пользовательские приложения (e-</a:t>
            </a:r>
            <a:r>
              <a:rPr lang="ru-RU" dirty="0" err="1">
                <a:effectLst/>
              </a:rPr>
              <a:t>mail</a:t>
            </a:r>
            <a:r>
              <a:rPr lang="ru-RU" dirty="0">
                <a:effectLst/>
              </a:rPr>
              <a:t>-клиент, календарь, карты, браузер, контакты и другие</a:t>
            </a:r>
            <a:r>
              <a:rPr lang="ru-RU" dirty="0" smtClean="0">
                <a:effectLst/>
              </a:rPr>
              <a:t>).</a:t>
            </a:r>
          </a:p>
          <a:p>
            <a:r>
              <a:rPr lang="ru-RU" dirty="0" err="1">
                <a:effectLst/>
              </a:rPr>
              <a:t>Google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Android</a:t>
            </a:r>
            <a:r>
              <a:rPr lang="ru-RU" dirty="0">
                <a:effectLst/>
              </a:rPr>
              <a:t> устанавливается не только на смартфоны, данная платформа подходит и для нетбуков. </a:t>
            </a:r>
          </a:p>
          <a:p>
            <a:endParaRPr lang="ru-RU" dirty="0"/>
          </a:p>
        </p:txBody>
      </p:sp>
      <p:pic>
        <p:nvPicPr>
          <p:cNvPr id="9218" name="Picture 2" descr="http://www.webhozz.com/blog/wp-content/uploads/2015/03/sql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22" y="0"/>
            <a:ext cx="5692464" cy="269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1.bp.blogspot.com/-XUWlMDYBniI/VlG_8Sm6ppI/AAAAAAAAAbE/zqn36oi5m8Q/s1600/middlewa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130" y="2698227"/>
            <a:ext cx="4237151" cy="392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10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5042" y="-12879"/>
            <a:ext cx="5816958" cy="6220496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</a:rPr>
              <a:t>К недостаткам платформы можно отнести невозможность установки приложений на карту памяти. Данный пробел разработчиков является существенным, в особенности, если у телефона небольшой объем встроенной памяти (например, у T-</a:t>
            </a:r>
            <a:r>
              <a:rPr lang="ru-RU" sz="2400" dirty="0" err="1">
                <a:effectLst/>
              </a:rPr>
              <a:t>Mobile</a:t>
            </a:r>
            <a:r>
              <a:rPr lang="ru-RU" sz="2400" dirty="0">
                <a:effectLst/>
              </a:rPr>
              <a:t> G1 он составляет всего 70 Мб</a:t>
            </a:r>
            <a:r>
              <a:rPr lang="ru-RU" sz="2400" dirty="0" smtClean="0">
                <a:effectLst/>
              </a:rPr>
              <a:t>).</a:t>
            </a:r>
            <a:endParaRPr lang="ru-RU" sz="2400" dirty="0">
              <a:effectLst/>
            </a:endParaRPr>
          </a:p>
        </p:txBody>
      </p:sp>
      <p:pic>
        <p:nvPicPr>
          <p:cNvPr id="10242" name="Picture 2" descr="https://im1-tub-ru.yandex.net/i?id=0da00cc816472f8864eba31226a8f68b-l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2" y="890899"/>
            <a:ext cx="6196020" cy="464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90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95021"/>
            <a:ext cx="5937161" cy="5362979"/>
          </a:xfrm>
        </p:spPr>
        <p:txBody>
          <a:bodyPr/>
          <a:lstStyle/>
          <a:p>
            <a:r>
              <a:rPr lang="en-US" dirty="0">
                <a:effectLst/>
              </a:rPr>
              <a:t>B</a:t>
            </a:r>
            <a:r>
              <a:rPr lang="ru-RU" dirty="0" err="1">
                <a:effectLst/>
              </a:rPr>
              <a:t>ada</a:t>
            </a:r>
            <a:r>
              <a:rPr lang="ru-RU" dirty="0">
                <a:effectLst/>
              </a:rPr>
              <a:t> — платформа для мобильных телефонов. Разрабатывается компанией </a:t>
            </a:r>
            <a:r>
              <a:rPr lang="ru-RU" dirty="0" err="1">
                <a:effectLst/>
              </a:rPr>
              <a:t>Samsung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Electronics</a:t>
            </a:r>
            <a:r>
              <a:rPr lang="ru-RU" dirty="0">
                <a:effectLst/>
              </a:rPr>
              <a:t> на основе опыта разработки и развития платформы SHP (</a:t>
            </a:r>
            <a:r>
              <a:rPr lang="ru-RU" dirty="0" err="1">
                <a:effectLst/>
              </a:rPr>
              <a:t>Samsung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Hand-Held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Platform</a:t>
            </a:r>
            <a:r>
              <a:rPr lang="ru-RU" dirty="0">
                <a:effectLst/>
              </a:rPr>
              <a:t>). Анонсирована 10 ноября 2009 года. Выпущена в 2010 году.</a:t>
            </a:r>
          </a:p>
          <a:p>
            <a:r>
              <a:rPr lang="ru-RU" dirty="0" err="1">
                <a:effectLst/>
              </a:rPr>
              <a:t>Вada</a:t>
            </a:r>
            <a:r>
              <a:rPr lang="ru-RU" dirty="0">
                <a:effectLst/>
              </a:rPr>
              <a:t> является платформой закрытого типа, для которой Могут быть разработаны так называемые </a:t>
            </a:r>
            <a:r>
              <a:rPr lang="ru-RU" dirty="0" err="1">
                <a:effectLst/>
              </a:rPr>
              <a:t>native</a:t>
            </a:r>
            <a:r>
              <a:rPr lang="ru-RU" dirty="0">
                <a:effectLst/>
              </a:rPr>
              <a:t>-приложения, то есть приложения, разрабатываемые непосредственно под платформу, с использованием SDK от производителя; Может быть использовано неограниченное количество вариантов аппаратных решений, и, как следствие, ОС (</a:t>
            </a:r>
            <a:r>
              <a:rPr lang="ru-RU" dirty="0" err="1">
                <a:effectLst/>
              </a:rPr>
              <a:t>Linux</a:t>
            </a:r>
            <a:r>
              <a:rPr lang="ru-RU" dirty="0">
                <a:effectLst/>
              </a:rPr>
              <a:t>, RTOS, </a:t>
            </a:r>
            <a:r>
              <a:rPr lang="ru-RU" dirty="0" err="1">
                <a:effectLst/>
              </a:rPr>
              <a:t>Nucleus</a:t>
            </a:r>
            <a:r>
              <a:rPr lang="ru-RU" dirty="0">
                <a:effectLst/>
              </a:rPr>
              <a:t>).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1072"/>
            <a:ext cx="12192000" cy="1493949"/>
          </a:xfrm>
        </p:spPr>
        <p:txBody>
          <a:bodyPr/>
          <a:lstStyle/>
          <a:p>
            <a:pPr algn="ctr"/>
            <a:r>
              <a:rPr lang="ru-RU" dirty="0">
                <a:effectLst/>
              </a:rPr>
              <a:t>наиболее распространённые операционные системы и платформы для смартфонов</a:t>
            </a:r>
            <a:endParaRPr lang="ru-RU" dirty="0"/>
          </a:p>
        </p:txBody>
      </p:sp>
      <p:pic>
        <p:nvPicPr>
          <p:cNvPr id="11266" name="Picture 2" descr="https://pp.userapi.com/c837437/v837437156/29e29/lAscZQVMiAU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58" r="41260" b="1"/>
          <a:stretch/>
        </p:blipFill>
        <p:spPr bwMode="auto">
          <a:xfrm>
            <a:off x="6294878" y="2473652"/>
            <a:ext cx="5539404" cy="294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35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3231" y="154546"/>
            <a:ext cx="5728769" cy="6703454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>
                <a:effectLst/>
              </a:rPr>
              <a:t>Платформа </a:t>
            </a:r>
            <a:r>
              <a:rPr lang="ru-RU" sz="2400" dirty="0" err="1">
                <a:effectLst/>
              </a:rPr>
              <a:t>bada</a:t>
            </a:r>
            <a:r>
              <a:rPr lang="ru-RU" sz="2400" dirty="0">
                <a:effectLst/>
              </a:rPr>
              <a:t> имеет многоуровневую архитектуру. Слой операционной системы является нижним, а вышележащие уровни используют его функции для доступа к аппаратуре. Над уровнем ядра операционной системы (</a:t>
            </a:r>
            <a:r>
              <a:rPr lang="ru-RU" sz="2400" dirty="0" err="1">
                <a:effectLst/>
              </a:rPr>
              <a:t>Kernel</a:t>
            </a:r>
            <a:r>
              <a:rPr lang="ru-RU" sz="2400" dirty="0">
                <a:effectLst/>
              </a:rPr>
              <a:t>) располагается слой устройства (</a:t>
            </a:r>
            <a:r>
              <a:rPr lang="ru-RU" sz="2400" dirty="0" err="1">
                <a:effectLst/>
              </a:rPr>
              <a:t>Device</a:t>
            </a:r>
            <a:r>
              <a:rPr lang="ru-RU" sz="2400" dirty="0">
                <a:effectLst/>
              </a:rPr>
              <a:t>). Службы, работающие на этом уровне, базируются на возможностях уровня ядра и обеспечивают вышележащие слои доступом к таким функциям устройства, как работа с графикой, </a:t>
            </a:r>
            <a:r>
              <a:rPr lang="ru-RU" sz="2400" dirty="0" err="1">
                <a:effectLst/>
              </a:rPr>
              <a:t>мультимедии</a:t>
            </a:r>
            <a:r>
              <a:rPr lang="ru-RU" sz="2400" dirty="0">
                <a:effectLst/>
              </a:rPr>
              <a:t> и коммуникациям. Именно благодаря этому уровню программы, написанные для </a:t>
            </a:r>
            <a:r>
              <a:rPr lang="ru-RU" sz="2400" dirty="0" err="1">
                <a:effectLst/>
              </a:rPr>
              <a:t>bada</a:t>
            </a:r>
            <a:r>
              <a:rPr lang="ru-RU" sz="2400" dirty="0">
                <a:effectLst/>
              </a:rPr>
              <a:t>, получают 3D-графику и возможность выхода в Сеть с помощью всех известных коммуникационных интерфейсов. </a:t>
            </a:r>
          </a:p>
          <a:p>
            <a:endParaRPr lang="ru-RU" dirty="0"/>
          </a:p>
        </p:txBody>
      </p:sp>
      <p:pic>
        <p:nvPicPr>
          <p:cNvPr id="12290" name="Picture 2" descr="https://pp.userapi.com/c837437/v837437156/29e22/LKODDs-V1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1" y="371229"/>
            <a:ext cx="6244290" cy="611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73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1408" y="231820"/>
            <a:ext cx="11737460" cy="2047741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err="1">
                <a:effectLst/>
              </a:rPr>
              <a:t>Bada</a:t>
            </a:r>
            <a:r>
              <a:rPr lang="ru-RU" sz="2400" dirty="0">
                <a:effectLst/>
              </a:rPr>
              <a:t> использует интерфейс, основанный на хорошо известном и популярном интерфейсе </a:t>
            </a:r>
            <a:r>
              <a:rPr lang="ru-RU" sz="2400" dirty="0" err="1">
                <a:effectLst/>
              </a:rPr>
              <a:t>TouchWiz</a:t>
            </a:r>
            <a:r>
              <a:rPr lang="ru-RU" sz="2400" dirty="0">
                <a:effectLst/>
              </a:rPr>
              <a:t>, который обеспечивает простой, интуитивно понятный и очень эффективный способ управления функциями смартфонов. Также он поддерживает сенсорные приложения с привязкой к контенту. Благодаря этому разработчики могут создавать различные приложения, которые используют акселерометр, датчик высоты, движения, активности и т.д. для создания приложений нового поколения</a:t>
            </a:r>
          </a:p>
          <a:p>
            <a:endParaRPr lang="ru-RU" dirty="0"/>
          </a:p>
        </p:txBody>
      </p:sp>
      <p:pic>
        <p:nvPicPr>
          <p:cNvPr id="13314" name="Picture 2" descr="https://im0-tub-ru.yandex.net/i?id=311f5f04c6e001e76119e8501b9d6238-l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84" y="2207722"/>
            <a:ext cx="4726546" cy="417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5756856" y="6356798"/>
            <a:ext cx="3734874" cy="501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effectLst/>
              </a:rPr>
              <a:t>И</a:t>
            </a:r>
            <a:r>
              <a:rPr lang="ru-RU" dirty="0" smtClean="0">
                <a:effectLst/>
              </a:rPr>
              <a:t>нтерфейс </a:t>
            </a:r>
            <a:r>
              <a:rPr lang="ru-RU" dirty="0" err="1">
                <a:effectLst/>
              </a:rPr>
              <a:t>TouchWiz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57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154" y="566671"/>
            <a:ext cx="11217499" cy="6091706"/>
          </a:xfrm>
        </p:spPr>
        <p:txBody>
          <a:bodyPr>
            <a:noAutofit/>
          </a:bodyPr>
          <a:lstStyle/>
          <a:p>
            <a:r>
              <a:rPr lang="ru-RU" sz="2800" dirty="0" err="1">
                <a:effectLst/>
              </a:rPr>
              <a:t>Samsung</a:t>
            </a:r>
            <a:r>
              <a:rPr lang="ru-RU" sz="2800" dirty="0">
                <a:effectLst/>
              </a:rPr>
              <a:t> </a:t>
            </a:r>
            <a:r>
              <a:rPr lang="ru-RU" sz="2800" dirty="0" err="1">
                <a:effectLst/>
              </a:rPr>
              <a:t>bada</a:t>
            </a:r>
            <a:r>
              <a:rPr lang="ru-RU" sz="2800" dirty="0">
                <a:effectLst/>
              </a:rPr>
              <a:t> поддерживает ряд </a:t>
            </a:r>
            <a:r>
              <a:rPr lang="ru-RU" sz="2800" dirty="0" err="1">
                <a:effectLst/>
              </a:rPr>
              <a:t>сервисо</a:t>
            </a:r>
            <a:r>
              <a:rPr lang="ru-RU" sz="2800" dirty="0">
                <a:effectLst/>
              </a:rPr>
              <a:t>-ориентированных функций, таких как работа в социальных сетях, синхронизация устройств, контент-менеджмент, сервисы на основе географической привязки и т.д. </a:t>
            </a:r>
          </a:p>
          <a:p>
            <a:r>
              <a:rPr lang="ru-RU" sz="2800" dirty="0" err="1">
                <a:effectLst/>
              </a:rPr>
              <a:t>Samsung</a:t>
            </a:r>
            <a:r>
              <a:rPr lang="ru-RU" sz="2800" dirty="0">
                <a:effectLst/>
              </a:rPr>
              <a:t> </a:t>
            </a:r>
            <a:r>
              <a:rPr lang="ru-RU" sz="2800" dirty="0" err="1">
                <a:effectLst/>
              </a:rPr>
              <a:t>bada</a:t>
            </a:r>
            <a:r>
              <a:rPr lang="ru-RU" sz="2800" dirty="0">
                <a:effectLst/>
              </a:rPr>
              <a:t> позволяет разработчикам получить доступ ко всем преимуществам мобильных устройств для создания различных сервисов. Приложения могут использовать функционал аппарата для звонков, отправки SMS-сообщений, доступа в базу контактов и т.д. Также приложения могут передавать </a:t>
            </a:r>
            <a:r>
              <a:rPr lang="ru-RU" sz="2800" dirty="0" err="1">
                <a:effectLst/>
              </a:rPr>
              <a:t>профайлы</a:t>
            </a:r>
            <a:r>
              <a:rPr lang="ru-RU" sz="2800" dirty="0">
                <a:effectLst/>
              </a:rPr>
              <a:t> пользователя, круг его контактов, расписания и любую другую информацию с разрешения пользователя. Гибкость новой платформы позволяет использовать ее на огромном количестве устройств, что невозможно в случае с другими платформами</a:t>
            </a:r>
            <a:r>
              <a:rPr lang="ru-RU" sz="2800" dirty="0" smtClean="0">
                <a:effectLst/>
              </a:rPr>
              <a:t>.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865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9740" y="1417748"/>
            <a:ext cx="5877573" cy="5440252"/>
          </a:xfrm>
        </p:spPr>
        <p:txBody>
          <a:bodyPr/>
          <a:lstStyle/>
          <a:p>
            <a:r>
              <a:rPr lang="ru-RU" sz="2400" b="1" dirty="0" err="1">
                <a:effectLst/>
              </a:rPr>
              <a:t>Linux</a:t>
            </a:r>
            <a:r>
              <a:rPr lang="ru-RU" sz="2400" dirty="0">
                <a:effectLst/>
              </a:rPr>
              <a:t>— общее название </a:t>
            </a:r>
            <a:r>
              <a:rPr lang="ru-RU" sz="2400" dirty="0" err="1">
                <a:effectLst/>
              </a:rPr>
              <a:t>Unix</a:t>
            </a:r>
            <a:r>
              <a:rPr lang="ru-RU" sz="2400" dirty="0">
                <a:effectLst/>
              </a:rPr>
              <a:t>-подобных операционных систем на основе одноимённого ядра и собранных для него библиотек и системных программ, разработанных в рамках проекта GNU</a:t>
            </a:r>
            <a:r>
              <a:rPr lang="ru-RU" sz="2400" dirty="0" smtClean="0">
                <a:effectLst/>
              </a:rPr>
              <a:t>.</a:t>
            </a:r>
          </a:p>
          <a:p>
            <a:r>
              <a:rPr lang="ru-RU" sz="2400" dirty="0" err="1">
                <a:effectLst/>
              </a:rPr>
              <a:t>Linux</a:t>
            </a:r>
            <a:r>
              <a:rPr lang="ru-RU" sz="2400" dirty="0">
                <a:effectLst/>
              </a:rPr>
              <a:t> — широкого распространения не получили, однако традиционно считаются перспективным направлением. Смартфоны на базе </a:t>
            </a:r>
            <a:r>
              <a:rPr lang="ru-RU" sz="2400" dirty="0" err="1">
                <a:effectLst/>
              </a:rPr>
              <a:t>Linux</a:t>
            </a:r>
            <a:r>
              <a:rPr lang="ru-RU" sz="2400" dirty="0">
                <a:effectLst/>
              </a:rPr>
              <a:t> распространены в основном в Азии.</a:t>
            </a:r>
          </a:p>
          <a:p>
            <a:endParaRPr lang="ru-RU" dirty="0">
              <a:effectLst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231820"/>
            <a:ext cx="12192000" cy="1493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mtClean="0">
                <a:effectLst/>
              </a:rPr>
              <a:t>наиболее распространённые операционные системы и платформы для смартфонов</a:t>
            </a:r>
            <a:endParaRPr lang="ru-RU" dirty="0"/>
          </a:p>
        </p:txBody>
      </p:sp>
      <p:pic>
        <p:nvPicPr>
          <p:cNvPr id="14338" name="Picture 2" descr="https://pp.userapi.com/c837437/v837437156/29e30/PVsH-KPSff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685" y="1545464"/>
            <a:ext cx="4031087" cy="522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31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7801" y="0"/>
            <a:ext cx="2168457" cy="978794"/>
          </a:xfrm>
        </p:spPr>
        <p:txBody>
          <a:bodyPr/>
          <a:lstStyle/>
          <a:p>
            <a:r>
              <a:rPr lang="ru-RU" dirty="0" err="1">
                <a:effectLst/>
              </a:rPr>
              <a:t>Maemo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2755" y="875763"/>
            <a:ext cx="9298547" cy="2009105"/>
          </a:xfrm>
        </p:spPr>
        <p:txBody>
          <a:bodyPr/>
          <a:lstStyle/>
          <a:p>
            <a:pPr algn="ctr"/>
            <a:r>
              <a:rPr lang="ru-RU" sz="2800" dirty="0" err="1">
                <a:effectLst/>
              </a:rPr>
              <a:t>Maemo</a:t>
            </a:r>
            <a:r>
              <a:rPr lang="ru-RU" sz="2800" dirty="0">
                <a:effectLst/>
              </a:rPr>
              <a:t> — базирующаяся на </a:t>
            </a:r>
            <a:r>
              <a:rPr lang="ru-RU" sz="2800" dirty="0" err="1">
                <a:effectLst/>
              </a:rPr>
              <a:t>Debian</a:t>
            </a:r>
            <a:r>
              <a:rPr lang="ru-RU" sz="2800" dirty="0">
                <a:effectLst/>
              </a:rPr>
              <a:t> </a:t>
            </a:r>
            <a:r>
              <a:rPr lang="ru-RU" sz="2800" dirty="0" err="1">
                <a:effectLst/>
              </a:rPr>
              <a:t>Linux</a:t>
            </a:r>
            <a:r>
              <a:rPr lang="ru-RU" sz="2800" dirty="0">
                <a:effectLst/>
              </a:rPr>
              <a:t> платформа для портативных устройств. Используется в интернет-планшетах </a:t>
            </a:r>
            <a:r>
              <a:rPr lang="ru-RU" sz="2800" dirty="0" err="1">
                <a:effectLst/>
              </a:rPr>
              <a:t>Nokia</a:t>
            </a:r>
            <a:r>
              <a:rPr lang="ru-RU" sz="2800" dirty="0">
                <a:effectLst/>
              </a:rPr>
              <a:t> 770, </a:t>
            </a:r>
            <a:r>
              <a:rPr lang="ru-RU" sz="2800" dirty="0" err="1">
                <a:effectLst/>
              </a:rPr>
              <a:t>Nokia</a:t>
            </a:r>
            <a:r>
              <a:rPr lang="ru-RU" sz="2800" dirty="0">
                <a:effectLst/>
              </a:rPr>
              <a:t> N800, N810 и коммуникаторе </a:t>
            </a:r>
            <a:r>
              <a:rPr lang="ru-RU" sz="2800" dirty="0" err="1">
                <a:effectLst/>
              </a:rPr>
              <a:t>Nokia</a:t>
            </a:r>
            <a:r>
              <a:rPr lang="ru-RU" sz="2800" dirty="0">
                <a:effectLst/>
              </a:rPr>
              <a:t> N900. </a:t>
            </a:r>
          </a:p>
          <a:p>
            <a:endParaRPr lang="ru-RU" dirty="0"/>
          </a:p>
        </p:txBody>
      </p:sp>
      <p:pic>
        <p:nvPicPr>
          <p:cNvPr id="15362" name="Picture 2" descr="https://pp.userapi.com/c837437/v837437156/29e37/ew4quhF-Tz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50" b="34693"/>
          <a:stretch/>
        </p:blipFill>
        <p:spPr bwMode="auto">
          <a:xfrm>
            <a:off x="516182" y="3052292"/>
            <a:ext cx="10957965" cy="334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70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95482" y="0"/>
            <a:ext cx="7054960" cy="755561"/>
          </a:xfrm>
        </p:spPr>
        <p:txBody>
          <a:bodyPr/>
          <a:lstStyle/>
          <a:p>
            <a:r>
              <a:rPr lang="ru-RU" dirty="0" err="1">
                <a:effectLst/>
              </a:rPr>
              <a:t>Openmoko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0956" y="632137"/>
            <a:ext cx="10166237" cy="1995153"/>
          </a:xfrm>
        </p:spPr>
        <p:txBody>
          <a:bodyPr>
            <a:normAutofit/>
          </a:bodyPr>
          <a:lstStyle/>
          <a:p>
            <a:pPr algn="ctr"/>
            <a:r>
              <a:rPr lang="ru-RU" sz="2800" dirty="0" err="1">
                <a:effectLst/>
              </a:rPr>
              <a:t>Openmoko</a:t>
            </a:r>
            <a:r>
              <a:rPr lang="ru-RU" sz="2800" dirty="0" smtClean="0">
                <a:effectLst/>
              </a:rPr>
              <a:t>(англ</a:t>
            </a:r>
            <a:r>
              <a:rPr lang="ru-RU" sz="2800" dirty="0">
                <a:effectLst/>
              </a:rPr>
              <a:t>. </a:t>
            </a:r>
            <a:r>
              <a:rPr lang="ru-RU" sz="2800" dirty="0" err="1">
                <a:effectLst/>
              </a:rPr>
              <a:t>Open</a:t>
            </a:r>
            <a:r>
              <a:rPr lang="ru-RU" sz="2800" dirty="0">
                <a:effectLst/>
              </a:rPr>
              <a:t> </a:t>
            </a:r>
            <a:r>
              <a:rPr lang="ru-RU" sz="2800" dirty="0" err="1">
                <a:effectLst/>
              </a:rPr>
              <a:t>Mobile</a:t>
            </a:r>
            <a:r>
              <a:rPr lang="ru-RU" sz="2800" dirty="0">
                <a:effectLst/>
              </a:rPr>
              <a:t> </a:t>
            </a:r>
            <a:r>
              <a:rPr lang="ru-RU" sz="2800" dirty="0" err="1">
                <a:effectLst/>
              </a:rPr>
              <a:t>Kommunikations</a:t>
            </a:r>
            <a:r>
              <a:rPr lang="ru-RU" sz="2800" dirty="0">
                <a:effectLst/>
              </a:rPr>
              <a:t>) — платформа с открытым и свободным кодом на основе </a:t>
            </a:r>
            <a:r>
              <a:rPr lang="ru-RU" sz="2800" dirty="0" err="1">
                <a:effectLst/>
              </a:rPr>
              <a:t>Linux</a:t>
            </a:r>
            <a:r>
              <a:rPr lang="ru-RU" sz="2800" dirty="0">
                <a:effectLst/>
              </a:rPr>
              <a:t> для GSM-смартфонов</a:t>
            </a:r>
            <a:r>
              <a:rPr lang="ru-RU" sz="2800" dirty="0" smtClean="0">
                <a:effectLst/>
              </a:rPr>
              <a:t>.</a:t>
            </a:r>
            <a:endParaRPr lang="ru-RU" sz="2800" dirty="0">
              <a:effectLst/>
            </a:endParaRPr>
          </a:p>
        </p:txBody>
      </p:sp>
      <p:pic>
        <p:nvPicPr>
          <p:cNvPr id="16386" name="Picture 2" descr="https://im0-tub-ru.yandex.net/i?id=78717b06993563d613a19465a9e9e41b&amp;n=33&amp;h=215&amp;w=25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38"/>
          <a:stretch/>
        </p:blipFill>
        <p:spPr bwMode="auto">
          <a:xfrm>
            <a:off x="2769986" y="2368480"/>
            <a:ext cx="6039163" cy="448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391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348" y="979867"/>
            <a:ext cx="11054880" cy="5008809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</a:rPr>
              <a:t>В отличие от большинства других операционных систем, </a:t>
            </a:r>
            <a:r>
              <a:rPr lang="ru-RU" sz="2800" dirty="0" err="1">
                <a:effectLst/>
              </a:rPr>
              <a:t>Linux</a:t>
            </a:r>
            <a:r>
              <a:rPr lang="ru-RU" sz="2800" dirty="0">
                <a:effectLst/>
              </a:rPr>
              <a:t> не имеет единой «официальной» комплектации. Вместо этого </a:t>
            </a:r>
            <a:r>
              <a:rPr lang="ru-RU" sz="2800" dirty="0" err="1">
                <a:effectLst/>
              </a:rPr>
              <a:t>Linux</a:t>
            </a:r>
            <a:r>
              <a:rPr lang="ru-RU" sz="2800" dirty="0">
                <a:effectLst/>
              </a:rPr>
              <a:t> поставляется в большом количестве так называемых дистрибутивов, в которых ядро </a:t>
            </a:r>
            <a:r>
              <a:rPr lang="ru-RU" sz="2800" dirty="0" err="1">
                <a:effectLst/>
              </a:rPr>
              <a:t>Linux</a:t>
            </a:r>
            <a:r>
              <a:rPr lang="ru-RU" sz="2800" dirty="0">
                <a:effectLst/>
              </a:rPr>
              <a:t> соединяется с утилитами GNU и другими прикладными программами, делающими её полноценной многофункциональной операционной средой.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32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94461" y="0"/>
            <a:ext cx="3404829" cy="652530"/>
          </a:xfrm>
        </p:spPr>
        <p:txBody>
          <a:bodyPr/>
          <a:lstStyle/>
          <a:p>
            <a:r>
              <a:rPr lang="ru-RU" dirty="0" err="1">
                <a:effectLst/>
              </a:rPr>
              <a:t>Intel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Core</a:t>
            </a:r>
            <a:r>
              <a:rPr lang="ru-RU" dirty="0">
                <a:effectLst/>
              </a:rPr>
              <a:t>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52530"/>
            <a:ext cx="6568225" cy="6070241"/>
          </a:xfrm>
        </p:spPr>
        <p:txBody>
          <a:bodyPr/>
          <a:lstStyle/>
          <a:p>
            <a:r>
              <a:rPr lang="ru-RU" dirty="0">
                <a:effectLst/>
              </a:rPr>
              <a:t>Благодаря новым возможностям встраиваемые платформы на базе процессоров </a:t>
            </a:r>
            <a:r>
              <a:rPr lang="ru-RU" dirty="0" err="1">
                <a:effectLst/>
              </a:rPr>
              <a:t>Intel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Core</a:t>
            </a:r>
            <a:r>
              <a:rPr lang="ru-RU" dirty="0">
                <a:effectLst/>
              </a:rPr>
              <a:t> 2 становятся оптимальным решением для реализации приложений, требующих обработки огромных массивов информации в условиях ограниченного энергопотребления. Первая область применений, где будут востребованы такие инновации, как AVX и улучшенные характеристики обработки графической информации, связана с системами, обеспечивающими ситуационную осведомленность, и такими приложениями, как радары, сонары, обработка изображений, видеонаблюдение с распознаванием и автоматизированная диагностика. Встроенные платформы, оснащенные этими центральными процессорами с новыми графическими ядрами, могут также управлять тремя независимыми дисплеями. </a:t>
            </a:r>
            <a:endParaRPr lang="ru-RU" dirty="0"/>
          </a:p>
        </p:txBody>
      </p:sp>
      <p:pic>
        <p:nvPicPr>
          <p:cNvPr id="1026" name="Picture 2" descr="https://pp.userapi.com/c837437/v837437156/29df5/0rR-w9D5CRU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2" r="26379"/>
          <a:stretch/>
        </p:blipFill>
        <p:spPr bwMode="auto">
          <a:xfrm>
            <a:off x="6709892" y="1695448"/>
            <a:ext cx="5298705" cy="332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065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6445" y="1989897"/>
            <a:ext cx="9905998" cy="19050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FFFF00"/>
                </a:solidFill>
              </a:rPr>
              <a:t>Спасибо за внимание!</a:t>
            </a:r>
            <a:endParaRPr lang="ru-RU" sz="4000" dirty="0">
              <a:solidFill>
                <a:srgbClr val="FFFF00"/>
              </a:solidFill>
            </a:endParaRPr>
          </a:p>
        </p:txBody>
      </p:sp>
      <p:pic>
        <p:nvPicPr>
          <p:cNvPr id="17410" name="Picture 2" descr="https://im2-tub-ru.yandex.net/i?id=3e65e06eda4bfa2a159ffb8160b60f0b-l&amp;n=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3" t="1751" r="14960" b="4379"/>
          <a:stretch/>
        </p:blipFill>
        <p:spPr bwMode="auto">
          <a:xfrm>
            <a:off x="7501339" y="1562100"/>
            <a:ext cx="2780808" cy="276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21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9909" y="1"/>
            <a:ext cx="5916210" cy="1030310"/>
          </a:xfrm>
        </p:spPr>
        <p:txBody>
          <a:bodyPr/>
          <a:lstStyle/>
          <a:p>
            <a:r>
              <a:rPr lang="ru-RU" dirty="0">
                <a:effectLst/>
              </a:rPr>
              <a:t>ADEX </a:t>
            </a:r>
            <a:r>
              <a:rPr lang="ru-RU" dirty="0" err="1">
                <a:effectLst/>
              </a:rPr>
              <a:t>Embedded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Platform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102" y="824248"/>
            <a:ext cx="12080897" cy="1751527"/>
          </a:xfrm>
        </p:spPr>
        <p:txBody>
          <a:bodyPr/>
          <a:lstStyle/>
          <a:p>
            <a:r>
              <a:rPr lang="ru-RU" dirty="0">
                <a:effectLst/>
              </a:rPr>
              <a:t>Встроенная платформа ADEX </a:t>
            </a:r>
            <a:r>
              <a:rPr lang="ru-RU" dirty="0" err="1">
                <a:effectLst/>
              </a:rPr>
              <a:t>Embedded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Platform</a:t>
            </a:r>
            <a:r>
              <a:rPr lang="ru-RU" dirty="0">
                <a:effectLst/>
              </a:rPr>
              <a:t> предназначена для создания ADEX встраиваемых систем программируемых логических контроллеров (PLC) или DCS работает в качестве станции системы местного </a:t>
            </a:r>
            <a:r>
              <a:rPr lang="ru-RU" dirty="0" smtClean="0">
                <a:effectLst/>
              </a:rPr>
              <a:t>управления</a:t>
            </a:r>
            <a:endParaRPr lang="ru-RU" dirty="0">
              <a:effectLst/>
            </a:endParaRPr>
          </a:p>
          <a:p>
            <a:endParaRPr lang="ru-RU" dirty="0"/>
          </a:p>
        </p:txBody>
      </p:sp>
      <p:pic>
        <p:nvPicPr>
          <p:cNvPr id="3074" name="Picture 2" descr="https://pp.userapi.com/c837437/v837437156/29e3f/EtbIsxHFl2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1" t="12854" r="11023" b="12029"/>
          <a:stretch/>
        </p:blipFill>
        <p:spPr bwMode="auto">
          <a:xfrm>
            <a:off x="6091707" y="2472742"/>
            <a:ext cx="5679583" cy="412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pp.userapi.com/c638931/v638931094/2d1da/vSpvjLsBUL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23" b="29383"/>
          <a:stretch/>
        </p:blipFill>
        <p:spPr bwMode="auto">
          <a:xfrm>
            <a:off x="111102" y="3404019"/>
            <a:ext cx="5814078" cy="225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04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12192001" cy="1906073"/>
          </a:xfrm>
        </p:spPr>
        <p:txBody>
          <a:bodyPr/>
          <a:lstStyle/>
          <a:p>
            <a:pPr algn="ctr"/>
            <a:r>
              <a:rPr lang="ru-RU" dirty="0">
                <a:effectLst/>
              </a:rPr>
              <a:t>наиболее распространённые операционные системы и платформы для смартфонов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618" y="1482144"/>
            <a:ext cx="4731353" cy="4030014"/>
          </a:xfrm>
        </p:spPr>
        <p:txBody>
          <a:bodyPr/>
          <a:lstStyle/>
          <a:p>
            <a:r>
              <a:rPr lang="ru-RU" b="1" dirty="0" err="1">
                <a:effectLst/>
              </a:rPr>
              <a:t>Windows</a:t>
            </a:r>
            <a:r>
              <a:rPr lang="ru-RU" b="1" dirty="0">
                <a:effectLst/>
              </a:rPr>
              <a:t> </a:t>
            </a:r>
            <a:r>
              <a:rPr lang="ru-RU" b="1" dirty="0" err="1">
                <a:effectLst/>
              </a:rPr>
              <a:t>Mobile</a:t>
            </a:r>
            <a:r>
              <a:rPr lang="ru-RU" b="1" dirty="0">
                <a:effectLst/>
              </a:rPr>
              <a:t> </a:t>
            </a:r>
            <a:r>
              <a:rPr lang="ru-RU" dirty="0">
                <a:effectLst/>
              </a:rPr>
              <a:t>и </a:t>
            </a:r>
            <a:r>
              <a:rPr lang="ru-RU" b="1" dirty="0" err="1">
                <a:effectLst/>
              </a:rPr>
              <a:t>Windows</a:t>
            </a:r>
            <a:r>
              <a:rPr lang="ru-RU" b="1" dirty="0">
                <a:effectLst/>
              </a:rPr>
              <a:t> CE </a:t>
            </a:r>
            <a:r>
              <a:rPr lang="ru-RU" dirty="0">
                <a:effectLst/>
              </a:rPr>
              <a:t>— компактная ОС компании </a:t>
            </a:r>
            <a:r>
              <a:rPr lang="ru-RU" dirty="0" err="1">
                <a:effectLst/>
              </a:rPr>
              <a:t>Microsoft</a:t>
            </a:r>
            <a:r>
              <a:rPr lang="ru-RU" dirty="0">
                <a:effectLst/>
              </a:rPr>
              <a:t>, выпускается с 1996 года и занимает крупный сегмент рынка ОС для смартфонов. </a:t>
            </a:r>
            <a:endParaRPr lang="ru-RU" dirty="0"/>
          </a:p>
        </p:txBody>
      </p:sp>
      <p:pic>
        <p:nvPicPr>
          <p:cNvPr id="4098" name="Picture 2" descr="https://pp.userapi.com/c837437/v837437156/29e13/_HCGnEnJ_d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034" y="1579696"/>
            <a:ext cx="6733191" cy="215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psv4.userapi.com/c812733/u190632156/docs/24b78812ba85/Windows_CE_standarized_logo.jpg?extra=_wP1b9w5Nc3vjRLe9PGHs4n6icTyN6CUkWCr4vMA20AZEJsiXWsXTM2uB4v-S_N6gIaNbzA4zfi5DSjTRmaLDTVxA_qgWUtURJJRf6Yd4wh2HmI1SgwTF2R8Ql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496" y="3870526"/>
            <a:ext cx="4803238" cy="291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13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16687" y="51517"/>
            <a:ext cx="9008515" cy="1210614"/>
          </a:xfrm>
        </p:spPr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На базе </a:t>
            </a:r>
            <a:r>
              <a:rPr lang="ru-RU" dirty="0" err="1" smtClean="0">
                <a:effectLst/>
              </a:rPr>
              <a:t>Windows</a:t>
            </a:r>
            <a:r>
              <a:rPr lang="ru-RU" dirty="0" smtClean="0">
                <a:effectLst/>
              </a:rPr>
              <a:t> CE основано множество платформ, включая </a:t>
            </a:r>
            <a:r>
              <a:rPr lang="ru-RU" dirty="0" err="1" smtClean="0">
                <a:effectLst/>
              </a:rPr>
              <a:t>Handheld</a:t>
            </a:r>
            <a:r>
              <a:rPr lang="ru-RU" dirty="0" smtClean="0">
                <a:effectLst/>
              </a:rPr>
              <a:t> PC, </a:t>
            </a:r>
            <a:r>
              <a:rPr lang="ru-RU" dirty="0" err="1" smtClean="0">
                <a:effectLst/>
              </a:rPr>
              <a:t>Pocket</a:t>
            </a:r>
            <a:r>
              <a:rPr lang="ru-RU" dirty="0" smtClean="0">
                <a:effectLst/>
              </a:rPr>
              <a:t> PC, </a:t>
            </a:r>
            <a:r>
              <a:rPr lang="ru-RU" dirty="0" err="1" smtClean="0">
                <a:effectLst/>
              </a:rPr>
              <a:t>Pocket</a:t>
            </a:r>
            <a:r>
              <a:rPr lang="ru-RU" dirty="0" smtClean="0">
                <a:effectLst/>
              </a:rPr>
              <a:t> PC 2002, </a:t>
            </a:r>
            <a:r>
              <a:rPr lang="ru-RU" dirty="0" err="1" smtClean="0">
                <a:effectLst/>
              </a:rPr>
              <a:t>Smartphone</a:t>
            </a:r>
            <a:r>
              <a:rPr lang="ru-RU" dirty="0" smtClean="0">
                <a:effectLst/>
              </a:rPr>
              <a:t> 2002 и </a:t>
            </a:r>
            <a:r>
              <a:rPr lang="ru-RU" dirty="0" err="1" smtClean="0">
                <a:effectLst/>
              </a:rPr>
              <a:t>др</a:t>
            </a:r>
            <a:r>
              <a:rPr lang="ru-RU" dirty="0" smtClean="0">
                <a:effectLst/>
              </a:rPr>
              <a:t>, а также множество промышленных устройств и встроенных систем. </a:t>
            </a:r>
            <a:endParaRPr lang="ru-RU" dirty="0"/>
          </a:p>
        </p:txBody>
      </p:sp>
      <p:pic>
        <p:nvPicPr>
          <p:cNvPr id="5122" name="Picture 2" descr="http://pocketnow.com/wp-content/uploads/2012/07/handeld-pc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t="9690" r="11802" b="3774"/>
          <a:stretch/>
        </p:blipFill>
        <p:spPr bwMode="auto">
          <a:xfrm>
            <a:off x="295946" y="1094705"/>
            <a:ext cx="3142445" cy="247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75931" y="3753657"/>
            <a:ext cx="2168457" cy="501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>
                <a:effectLst/>
              </a:rPr>
              <a:t>Handheld</a:t>
            </a:r>
            <a:r>
              <a:rPr lang="ru-RU" dirty="0">
                <a:effectLst/>
              </a:rPr>
              <a:t> PC</a:t>
            </a:r>
            <a:endParaRPr lang="ru-RU" dirty="0"/>
          </a:p>
        </p:txBody>
      </p:sp>
      <p:pic>
        <p:nvPicPr>
          <p:cNvPr id="5124" name="Picture 4" descr="http://tekgems.com/images/large/H2210-R-un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887" y="195188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4200872" y="4836212"/>
            <a:ext cx="2168457" cy="501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>
                <a:effectLst/>
              </a:rPr>
              <a:t>Pocket</a:t>
            </a:r>
            <a:r>
              <a:rPr lang="ru-RU" dirty="0">
                <a:effectLst/>
              </a:rPr>
              <a:t> PC</a:t>
            </a:r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9358879" y="4376992"/>
            <a:ext cx="2399532" cy="501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>
                <a:effectLst/>
              </a:rPr>
              <a:t>Smartphone</a:t>
            </a:r>
            <a:r>
              <a:rPr lang="ru-RU" dirty="0">
                <a:effectLst/>
              </a:rPr>
              <a:t> 2002</a:t>
            </a:r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6722258" y="5975136"/>
            <a:ext cx="2168457" cy="501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>
                <a:effectLst/>
              </a:rPr>
              <a:t>Pocket</a:t>
            </a:r>
            <a:r>
              <a:rPr lang="ru-RU" dirty="0">
                <a:effectLst/>
              </a:rPr>
              <a:t> PC 2002</a:t>
            </a:r>
            <a:endParaRPr lang="ru-RU" dirty="0"/>
          </a:p>
        </p:txBody>
      </p:sp>
      <p:pic>
        <p:nvPicPr>
          <p:cNvPr id="5126" name="Picture 6" descr="https://davescomputertips.com/wp-content/uploads/2012/10/e33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884" y="3241184"/>
            <a:ext cx="1799357" cy="274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www.kompiki.ru/upload/iblock/eab/imate_smartphon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412" y="1397359"/>
            <a:ext cx="1917924" cy="29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58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1820"/>
            <a:ext cx="12192000" cy="1493949"/>
          </a:xfrm>
        </p:spPr>
        <p:txBody>
          <a:bodyPr/>
          <a:lstStyle/>
          <a:p>
            <a:pPr algn="ctr"/>
            <a:r>
              <a:rPr lang="ru-RU" dirty="0">
                <a:effectLst/>
              </a:rPr>
              <a:t>наиболее распространённые операционные системы и платформы для смартфонов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983" y="1326524"/>
            <a:ext cx="4885899" cy="2833352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</a:rPr>
              <a:t>Android</a:t>
            </a:r>
            <a:r>
              <a:rPr lang="ru-RU" sz="2400" dirty="0">
                <a:effectLst/>
              </a:rPr>
              <a:t> </a:t>
            </a:r>
            <a:r>
              <a:rPr lang="ru-RU" dirty="0">
                <a:effectLst/>
              </a:rPr>
              <a:t>— платформа для смартфонов, с открытым исходным кодом, разрабатываемая </a:t>
            </a:r>
            <a:r>
              <a:rPr lang="ru-RU" dirty="0" err="1">
                <a:effectLst/>
              </a:rPr>
              <a:t>Open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Handset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Alliance</a:t>
            </a:r>
            <a:r>
              <a:rPr lang="ru-RU" dirty="0">
                <a:effectLst/>
              </a:rPr>
              <a:t> (</a:t>
            </a:r>
            <a:r>
              <a:rPr lang="en-US" dirty="0">
                <a:effectLst/>
              </a:rPr>
              <a:t>OHA</a:t>
            </a:r>
            <a:r>
              <a:rPr lang="ru-RU" dirty="0">
                <a:effectLst/>
              </a:rPr>
              <a:t>) (группа компаний во главе с </a:t>
            </a:r>
            <a:r>
              <a:rPr lang="en-US" dirty="0">
                <a:effectLst/>
              </a:rPr>
              <a:t>Google</a:t>
            </a:r>
            <a:r>
              <a:rPr lang="ru-RU" dirty="0">
                <a:effectLst/>
              </a:rPr>
              <a:t>).</a:t>
            </a:r>
            <a:endParaRPr lang="ru-RU" dirty="0"/>
          </a:p>
        </p:txBody>
      </p:sp>
      <p:pic>
        <p:nvPicPr>
          <p:cNvPr id="6146" name="Picture 2" descr="https://pp.userapi.com/c837437/v837437156/29e0b/LIYkhFJz4k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534" y="1697608"/>
            <a:ext cx="4924535" cy="49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51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1065" y="0"/>
            <a:ext cx="10895527" cy="350305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A</a:t>
            </a:r>
            <a:r>
              <a:rPr lang="ru-RU" b="1" dirty="0" err="1">
                <a:effectLst/>
              </a:rPr>
              <a:t>ndroid</a:t>
            </a:r>
            <a:r>
              <a:rPr lang="ru-RU" dirty="0">
                <a:effectLst/>
              </a:rPr>
              <a:t> — это основанная на </a:t>
            </a:r>
            <a:r>
              <a:rPr lang="ru-RU" dirty="0" err="1">
                <a:effectLst/>
              </a:rPr>
              <a:t>Linux</a:t>
            </a:r>
            <a:r>
              <a:rPr lang="ru-RU" dirty="0">
                <a:effectLst/>
              </a:rPr>
              <a:t> платформа для мобильных телефонов, разработанная </a:t>
            </a:r>
            <a:r>
              <a:rPr lang="ru-RU" dirty="0" err="1">
                <a:effectLst/>
              </a:rPr>
              <a:t>Open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Handset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Alliance</a:t>
            </a:r>
            <a:r>
              <a:rPr lang="ru-RU" dirty="0">
                <a:effectLst/>
              </a:rPr>
              <a:t> (OHA), инициированным </a:t>
            </a:r>
            <a:r>
              <a:rPr lang="ru-RU" dirty="0" err="1">
                <a:effectLst/>
              </a:rPr>
              <a:t>Google</a:t>
            </a:r>
            <a:r>
              <a:rPr lang="ru-RU" dirty="0">
                <a:effectLst/>
              </a:rPr>
              <a:t>. Она позволяет создавать </a:t>
            </a:r>
            <a:r>
              <a:rPr lang="ru-RU" dirty="0" err="1">
                <a:effectLst/>
              </a:rPr>
              <a:t>Java</a:t>
            </a:r>
            <a:r>
              <a:rPr lang="ru-RU" dirty="0">
                <a:effectLst/>
              </a:rPr>
              <a:t>-приложения, управляющие устройством через разработанные </a:t>
            </a:r>
            <a:r>
              <a:rPr lang="ru-RU" dirty="0" err="1">
                <a:effectLst/>
              </a:rPr>
              <a:t>Google</a:t>
            </a:r>
            <a:r>
              <a:rPr lang="ru-RU" dirty="0">
                <a:effectLst/>
              </a:rPr>
              <a:t> библиотеки</a:t>
            </a:r>
            <a:r>
              <a:rPr lang="ru-RU" dirty="0" smtClean="0">
                <a:effectLst/>
              </a:rPr>
              <a:t>.</a:t>
            </a:r>
            <a:r>
              <a:rPr lang="ru-RU" dirty="0" smtClean="0"/>
              <a:t> </a:t>
            </a:r>
            <a:r>
              <a:rPr lang="ru-RU" dirty="0">
                <a:effectLst/>
              </a:rPr>
              <a:t>Среди основных улучшений появилась поддержка записи и просмотра видео в режиме камеры; поддержка </a:t>
            </a:r>
            <a:r>
              <a:rPr lang="ru-RU" dirty="0" err="1">
                <a:effectLst/>
              </a:rPr>
              <a:t>Bluetooth</a:t>
            </a:r>
            <a:r>
              <a:rPr lang="ru-RU" dirty="0">
                <a:effectLst/>
              </a:rPr>
              <a:t> A2DP; возможность автоматически подключаться к </a:t>
            </a:r>
            <a:r>
              <a:rPr lang="ru-RU" dirty="0" err="1">
                <a:effectLst/>
              </a:rPr>
              <a:t>Bluetooth</a:t>
            </a:r>
            <a:r>
              <a:rPr lang="ru-RU" dirty="0">
                <a:effectLst/>
              </a:rPr>
              <a:t>-гарнитуре</a:t>
            </a:r>
            <a:r>
              <a:rPr lang="ru-RU" dirty="0" smtClean="0">
                <a:effectLst/>
              </a:rPr>
              <a:t>.</a:t>
            </a:r>
            <a:endParaRPr lang="ru-RU" dirty="0">
              <a:effectLst/>
            </a:endParaRPr>
          </a:p>
          <a:p>
            <a:r>
              <a:rPr lang="ru-RU" dirty="0">
                <a:effectLst/>
              </a:rPr>
              <a:t>В </a:t>
            </a:r>
            <a:r>
              <a:rPr lang="ru-RU" dirty="0" err="1">
                <a:effectLst/>
              </a:rPr>
              <a:t>Android</a:t>
            </a:r>
            <a:r>
              <a:rPr lang="ru-RU" dirty="0">
                <a:effectLst/>
              </a:rPr>
              <a:t> реализована поддержка 2D/3D-графики (причем одновременно можно использовать двух- и трехмерную графику), изображений, аудио и видео.</a:t>
            </a:r>
          </a:p>
          <a:p>
            <a:endParaRPr lang="ru-RU" dirty="0" smtClean="0">
              <a:effectLst/>
            </a:endParaRPr>
          </a:p>
        </p:txBody>
      </p:sp>
      <p:pic>
        <p:nvPicPr>
          <p:cNvPr id="7170" name="Picture 2" descr="https://pp.userapi.com/c837437/v837437156/29e04/lbVCVSqIx-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23"/>
          <a:stretch/>
        </p:blipFill>
        <p:spPr bwMode="auto">
          <a:xfrm>
            <a:off x="2357863" y="2983209"/>
            <a:ext cx="7507354" cy="387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05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47774" y="0"/>
            <a:ext cx="5044225" cy="4159876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</a:rPr>
              <a:t>Первым устройством, работающим под управлением </a:t>
            </a:r>
            <a:r>
              <a:rPr lang="ru-RU" sz="2400" dirty="0" err="1">
                <a:effectLst/>
              </a:rPr>
              <a:t>Android</a:t>
            </a:r>
            <a:r>
              <a:rPr lang="ru-RU" sz="2400" dirty="0">
                <a:effectLst/>
              </a:rPr>
              <a:t>, стал разработанный компанией HTC смартфон </a:t>
            </a:r>
            <a:r>
              <a:rPr lang="ru-RU" sz="2400" dirty="0" smtClean="0">
                <a:effectLst/>
              </a:rPr>
              <a:t>      T-</a:t>
            </a:r>
            <a:r>
              <a:rPr lang="ru-RU" sz="2400" dirty="0" err="1" smtClean="0">
                <a:effectLst/>
              </a:rPr>
              <a:t>Mobile</a:t>
            </a:r>
            <a:r>
              <a:rPr lang="ru-RU" sz="2400" dirty="0" smtClean="0">
                <a:effectLst/>
              </a:rPr>
              <a:t> </a:t>
            </a:r>
            <a:r>
              <a:rPr lang="ru-RU" sz="2400" dirty="0">
                <a:effectLst/>
              </a:rPr>
              <a:t>G1, презентация которого состоялась 23 сентября 2008 года. </a:t>
            </a:r>
          </a:p>
        </p:txBody>
      </p:sp>
      <p:pic>
        <p:nvPicPr>
          <p:cNvPr id="8194" name="Picture 2" descr="http://cdn1.knowyourmobile.com/sites/knowyourmobilecom/files/styles/gallery_wide/public/2/62/84692.jpg?itok=kqmEysOQ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8" t="2705" r="7225" b="5802"/>
          <a:stretch/>
        </p:blipFill>
        <p:spPr bwMode="auto">
          <a:xfrm>
            <a:off x="373487" y="566670"/>
            <a:ext cx="6993228" cy="580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7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7317" y="297286"/>
            <a:ext cx="10578362" cy="6335334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</a:rPr>
              <a:t>В компании </a:t>
            </a:r>
            <a:r>
              <a:rPr lang="ru-RU" sz="2800" dirty="0" err="1">
                <a:effectLst/>
              </a:rPr>
              <a:t>Google</a:t>
            </a:r>
            <a:r>
              <a:rPr lang="ru-RU" sz="2800" dirty="0">
                <a:effectLst/>
              </a:rPr>
              <a:t> выделяют несколько основных преимуществ, отличающих устройства на базе платформы </a:t>
            </a:r>
            <a:r>
              <a:rPr lang="ru-RU" sz="2800" dirty="0" err="1">
                <a:effectLst/>
              </a:rPr>
              <a:t>Android</a:t>
            </a:r>
            <a:r>
              <a:rPr lang="ru-RU" sz="2800" dirty="0">
                <a:effectLst/>
              </a:rPr>
              <a:t> от аналогичных продуктов:</a:t>
            </a:r>
          </a:p>
          <a:p>
            <a:pPr lvl="1"/>
            <a:r>
              <a:rPr lang="ru-RU" sz="2400" dirty="0">
                <a:effectLst/>
              </a:rPr>
              <a:t>Открытость - </a:t>
            </a:r>
            <a:r>
              <a:rPr lang="ru-RU" sz="2400" dirty="0" err="1">
                <a:effectLst/>
              </a:rPr>
              <a:t>Android</a:t>
            </a:r>
            <a:r>
              <a:rPr lang="ru-RU" sz="2400" dirty="0">
                <a:effectLst/>
              </a:rPr>
              <a:t> позволяет получить доступ к основным функциям мобильных устройств с помощью стандартных вызовов API.</a:t>
            </a:r>
          </a:p>
          <a:p>
            <a:pPr lvl="1"/>
            <a:r>
              <a:rPr lang="ru-RU" sz="2400" dirty="0">
                <a:effectLst/>
              </a:rPr>
              <a:t>Разрушение границ - можно объединять информацию из интернета с данными телефона, например контактной информацией или данными о географическом положении, чтобы получить новые возможности.</a:t>
            </a:r>
          </a:p>
          <a:p>
            <a:pPr lvl="1"/>
            <a:r>
              <a:rPr lang="ru-RU" sz="2400" dirty="0">
                <a:effectLst/>
              </a:rPr>
              <a:t>Равноправие приложений - для </a:t>
            </a:r>
            <a:r>
              <a:rPr lang="ru-RU" sz="2400" dirty="0" err="1">
                <a:effectLst/>
              </a:rPr>
              <a:t>Android</a:t>
            </a:r>
            <a:r>
              <a:rPr lang="ru-RU" sz="2400" dirty="0">
                <a:effectLst/>
              </a:rPr>
              <a:t> нет разницы между основными приложениями телефона и сторонним программным обеспечением - можно изменить даже программу для набора номера или заставку экрана.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3933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Сетчатая</Template>
  <TotalTime>103</TotalTime>
  <Words>1102</Words>
  <Application>Microsoft Office PowerPoint</Application>
  <PresentationFormat>Широкоэкранный</PresentationFormat>
  <Paragraphs>46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Сетка</vt:lpstr>
      <vt:lpstr>Встроенные платформы (Embedded Platforms)</vt:lpstr>
      <vt:lpstr>Intel Core 2</vt:lpstr>
      <vt:lpstr>ADEX Embedded Platform</vt:lpstr>
      <vt:lpstr>наиболее распространённые операционные системы и платформы для смартфонов</vt:lpstr>
      <vt:lpstr>Презентация PowerPoint</vt:lpstr>
      <vt:lpstr>наиболее распространённые операционные системы и платформы для смартфонов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наиболее распространённые операционные системы и платформы для смартфонов</vt:lpstr>
      <vt:lpstr>Презентация PowerPoint</vt:lpstr>
      <vt:lpstr>Презентация PowerPoint</vt:lpstr>
      <vt:lpstr>Презентация PowerPoint</vt:lpstr>
      <vt:lpstr>Презентация PowerPoint</vt:lpstr>
      <vt:lpstr>Maemo</vt:lpstr>
      <vt:lpstr>Openmoko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Встроенные платформы (Embedded Platforms)</dc:title>
  <dc:creator>VIN 7</dc:creator>
  <cp:lastModifiedBy>VIN 7</cp:lastModifiedBy>
  <cp:revision>11</cp:revision>
  <dcterms:created xsi:type="dcterms:W3CDTF">2017-03-15T18:19:47Z</dcterms:created>
  <dcterms:modified xsi:type="dcterms:W3CDTF">2017-03-15T20:03:19Z</dcterms:modified>
</cp:coreProperties>
</file>