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8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32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56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756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30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90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803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85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2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52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3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50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5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16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52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57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6AFE9-145F-4F4D-A133-E980EB43A68C}" type="datetimeFigureOut">
              <a:rPr lang="ru-RU" smtClean="0"/>
              <a:t>10.04.2017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B6C9B3-4D84-490E-9A55-B3C9F73C86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36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771519" y="1275009"/>
            <a:ext cx="10367493" cy="2575775"/>
          </a:xfrm>
        </p:spPr>
        <p:txBody>
          <a:bodyPr/>
          <a:lstStyle/>
          <a:p>
            <a:r>
              <a:rPr lang="ru-RU" b="1" dirty="0"/>
              <a:t>Классно-урочная </a:t>
            </a:r>
            <a:r>
              <a:rPr lang="ru-RU" b="1" dirty="0" smtClean="0"/>
              <a:t>система обучения Ян </a:t>
            </a:r>
            <a:r>
              <a:rPr lang="ru-RU" b="1" dirty="0" err="1" smtClean="0"/>
              <a:t>Амос</a:t>
            </a:r>
            <a:r>
              <a:rPr lang="ru-RU" b="1" dirty="0" smtClean="0"/>
              <a:t> </a:t>
            </a:r>
            <a:r>
              <a:rPr lang="ru-RU" b="1" dirty="0"/>
              <a:t>Коменского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46253" y="5467509"/>
            <a:ext cx="3117901" cy="1096899"/>
          </a:xfrm>
        </p:spPr>
        <p:txBody>
          <a:bodyPr>
            <a:normAutofit lnSpcReduction="10000"/>
          </a:bodyPr>
          <a:lstStyle/>
          <a:p>
            <a:r>
              <a:rPr lang="ru-RU" sz="1600" dirty="0" smtClean="0"/>
              <a:t>Презентацию подготовила</a:t>
            </a:r>
          </a:p>
          <a:p>
            <a:r>
              <a:rPr lang="ru-RU" sz="1600" dirty="0" smtClean="0"/>
              <a:t>Студентка группы И-2-15</a:t>
            </a:r>
          </a:p>
          <a:p>
            <a:r>
              <a:rPr lang="ru-RU" dirty="0" err="1" smtClean="0"/>
              <a:t>Авдиль</a:t>
            </a:r>
            <a:r>
              <a:rPr lang="ru-RU" dirty="0" smtClean="0"/>
              <a:t> </a:t>
            </a:r>
            <a:r>
              <a:rPr lang="ru-RU" dirty="0" err="1" smtClean="0"/>
              <a:t>Салие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4311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17341" y="3590144"/>
            <a:ext cx="5916649" cy="72427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Закрепить рассмотренный материал</a:t>
            </a:r>
            <a:endParaRPr lang="ru-RU" sz="2400" dirty="0"/>
          </a:p>
        </p:txBody>
      </p:sp>
      <p:pic>
        <p:nvPicPr>
          <p:cNvPr id="3074" name="Picture 2" descr="http://istlikbez.ru/images/kartinki/d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77" y="381849"/>
            <a:ext cx="54387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8959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884" y="2438399"/>
            <a:ext cx="8596668" cy="1320800"/>
          </a:xfrm>
        </p:spPr>
        <p:txBody>
          <a:bodyPr>
            <a:noAutofit/>
          </a:bodyPr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2420144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://skola.na.by/images/1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68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365" y="609597"/>
            <a:ext cx="4165122" cy="949459"/>
          </a:xfrm>
        </p:spPr>
        <p:txBody>
          <a:bodyPr/>
          <a:lstStyle/>
          <a:p>
            <a:r>
              <a:rPr lang="ru-RU" dirty="0" smtClean="0"/>
              <a:t>Цели урока: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95" y="1559058"/>
            <a:ext cx="5456705" cy="3616619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1. Образовательная: </a:t>
            </a:r>
            <a:r>
              <a:rPr lang="ru-RU" dirty="0"/>
              <a:t>научить усваивать </a:t>
            </a:r>
            <a:r>
              <a:rPr lang="ru-RU" dirty="0"/>
              <a:t> </a:t>
            </a:r>
            <a:r>
              <a:rPr lang="ru-RU" dirty="0" smtClean="0"/>
              <a:t>новые </a:t>
            </a:r>
            <a:r>
              <a:rPr lang="ru-RU" dirty="0"/>
              <a:t>знания и умения в области классно-урочной системы обучения.</a:t>
            </a:r>
          </a:p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2. Воспитывающая: </a:t>
            </a:r>
            <a:r>
              <a:rPr lang="ru-RU" dirty="0"/>
              <a:t>воспитать умение заниматься в коллективе, чего требует классно-урочная система обучения.</a:t>
            </a:r>
          </a:p>
          <a:p>
            <a:r>
              <a:rPr lang="ru-RU" dirty="0">
                <a:solidFill>
                  <a:srgbClr val="FFFF00"/>
                </a:solidFill>
              </a:rPr>
              <a:t>3. Развивающая: </a:t>
            </a:r>
            <a:r>
              <a:rPr lang="ru-RU" dirty="0"/>
              <a:t>развить у учащихся возможность освоить классно-урочную систему обучения, позволяющую формировать коллективное мышление.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89623" y="609597"/>
            <a:ext cx="3832418" cy="949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311582" y="1559057"/>
            <a:ext cx="4901364" cy="3616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1. </a:t>
            </a:r>
            <a:r>
              <a:rPr lang="ru-RU" dirty="0"/>
              <a:t>Рассмотреть возможности усвоения новых знаний и умений в области классно-урочной системы обучения.</a:t>
            </a:r>
          </a:p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2.</a:t>
            </a:r>
            <a:r>
              <a:rPr lang="ru-RU" dirty="0"/>
              <a:t> Проанализировать эффективность работы в коллективе.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3</a:t>
            </a:r>
            <a:r>
              <a:rPr lang="ru-RU" dirty="0">
                <a:solidFill>
                  <a:srgbClr val="FFFF00"/>
                </a:solidFill>
              </a:rPr>
              <a:t>.</a:t>
            </a:r>
            <a:r>
              <a:rPr lang="ru-RU" dirty="0"/>
              <a:t> Выбрать наиболее эффективный метод осваивания классно-урочной системы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3789800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58982" y="1296017"/>
            <a:ext cx="4067597" cy="4267655"/>
          </a:xfrm>
        </p:spPr>
        <p:txBody>
          <a:bodyPr>
            <a:normAutofit/>
          </a:bodyPr>
          <a:lstStyle/>
          <a:p>
            <a:r>
              <a:rPr lang="ru-RU" b="1" dirty="0"/>
              <a:t>Классно-урочная система Я.А. Коменского (1592-1670)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2050" name="Picture 2" descr="http://olife.tv/wp-content/uploads/2013/12/57055773_Johan_amos_comenius_1592167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0" y="330103"/>
            <a:ext cx="5481089" cy="619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04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собенности </a:t>
            </a:r>
            <a:r>
              <a:rPr lang="ru-RU" dirty="0"/>
              <a:t>классно-урочной системы: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50772"/>
            <a:ext cx="9342429" cy="4597757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92D050"/>
                </a:solidFill>
              </a:rPr>
              <a:t>1.</a:t>
            </a:r>
            <a:r>
              <a:rPr lang="ru-RU" sz="2400" dirty="0" smtClean="0"/>
              <a:t> </a:t>
            </a:r>
            <a:r>
              <a:rPr lang="ru-RU" sz="2400" dirty="0"/>
              <a:t>Главную основу системы представляет класс, включающий в себя набор учащихся приблизительно одного возраста и в течение всего времени обучения сохраняющий постоянный состав.</a:t>
            </a:r>
          </a:p>
          <a:p>
            <a:r>
              <a:rPr lang="ru-RU" sz="2400" dirty="0" smtClean="0">
                <a:solidFill>
                  <a:srgbClr val="92D050"/>
                </a:solidFill>
              </a:rPr>
              <a:t>2.</a:t>
            </a:r>
            <a:r>
              <a:rPr lang="ru-RU" sz="2400" dirty="0" smtClean="0"/>
              <a:t> </a:t>
            </a:r>
            <a:r>
              <a:rPr lang="ru-RU" sz="2400" dirty="0"/>
              <a:t>Основой процесса обучения является урок. Он предусматривает знания и навыки учащихся по одной отдельной теме, предмету.</a:t>
            </a:r>
          </a:p>
          <a:p>
            <a:r>
              <a:rPr lang="ru-RU" sz="2400" dirty="0" smtClean="0">
                <a:solidFill>
                  <a:srgbClr val="92D050"/>
                </a:solidFill>
              </a:rPr>
              <a:t>3.</a:t>
            </a:r>
            <a:r>
              <a:rPr lang="ru-RU" sz="2400" dirty="0" smtClean="0"/>
              <a:t> </a:t>
            </a:r>
            <a:r>
              <a:rPr lang="ru-RU" sz="2400" dirty="0"/>
              <a:t>Главная деятельность на уроке принадлежит учителю, который руководит работой, оценивает достижения учащихся и решает вопросы о переводе учеников в следующий класс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0908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610" y="592428"/>
            <a:ext cx="8488391" cy="1337972"/>
          </a:xfrm>
        </p:spPr>
        <p:txBody>
          <a:bodyPr/>
          <a:lstStyle/>
          <a:p>
            <a:pPr algn="ctr"/>
            <a:r>
              <a:rPr lang="ru-RU" dirty="0" smtClean="0"/>
              <a:t>Структурные признаки </a:t>
            </a:r>
            <a:r>
              <a:rPr lang="ru-RU" dirty="0"/>
              <a:t>классно-урочной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2337" y="2456802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92D050"/>
                </a:solidFill>
              </a:rPr>
              <a:t>1.</a:t>
            </a:r>
            <a:r>
              <a:rPr lang="ru-RU" sz="2800" dirty="0" smtClean="0"/>
              <a:t> </a:t>
            </a:r>
            <a:r>
              <a:rPr lang="ru-RU" sz="2800" dirty="0"/>
              <a:t>У</a:t>
            </a:r>
            <a:r>
              <a:rPr lang="ru-RU" sz="2800" dirty="0" smtClean="0"/>
              <a:t>чебный </a:t>
            </a:r>
            <a:r>
              <a:rPr lang="ru-RU" sz="2800" dirty="0"/>
              <a:t>день</a:t>
            </a:r>
          </a:p>
          <a:p>
            <a:r>
              <a:rPr lang="ru-RU" sz="2800" dirty="0" smtClean="0">
                <a:solidFill>
                  <a:srgbClr val="92D050"/>
                </a:solidFill>
              </a:rPr>
              <a:t>2.</a:t>
            </a:r>
            <a:r>
              <a:rPr lang="ru-RU" sz="2800" dirty="0" smtClean="0"/>
              <a:t> </a:t>
            </a:r>
            <a:r>
              <a:rPr lang="ru-RU" sz="2800" dirty="0"/>
              <a:t>У</a:t>
            </a:r>
            <a:r>
              <a:rPr lang="ru-RU" sz="2800" dirty="0" smtClean="0"/>
              <a:t>чебная </a:t>
            </a:r>
            <a:r>
              <a:rPr lang="ru-RU" sz="2800" dirty="0"/>
              <a:t>четверть</a:t>
            </a:r>
          </a:p>
          <a:p>
            <a:r>
              <a:rPr lang="ru-RU" sz="2800" dirty="0" smtClean="0">
                <a:solidFill>
                  <a:srgbClr val="92D050"/>
                </a:solidFill>
              </a:rPr>
              <a:t>3.</a:t>
            </a:r>
            <a:r>
              <a:rPr lang="ru-RU" sz="2800" dirty="0" smtClean="0"/>
              <a:t> </a:t>
            </a:r>
            <a:r>
              <a:rPr lang="ru-RU" sz="2800" dirty="0"/>
              <a:t>У</a:t>
            </a:r>
            <a:r>
              <a:rPr lang="ru-RU" sz="2800" dirty="0" smtClean="0"/>
              <a:t>чебный </a:t>
            </a:r>
            <a:r>
              <a:rPr lang="ru-RU" sz="2800" dirty="0"/>
              <a:t>год</a:t>
            </a:r>
          </a:p>
          <a:p>
            <a:r>
              <a:rPr lang="ru-RU" sz="2800" dirty="0" smtClean="0">
                <a:solidFill>
                  <a:srgbClr val="92D050"/>
                </a:solidFill>
              </a:rPr>
              <a:t>4.</a:t>
            </a:r>
            <a:r>
              <a:rPr lang="ru-RU" sz="2800" dirty="0" smtClean="0"/>
              <a:t> </a:t>
            </a:r>
            <a:r>
              <a:rPr lang="ru-RU" sz="2800" dirty="0"/>
              <a:t>У</a:t>
            </a:r>
            <a:r>
              <a:rPr lang="ru-RU" sz="2800" dirty="0" smtClean="0"/>
              <a:t>чебные </a:t>
            </a:r>
            <a:r>
              <a:rPr lang="ru-RU" sz="2800" dirty="0"/>
              <a:t>каникулы</a:t>
            </a:r>
          </a:p>
          <a:p>
            <a:r>
              <a:rPr lang="ru-RU" sz="2800" dirty="0" smtClean="0">
                <a:solidFill>
                  <a:srgbClr val="92D050"/>
                </a:solidFill>
              </a:rPr>
              <a:t>5.</a:t>
            </a:r>
            <a:r>
              <a:rPr lang="ru-RU" sz="2800" dirty="0" smtClean="0"/>
              <a:t> </a:t>
            </a:r>
            <a:r>
              <a:rPr lang="ru-RU" sz="2800" dirty="0"/>
              <a:t>Р</a:t>
            </a:r>
            <a:r>
              <a:rPr lang="ru-RU" sz="2800" dirty="0" smtClean="0"/>
              <a:t>асписание уроков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1591275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</a:t>
            </a:r>
            <a:r>
              <a:rPr lang="ru-RU" dirty="0" smtClean="0"/>
              <a:t>омпоненты </a:t>
            </a:r>
            <a:r>
              <a:rPr lang="ru-RU" dirty="0"/>
              <a:t>учебно-воспитательного процесса: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92D050"/>
                </a:solidFill>
              </a:rPr>
              <a:t>1.</a:t>
            </a:r>
            <a:r>
              <a:rPr lang="ru-RU" sz="2800" dirty="0" smtClean="0"/>
              <a:t> Содержание </a:t>
            </a:r>
            <a:r>
              <a:rPr lang="ru-RU" sz="2800" dirty="0"/>
              <a:t>урока</a:t>
            </a:r>
          </a:p>
          <a:p>
            <a:r>
              <a:rPr lang="ru-RU" sz="2800" dirty="0" smtClean="0">
                <a:solidFill>
                  <a:srgbClr val="92D050"/>
                </a:solidFill>
              </a:rPr>
              <a:t>2.</a:t>
            </a:r>
            <a:r>
              <a:rPr lang="ru-RU" sz="2800" dirty="0" smtClean="0"/>
              <a:t> </a:t>
            </a:r>
            <a:r>
              <a:rPr lang="ru-RU" sz="2800" dirty="0"/>
              <a:t>Ц</a:t>
            </a:r>
            <a:r>
              <a:rPr lang="ru-RU" sz="2800" dirty="0" smtClean="0"/>
              <a:t>ель </a:t>
            </a:r>
            <a:r>
              <a:rPr lang="ru-RU" sz="2800" dirty="0"/>
              <a:t>урока</a:t>
            </a:r>
          </a:p>
          <a:p>
            <a:r>
              <a:rPr lang="ru-RU" sz="2800" dirty="0" smtClean="0">
                <a:solidFill>
                  <a:srgbClr val="92D050"/>
                </a:solidFill>
              </a:rPr>
              <a:t>3.</a:t>
            </a:r>
            <a:r>
              <a:rPr lang="ru-RU" sz="2800" dirty="0" smtClean="0"/>
              <a:t> Методы </a:t>
            </a:r>
            <a:r>
              <a:rPr lang="ru-RU" sz="2800" dirty="0"/>
              <a:t>и средства</a:t>
            </a:r>
          </a:p>
          <a:p>
            <a:r>
              <a:rPr lang="ru-RU" sz="2800" dirty="0" smtClean="0">
                <a:solidFill>
                  <a:srgbClr val="92D050"/>
                </a:solidFill>
              </a:rPr>
              <a:t>4.</a:t>
            </a:r>
            <a:r>
              <a:rPr lang="ru-RU" sz="2800" dirty="0" smtClean="0"/>
              <a:t> Дидактические </a:t>
            </a:r>
            <a:r>
              <a:rPr lang="ru-RU" sz="2800" dirty="0"/>
              <a:t>элементы</a:t>
            </a:r>
          </a:p>
          <a:p>
            <a:r>
              <a:rPr lang="ru-RU" sz="2800" dirty="0" smtClean="0">
                <a:solidFill>
                  <a:srgbClr val="92D050"/>
                </a:solidFill>
              </a:rPr>
              <a:t>5.</a:t>
            </a:r>
            <a:r>
              <a:rPr lang="ru-RU" sz="2800" dirty="0" smtClean="0"/>
              <a:t> Деятельность </a:t>
            </a:r>
            <a:r>
              <a:rPr lang="ru-RU" sz="2800" dirty="0"/>
              <a:t>учителя по организации учебной работы.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5264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663" y="502484"/>
            <a:ext cx="7101505" cy="1320800"/>
          </a:xfrm>
        </p:spPr>
        <p:txBody>
          <a:bodyPr/>
          <a:lstStyle/>
          <a:p>
            <a:pPr algn="ctr"/>
            <a:r>
              <a:rPr lang="ru-RU" dirty="0" smtClean="0"/>
              <a:t>Недостатки классно-урочной системы: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942" y="1980284"/>
            <a:ext cx="8345510" cy="4343243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2D050"/>
                </a:solidFill>
              </a:rPr>
              <a:t>1.</a:t>
            </a:r>
            <a:r>
              <a:rPr lang="ru-RU" sz="2800" dirty="0" smtClean="0"/>
              <a:t> </a:t>
            </a:r>
            <a:r>
              <a:rPr lang="ru-RU" sz="2800" dirty="0"/>
              <a:t>Педагог вынужден часто принимать во внимание индивидуальные способности отдельных учащихся, что тормозит темпы обучения всего класса.</a:t>
            </a:r>
          </a:p>
          <a:p>
            <a:r>
              <a:rPr lang="ru-RU" sz="2800" dirty="0" smtClean="0">
                <a:solidFill>
                  <a:srgbClr val="92D050"/>
                </a:solidFill>
              </a:rPr>
              <a:t>2.</a:t>
            </a:r>
            <a:r>
              <a:rPr lang="ru-RU" sz="2800" dirty="0" smtClean="0"/>
              <a:t> </a:t>
            </a:r>
            <a:r>
              <a:rPr lang="ru-RU" sz="2800" dirty="0"/>
              <a:t>Единая программа обучения рассчитана на всех и каждого и не всегда учитывает индивидуальные способности учеников, что создает трудности слаборазвитых, поощряет особо одаренных.</a:t>
            </a:r>
            <a:endParaRPr lang="ru-RU" sz="2800" dirty="0"/>
          </a:p>
        </p:txBody>
      </p:sp>
      <p:pic>
        <p:nvPicPr>
          <p:cNvPr id="5122" name="Picture 2" descr="http://ugonavto.net/wp-content/uploads/nedostatk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9" t="6212" r="5609" b="6824"/>
          <a:stretch/>
        </p:blipFill>
        <p:spPr bwMode="auto">
          <a:xfrm>
            <a:off x="8242480" y="139421"/>
            <a:ext cx="3818584" cy="36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85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Закрепление материала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941" y="1233310"/>
            <a:ext cx="10509159" cy="388077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2"/>
                </a:solidFill>
              </a:rPr>
              <a:t>Вопрос 1.</a:t>
            </a:r>
            <a:r>
              <a:rPr lang="ru-RU" sz="2400" dirty="0" smtClean="0"/>
              <a:t> </a:t>
            </a:r>
            <a:r>
              <a:rPr lang="ru-RU" sz="2400" dirty="0"/>
              <a:t>Назовите особенности классно-урочной системы</a:t>
            </a:r>
            <a:r>
              <a:rPr lang="ru-RU" sz="2400" dirty="0" smtClean="0"/>
              <a:t>.</a:t>
            </a:r>
          </a:p>
          <a:p>
            <a:r>
              <a:rPr lang="ru-RU" sz="2400" dirty="0" smtClean="0">
                <a:solidFill>
                  <a:schemeClr val="accent2"/>
                </a:solidFill>
              </a:rPr>
              <a:t>Вопрос 2.</a:t>
            </a:r>
            <a:r>
              <a:rPr lang="ru-RU" sz="2400" dirty="0" smtClean="0"/>
              <a:t> Назовите структурные </a:t>
            </a:r>
            <a:r>
              <a:rPr lang="ru-RU" sz="2400" dirty="0"/>
              <a:t>признаки классно-урочной системы</a:t>
            </a:r>
            <a:r>
              <a:rPr lang="ru-RU" sz="2400" dirty="0" smtClean="0"/>
              <a:t>.</a:t>
            </a:r>
          </a:p>
          <a:p>
            <a:r>
              <a:rPr lang="ru-RU" sz="2400" dirty="0" smtClean="0">
                <a:solidFill>
                  <a:schemeClr val="accent2"/>
                </a:solidFill>
              </a:rPr>
              <a:t>Вопрос 3.</a:t>
            </a:r>
            <a:r>
              <a:rPr lang="ru-RU" sz="2400" dirty="0" smtClean="0"/>
              <a:t> </a:t>
            </a:r>
            <a:r>
              <a:rPr lang="ru-RU" sz="2400" dirty="0"/>
              <a:t>Назовите основные компоненты учебно-воспитательного процесса.</a:t>
            </a:r>
            <a:endParaRPr lang="ru-RU" sz="2400" dirty="0"/>
          </a:p>
        </p:txBody>
      </p:sp>
      <p:pic>
        <p:nvPicPr>
          <p:cNvPr id="4098" name="Picture 2" descr="http://yumuz.ru/uploads/images/v/o/p/vopros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" t="24586" r="3844" b="13603"/>
          <a:stretch/>
        </p:blipFill>
        <p:spPr bwMode="auto">
          <a:xfrm>
            <a:off x="1162513" y="3173696"/>
            <a:ext cx="7626310" cy="354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42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327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Грань</vt:lpstr>
      <vt:lpstr>Классно-урочная система обучения Ян Амос Коменского </vt:lpstr>
      <vt:lpstr>Презентация PowerPoint</vt:lpstr>
      <vt:lpstr>Цели урока:</vt:lpstr>
      <vt:lpstr>Классно-урочная система Я.А. Коменского (1592-1670) </vt:lpstr>
      <vt:lpstr>Особенности классно-урочной системы:</vt:lpstr>
      <vt:lpstr>Структурные признаки классно-урочной системы</vt:lpstr>
      <vt:lpstr>Компоненты учебно-воспитательного процесса:</vt:lpstr>
      <vt:lpstr>Недостатки классно-урочной системы:</vt:lpstr>
      <vt:lpstr>Закрепление материала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VIN 7</dc:creator>
  <cp:lastModifiedBy>VIN 7</cp:lastModifiedBy>
  <cp:revision>6</cp:revision>
  <dcterms:created xsi:type="dcterms:W3CDTF">2017-04-10T19:28:43Z</dcterms:created>
  <dcterms:modified xsi:type="dcterms:W3CDTF">2017-04-10T21:01:45Z</dcterms:modified>
</cp:coreProperties>
</file>