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305" r:id="rId6"/>
    <p:sldId id="306" r:id="rId7"/>
    <p:sldId id="307" r:id="rId8"/>
    <p:sldId id="310" r:id="rId9"/>
    <p:sldId id="311" r:id="rId10"/>
    <p:sldId id="314" r:id="rId11"/>
    <p:sldId id="319" r:id="rId12"/>
    <p:sldId id="316" r:id="rId13"/>
    <p:sldId id="327" r:id="rId14"/>
    <p:sldId id="334" r:id="rId15"/>
    <p:sldId id="321" r:id="rId16"/>
    <p:sldId id="313" r:id="rId17"/>
    <p:sldId id="339" r:id="rId18"/>
    <p:sldId id="323" r:id="rId19"/>
    <p:sldId id="331" r:id="rId20"/>
    <p:sldId id="324" r:id="rId21"/>
    <p:sldId id="330" r:id="rId22"/>
    <p:sldId id="336" r:id="rId23"/>
  </p:sldIdLst>
  <p:sldSz cx="9144000" cy="5143500" type="screen16x9"/>
  <p:notesSz cx="6858000" cy="9144000"/>
  <p:embeddedFontLst>
    <p:embeddedFont>
      <p:font typeface="Figtree Black" panose="020B0604020202020204" charset="0"/>
      <p:bold r:id="rId25"/>
      <p:boldItalic r:id="rId26"/>
    </p:embeddedFont>
    <p:embeddedFont>
      <p:font typeface="Hanken Grotesk" panose="020B060402020202020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04850D-0EF9-F585-5478-CD372E3543F6}" name="Test Office" initials="TO" userId="S::Test.Office@bwedu.de::8de3c79b-941b-4516-941a-b7dea52864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1DA57D-D07E-4756-A466-EEED0715EE54}">
  <a:tblStyle styleId="{471DA57D-D07E-4756-A466-EEED0715E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77" autoAdjust="0"/>
  </p:normalViewPr>
  <p:slideViewPr>
    <p:cSldViewPr snapToGrid="0">
      <p:cViewPr varScale="1">
        <p:scale>
          <a:sx n="112" d="100"/>
          <a:sy n="112" d="100"/>
        </p:scale>
        <p:origin x="13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7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33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5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930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dirty="0">
                <a:latin typeface="Hanken Grotesk" panose="020B0604020202020204" charset="0"/>
              </a:rPr>
              <a:t>Gewünschte Funktionen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Filterung, nach einzelnen Künstlern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Übersicht-Karte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>
                <a:latin typeface="Hanken Grotesk" panose="020B0604020202020204" charset="0"/>
              </a:rPr>
              <a:t>Social</a:t>
            </a:r>
            <a:r>
              <a:rPr lang="de-DE" dirty="0">
                <a:latin typeface="Hanken Grotesk" panose="020B0604020202020204" charset="0"/>
              </a:rPr>
              <a:t>-Media ähnliche Funktionen wie Abos, Likes und Teilen mit Freunden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Ängste: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69,9 der </a:t>
            </a:r>
            <a:r>
              <a:rPr lang="de-DE" dirty="0" err="1"/>
              <a:t>technishen</a:t>
            </a:r>
            <a:r>
              <a:rPr lang="de-DE" dirty="0"/>
              <a:t> Umsetzung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60% Datenschutz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17,4 seltener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 Wöchentlich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5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dirty="0">
                <a:latin typeface="Hanken Grotesk" panose="020B0604020202020204" charset="0"/>
              </a:rPr>
              <a:t>Gewünschte Funktionen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Filterung, nach einzelnen Künstlern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Übersicht-Karte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>
                <a:latin typeface="Hanken Grotesk" panose="020B0604020202020204" charset="0"/>
              </a:rPr>
              <a:t>Social</a:t>
            </a:r>
            <a:r>
              <a:rPr lang="de-DE" dirty="0">
                <a:latin typeface="Hanken Grotesk" panose="020B0604020202020204" charset="0"/>
              </a:rPr>
              <a:t>-Media ähnliche Funktionen wie Abos, Likes und Teilen mit Freunden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Ängste: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69,9 der </a:t>
            </a:r>
            <a:r>
              <a:rPr lang="de-DE" dirty="0" err="1"/>
              <a:t>technishen</a:t>
            </a:r>
            <a:r>
              <a:rPr lang="de-DE" dirty="0"/>
              <a:t> Umsetzung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60% Datenschutz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17,4 seltener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30 Wöchentlich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02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619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7d1415e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7d1415e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424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 GG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Erlaubt das Filmen der Gegend ohne Kunstwerke und erlaubt andere Möglichkeiten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Tech. Hit-Test oder Reichweite reduzieren.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02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78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53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2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1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ar/arcore-android-sdk/tree/master/samples/geospatial_java" TargetMode="External"/><Relationship Id="rId2" Type="http://schemas.openxmlformats.org/officeDocument/2006/relationships/hyperlink" Target="https://www.geospatialworld.net/prime/business-and-industry-trends/what-is-visual-positioning-system-vps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hyperlink" Target="https://developers.google.com/ar/develop/dept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Analyse der Google </a:t>
            </a:r>
            <a:r>
              <a:rPr lang="de-DE" sz="2400" dirty="0" err="1"/>
              <a:t>Geospatial</a:t>
            </a:r>
            <a:r>
              <a:rPr lang="de-DE" sz="2400" dirty="0"/>
              <a:t> API: Möglicher Anwendungsfall am Beispiel einer </a:t>
            </a:r>
            <a:r>
              <a:rPr lang="de-DE" sz="2400" dirty="0" err="1"/>
              <a:t>Augmented</a:t>
            </a:r>
            <a:r>
              <a:rPr lang="de-DE" sz="2400" dirty="0"/>
              <a:t>-Reality-Kunstausstellungs-App</a:t>
            </a:r>
            <a:endParaRPr sz="2400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Hanken Grotesk"/>
                <a:ea typeface="Hanken Grotesk"/>
                <a:cs typeface="Hanken Grotesk"/>
                <a:sym typeface="Hanken Grotesk"/>
              </a:rPr>
              <a:t>Muhammed Yavuz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 Prototyp</a:t>
            </a:r>
            <a:endParaRPr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E806D22-B698-6AEC-FA7C-82BD337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81" y="2254020"/>
            <a:ext cx="976745" cy="97674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4ABEFAE-9EFB-D8FD-5DB3-5956CDE78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036" y="2168997"/>
            <a:ext cx="1146792" cy="114679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4EEA86D4-7E2E-F44F-E0A0-83C368C37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91" y="2174565"/>
            <a:ext cx="1146792" cy="1146792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E74AD1A-52E0-6B8C-9CF1-20A273C5322E}"/>
              </a:ext>
            </a:extLst>
          </p:cNvPr>
          <p:cNvCxnSpPr/>
          <p:nvPr/>
        </p:nvCxnSpPr>
        <p:spPr>
          <a:xfrm flipH="1">
            <a:off x="2576946" y="2749319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339557A-48D6-34AA-0FAF-3F61293B5E70}"/>
              </a:ext>
            </a:extLst>
          </p:cNvPr>
          <p:cNvCxnSpPr/>
          <p:nvPr/>
        </p:nvCxnSpPr>
        <p:spPr>
          <a:xfrm flipH="1">
            <a:off x="5313219" y="24384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7212C0-89A7-B962-CB92-2CDBFC721511}"/>
              </a:ext>
            </a:extLst>
          </p:cNvPr>
          <p:cNvCxnSpPr>
            <a:cxnSpLocks/>
          </p:cNvCxnSpPr>
          <p:nvPr/>
        </p:nvCxnSpPr>
        <p:spPr>
          <a:xfrm>
            <a:off x="5313219" y="2937164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B356362-CEB4-63AD-05AC-799698E0E56D}"/>
              </a:ext>
            </a:extLst>
          </p:cNvPr>
          <p:cNvSpPr txBox="1"/>
          <p:nvPr/>
        </p:nvSpPr>
        <p:spPr>
          <a:xfrm>
            <a:off x="2573523" y="2239644"/>
            <a:ext cx="141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Modelle und deren Position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6A6A68-158C-056F-521F-4751DB0A87B0}"/>
              </a:ext>
            </a:extLst>
          </p:cNvPr>
          <p:cNvSpPr txBox="1"/>
          <p:nvPr/>
        </p:nvSpPr>
        <p:spPr>
          <a:xfrm>
            <a:off x="3519092" y="3474355"/>
            <a:ext cx="2094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Hanken Grotesk" panose="020B0604020202020204" charset="0"/>
              </a:rPr>
              <a:t>Positioniert und rendert 3D-Modelle dank OpenGL.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30ECC-956E-97D1-A3FA-E0BA326AF6F5}"/>
              </a:ext>
            </a:extLst>
          </p:cNvPr>
          <p:cNvSpPr txBox="1"/>
          <p:nvPr/>
        </p:nvSpPr>
        <p:spPr>
          <a:xfrm>
            <a:off x="5472546" y="2130624"/>
            <a:ext cx="97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Download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550AFA-6470-45E8-347C-AF01E007601D}"/>
              </a:ext>
            </a:extLst>
          </p:cNvPr>
          <p:cNvSpPr txBox="1"/>
          <p:nvPr/>
        </p:nvSpPr>
        <p:spPr>
          <a:xfrm>
            <a:off x="5560173" y="2629387"/>
            <a:ext cx="803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Upload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30C451C-82F1-0FA7-991E-1FBEF1342D69}"/>
              </a:ext>
            </a:extLst>
          </p:cNvPr>
          <p:cNvSpPr txBox="1"/>
          <p:nvPr/>
        </p:nvSpPr>
        <p:spPr>
          <a:xfrm>
            <a:off x="810490" y="3474355"/>
            <a:ext cx="2094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Hanken Grotesk" panose="020B0604020202020204" charset="0"/>
              </a:rPr>
              <a:t>Darstellung der Modelle in der realen Welt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F50CA7-C4AA-3B3E-108F-DA160BB1D983}"/>
              </a:ext>
            </a:extLst>
          </p:cNvPr>
          <p:cNvSpPr txBox="1"/>
          <p:nvPr/>
        </p:nvSpPr>
        <p:spPr>
          <a:xfrm>
            <a:off x="6225113" y="3421751"/>
            <a:ext cx="2094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Hanken Grotesk" panose="020B0604020202020204" charset="0"/>
              </a:rPr>
              <a:t>Backend Datenbank. Aufbewahrung der Modelle und Daten</a:t>
            </a:r>
          </a:p>
        </p:txBody>
      </p:sp>
    </p:spTree>
    <p:extLst>
      <p:ext uri="{BB962C8B-B14F-4D97-AF65-F5344CB8AC3E}">
        <p14:creationId xmlns:p14="http://schemas.microsoft.com/office/powerpoint/2010/main" val="177043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Positioning System (VPS)">
            <a:extLst>
              <a:ext uri="{FF2B5EF4-FFF2-40B4-BE49-F238E27FC236}">
                <a16:creationId xmlns:a16="http://schemas.microsoft.com/office/drawing/2014/main" id="{793C572C-FB2A-B74E-654E-DE1F64703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91431"/>
            <a:ext cx="4334204" cy="243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5D88A8-B3DC-1181-5B56-A74B06C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6E675AA7-4D4D-2C07-C18B-55F051A9559C}"/>
              </a:ext>
            </a:extLst>
          </p:cNvPr>
          <p:cNvSpPr txBox="1">
            <a:spLocks/>
          </p:cNvSpPr>
          <p:nvPr/>
        </p:nvSpPr>
        <p:spPr>
          <a:xfrm>
            <a:off x="583935" y="864534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de-DE" dirty="0"/>
              <a:t>Entwicklung des Prototyps</a:t>
            </a:r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F346C9E3-E083-A477-6574-FFCF4CEFEEE3}"/>
              </a:ext>
            </a:extLst>
          </p:cNvPr>
          <p:cNvSpPr txBox="1">
            <a:spLocks/>
          </p:cNvSpPr>
          <p:nvPr/>
        </p:nvSpPr>
        <p:spPr>
          <a:xfrm>
            <a:off x="583935" y="1360895"/>
            <a:ext cx="4051200" cy="3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de-DE" sz="1100" dirty="0" err="1"/>
              <a:t>Geospatial</a:t>
            </a:r>
            <a:r>
              <a:rPr lang="de-DE" sz="1100" dirty="0"/>
              <a:t> API nutzt GPS und Visual </a:t>
            </a:r>
            <a:r>
              <a:rPr lang="de-DE" sz="1100" dirty="0" err="1"/>
              <a:t>Positioning</a:t>
            </a:r>
            <a:endParaRPr lang="de-DE" sz="1100" dirty="0"/>
          </a:p>
          <a:p>
            <a:r>
              <a:rPr lang="de-DE" sz="1100" dirty="0"/>
              <a:t>System (VPS)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ADA1618-E761-B4D1-C7FB-2F17BACE0458}"/>
              </a:ext>
            </a:extLst>
          </p:cNvPr>
          <p:cNvSpPr txBox="1">
            <a:spLocks/>
          </p:cNvSpPr>
          <p:nvPr/>
        </p:nvSpPr>
        <p:spPr>
          <a:xfrm>
            <a:off x="583935" y="2051450"/>
            <a:ext cx="3988065" cy="3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de-DE" sz="1100" dirty="0"/>
              <a:t>VPS nutzt Daten der Google Street View um die Position</a:t>
            </a:r>
          </a:p>
          <a:p>
            <a:r>
              <a:rPr lang="de-DE" sz="1100" dirty="0"/>
              <a:t>des Nutzers zu bestimmen</a:t>
            </a:r>
          </a:p>
        </p:txBody>
      </p:sp>
      <p:sp>
        <p:nvSpPr>
          <p:cNvPr id="8" name="Google Shape;390;p40">
            <a:extLst>
              <a:ext uri="{FF2B5EF4-FFF2-40B4-BE49-F238E27FC236}">
                <a16:creationId xmlns:a16="http://schemas.microsoft.com/office/drawing/2014/main" id="{0B2F6672-5BB6-B829-7095-30C5A0A42951}"/>
              </a:ext>
            </a:extLst>
          </p:cNvPr>
          <p:cNvSpPr txBox="1">
            <a:spLocks/>
          </p:cNvSpPr>
          <p:nvPr/>
        </p:nvSpPr>
        <p:spPr>
          <a:xfrm>
            <a:off x="4855003" y="1375153"/>
            <a:ext cx="4051200" cy="76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de-DE" dirty="0">
                <a:solidFill>
                  <a:schemeClr val="bg1"/>
                </a:solidFill>
              </a:rPr>
              <a:t>Keine gute Implementierung ohne Google Street View Daten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6BA4489-FE60-55B6-DE40-AD9A3B481471}"/>
              </a:ext>
            </a:extLst>
          </p:cNvPr>
          <p:cNvSpPr txBox="1">
            <a:spLocks/>
          </p:cNvSpPr>
          <p:nvPr/>
        </p:nvSpPr>
        <p:spPr>
          <a:xfrm>
            <a:off x="583935" y="3456825"/>
            <a:ext cx="3988065" cy="3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de-DE" sz="1100" dirty="0"/>
              <a:t>Wird in weiteren APIs genutzt, wie der </a:t>
            </a:r>
            <a:r>
              <a:rPr lang="de-DE" sz="1100" dirty="0" err="1"/>
              <a:t>Streetscape</a:t>
            </a:r>
            <a:endParaRPr lang="de-DE" sz="1100" dirty="0"/>
          </a:p>
          <a:p>
            <a:r>
              <a:rPr lang="de-DE" sz="1100" dirty="0"/>
              <a:t>Geometry API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039A147-D424-FC37-129D-AF6EC85E41BD}"/>
              </a:ext>
            </a:extLst>
          </p:cNvPr>
          <p:cNvSpPr txBox="1">
            <a:spLocks/>
          </p:cNvSpPr>
          <p:nvPr/>
        </p:nvSpPr>
        <p:spPr>
          <a:xfrm>
            <a:off x="583934" y="2809775"/>
            <a:ext cx="3898011" cy="3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de-DE" sz="1100" dirty="0"/>
              <a:t>Nutzt nur verankerte Merkmale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E1710B-F2FE-1EC3-0E12-C14CD827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65" y="339475"/>
            <a:ext cx="532800" cy="532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0B507D9-D903-E419-1A57-7709218F1FDB}"/>
              </a:ext>
            </a:extLst>
          </p:cNvPr>
          <p:cNvSpPr txBox="1"/>
          <p:nvPr/>
        </p:nvSpPr>
        <p:spPr>
          <a:xfrm>
            <a:off x="4286344" y="4529366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684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draußen, Straße, Landfahrzeug, Auto enthält.&#10;&#10;Automatisch generierte Beschreibung">
            <a:extLst>
              <a:ext uri="{FF2B5EF4-FFF2-40B4-BE49-F238E27FC236}">
                <a16:creationId xmlns:a16="http://schemas.microsoft.com/office/drawing/2014/main" id="{2D03397A-824D-CB05-18AF-F9C8D108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10" y="2629550"/>
            <a:ext cx="4437359" cy="16352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5D88A8-B3DC-1181-5B56-A74B06C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13BD38AE-5D49-5232-771B-D064E8587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935" y="1288191"/>
            <a:ext cx="6613200" cy="530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dirty="0"/>
              <a:t>Prototyp erstellt eine Replikation der realen Welt und verbindet sie mit Ankern</a:t>
            </a:r>
          </a:p>
        </p:txBody>
      </p:sp>
      <p:sp>
        <p:nvSpPr>
          <p:cNvPr id="30" name="Untertitel 3">
            <a:extLst>
              <a:ext uri="{FF2B5EF4-FFF2-40B4-BE49-F238E27FC236}">
                <a16:creationId xmlns:a16="http://schemas.microsoft.com/office/drawing/2014/main" id="{4ADE5DBD-4B4B-60E9-75D5-FDF7321DFE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83935" y="1719082"/>
            <a:ext cx="6613200" cy="527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dirty="0"/>
              <a:t>Anker bestimmen die Position eines 3D-Modells durch Angabe der Koordinaten und eine Quaternion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E13FD22-64DA-45DB-4A6C-D16A4946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28" y="3569330"/>
            <a:ext cx="1129145" cy="112914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C12263-2DBA-0925-277C-953A87AB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30" y="3569330"/>
            <a:ext cx="1129145" cy="112914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136D995-1F18-8003-4212-0AB4CC17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600" y="3879447"/>
            <a:ext cx="134319" cy="13431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5AE9850-DDFC-F00E-73AC-E775761F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558" y="3918480"/>
            <a:ext cx="134319" cy="13431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35C0332-ED33-07EF-2FCF-87E51ECD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587" y="3696807"/>
            <a:ext cx="134319" cy="13431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6C23272-B37F-E0D3-333A-AA16CC276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95" y="4130481"/>
            <a:ext cx="134319" cy="13431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88E483D-885C-8354-6032-5E8038F0F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642" y="4197640"/>
            <a:ext cx="134319" cy="134319"/>
          </a:xfrm>
          <a:prstGeom prst="rect">
            <a:avLst/>
          </a:prstGeom>
        </p:spPr>
      </p:pic>
      <p:cxnSp>
        <p:nvCxnSpPr>
          <p:cNvPr id="22" name="Google Shape;538;p46">
            <a:extLst>
              <a:ext uri="{FF2B5EF4-FFF2-40B4-BE49-F238E27FC236}">
                <a16:creationId xmlns:a16="http://schemas.microsoft.com/office/drawing/2014/main" id="{B10DDB62-A688-C449-83A7-78A3389585C4}"/>
              </a:ext>
            </a:extLst>
          </p:cNvPr>
          <p:cNvCxnSpPr/>
          <p:nvPr/>
        </p:nvCxnSpPr>
        <p:spPr>
          <a:xfrm>
            <a:off x="7619972" y="3222167"/>
            <a:ext cx="0" cy="169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3" name="Google Shape;390;p40">
            <a:extLst>
              <a:ext uri="{FF2B5EF4-FFF2-40B4-BE49-F238E27FC236}">
                <a16:creationId xmlns:a16="http://schemas.microsoft.com/office/drawing/2014/main" id="{2ED16DA8-1D68-9AF4-5422-9D4825ECC599}"/>
              </a:ext>
            </a:extLst>
          </p:cNvPr>
          <p:cNvSpPr txBox="1">
            <a:spLocks/>
          </p:cNvSpPr>
          <p:nvPr/>
        </p:nvSpPr>
        <p:spPr>
          <a:xfrm>
            <a:off x="235043" y="4138242"/>
            <a:ext cx="4051200" cy="76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de-DE" dirty="0">
                <a:solidFill>
                  <a:schemeClr val="bg1"/>
                </a:solidFill>
              </a:rPr>
              <a:t>Maximal 100 </a:t>
            </a:r>
            <a:r>
              <a:rPr lang="de-DE" dirty="0" err="1">
                <a:solidFill>
                  <a:schemeClr val="bg1"/>
                </a:solidFill>
              </a:rPr>
              <a:t>Geländenker</a:t>
            </a:r>
            <a:r>
              <a:rPr lang="de-DE" dirty="0">
                <a:solidFill>
                  <a:schemeClr val="bg1"/>
                </a:solidFill>
              </a:rPr>
              <a:t> können dargestellt werden.</a:t>
            </a:r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6E675AA7-4D4D-2C07-C18B-55F051A9559C}"/>
              </a:ext>
            </a:extLst>
          </p:cNvPr>
          <p:cNvSpPr txBox="1">
            <a:spLocks/>
          </p:cNvSpPr>
          <p:nvPr/>
        </p:nvSpPr>
        <p:spPr>
          <a:xfrm>
            <a:off x="583935" y="864534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de-DE" dirty="0"/>
              <a:t>Entwicklung des Prototyps</a:t>
            </a:r>
          </a:p>
        </p:txBody>
      </p:sp>
      <p:sp>
        <p:nvSpPr>
          <p:cNvPr id="35" name="Untertitel 3">
            <a:extLst>
              <a:ext uri="{FF2B5EF4-FFF2-40B4-BE49-F238E27FC236}">
                <a16:creationId xmlns:a16="http://schemas.microsoft.com/office/drawing/2014/main" id="{C0256A43-ACD0-F860-069A-FF57D284D7E6}"/>
              </a:ext>
            </a:extLst>
          </p:cNvPr>
          <p:cNvSpPr txBox="1">
            <a:spLocks/>
          </p:cNvSpPr>
          <p:nvPr/>
        </p:nvSpPr>
        <p:spPr>
          <a:xfrm>
            <a:off x="583935" y="2106895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100" dirty="0"/>
              <a:t>Quaternion stellen die Ausrichtung und Rotation des Modells dar. </a:t>
            </a:r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F346C9E3-E083-A477-6574-FFCF4CEFEEE3}"/>
              </a:ext>
            </a:extLst>
          </p:cNvPr>
          <p:cNvSpPr txBox="1">
            <a:spLocks/>
          </p:cNvSpPr>
          <p:nvPr/>
        </p:nvSpPr>
        <p:spPr>
          <a:xfrm>
            <a:off x="583935" y="1360895"/>
            <a:ext cx="6613200" cy="32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 lang="de-DE" sz="1100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4CE2A08-EE3E-5873-DA9C-04F579684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709" y="340197"/>
            <a:ext cx="531356" cy="53135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2BBE3B7-A2A6-C883-B728-E2F19A0C7540}"/>
              </a:ext>
            </a:extLst>
          </p:cNvPr>
          <p:cNvSpPr txBox="1"/>
          <p:nvPr/>
        </p:nvSpPr>
        <p:spPr>
          <a:xfrm>
            <a:off x="5983380" y="4097612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2952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Weitere APIs</a:t>
            </a:r>
            <a:endParaRPr dirty="0"/>
          </a:p>
        </p:txBody>
      </p:sp>
      <p:sp>
        <p:nvSpPr>
          <p:cNvPr id="4" name="Untertitel 5">
            <a:extLst>
              <a:ext uri="{FF2B5EF4-FFF2-40B4-BE49-F238E27FC236}">
                <a16:creationId xmlns:a16="http://schemas.microsoft.com/office/drawing/2014/main" id="{81440674-08FF-6976-A871-20EA30A9535B}"/>
              </a:ext>
            </a:extLst>
          </p:cNvPr>
          <p:cNvSpPr txBox="1">
            <a:spLocks/>
          </p:cNvSpPr>
          <p:nvPr/>
        </p:nvSpPr>
        <p:spPr>
          <a:xfrm>
            <a:off x="560341" y="1264337"/>
            <a:ext cx="6613200" cy="5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 b="1" dirty="0" err="1">
                <a:latin typeface="Figtree Black" panose="020B0604020202020204" charset="0"/>
              </a:rPr>
              <a:t>Streetscape</a:t>
            </a:r>
            <a:r>
              <a:rPr lang="de-DE" sz="1800" b="1" dirty="0">
                <a:latin typeface="Figtree Black" panose="020B0604020202020204" charset="0"/>
              </a:rPr>
              <a:t> Geometry API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5C05DCE-5671-84BD-917E-75A473A0E3BC}"/>
              </a:ext>
            </a:extLst>
          </p:cNvPr>
          <p:cNvSpPr txBox="1">
            <a:spLocks/>
          </p:cNvSpPr>
          <p:nvPr/>
        </p:nvSpPr>
        <p:spPr>
          <a:xfrm>
            <a:off x="279723" y="1687974"/>
            <a:ext cx="4519105" cy="5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Hanken Grotesk" panose="020B0604020202020204" charset="0"/>
              </a:rPr>
              <a:t>Erkennung von planarem, verfolgbaren Oberflächen, um Anker an diese zu verbinden.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Hanken Grotesk" panose="020B0604020202020204" charset="0"/>
              </a:rPr>
              <a:t>Genauere Position von Ankern an Fassaden.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Hanken Grotesk" panose="020B0604020202020204" charset="0"/>
              </a:rPr>
              <a:t>Benötigt VPS-Signal zur Ausführung</a:t>
            </a:r>
          </a:p>
        </p:txBody>
      </p:sp>
      <p:pic>
        <p:nvPicPr>
          <p:cNvPr id="13" name="Grafik 12" descr="Ein Bild, das Himmel, draußen, Gras, Spielplatz enthält.&#10;&#10;Automatisch generierte Beschreibung">
            <a:extLst>
              <a:ext uri="{FF2B5EF4-FFF2-40B4-BE49-F238E27FC236}">
                <a16:creationId xmlns:a16="http://schemas.microsoft.com/office/drawing/2014/main" id="{B0C4239C-06F6-DEC0-B857-B6C5E3AD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871553"/>
            <a:ext cx="2226394" cy="27848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15F715-107D-A294-E534-FB0D458E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709" y="340197"/>
            <a:ext cx="531356" cy="531356"/>
          </a:xfrm>
          <a:prstGeom prst="rect">
            <a:avLst/>
          </a:prstGeom>
        </p:spPr>
      </p:pic>
      <p:pic>
        <p:nvPicPr>
          <p:cNvPr id="16" name="Grafik 15" descr="Ein Bild, das Himmel, Fassade, Fenster, draußen enthält.&#10;&#10;Automatisch generierte Beschreibung">
            <a:extLst>
              <a:ext uri="{FF2B5EF4-FFF2-40B4-BE49-F238E27FC236}">
                <a16:creationId xmlns:a16="http://schemas.microsoft.com/office/drawing/2014/main" id="{5C3E7F77-BB60-D2A5-DBBE-0A7929789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720" y="2098019"/>
            <a:ext cx="2001191" cy="250148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10E1F79-F9F4-A5D8-192B-B72FA1097C7E}"/>
              </a:ext>
            </a:extLst>
          </p:cNvPr>
          <p:cNvSpPr txBox="1"/>
          <p:nvPr/>
        </p:nvSpPr>
        <p:spPr>
          <a:xfrm>
            <a:off x="6468435" y="4399453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[4]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8830BB-4B33-DA78-F768-54F772D9A538}"/>
              </a:ext>
            </a:extLst>
          </p:cNvPr>
          <p:cNvSpPr txBox="1"/>
          <p:nvPr/>
        </p:nvSpPr>
        <p:spPr>
          <a:xfrm>
            <a:off x="8029513" y="3456303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5629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9029015-D382-4A7F-1CF8-DA250E60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77" y="976381"/>
            <a:ext cx="3361893" cy="2664000"/>
          </a:xfrm>
          <a:prstGeom prst="rect">
            <a:avLst/>
          </a:prstGeom>
        </p:spPr>
      </p:pic>
      <p:sp>
        <p:nvSpPr>
          <p:cNvPr id="671" name="Google Shape;67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Weitere APIs</a:t>
            </a:r>
            <a:endParaRPr dirty="0"/>
          </a:p>
        </p:txBody>
      </p:sp>
      <p:sp>
        <p:nvSpPr>
          <p:cNvPr id="4" name="Untertitel 5">
            <a:extLst>
              <a:ext uri="{FF2B5EF4-FFF2-40B4-BE49-F238E27FC236}">
                <a16:creationId xmlns:a16="http://schemas.microsoft.com/office/drawing/2014/main" id="{81440674-08FF-6976-A871-20EA30A9535B}"/>
              </a:ext>
            </a:extLst>
          </p:cNvPr>
          <p:cNvSpPr txBox="1">
            <a:spLocks/>
          </p:cNvSpPr>
          <p:nvPr/>
        </p:nvSpPr>
        <p:spPr>
          <a:xfrm>
            <a:off x="560341" y="1264337"/>
            <a:ext cx="6613200" cy="5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 b="1" dirty="0">
                <a:latin typeface="Figtree Black" panose="020B0604020202020204" charset="0"/>
              </a:rPr>
              <a:t>Depth API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5C05DCE-5671-84BD-917E-75A473A0E3BC}"/>
              </a:ext>
            </a:extLst>
          </p:cNvPr>
          <p:cNvSpPr txBox="1">
            <a:spLocks/>
          </p:cNvSpPr>
          <p:nvPr/>
        </p:nvSpPr>
        <p:spPr>
          <a:xfrm>
            <a:off x="279723" y="1687974"/>
            <a:ext cx="4519105" cy="5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Hanken Grotesk" panose="020B0604020202020204" charset="0"/>
              </a:rPr>
              <a:t>Ermöglicht die Tiefenberechnung.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Hanken Grotesk" panose="020B0604020202020204" charset="0"/>
              </a:rPr>
              <a:t>Weiterentwickelte Flächenerkennung der </a:t>
            </a:r>
            <a:r>
              <a:rPr lang="de-DE" sz="1200" dirty="0" err="1">
                <a:latin typeface="Hanken Grotesk" panose="020B0604020202020204" charset="0"/>
              </a:rPr>
              <a:t>Streetscape</a:t>
            </a:r>
            <a:r>
              <a:rPr lang="de-DE" sz="1200" dirty="0">
                <a:latin typeface="Hanken Grotesk" panose="020B0604020202020204" charset="0"/>
              </a:rPr>
              <a:t> Geometry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Hanken Grotesk" panose="020B0604020202020204" charset="0"/>
              </a:rPr>
              <a:t>Modelle können überdeckt werden.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F15F715-107D-A294-E534-FB0D458E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709" y="340197"/>
            <a:ext cx="531356" cy="531356"/>
          </a:xfrm>
          <a:prstGeom prst="rect">
            <a:avLst/>
          </a:prstGeom>
        </p:spPr>
      </p:pic>
      <p:pic>
        <p:nvPicPr>
          <p:cNvPr id="3" name="Grafik 2" descr="Ein Bild, das draußen, Auto, Landfahrzeug, Gebäude enthält.&#10;&#10;Automatisch generierte Beschreibung">
            <a:extLst>
              <a:ext uri="{FF2B5EF4-FFF2-40B4-BE49-F238E27FC236}">
                <a16:creationId xmlns:a16="http://schemas.microsoft.com/office/drawing/2014/main" id="{6A2A465D-3C4B-DCB2-738F-0B3B8087F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193" y="2218374"/>
            <a:ext cx="1869273" cy="2502000"/>
          </a:xfrm>
          <a:prstGeom prst="rect">
            <a:avLst/>
          </a:prstGeom>
        </p:spPr>
      </p:pic>
      <p:sp>
        <p:nvSpPr>
          <p:cNvPr id="7" name="Google Shape;390;p40">
            <a:extLst>
              <a:ext uri="{FF2B5EF4-FFF2-40B4-BE49-F238E27FC236}">
                <a16:creationId xmlns:a16="http://schemas.microsoft.com/office/drawing/2014/main" id="{76F33003-1B4A-21B8-A0B1-C378BEBD4BF9}"/>
              </a:ext>
            </a:extLst>
          </p:cNvPr>
          <p:cNvSpPr txBox="1">
            <a:spLocks/>
          </p:cNvSpPr>
          <p:nvPr/>
        </p:nvSpPr>
        <p:spPr>
          <a:xfrm>
            <a:off x="235043" y="3907500"/>
            <a:ext cx="4051200" cy="76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de-DE" dirty="0">
                <a:solidFill>
                  <a:schemeClr val="bg1"/>
                </a:solidFill>
              </a:rPr>
              <a:t>Nicht alle </a:t>
            </a:r>
            <a:r>
              <a:rPr lang="de-DE" dirty="0" err="1">
                <a:solidFill>
                  <a:schemeClr val="bg1"/>
                </a:solidFill>
              </a:rPr>
              <a:t>ARCore</a:t>
            </a:r>
            <a:r>
              <a:rPr lang="de-DE" dirty="0">
                <a:solidFill>
                  <a:schemeClr val="bg1"/>
                </a:solidFill>
              </a:rPr>
              <a:t> Geräte unterstützen Depth API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32F894-715B-7E87-D660-A87B37671AFD}"/>
              </a:ext>
            </a:extLst>
          </p:cNvPr>
          <p:cNvSpPr txBox="1"/>
          <p:nvPr/>
        </p:nvSpPr>
        <p:spPr>
          <a:xfrm>
            <a:off x="8430876" y="3440326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[5]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D77C512-5F4F-042A-F1AF-EBA0C78F0FE0}"/>
              </a:ext>
            </a:extLst>
          </p:cNvPr>
          <p:cNvSpPr txBox="1"/>
          <p:nvPr/>
        </p:nvSpPr>
        <p:spPr>
          <a:xfrm>
            <a:off x="6175466" y="4498420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2126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 Datenbank</a:t>
            </a:r>
            <a:endParaRPr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E806D22-B698-6AEC-FA7C-82BD337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00" y="445025"/>
            <a:ext cx="532800" cy="53280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B5ED3020-2821-B4C6-5119-F793028D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434" y="1279184"/>
            <a:ext cx="6613200" cy="530400"/>
          </a:xfrm>
        </p:spPr>
        <p:txBody>
          <a:bodyPr/>
          <a:lstStyle/>
          <a:p>
            <a:r>
              <a:rPr lang="de-DE" sz="1100" b="1" dirty="0" err="1"/>
              <a:t>Firebase</a:t>
            </a:r>
            <a:r>
              <a:rPr lang="de-DE" sz="1100" b="1" dirty="0"/>
              <a:t> Cloud </a:t>
            </a:r>
            <a:r>
              <a:rPr lang="de-DE" sz="1100" b="1" dirty="0" err="1"/>
              <a:t>Firestore</a:t>
            </a:r>
            <a:r>
              <a:rPr lang="de-DE" sz="1100" dirty="0"/>
              <a:t> ist eine NoSQL Datenbank, die die Datensätze in Dokumenten speichert.</a:t>
            </a:r>
          </a:p>
        </p:txBody>
      </p:sp>
      <p:sp>
        <p:nvSpPr>
          <p:cNvPr id="3" name="Untertitel 3">
            <a:extLst>
              <a:ext uri="{FF2B5EF4-FFF2-40B4-BE49-F238E27FC236}">
                <a16:creationId xmlns:a16="http://schemas.microsoft.com/office/drawing/2014/main" id="{599D2419-7DAA-B1A6-8674-84F0E5C03F0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7434" y="1690280"/>
            <a:ext cx="6613200" cy="527700"/>
          </a:xfrm>
        </p:spPr>
        <p:txBody>
          <a:bodyPr/>
          <a:lstStyle/>
          <a:p>
            <a:r>
              <a:rPr lang="de-DE" sz="1100" b="1" dirty="0" err="1"/>
              <a:t>Firebase</a:t>
            </a:r>
            <a:r>
              <a:rPr lang="de-DE" sz="1100" b="1" dirty="0"/>
              <a:t> Cloud Storage </a:t>
            </a:r>
            <a:r>
              <a:rPr lang="de-DE" sz="1100" dirty="0"/>
              <a:t>ist ein Objektspeicherdienst, welcher in der Lage ist 3D-Modelle zu</a:t>
            </a:r>
          </a:p>
          <a:p>
            <a:r>
              <a:rPr lang="de-DE" sz="1100" dirty="0"/>
              <a:t>speichern.</a:t>
            </a:r>
            <a:endParaRPr lang="de-DE" sz="1100" b="1" dirty="0"/>
          </a:p>
        </p:txBody>
      </p:sp>
      <p:grpSp>
        <p:nvGrpSpPr>
          <p:cNvPr id="4" name="Google Shape;7873;p70">
            <a:extLst>
              <a:ext uri="{FF2B5EF4-FFF2-40B4-BE49-F238E27FC236}">
                <a16:creationId xmlns:a16="http://schemas.microsoft.com/office/drawing/2014/main" id="{2A4CED93-1561-27AB-F684-DE328D0E1582}"/>
              </a:ext>
            </a:extLst>
          </p:cNvPr>
          <p:cNvGrpSpPr/>
          <p:nvPr/>
        </p:nvGrpSpPr>
        <p:grpSpPr>
          <a:xfrm>
            <a:off x="5528488" y="2482926"/>
            <a:ext cx="1989436" cy="1755024"/>
            <a:chOff x="896180" y="1785362"/>
            <a:chExt cx="689388" cy="770782"/>
          </a:xfrm>
        </p:grpSpPr>
        <p:grpSp>
          <p:nvGrpSpPr>
            <p:cNvPr id="5" name="Google Shape;7874;p70">
              <a:extLst>
                <a:ext uri="{FF2B5EF4-FFF2-40B4-BE49-F238E27FC236}">
                  <a16:creationId xmlns:a16="http://schemas.microsoft.com/office/drawing/2014/main" id="{9E93E149-BCC9-B432-937A-75C49DD2CB4C}"/>
                </a:ext>
              </a:extLst>
            </p:cNvPr>
            <p:cNvGrpSpPr/>
            <p:nvPr/>
          </p:nvGrpSpPr>
          <p:grpSpPr>
            <a:xfrm>
              <a:off x="896180" y="1908333"/>
              <a:ext cx="175647" cy="524748"/>
              <a:chOff x="1004031" y="1819635"/>
              <a:chExt cx="170713" cy="510009"/>
            </a:xfrm>
          </p:grpSpPr>
          <p:sp>
            <p:nvSpPr>
              <p:cNvPr id="34" name="Google Shape;7876;p70">
                <a:extLst>
                  <a:ext uri="{FF2B5EF4-FFF2-40B4-BE49-F238E27FC236}">
                    <a16:creationId xmlns:a16="http://schemas.microsoft.com/office/drawing/2014/main" id="{1FBD2669-618F-246D-EA75-F04A2D68F6F0}"/>
                  </a:ext>
                </a:extLst>
              </p:cNvPr>
              <p:cNvSpPr/>
              <p:nvPr/>
            </p:nvSpPr>
            <p:spPr>
              <a:xfrm>
                <a:off x="1013654" y="2074499"/>
                <a:ext cx="148123" cy="238282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877;p70">
                <a:extLst>
                  <a:ext uri="{FF2B5EF4-FFF2-40B4-BE49-F238E27FC236}">
                    <a16:creationId xmlns:a16="http://schemas.microsoft.com/office/drawing/2014/main" id="{D02BC974-2B76-FDF8-9990-F6C6A50DB064}"/>
                  </a:ext>
                </a:extLst>
              </p:cNvPr>
              <p:cNvSpPr/>
              <p:nvPr/>
            </p:nvSpPr>
            <p:spPr>
              <a:xfrm>
                <a:off x="1013654" y="1836607"/>
                <a:ext cx="148123" cy="238282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952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878;p70">
                <a:extLst>
                  <a:ext uri="{FF2B5EF4-FFF2-40B4-BE49-F238E27FC236}">
                    <a16:creationId xmlns:a16="http://schemas.microsoft.com/office/drawing/2014/main" id="{8045AC3D-C72D-3171-5C58-E8669DAC4FF7}"/>
                  </a:ext>
                </a:extLst>
              </p:cNvPr>
              <p:cNvSpPr/>
              <p:nvPr/>
            </p:nvSpPr>
            <p:spPr>
              <a:xfrm>
                <a:off x="1004031" y="2056625"/>
                <a:ext cx="35952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6105" extrusionOk="0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879;p70">
                <a:extLst>
                  <a:ext uri="{FF2B5EF4-FFF2-40B4-BE49-F238E27FC236}">
                    <a16:creationId xmlns:a16="http://schemas.microsoft.com/office/drawing/2014/main" id="{AE55D385-304B-4361-6C7A-2DC1FEAB194B}"/>
                  </a:ext>
                </a:extLst>
              </p:cNvPr>
              <p:cNvSpPr/>
              <p:nvPr/>
            </p:nvSpPr>
            <p:spPr>
              <a:xfrm>
                <a:off x="1149398" y="2295742"/>
                <a:ext cx="25346" cy="3390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880;p70">
                <a:extLst>
                  <a:ext uri="{FF2B5EF4-FFF2-40B4-BE49-F238E27FC236}">
                    <a16:creationId xmlns:a16="http://schemas.microsoft.com/office/drawing/2014/main" id="{0434F7D4-9714-9ED3-8DE2-D9679F406749}"/>
                  </a:ext>
                </a:extLst>
              </p:cNvPr>
              <p:cNvSpPr/>
              <p:nvPr/>
            </p:nvSpPr>
            <p:spPr>
              <a:xfrm>
                <a:off x="1149398" y="1819635"/>
                <a:ext cx="25346" cy="34026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7884;p70">
              <a:extLst>
                <a:ext uri="{FF2B5EF4-FFF2-40B4-BE49-F238E27FC236}">
                  <a16:creationId xmlns:a16="http://schemas.microsoft.com/office/drawing/2014/main" id="{24282DA8-8D48-37A6-4F64-3E1EC16552EA}"/>
                </a:ext>
              </a:extLst>
            </p:cNvPr>
            <p:cNvGrpSpPr/>
            <p:nvPr/>
          </p:nvGrpSpPr>
          <p:grpSpPr>
            <a:xfrm>
              <a:off x="1414369" y="2275107"/>
              <a:ext cx="171199" cy="281037"/>
              <a:chOff x="1507666" y="2176104"/>
              <a:chExt cx="166390" cy="273143"/>
            </a:xfrm>
          </p:grpSpPr>
          <p:sp>
            <p:nvSpPr>
              <p:cNvPr id="25" name="Google Shape;7885;p70">
                <a:extLst>
                  <a:ext uri="{FF2B5EF4-FFF2-40B4-BE49-F238E27FC236}">
                    <a16:creationId xmlns:a16="http://schemas.microsoft.com/office/drawing/2014/main" id="{019869AA-9EC2-2320-C220-492DD27643D9}"/>
                  </a:ext>
                </a:extLst>
              </p:cNvPr>
              <p:cNvSpPr/>
              <p:nvPr/>
            </p:nvSpPr>
            <p:spPr>
              <a:xfrm>
                <a:off x="1512966" y="2312791"/>
                <a:ext cx="75437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886;p70">
                <a:extLst>
                  <a:ext uri="{FF2B5EF4-FFF2-40B4-BE49-F238E27FC236}">
                    <a16:creationId xmlns:a16="http://schemas.microsoft.com/office/drawing/2014/main" id="{82B401AE-44F9-88E6-C02A-2A3BE5D4B934}"/>
                  </a:ext>
                </a:extLst>
              </p:cNvPr>
              <p:cNvSpPr/>
              <p:nvPr/>
            </p:nvSpPr>
            <p:spPr>
              <a:xfrm>
                <a:off x="1588205" y="2193153"/>
                <a:ext cx="72887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9174"/>
                    </a:moveTo>
                    <a:cubicBezTo>
                      <a:pt x="1635" y="3870"/>
                      <a:pt x="6539" y="0"/>
                      <a:pt x="12376" y="0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887;p70">
                <a:extLst>
                  <a:ext uri="{FF2B5EF4-FFF2-40B4-BE49-F238E27FC236}">
                    <a16:creationId xmlns:a16="http://schemas.microsoft.com/office/drawing/2014/main" id="{EB9FF959-2EB4-616A-BA82-F9E7B4ED858E}"/>
                  </a:ext>
                </a:extLst>
              </p:cNvPr>
              <p:cNvSpPr/>
              <p:nvPr/>
            </p:nvSpPr>
            <p:spPr>
              <a:xfrm>
                <a:off x="1588205" y="2378202"/>
                <a:ext cx="72887" cy="54031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5" fill="none" extrusionOk="0">
                    <a:moveTo>
                      <a:pt x="1" y="1"/>
                    </a:moveTo>
                    <a:cubicBezTo>
                      <a:pt x="1635" y="5305"/>
                      <a:pt x="6539" y="9174"/>
                      <a:pt x="12376" y="9174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888;p70">
                <a:extLst>
                  <a:ext uri="{FF2B5EF4-FFF2-40B4-BE49-F238E27FC236}">
                    <a16:creationId xmlns:a16="http://schemas.microsoft.com/office/drawing/2014/main" id="{4A3E031A-047A-0FC1-D904-ED42C0EAEFBD}"/>
                  </a:ext>
                </a:extLst>
              </p:cNvPr>
              <p:cNvSpPr/>
              <p:nvPr/>
            </p:nvSpPr>
            <p:spPr>
              <a:xfrm>
                <a:off x="1512966" y="2246980"/>
                <a:ext cx="75437" cy="65808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75" fill="none" extrusionOk="0">
                    <a:moveTo>
                      <a:pt x="1" y="11175"/>
                    </a:moveTo>
                    <a:cubicBezTo>
                      <a:pt x="6539" y="11175"/>
                      <a:pt x="10275" y="7105"/>
                      <a:pt x="12810" y="0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889;p70">
                <a:extLst>
                  <a:ext uri="{FF2B5EF4-FFF2-40B4-BE49-F238E27FC236}">
                    <a16:creationId xmlns:a16="http://schemas.microsoft.com/office/drawing/2014/main" id="{62E74269-0C99-E244-FDE2-9A2E7C30E804}"/>
                  </a:ext>
                </a:extLst>
              </p:cNvPr>
              <p:cNvSpPr/>
              <p:nvPr/>
            </p:nvSpPr>
            <p:spPr>
              <a:xfrm>
                <a:off x="1507666" y="2294782"/>
                <a:ext cx="37919" cy="3581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082" extrusionOk="0">
                    <a:moveTo>
                      <a:pt x="3241" y="0"/>
                    </a:moveTo>
                    <a:cubicBezTo>
                      <a:pt x="3118" y="0"/>
                      <a:pt x="2994" y="8"/>
                      <a:pt x="2869" y="23"/>
                    </a:cubicBezTo>
                    <a:cubicBezTo>
                      <a:pt x="1168" y="223"/>
                      <a:pt x="0" y="1724"/>
                      <a:pt x="200" y="3392"/>
                    </a:cubicBezTo>
                    <a:cubicBezTo>
                      <a:pt x="386" y="4937"/>
                      <a:pt x="1717" y="6082"/>
                      <a:pt x="3239" y="6082"/>
                    </a:cubicBezTo>
                    <a:cubicBezTo>
                      <a:pt x="3359" y="6082"/>
                      <a:pt x="3481" y="6075"/>
                      <a:pt x="3603" y="6060"/>
                    </a:cubicBezTo>
                    <a:cubicBezTo>
                      <a:pt x="5271" y="5860"/>
                      <a:pt x="6438" y="4326"/>
                      <a:pt x="6238" y="2658"/>
                    </a:cubicBezTo>
                    <a:cubicBezTo>
                      <a:pt x="6053" y="1115"/>
                      <a:pt x="4754" y="0"/>
                      <a:pt x="32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890;p70">
                <a:extLst>
                  <a:ext uri="{FF2B5EF4-FFF2-40B4-BE49-F238E27FC236}">
                    <a16:creationId xmlns:a16="http://schemas.microsoft.com/office/drawing/2014/main" id="{D9142EEF-5E14-3BE9-E388-15E36F985F5A}"/>
                  </a:ext>
                </a:extLst>
              </p:cNvPr>
              <p:cNvSpPr/>
              <p:nvPr/>
            </p:nvSpPr>
            <p:spPr>
              <a:xfrm>
                <a:off x="1648710" y="2415180"/>
                <a:ext cx="25346" cy="34067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85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4"/>
                    </a:lnTo>
                    <a:cubicBezTo>
                      <a:pt x="1" y="5561"/>
                      <a:pt x="240" y="5784"/>
                      <a:pt x="499" y="5784"/>
                    </a:cubicBezTo>
                    <a:cubicBezTo>
                      <a:pt x="589" y="5784"/>
                      <a:pt x="682" y="5757"/>
                      <a:pt x="768" y="5697"/>
                    </a:cubicBezTo>
                    <a:lnTo>
                      <a:pt x="4037" y="3396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891;p70">
                <a:extLst>
                  <a:ext uri="{FF2B5EF4-FFF2-40B4-BE49-F238E27FC236}">
                    <a16:creationId xmlns:a16="http://schemas.microsoft.com/office/drawing/2014/main" id="{56D86039-0DE8-BCBC-F0BE-CFD2D45E16D3}"/>
                  </a:ext>
                </a:extLst>
              </p:cNvPr>
              <p:cNvSpPr/>
              <p:nvPr/>
            </p:nvSpPr>
            <p:spPr>
              <a:xfrm>
                <a:off x="1648710" y="2176104"/>
                <a:ext cx="25346" cy="34097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90" extrusionOk="0">
                    <a:moveTo>
                      <a:pt x="509" y="1"/>
                    </a:moveTo>
                    <a:cubicBezTo>
                      <a:pt x="247" y="1"/>
                      <a:pt x="1" y="203"/>
                      <a:pt x="1" y="494"/>
                    </a:cubicBezTo>
                    <a:lnTo>
                      <a:pt x="1" y="5264"/>
                    </a:lnTo>
                    <a:cubicBezTo>
                      <a:pt x="1" y="5580"/>
                      <a:pt x="231" y="5790"/>
                      <a:pt x="485" y="5790"/>
                    </a:cubicBezTo>
                    <a:cubicBezTo>
                      <a:pt x="580" y="5790"/>
                      <a:pt x="677" y="5761"/>
                      <a:pt x="768" y="5697"/>
                    </a:cubicBezTo>
                    <a:lnTo>
                      <a:pt x="4037" y="3396"/>
                    </a:lnTo>
                    <a:cubicBezTo>
                      <a:pt x="4304" y="3196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1"/>
                      <a:pt x="5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7897;p70">
              <a:extLst>
                <a:ext uri="{FF2B5EF4-FFF2-40B4-BE49-F238E27FC236}">
                  <a16:creationId xmlns:a16="http://schemas.microsoft.com/office/drawing/2014/main" id="{B3098FC7-AD16-10C9-2EAE-D005E4D68A71}"/>
                </a:ext>
              </a:extLst>
            </p:cNvPr>
            <p:cNvGrpSpPr/>
            <p:nvPr/>
          </p:nvGrpSpPr>
          <p:grpSpPr>
            <a:xfrm>
              <a:off x="1414369" y="1785362"/>
              <a:ext cx="171199" cy="280867"/>
              <a:chOff x="1507666" y="1700120"/>
              <a:chExt cx="166390" cy="272978"/>
            </a:xfrm>
          </p:grpSpPr>
          <p:sp>
            <p:nvSpPr>
              <p:cNvPr id="13" name="Google Shape;7898;p70">
                <a:extLst>
                  <a:ext uri="{FF2B5EF4-FFF2-40B4-BE49-F238E27FC236}">
                    <a16:creationId xmlns:a16="http://schemas.microsoft.com/office/drawing/2014/main" id="{B30F25F8-B59C-C9B1-2E5D-91C6C6F7D1BB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37" cy="66009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899;p70">
                <a:extLst>
                  <a:ext uri="{FF2B5EF4-FFF2-40B4-BE49-F238E27FC236}">
                    <a16:creationId xmlns:a16="http://schemas.microsoft.com/office/drawing/2014/main" id="{4F814122-8B01-4B1A-DE20-E0D756094E58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887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900;p70">
                <a:extLst>
                  <a:ext uri="{FF2B5EF4-FFF2-40B4-BE49-F238E27FC236}">
                    <a16:creationId xmlns:a16="http://schemas.microsoft.com/office/drawing/2014/main" id="{28967B23-390A-B071-A248-0F9386C87FE7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887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01;p70">
                <a:extLst>
                  <a:ext uri="{FF2B5EF4-FFF2-40B4-BE49-F238E27FC236}">
                    <a16:creationId xmlns:a16="http://schemas.microsoft.com/office/drawing/2014/main" id="{9C6D5076-921F-4522-9B06-FE8D1719B0A4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37" cy="65620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02;p70">
                <a:extLst>
                  <a:ext uri="{FF2B5EF4-FFF2-40B4-BE49-F238E27FC236}">
                    <a16:creationId xmlns:a16="http://schemas.microsoft.com/office/drawing/2014/main" id="{DDEFC89A-5A21-FE38-E180-81B3421A6362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19" cy="3601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03;p70">
                <a:extLst>
                  <a:ext uri="{FF2B5EF4-FFF2-40B4-BE49-F238E27FC236}">
                    <a16:creationId xmlns:a16="http://schemas.microsoft.com/office/drawing/2014/main" id="{33045523-AB2C-B045-84DC-99F85B8F2603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46" cy="34026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904;p70">
                <a:extLst>
                  <a:ext uri="{FF2B5EF4-FFF2-40B4-BE49-F238E27FC236}">
                    <a16:creationId xmlns:a16="http://schemas.microsoft.com/office/drawing/2014/main" id="{E05079B3-43A1-F65E-F02E-C0DDD6EE014D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46" cy="3390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2" name="Grafik 41">
            <a:extLst>
              <a:ext uri="{FF2B5EF4-FFF2-40B4-BE49-F238E27FC236}">
                <a16:creationId xmlns:a16="http://schemas.microsoft.com/office/drawing/2014/main" id="{BEF34F89-AAF1-518C-87F4-09B6D64F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814" y="3176631"/>
            <a:ext cx="366746" cy="36674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0B569A6-1867-B618-11DE-B5C9C70D8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32" y="2596919"/>
            <a:ext cx="366746" cy="366746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DEF9918E-E5A1-EBDC-6BB5-3DBF40B81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522" y="3736055"/>
            <a:ext cx="366746" cy="366746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F955BC7A-B663-F6F9-72CF-794CE4F7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41" y="2426277"/>
            <a:ext cx="271809" cy="271809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9CF2AE4-1ACD-FB88-97B6-79B35C457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600" y="4095874"/>
            <a:ext cx="273600" cy="273600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7F25A7E1-1234-8EBC-1FE4-A289DB619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600" y="2945001"/>
            <a:ext cx="273600" cy="273600"/>
          </a:xfrm>
          <a:prstGeom prst="rect">
            <a:avLst/>
          </a:prstGeom>
        </p:spPr>
      </p:pic>
      <p:sp>
        <p:nvSpPr>
          <p:cNvPr id="51" name="Google Shape;390;p40">
            <a:extLst>
              <a:ext uri="{FF2B5EF4-FFF2-40B4-BE49-F238E27FC236}">
                <a16:creationId xmlns:a16="http://schemas.microsoft.com/office/drawing/2014/main" id="{DFBBF8E5-8D50-9AA4-805F-2956D0A6CD07}"/>
              </a:ext>
            </a:extLst>
          </p:cNvPr>
          <p:cNvSpPr txBox="1">
            <a:spLocks/>
          </p:cNvSpPr>
          <p:nvPr/>
        </p:nvSpPr>
        <p:spPr>
          <a:xfrm>
            <a:off x="247139" y="3038891"/>
            <a:ext cx="4051200" cy="76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de-DE" dirty="0">
                <a:solidFill>
                  <a:schemeClr val="bg1"/>
                </a:solidFill>
              </a:rPr>
              <a:t>Datensätze aus spezifischen Dokumenten werden geladen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ABE3DF-616B-5392-827B-853C480B4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600" y="3543377"/>
            <a:ext cx="273600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1305BFA-18B1-3F63-71E8-3F18F501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7" y="2041529"/>
            <a:ext cx="3638365" cy="22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8" name="Google Shape;668;p54"/>
          <p:cNvSpPr/>
          <p:nvPr/>
        </p:nvSpPr>
        <p:spPr>
          <a:xfrm flipH="1">
            <a:off x="6399691" y="1461973"/>
            <a:ext cx="1310100" cy="1310100"/>
          </a:xfrm>
          <a:prstGeom prst="blockArc">
            <a:avLst>
              <a:gd name="adj1" fmla="val 6566280"/>
              <a:gd name="adj2" fmla="val 16256715"/>
              <a:gd name="adj3" fmla="val 1271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4"/>
          <p:cNvSpPr/>
          <p:nvPr/>
        </p:nvSpPr>
        <p:spPr>
          <a:xfrm>
            <a:off x="6406698" y="1469120"/>
            <a:ext cx="1296300" cy="12963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54"/>
          <p:cNvSpPr/>
          <p:nvPr/>
        </p:nvSpPr>
        <p:spPr>
          <a:xfrm>
            <a:off x="6558215" y="1620538"/>
            <a:ext cx="993000" cy="9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 Umfrage</a:t>
            </a:r>
            <a:endParaRPr dirty="0"/>
          </a:p>
        </p:txBody>
      </p:sp>
      <p:sp>
        <p:nvSpPr>
          <p:cNvPr id="676" name="Google Shape;676;p54"/>
          <p:cNvSpPr txBox="1"/>
          <p:nvPr/>
        </p:nvSpPr>
        <p:spPr>
          <a:xfrm>
            <a:off x="4783557" y="1157589"/>
            <a:ext cx="269142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Wie oft nutzen sie die Plattform?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77" name="Google Shape;677;p54"/>
          <p:cNvSpPr txBox="1"/>
          <p:nvPr/>
        </p:nvSpPr>
        <p:spPr>
          <a:xfrm>
            <a:off x="4783557" y="1816671"/>
            <a:ext cx="1698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Würden die App monatlich nutzen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9" name="Google Shape;679;p54"/>
          <p:cNvSpPr txBox="1"/>
          <p:nvPr/>
        </p:nvSpPr>
        <p:spPr>
          <a:xfrm>
            <a:off x="6671040" y="1733375"/>
            <a:ext cx="7671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43,5%</a:t>
            </a:r>
            <a:endParaRPr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81" name="Google Shape;681;p54"/>
          <p:cNvSpPr/>
          <p:nvPr/>
        </p:nvSpPr>
        <p:spPr>
          <a:xfrm>
            <a:off x="722376" y="1585511"/>
            <a:ext cx="258300" cy="258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54"/>
          <p:cNvSpPr/>
          <p:nvPr/>
        </p:nvSpPr>
        <p:spPr>
          <a:xfrm>
            <a:off x="722376" y="1185272"/>
            <a:ext cx="258300" cy="25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9140CF-0D9D-5DFD-6BD1-044F60A6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200" y="445025"/>
            <a:ext cx="532800" cy="532800"/>
          </a:xfrm>
          <a:prstGeom prst="rect">
            <a:avLst/>
          </a:prstGeom>
        </p:spPr>
      </p:pic>
      <p:sp>
        <p:nvSpPr>
          <p:cNvPr id="2" name="Google Shape;677;p54">
            <a:extLst>
              <a:ext uri="{FF2B5EF4-FFF2-40B4-BE49-F238E27FC236}">
                <a16:creationId xmlns:a16="http://schemas.microsoft.com/office/drawing/2014/main" id="{168D8A77-9116-6910-BE69-B5F2D977D7BA}"/>
              </a:ext>
            </a:extLst>
          </p:cNvPr>
          <p:cNvSpPr txBox="1"/>
          <p:nvPr/>
        </p:nvSpPr>
        <p:spPr>
          <a:xfrm>
            <a:off x="980676" y="1164448"/>
            <a:ext cx="1698900" cy="2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Einzelne Kunstapp</a:t>
            </a:r>
            <a:endParaRPr sz="11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" name="Google Shape;677;p54">
            <a:extLst>
              <a:ext uri="{FF2B5EF4-FFF2-40B4-BE49-F238E27FC236}">
                <a16:creationId xmlns:a16="http://schemas.microsoft.com/office/drawing/2014/main" id="{ADFC1036-4A61-770D-8964-1DAF0DF1934F}"/>
              </a:ext>
            </a:extLst>
          </p:cNvPr>
          <p:cNvSpPr txBox="1"/>
          <p:nvPr/>
        </p:nvSpPr>
        <p:spPr>
          <a:xfrm>
            <a:off x="980676" y="1547738"/>
            <a:ext cx="1698900" cy="2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Gemeinsame Kusntapp</a:t>
            </a:r>
            <a:endParaRPr sz="11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" name="Untertitel 5">
            <a:extLst>
              <a:ext uri="{FF2B5EF4-FFF2-40B4-BE49-F238E27FC236}">
                <a16:creationId xmlns:a16="http://schemas.microsoft.com/office/drawing/2014/main" id="{15DC7A80-C3DB-182A-A0C6-D4B00BCD99AD}"/>
              </a:ext>
            </a:extLst>
          </p:cNvPr>
          <p:cNvSpPr txBox="1">
            <a:spLocks/>
          </p:cNvSpPr>
          <p:nvPr/>
        </p:nvSpPr>
        <p:spPr>
          <a:xfrm>
            <a:off x="4572000" y="2986110"/>
            <a:ext cx="3362888" cy="5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 b="1" dirty="0">
                <a:latin typeface="Figtree Black" panose="020B0604020202020204" charset="0"/>
              </a:rPr>
              <a:t>Ängste der Probanden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2E8AD33-6A91-8B1A-CECE-344E71EE764E}"/>
              </a:ext>
            </a:extLst>
          </p:cNvPr>
          <p:cNvSpPr txBox="1">
            <a:spLocks/>
          </p:cNvSpPr>
          <p:nvPr/>
        </p:nvSpPr>
        <p:spPr>
          <a:xfrm>
            <a:off x="4222904" y="3348307"/>
            <a:ext cx="4519105" cy="13275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Rechtliche Rahmenbedingungen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Keine sozialen Funktionen / Implementierung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Schwierige Implementierung der Kunstwerke ohne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28724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1305BFA-18B1-3F63-71E8-3F18F501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7" y="2041529"/>
            <a:ext cx="3638365" cy="22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1" name="Google Shape;67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 Umfrage</a:t>
            </a:r>
            <a:endParaRPr dirty="0"/>
          </a:p>
        </p:txBody>
      </p:sp>
      <p:sp>
        <p:nvSpPr>
          <p:cNvPr id="681" name="Google Shape;681;p54"/>
          <p:cNvSpPr/>
          <p:nvPr/>
        </p:nvSpPr>
        <p:spPr>
          <a:xfrm>
            <a:off x="722376" y="1585511"/>
            <a:ext cx="258300" cy="258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54"/>
          <p:cNvSpPr/>
          <p:nvPr/>
        </p:nvSpPr>
        <p:spPr>
          <a:xfrm>
            <a:off x="722376" y="1185272"/>
            <a:ext cx="258300" cy="25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9140CF-0D9D-5DFD-6BD1-044F60A6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200" y="445025"/>
            <a:ext cx="532800" cy="532800"/>
          </a:xfrm>
          <a:prstGeom prst="rect">
            <a:avLst/>
          </a:prstGeom>
        </p:spPr>
      </p:pic>
      <p:sp>
        <p:nvSpPr>
          <p:cNvPr id="2" name="Google Shape;677;p54">
            <a:extLst>
              <a:ext uri="{FF2B5EF4-FFF2-40B4-BE49-F238E27FC236}">
                <a16:creationId xmlns:a16="http://schemas.microsoft.com/office/drawing/2014/main" id="{168D8A77-9116-6910-BE69-B5F2D977D7BA}"/>
              </a:ext>
            </a:extLst>
          </p:cNvPr>
          <p:cNvSpPr txBox="1"/>
          <p:nvPr/>
        </p:nvSpPr>
        <p:spPr>
          <a:xfrm>
            <a:off x="980676" y="1164448"/>
            <a:ext cx="1698900" cy="2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Einzelne Kunstapp</a:t>
            </a:r>
            <a:endParaRPr sz="11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" name="Google Shape;677;p54">
            <a:extLst>
              <a:ext uri="{FF2B5EF4-FFF2-40B4-BE49-F238E27FC236}">
                <a16:creationId xmlns:a16="http://schemas.microsoft.com/office/drawing/2014/main" id="{ADFC1036-4A61-770D-8964-1DAF0DF1934F}"/>
              </a:ext>
            </a:extLst>
          </p:cNvPr>
          <p:cNvSpPr txBox="1"/>
          <p:nvPr/>
        </p:nvSpPr>
        <p:spPr>
          <a:xfrm>
            <a:off x="980676" y="1547738"/>
            <a:ext cx="1698900" cy="2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Gemeinsame Kusntapp</a:t>
            </a:r>
            <a:endParaRPr sz="11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" name="Untertitel 5">
            <a:extLst>
              <a:ext uri="{FF2B5EF4-FFF2-40B4-BE49-F238E27FC236}">
                <a16:creationId xmlns:a16="http://schemas.microsoft.com/office/drawing/2014/main" id="{15DC7A80-C3DB-182A-A0C6-D4B00BCD99AD}"/>
              </a:ext>
            </a:extLst>
          </p:cNvPr>
          <p:cNvSpPr txBox="1">
            <a:spLocks/>
          </p:cNvSpPr>
          <p:nvPr/>
        </p:nvSpPr>
        <p:spPr>
          <a:xfrm>
            <a:off x="4800436" y="1766387"/>
            <a:ext cx="3362888" cy="5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 b="1" dirty="0">
                <a:latin typeface="Figtree Black" panose="020B0604020202020204" charset="0"/>
              </a:rPr>
              <a:t>Ängste der Probanden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2E8AD33-6A91-8B1A-CECE-344E71EE764E}"/>
              </a:ext>
            </a:extLst>
          </p:cNvPr>
          <p:cNvSpPr txBox="1">
            <a:spLocks/>
          </p:cNvSpPr>
          <p:nvPr/>
        </p:nvSpPr>
        <p:spPr>
          <a:xfrm>
            <a:off x="4451340" y="2128584"/>
            <a:ext cx="4519105" cy="18803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Rechtliche Rahmenbedingungen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Zu wenig soziale Funktionen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latin typeface="Hanken Grotesk" panose="020B0604020202020204" charset="0"/>
              </a:rPr>
              <a:t>Schwierige Implementierung der Kunstwerke ohne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46936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25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</a:t>
            </a:r>
            <a:endParaRPr dirty="0"/>
          </a:p>
        </p:txBody>
      </p:sp>
      <p:sp>
        <p:nvSpPr>
          <p:cNvPr id="762" name="Google Shape;762;p56"/>
          <p:cNvSpPr txBox="1"/>
          <p:nvPr/>
        </p:nvSpPr>
        <p:spPr>
          <a:xfrm>
            <a:off x="719999" y="1548350"/>
            <a:ext cx="5493761" cy="30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Google </a:t>
            </a:r>
            <a:r>
              <a:rPr lang="de-DE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Geospatial</a:t>
            </a:r>
            <a:r>
              <a:rPr lang="de-DE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API erlaubt die Entwicklung der App. Allerdings nur mit Limitierungen.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Nur 100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Gelände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- und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Dachanker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möglich</a:t>
            </a:r>
            <a:endParaRPr lang="en-US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de-DE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Nicht alle Geräte können die Depth API nutzen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Umfrage zeigt das Interesse der Probanden und möglichen Erfolg. Dennoch Ängste beachten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Wie “social” wird die App sein für Künstler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Wie werden Kunstwerke hochgeladen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4" name="Google Shape;764;p56"/>
          <p:cNvSpPr txBox="1"/>
          <p:nvPr/>
        </p:nvSpPr>
        <p:spPr>
          <a:xfrm>
            <a:off x="826087" y="1398350"/>
            <a:ext cx="26586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Umsetzung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770" name="Google Shape;770;p56"/>
          <p:cNvCxnSpPr>
            <a:cxnSpLocks/>
          </p:cNvCxnSpPr>
          <p:nvPr/>
        </p:nvCxnSpPr>
        <p:spPr>
          <a:xfrm>
            <a:off x="580975" y="1746950"/>
            <a:ext cx="0" cy="11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56"/>
          <p:cNvCxnSpPr>
            <a:cxnSpLocks/>
          </p:cNvCxnSpPr>
          <p:nvPr/>
        </p:nvCxnSpPr>
        <p:spPr>
          <a:xfrm>
            <a:off x="574460" y="3412850"/>
            <a:ext cx="0" cy="177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64;p56">
            <a:extLst>
              <a:ext uri="{FF2B5EF4-FFF2-40B4-BE49-F238E27FC236}">
                <a16:creationId xmlns:a16="http://schemas.microsoft.com/office/drawing/2014/main" id="{254C5720-E3E2-094D-7AB7-63FD53B25538}"/>
              </a:ext>
            </a:extLst>
          </p:cNvPr>
          <p:cNvSpPr txBox="1"/>
          <p:nvPr/>
        </p:nvSpPr>
        <p:spPr>
          <a:xfrm>
            <a:off x="781055" y="3047951"/>
            <a:ext cx="3603887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Ergebnis der Umfrage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45C21A-45BB-0859-91ED-43169B32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3" y="1316312"/>
            <a:ext cx="345600" cy="345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49CE0E-D416-CD92-E14B-ADDB25975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70" y="2978278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  <a:stCxn id="305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Relevanz</a:t>
            </a:r>
            <a:endParaRPr sz="1600"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Ergebnis</a:t>
            </a:r>
            <a:endParaRPr sz="1600"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192884"/>
            <a:ext cx="2305500" cy="632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Analyse</a:t>
            </a:r>
            <a:endParaRPr sz="1600"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20472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Forschungs-gegenstand</a:t>
            </a:r>
            <a:endParaRPr sz="1600"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Weitere Forschungen</a:t>
            </a:r>
            <a:endParaRPr sz="1600"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Methodik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8D026-2015-2B64-303E-DF77468D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Forschungen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5CBB105-2F7C-02D1-BA02-C89171807E0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7AF1561-D8BB-50BF-2F71-7D553454C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8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7"/>
          <p:cNvSpPr/>
          <p:nvPr/>
        </p:nvSpPr>
        <p:spPr>
          <a:xfrm>
            <a:off x="123777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Weitere Forschungen</a:t>
            </a:r>
            <a:endParaRPr dirty="0"/>
          </a:p>
        </p:txBody>
      </p:sp>
      <p:sp>
        <p:nvSpPr>
          <p:cNvPr id="795" name="Google Shape;795;p5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Können wir die Stadt als Leinwand nutzen?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Planwidrige Gesetzeslücke</a:t>
            </a:r>
            <a:endParaRPr dirty="0"/>
          </a:p>
        </p:txBody>
      </p:sp>
      <p:sp>
        <p:nvSpPr>
          <p:cNvPr id="796" name="Google Shape;796;p57"/>
          <p:cNvSpPr txBox="1">
            <a:spLocks noGrp="1"/>
          </p:cNvSpPr>
          <p:nvPr>
            <p:ph type="subTitle" idx="2"/>
          </p:nvPr>
        </p:nvSpPr>
        <p:spPr>
          <a:xfrm>
            <a:off x="5132666" y="1752725"/>
            <a:ext cx="2942397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wird die A</a:t>
            </a:r>
            <a:r>
              <a:rPr lang="de-DE" dirty="0"/>
              <a:t>n</a:t>
            </a:r>
            <a:r>
              <a:rPr lang="en" dirty="0"/>
              <a:t>kerlimitierung umgangen?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Keine Abhängigkeit der Depth API</a:t>
            </a:r>
            <a:endParaRPr dirty="0"/>
          </a:p>
        </p:txBody>
      </p:sp>
      <p:sp>
        <p:nvSpPr>
          <p:cNvPr id="797" name="Google Shape;797;p5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laden Künstler ihre Kunstwerke hoch? Implementierung von Geospatial Creator</a:t>
            </a:r>
            <a:endParaRPr dirty="0"/>
          </a:p>
        </p:txBody>
      </p:sp>
      <p:sp>
        <p:nvSpPr>
          <p:cNvPr id="798" name="Google Shape;798;p57"/>
          <p:cNvSpPr txBox="1">
            <a:spLocks noGrp="1"/>
          </p:cNvSpPr>
          <p:nvPr>
            <p:ph type="subTitle" idx="4"/>
          </p:nvPr>
        </p:nvSpPr>
        <p:spPr>
          <a:xfrm>
            <a:off x="5132666" y="3336725"/>
            <a:ext cx="2942391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sind die weiteren Funktionen der Datenbank?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Entwicklung möglicher Strukturen</a:t>
            </a:r>
            <a:endParaRPr dirty="0"/>
          </a:p>
        </p:txBody>
      </p:sp>
      <p:sp>
        <p:nvSpPr>
          <p:cNvPr id="799" name="Google Shape;799;p57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Recht</a:t>
            </a:r>
            <a:endParaRPr dirty="0"/>
          </a:p>
        </p:txBody>
      </p:sp>
      <p:sp>
        <p:nvSpPr>
          <p:cNvPr id="800" name="Google Shape;800;p5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Technische Herausforderungen</a:t>
            </a:r>
            <a:endParaRPr dirty="0"/>
          </a:p>
        </p:txBody>
      </p:sp>
      <p:sp>
        <p:nvSpPr>
          <p:cNvPr id="801" name="Google Shape;801;p57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Kunstupload</a:t>
            </a:r>
            <a:endParaRPr dirty="0"/>
          </a:p>
        </p:txBody>
      </p:sp>
      <p:sp>
        <p:nvSpPr>
          <p:cNvPr id="802" name="Google Shape;802;p57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Datenbank</a:t>
            </a:r>
            <a:endParaRPr dirty="0"/>
          </a:p>
        </p:txBody>
      </p:sp>
      <p:cxnSp>
        <p:nvCxnSpPr>
          <p:cNvPr id="825" name="Google Shape;825;p57"/>
          <p:cNvCxnSpPr>
            <a:cxnSpLocks/>
            <a:endCxn id="792" idx="0"/>
          </p:cNvCxnSpPr>
          <p:nvPr/>
        </p:nvCxnSpPr>
        <p:spPr>
          <a:xfrm>
            <a:off x="149592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57"/>
          <p:cNvCxnSpPr>
            <a:stCxn id="792" idx="2"/>
          </p:cNvCxnSpPr>
          <p:nvPr/>
        </p:nvCxnSpPr>
        <p:spPr>
          <a:xfrm>
            <a:off x="1495925" y="3408275"/>
            <a:ext cx="0" cy="177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57"/>
          <p:cNvCxnSpPr>
            <a:cxnSpLocks/>
          </p:cNvCxnSpPr>
          <p:nvPr/>
        </p:nvCxnSpPr>
        <p:spPr>
          <a:xfrm>
            <a:off x="4871975" y="1840663"/>
            <a:ext cx="0" cy="105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57"/>
          <p:cNvCxnSpPr>
            <a:cxnSpLocks/>
          </p:cNvCxnSpPr>
          <p:nvPr/>
        </p:nvCxnSpPr>
        <p:spPr>
          <a:xfrm>
            <a:off x="4871975" y="3408275"/>
            <a:ext cx="0" cy="178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EC3DCFD6-C4E0-B4BC-E564-3727B251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96" y="1401313"/>
            <a:ext cx="345600" cy="345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329CAA-CD34-48B2-B8A5-64234988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90" y="2993612"/>
            <a:ext cx="345600" cy="345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5CE122-838E-90ED-8FC9-A56EC2345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31" y="1444189"/>
            <a:ext cx="345600" cy="345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9F21C1-1628-A90B-9F29-70F59D530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483" y="2984252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A7BD5-529B-4402-EA55-FE2B7C3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F905F9-53C1-1709-6B89-8DEB3AA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267695"/>
            <a:ext cx="7800545" cy="635400"/>
          </a:xfrm>
        </p:spPr>
        <p:txBody>
          <a:bodyPr/>
          <a:lstStyle/>
          <a:p>
            <a:pPr marL="482600" indent="-342900" algn="l">
              <a:buFont typeface="+mj-lt"/>
              <a:buAutoNum type="arabicParenBoth"/>
            </a:pPr>
            <a:r>
              <a:rPr lang="de-DE" sz="1100" dirty="0">
                <a:hlinkClick r:id="rId2"/>
              </a:rPr>
              <a:t>https://www.geospatialworld.net/prime/business-and-industry-trends/what-is-visual-positioning-system-vps/</a:t>
            </a:r>
            <a:r>
              <a:rPr lang="de-DE" sz="1100" dirty="0"/>
              <a:t>   </a:t>
            </a:r>
          </a:p>
          <a:p>
            <a:pPr marL="482600" indent="-342900" algn="l">
              <a:buFont typeface="+mj-lt"/>
              <a:buAutoNum type="arabicParenBoth"/>
            </a:pPr>
            <a:r>
              <a:rPr lang="de-DE" sz="1100" dirty="0"/>
              <a:t>Screenshot des Prototyps</a:t>
            </a:r>
          </a:p>
          <a:p>
            <a:pPr marL="482600" indent="-342900" algn="l">
              <a:buFont typeface="+mj-lt"/>
              <a:buAutoNum type="arabicParenBoth"/>
            </a:pPr>
            <a:r>
              <a:rPr lang="de-DE" sz="1100" dirty="0"/>
              <a:t>Screenshots von </a:t>
            </a:r>
            <a:r>
              <a:rPr lang="de-DE" sz="1100" dirty="0">
                <a:hlinkClick r:id="rId3"/>
              </a:rPr>
              <a:t>https://github.com/google-ar/arcore-android-sdk/tree/master/samples/geospatial_java</a:t>
            </a:r>
            <a:r>
              <a:rPr lang="de-DE" sz="1100" dirty="0"/>
              <a:t> </a:t>
            </a:r>
          </a:p>
          <a:p>
            <a:pPr marL="482600" indent="-342900" algn="l">
              <a:buFont typeface="+mj-lt"/>
              <a:buAutoNum type="arabicParenBoth"/>
            </a:pPr>
            <a:r>
              <a:rPr lang="de-DE" sz="1100" dirty="0"/>
              <a:t>Screenshots von </a:t>
            </a:r>
            <a:r>
              <a:rPr lang="de-DE" sz="1100" dirty="0">
                <a:hlinkClick r:id="rId3"/>
              </a:rPr>
              <a:t>https://github.com/google-ar/arcore-android-sdk/tree/master/samples/geospatial_java</a:t>
            </a:r>
            <a:r>
              <a:rPr lang="de-DE" sz="1100" dirty="0"/>
              <a:t> </a:t>
            </a:r>
          </a:p>
          <a:p>
            <a:pPr marL="482600" indent="-342900" algn="l">
              <a:buFont typeface="+mj-lt"/>
              <a:buAutoNum type="arabicParenBoth"/>
            </a:pPr>
            <a:r>
              <a:rPr lang="de-DE" sz="1100" dirty="0">
                <a:hlinkClick r:id="rId4"/>
              </a:rPr>
              <a:t>https://developers.google.com/ar/develop/depth</a:t>
            </a:r>
            <a:endParaRPr lang="de-DE" sz="1100" dirty="0"/>
          </a:p>
          <a:p>
            <a:pPr marL="482600" indent="-342900" algn="l">
              <a:buFont typeface="+mj-lt"/>
              <a:buAutoNum type="arabicParenBoth"/>
            </a:pPr>
            <a:r>
              <a:rPr lang="de-DE" sz="1100" dirty="0"/>
              <a:t>Screenshot des Prototyps</a:t>
            </a:r>
          </a:p>
          <a:p>
            <a:pPr marL="482600" indent="-342900" algn="l">
              <a:buFont typeface="+mj-lt"/>
              <a:buAutoNum type="arabicParenBoth"/>
            </a:pPr>
            <a:endParaRPr lang="de-DE" sz="1100" dirty="0"/>
          </a:p>
          <a:p>
            <a:pPr marL="482600" indent="-342900" algn="l">
              <a:buFont typeface="+mj-lt"/>
              <a:buAutoNum type="arabicParenBoth"/>
            </a:pPr>
            <a:endParaRPr lang="de-DE" sz="11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6884-2666-441F-25C4-64F713DB0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9" y="3987968"/>
            <a:ext cx="5786020" cy="5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Relevanz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Relevanz</a:t>
            </a:r>
            <a:endParaRPr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Marktanteil von AR-Software und Hardware steigt jährlich und neue Produkte werden veröffentlicht wie die Apple Vision Pro.</a:t>
            </a: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Unternehmen wie 3DQR bieten die Entwicklung einer digitalen AR-Ausstellung der Modelle des Kunden, weitere Ausstellungen nutzen eigene Software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ARCore erlaubt die Entwicklung</a:t>
            </a:r>
            <a:r>
              <a:rPr lang="de-DE" dirty="0"/>
              <a:t> eigener Android AR-Apps und bietet jährlich neue Werkzeuge, darunter die </a:t>
            </a:r>
            <a:r>
              <a:rPr lang="de-DE" dirty="0" err="1"/>
              <a:t>Geospatial</a:t>
            </a:r>
            <a:r>
              <a:rPr lang="de-DE" dirty="0"/>
              <a:t> API.</a:t>
            </a:r>
            <a:endParaRPr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Aufstieg von AR</a:t>
            </a:r>
            <a:endParaRPr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Angebotene Software</a:t>
            </a:r>
            <a:endParaRPr dirty="0"/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ARCore erlaubt die Entwicklung einer eigenen App</a:t>
            </a:r>
            <a:endParaRPr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DA7A474-FC37-6293-48B9-0775E51C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25" y="1300668"/>
            <a:ext cx="345600" cy="345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0E284D7-8FC7-2B9F-C013-EB5F69204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63" y="2507571"/>
            <a:ext cx="345600" cy="345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59A98D6-5E14-45A3-BC7C-7F736AE33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63" y="3714474"/>
            <a:ext cx="345600" cy="34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Forschungsansatz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3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44"/>
          <p:cNvCxnSpPr>
            <a:stCxn id="420" idx="3"/>
            <a:endCxn id="421" idx="1"/>
          </p:cNvCxnSpPr>
          <p:nvPr/>
        </p:nvCxnSpPr>
        <p:spPr>
          <a:xfrm>
            <a:off x="4208912" y="2129725"/>
            <a:ext cx="3080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Forschungsansatz</a:t>
            </a:r>
            <a:endParaRPr dirty="0"/>
          </a:p>
        </p:txBody>
      </p:sp>
      <p:sp>
        <p:nvSpPr>
          <p:cNvPr id="423" name="Google Shape;423;p44"/>
          <p:cNvSpPr txBox="1"/>
          <p:nvPr/>
        </p:nvSpPr>
        <p:spPr>
          <a:xfrm>
            <a:off x="895217" y="1875750"/>
            <a:ext cx="2202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AR-Kunst-App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895174" y="2215400"/>
            <a:ext cx="22026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Plattform zur Füllung der aktuellen Marktlücke mit einer einheitlichen Kunstausstellungsplattform.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5" name="Google Shape;425;p44"/>
          <p:cNvSpPr txBox="1"/>
          <p:nvPr/>
        </p:nvSpPr>
        <p:spPr>
          <a:xfrm>
            <a:off x="3249812" y="246487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Design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6" name="Google Shape;426;p44"/>
          <p:cNvSpPr txBox="1"/>
          <p:nvPr/>
        </p:nvSpPr>
        <p:spPr>
          <a:xfrm>
            <a:off x="3249824" y="2628325"/>
            <a:ext cx="1552500" cy="10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Funktionen, Ziele und Zielgruppe der App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7" name="Google Shape;427;p44"/>
          <p:cNvSpPr txBox="1"/>
          <p:nvPr/>
        </p:nvSpPr>
        <p:spPr>
          <a:xfrm>
            <a:off x="4962590" y="246487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Technik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8" name="Google Shape;428;p44"/>
          <p:cNvSpPr txBox="1"/>
          <p:nvPr/>
        </p:nvSpPr>
        <p:spPr>
          <a:xfrm>
            <a:off x="4962597" y="2647724"/>
            <a:ext cx="1552500" cy="100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Umsetzung der Plattform dank Google Geospatial API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9" name="Google Shape;429;p44"/>
          <p:cNvSpPr txBox="1"/>
          <p:nvPr/>
        </p:nvSpPr>
        <p:spPr>
          <a:xfrm>
            <a:off x="6696325" y="246487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Interesse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6696326" y="2628325"/>
            <a:ext cx="1552500" cy="10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Interesse der potenziellen Zielgruppe erarbeiten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4026075" y="4094851"/>
            <a:ext cx="3427669" cy="75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Kann die App umgesetzt werden?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3843212" y="19468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01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32" name="Google Shape;432;p44"/>
          <p:cNvSpPr txBox="1"/>
          <p:nvPr/>
        </p:nvSpPr>
        <p:spPr>
          <a:xfrm>
            <a:off x="5555990" y="19468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02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7289725" y="19468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03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455" name="Google Shape;455;p44"/>
          <p:cNvCxnSpPr>
            <a:cxnSpLocks/>
            <a:stCxn id="426" idx="2"/>
            <a:endCxn id="431" idx="0"/>
          </p:cNvCxnSpPr>
          <p:nvPr/>
        </p:nvCxnSpPr>
        <p:spPr>
          <a:xfrm rot="16200000" flipH="1">
            <a:off x="4663925" y="3018866"/>
            <a:ext cx="438134" cy="17138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4"/>
          <p:cNvCxnSpPr>
            <a:cxnSpLocks/>
            <a:stCxn id="428" idx="2"/>
            <a:endCxn id="431" idx="0"/>
          </p:cNvCxnSpPr>
          <p:nvPr/>
        </p:nvCxnSpPr>
        <p:spPr>
          <a:xfrm rot="16200000" flipH="1">
            <a:off x="5516848" y="3871788"/>
            <a:ext cx="445061" cy="10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44"/>
          <p:cNvCxnSpPr>
            <a:cxnSpLocks/>
            <a:stCxn id="430" idx="2"/>
            <a:endCxn id="431" idx="0"/>
          </p:cNvCxnSpPr>
          <p:nvPr/>
        </p:nvCxnSpPr>
        <p:spPr>
          <a:xfrm rot="5400000">
            <a:off x="6387176" y="3009451"/>
            <a:ext cx="438134" cy="17326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5564C24-1726-E578-7084-18CAB1DB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12" y="1468375"/>
            <a:ext cx="345600" cy="345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1A91B41-0995-D186-4BD4-E00B4B78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437" y="1503010"/>
            <a:ext cx="345600" cy="34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DA48D1F-8451-6A3A-7A11-AD1759B6A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180" y="146837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6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Methodik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Angewandte Methodiken</a:t>
            </a:r>
            <a:endParaRPr dirty="0"/>
          </a:p>
        </p:txBody>
      </p:sp>
      <p:sp>
        <p:nvSpPr>
          <p:cNvPr id="620" name="Google Shape;620;p51"/>
          <p:cNvSpPr txBox="1"/>
          <p:nvPr/>
        </p:nvSpPr>
        <p:spPr>
          <a:xfrm>
            <a:off x="5098326" y="120775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Was sind Aufgaben, Ziele und die Zielgruppe der AR-Kunst-Plattform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5094378" y="2051967"/>
            <a:ext cx="33324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Wie funktioniert Google Geospatial API, kann die App entwickelt werden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5094375" y="2898883"/>
            <a:ext cx="333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Mixed-Methods U</a:t>
            </a:r>
            <a:r>
              <a:rPr lang="de-DE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</a:t>
            </a: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frage mit potenzieller Zielgruppe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5098326" y="373890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Ist die Umsetzung der App möglich? Was sind weitere notwendige Forschungen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Methodik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2884875" y="132264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Anwendungsfall definieren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Prototyp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7" name="Google Shape;627;p51"/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Empirische Forschung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8" name="Google Shape;628;p51"/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Analyse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629" name="Google Shape;629;p51"/>
          <p:cNvCxnSpPr>
            <a:stCxn id="624" idx="3"/>
            <a:endCxn id="625" idx="1"/>
          </p:cNvCxnSpPr>
          <p:nvPr/>
        </p:nvCxnSpPr>
        <p:spPr>
          <a:xfrm rot="10800000" flipH="1">
            <a:off x="2040700" y="1559675"/>
            <a:ext cx="844200" cy="126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1"/>
          <p:cNvCxnSpPr>
            <a:stCxn id="624" idx="3"/>
            <a:endCxn id="626" idx="1"/>
          </p:cNvCxnSpPr>
          <p:nvPr/>
        </p:nvCxnSpPr>
        <p:spPr>
          <a:xfrm rot="10800000" flipH="1">
            <a:off x="2040700" y="24035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/>
          <p:cNvCxnSpPr>
            <a:stCxn id="624" idx="3"/>
            <a:endCxn id="627" idx="1"/>
          </p:cNvCxnSpPr>
          <p:nvPr/>
        </p:nvCxnSpPr>
        <p:spPr>
          <a:xfrm>
            <a:off x="2040700" y="28253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/>
          <p:cNvCxnSpPr>
            <a:stCxn id="624" idx="3"/>
            <a:endCxn id="628" idx="1"/>
          </p:cNvCxnSpPr>
          <p:nvPr/>
        </p:nvCxnSpPr>
        <p:spPr>
          <a:xfrm>
            <a:off x="2040700" y="2825375"/>
            <a:ext cx="844200" cy="126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3" name="Google Shape;633;p51"/>
          <p:cNvGrpSpPr/>
          <p:nvPr/>
        </p:nvGrpSpPr>
        <p:grpSpPr>
          <a:xfrm>
            <a:off x="1095870" y="1996617"/>
            <a:ext cx="514759" cy="516741"/>
            <a:chOff x="1751813" y="2520150"/>
            <a:chExt cx="343700" cy="345000"/>
          </a:xfrm>
        </p:grpSpPr>
        <p:sp>
          <p:nvSpPr>
            <p:cNvPr id="634" name="Google Shape;634;p51"/>
            <p:cNvSpPr/>
            <p:nvPr/>
          </p:nvSpPr>
          <p:spPr>
            <a:xfrm>
              <a:off x="1949413" y="2527850"/>
              <a:ext cx="14900" cy="328850"/>
            </a:xfrm>
            <a:custGeom>
              <a:avLst/>
              <a:gdLst/>
              <a:ahLst/>
              <a:cxnLst/>
              <a:rect l="l" t="t" r="r" b="b"/>
              <a:pathLst>
                <a:path w="596" h="13154" extrusionOk="0">
                  <a:moveTo>
                    <a:pt x="0" y="0"/>
                  </a:moveTo>
                  <a:lnTo>
                    <a:pt x="0" y="13153"/>
                  </a:lnTo>
                  <a:lnTo>
                    <a:pt x="595" y="131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1905588" y="2527850"/>
              <a:ext cx="14900" cy="329875"/>
            </a:xfrm>
            <a:custGeom>
              <a:avLst/>
              <a:gdLst/>
              <a:ahLst/>
              <a:cxnLst/>
              <a:rect l="l" t="t" r="r" b="b"/>
              <a:pathLst>
                <a:path w="596" h="13195" extrusionOk="0">
                  <a:moveTo>
                    <a:pt x="0" y="0"/>
                  </a:moveTo>
                  <a:lnTo>
                    <a:pt x="0" y="13194"/>
                  </a:lnTo>
                  <a:lnTo>
                    <a:pt x="595" y="13194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2044238" y="2575775"/>
              <a:ext cx="43850" cy="14900"/>
            </a:xfrm>
            <a:custGeom>
              <a:avLst/>
              <a:gdLst/>
              <a:ahLst/>
              <a:cxnLst/>
              <a:rect l="l" t="t" r="r" b="b"/>
              <a:pathLst>
                <a:path w="1754" h="596" extrusionOk="0">
                  <a:moveTo>
                    <a:pt x="1" y="0"/>
                  </a:moveTo>
                  <a:lnTo>
                    <a:pt x="1" y="595"/>
                  </a:lnTo>
                  <a:lnTo>
                    <a:pt x="1754" y="59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1751813" y="2520150"/>
              <a:ext cx="256325" cy="345000"/>
            </a:xfrm>
            <a:custGeom>
              <a:avLst/>
              <a:gdLst/>
              <a:ahLst/>
              <a:cxnLst/>
              <a:rect l="l" t="t" r="r" b="b"/>
              <a:pathLst>
                <a:path w="10253" h="13800" extrusionOk="0">
                  <a:moveTo>
                    <a:pt x="9135" y="606"/>
                  </a:moveTo>
                  <a:cubicBezTo>
                    <a:pt x="9442" y="606"/>
                    <a:pt x="9647" y="862"/>
                    <a:pt x="9647" y="1118"/>
                  </a:cubicBezTo>
                  <a:lnTo>
                    <a:pt x="9647" y="12692"/>
                  </a:lnTo>
                  <a:cubicBezTo>
                    <a:pt x="9647" y="12990"/>
                    <a:pt x="9442" y="13205"/>
                    <a:pt x="9135" y="13205"/>
                  </a:cubicBezTo>
                  <a:lnTo>
                    <a:pt x="595" y="13205"/>
                  </a:lnTo>
                  <a:lnTo>
                    <a:pt x="595" y="606"/>
                  </a:lnTo>
                  <a:close/>
                  <a:moveTo>
                    <a:pt x="298" y="1"/>
                  </a:moveTo>
                  <a:cubicBezTo>
                    <a:pt x="124" y="1"/>
                    <a:pt x="1" y="134"/>
                    <a:pt x="1" y="308"/>
                  </a:cubicBezTo>
                  <a:lnTo>
                    <a:pt x="1" y="13502"/>
                  </a:lnTo>
                  <a:cubicBezTo>
                    <a:pt x="1" y="13676"/>
                    <a:pt x="124" y="13799"/>
                    <a:pt x="298" y="13799"/>
                  </a:cubicBezTo>
                  <a:lnTo>
                    <a:pt x="9135" y="13799"/>
                  </a:lnTo>
                  <a:cubicBezTo>
                    <a:pt x="9740" y="13799"/>
                    <a:pt x="10252" y="13287"/>
                    <a:pt x="10252" y="12692"/>
                  </a:cubicBezTo>
                  <a:lnTo>
                    <a:pt x="10252" y="1118"/>
                  </a:lnTo>
                  <a:cubicBezTo>
                    <a:pt x="10252" y="513"/>
                    <a:pt x="9740" y="1"/>
                    <a:pt x="91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2036813" y="2521350"/>
              <a:ext cx="58700" cy="343800"/>
            </a:xfrm>
            <a:custGeom>
              <a:avLst/>
              <a:gdLst/>
              <a:ahLst/>
              <a:cxnLst/>
              <a:rect l="l" t="t" r="r" b="b"/>
              <a:pathLst>
                <a:path w="2348" h="13752" extrusionOk="0">
                  <a:moveTo>
                    <a:pt x="1170" y="594"/>
                  </a:moveTo>
                  <a:cubicBezTo>
                    <a:pt x="1193" y="594"/>
                    <a:pt x="1217" y="596"/>
                    <a:pt x="1241" y="599"/>
                  </a:cubicBezTo>
                  <a:cubicBezTo>
                    <a:pt x="1538" y="599"/>
                    <a:pt x="1753" y="855"/>
                    <a:pt x="1753" y="1152"/>
                  </a:cubicBezTo>
                  <a:lnTo>
                    <a:pt x="1753" y="12214"/>
                  </a:lnTo>
                  <a:lnTo>
                    <a:pt x="1159" y="12942"/>
                  </a:lnTo>
                  <a:lnTo>
                    <a:pt x="605" y="12214"/>
                  </a:lnTo>
                  <a:lnTo>
                    <a:pt x="605" y="1152"/>
                  </a:lnTo>
                  <a:cubicBezTo>
                    <a:pt x="605" y="838"/>
                    <a:pt x="862" y="594"/>
                    <a:pt x="1170" y="594"/>
                  </a:cubicBezTo>
                  <a:close/>
                  <a:moveTo>
                    <a:pt x="1211" y="1"/>
                  </a:moveTo>
                  <a:cubicBezTo>
                    <a:pt x="1180" y="1"/>
                    <a:pt x="1149" y="2"/>
                    <a:pt x="1118" y="4"/>
                  </a:cubicBezTo>
                  <a:cubicBezTo>
                    <a:pt x="472" y="4"/>
                    <a:pt x="0" y="517"/>
                    <a:pt x="0" y="1152"/>
                  </a:cubicBezTo>
                  <a:lnTo>
                    <a:pt x="0" y="12347"/>
                  </a:lnTo>
                  <a:cubicBezTo>
                    <a:pt x="0" y="12388"/>
                    <a:pt x="0" y="12470"/>
                    <a:pt x="41" y="12511"/>
                  </a:cubicBezTo>
                  <a:lnTo>
                    <a:pt x="943" y="13628"/>
                  </a:lnTo>
                  <a:cubicBezTo>
                    <a:pt x="984" y="13710"/>
                    <a:pt x="1066" y="13751"/>
                    <a:pt x="1159" y="13751"/>
                  </a:cubicBezTo>
                  <a:cubicBezTo>
                    <a:pt x="1241" y="13751"/>
                    <a:pt x="1323" y="13710"/>
                    <a:pt x="1415" y="13628"/>
                  </a:cubicBezTo>
                  <a:lnTo>
                    <a:pt x="2266" y="12511"/>
                  </a:lnTo>
                  <a:cubicBezTo>
                    <a:pt x="2307" y="12470"/>
                    <a:pt x="2348" y="12388"/>
                    <a:pt x="2348" y="12347"/>
                  </a:cubicBezTo>
                  <a:lnTo>
                    <a:pt x="2348" y="1152"/>
                  </a:lnTo>
                  <a:cubicBezTo>
                    <a:pt x="2348" y="497"/>
                    <a:pt x="1844" y="1"/>
                    <a:pt x="12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1795638" y="2565000"/>
              <a:ext cx="70500" cy="15150"/>
            </a:xfrm>
            <a:custGeom>
              <a:avLst/>
              <a:gdLst/>
              <a:ahLst/>
              <a:cxnLst/>
              <a:rect l="l" t="t" r="r" b="b"/>
              <a:pathLst>
                <a:path w="2820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2512" y="606"/>
                  </a:lnTo>
                  <a:cubicBezTo>
                    <a:pt x="2686" y="606"/>
                    <a:pt x="2820" y="431"/>
                    <a:pt x="2820" y="257"/>
                  </a:cubicBezTo>
                  <a:cubicBezTo>
                    <a:pt x="2769" y="93"/>
                    <a:pt x="2645" y="1"/>
                    <a:pt x="25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1795638" y="2608825"/>
              <a:ext cx="48975" cy="15150"/>
            </a:xfrm>
            <a:custGeom>
              <a:avLst/>
              <a:gdLst/>
              <a:ahLst/>
              <a:cxnLst/>
              <a:rect l="l" t="t" r="r" b="b"/>
              <a:pathLst>
                <a:path w="1959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1620" y="606"/>
                  </a:lnTo>
                  <a:cubicBezTo>
                    <a:pt x="1795" y="606"/>
                    <a:pt x="1959" y="431"/>
                    <a:pt x="1918" y="257"/>
                  </a:cubicBezTo>
                  <a:cubicBezTo>
                    <a:pt x="1918" y="93"/>
                    <a:pt x="1743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773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Ergebnisse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56568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Bildschirmpräsentation (16:9)</PresentationFormat>
  <Paragraphs>173</Paragraphs>
  <Slides>22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Lato</vt:lpstr>
      <vt:lpstr>Hanken Grotesk</vt:lpstr>
      <vt:lpstr>Arial</vt:lpstr>
      <vt:lpstr>Figtree Black</vt:lpstr>
      <vt:lpstr>Elegant Black &amp; White Thesis Defense by Slidesgo</vt:lpstr>
      <vt:lpstr>Analyse der Google Geospatial API: Möglicher Anwendungsfall am Beispiel einer Augmented-Reality-Kunstausstellungs-App</vt:lpstr>
      <vt:lpstr>Agenda</vt:lpstr>
      <vt:lpstr>Relevanz</vt:lpstr>
      <vt:lpstr>Relevanz</vt:lpstr>
      <vt:lpstr>Forschungsansatz</vt:lpstr>
      <vt:lpstr>Forschungsansatz</vt:lpstr>
      <vt:lpstr>Methodik</vt:lpstr>
      <vt:lpstr>Angewandte Methodiken</vt:lpstr>
      <vt:lpstr>Ergebnisse</vt:lpstr>
      <vt:lpstr>Ergebnis Prototyp</vt:lpstr>
      <vt:lpstr>Ergebnisse</vt:lpstr>
      <vt:lpstr>Ergebnisse</vt:lpstr>
      <vt:lpstr>Weitere APIs</vt:lpstr>
      <vt:lpstr>Weitere APIs</vt:lpstr>
      <vt:lpstr>Ergebnis Datenbank</vt:lpstr>
      <vt:lpstr>Ergebnis Umfrage</vt:lpstr>
      <vt:lpstr>Ergebnis Umfrage</vt:lpstr>
      <vt:lpstr>Analyse </vt:lpstr>
      <vt:lpstr>Analyse</vt:lpstr>
      <vt:lpstr>Weitere Forschungen</vt:lpstr>
      <vt:lpstr>Weitere Forschungen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Test Office</cp:lastModifiedBy>
  <cp:revision>42</cp:revision>
  <dcterms:modified xsi:type="dcterms:W3CDTF">2024-08-14T14:18:34Z</dcterms:modified>
</cp:coreProperties>
</file>