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DCC76E-025B-480B-8553-192CCA4E3094}">
  <a:tblStyle styleId="{42DCC76E-025B-480B-8553-192CCA4E3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a4a897ad0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a4a897ad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a4a897ad0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a4a897ad0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a05b330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a05b330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a544e12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a544e12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a544e12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a544e12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a79606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a79606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a796061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a796061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a796061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a796061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a05b330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a05b330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a796061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a796061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a796061a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a796061a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a05b3305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a05b330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a4a897a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a4a897a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Avdyl Krasniqi &amp; Albesë Matoshi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387975" y="249150"/>
            <a:ext cx="8549400" cy="46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3727275" y="1384525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782125" y="20422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4031975" y="20422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[2]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6281850" y="20422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5" name="Google Shape;135;p22"/>
          <p:cNvCxnSpPr>
            <a:stCxn id="131" idx="2"/>
            <a:endCxn id="132" idx="0"/>
          </p:cNvCxnSpPr>
          <p:nvPr/>
        </p:nvCxnSpPr>
        <p:spPr>
          <a:xfrm flipH="1">
            <a:off x="2422425" y="1890025"/>
            <a:ext cx="19452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2"/>
          <p:cNvCxnSpPr>
            <a:stCxn id="131" idx="2"/>
            <a:endCxn id="133" idx="0"/>
          </p:cNvCxnSpPr>
          <p:nvPr/>
        </p:nvCxnSpPr>
        <p:spPr>
          <a:xfrm>
            <a:off x="4367625" y="1890025"/>
            <a:ext cx="3048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2"/>
          <p:cNvCxnSpPr>
            <a:stCxn id="131" idx="2"/>
            <a:endCxn id="134" idx="0"/>
          </p:cNvCxnSpPr>
          <p:nvPr/>
        </p:nvCxnSpPr>
        <p:spPr>
          <a:xfrm>
            <a:off x="4367625" y="1890025"/>
            <a:ext cx="25545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2"/>
          <p:cNvSpPr/>
          <p:nvPr/>
        </p:nvSpPr>
        <p:spPr>
          <a:xfrm>
            <a:off x="813050" y="28591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[1,2]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2225025" y="28591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4128825" y="28591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[2,3]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41" name="Google Shape;141;p22"/>
          <p:cNvCxnSpPr>
            <a:stCxn id="133" idx="2"/>
            <a:endCxn id="140" idx="0"/>
          </p:cNvCxnSpPr>
          <p:nvPr/>
        </p:nvCxnSpPr>
        <p:spPr>
          <a:xfrm>
            <a:off x="4672325" y="2547750"/>
            <a:ext cx="969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>
            <a:stCxn id="132" idx="2"/>
            <a:endCxn id="138" idx="0"/>
          </p:cNvCxnSpPr>
          <p:nvPr/>
        </p:nvCxnSpPr>
        <p:spPr>
          <a:xfrm flipH="1">
            <a:off x="1453475" y="2547750"/>
            <a:ext cx="9690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stCxn id="132" idx="2"/>
            <a:endCxn id="139" idx="0"/>
          </p:cNvCxnSpPr>
          <p:nvPr/>
        </p:nvCxnSpPr>
        <p:spPr>
          <a:xfrm>
            <a:off x="2422475" y="2547750"/>
            <a:ext cx="4428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 txBox="1"/>
          <p:nvPr/>
        </p:nvSpPr>
        <p:spPr>
          <a:xfrm>
            <a:off x="602275" y="401500"/>
            <a:ext cx="39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 = 3, K = 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602275" y="36760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[1,2,3]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46" name="Google Shape;146;p22"/>
          <p:cNvCxnSpPr>
            <a:stCxn id="138" idx="2"/>
            <a:endCxn id="145" idx="0"/>
          </p:cNvCxnSpPr>
          <p:nvPr/>
        </p:nvCxnSpPr>
        <p:spPr>
          <a:xfrm flipH="1">
            <a:off x="1242500" y="3364650"/>
            <a:ext cx="2109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 txBox="1"/>
          <p:nvPr/>
        </p:nvSpPr>
        <p:spPr>
          <a:xfrm>
            <a:off x="6321125" y="2602500"/>
            <a:ext cx="24504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Preorder: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1,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1,2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1,2,3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1,3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2,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2,3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387975" y="249150"/>
            <a:ext cx="8549400" cy="46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2921975" y="879025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089975" y="20422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3308875" y="2042125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[2]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676250" y="20476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57" name="Google Shape;157;p23"/>
          <p:cNvCxnSpPr>
            <a:stCxn id="153" idx="2"/>
            <a:endCxn id="154" idx="0"/>
          </p:cNvCxnSpPr>
          <p:nvPr/>
        </p:nvCxnSpPr>
        <p:spPr>
          <a:xfrm flipH="1">
            <a:off x="1730225" y="1384525"/>
            <a:ext cx="18321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>
            <a:stCxn id="153" idx="2"/>
            <a:endCxn id="155" idx="0"/>
          </p:cNvCxnSpPr>
          <p:nvPr/>
        </p:nvCxnSpPr>
        <p:spPr>
          <a:xfrm>
            <a:off x="3562325" y="1384525"/>
            <a:ext cx="3870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3"/>
          <p:cNvCxnSpPr>
            <a:stCxn id="153" idx="2"/>
            <a:endCxn id="156" idx="0"/>
          </p:cNvCxnSpPr>
          <p:nvPr/>
        </p:nvCxnSpPr>
        <p:spPr>
          <a:xfrm>
            <a:off x="3562325" y="1384525"/>
            <a:ext cx="17544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3"/>
          <p:cNvSpPr/>
          <p:nvPr/>
        </p:nvSpPr>
        <p:spPr>
          <a:xfrm>
            <a:off x="458025" y="27034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[1,2]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826700" y="27034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3195375" y="2703425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[2,3]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63" name="Google Shape;163;p23"/>
          <p:cNvCxnSpPr>
            <a:stCxn id="155" idx="2"/>
            <a:endCxn id="162" idx="0"/>
          </p:cNvCxnSpPr>
          <p:nvPr/>
        </p:nvCxnSpPr>
        <p:spPr>
          <a:xfrm flipH="1">
            <a:off x="3835825" y="2547625"/>
            <a:ext cx="1134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3"/>
          <p:cNvCxnSpPr>
            <a:stCxn id="154" idx="2"/>
            <a:endCxn id="160" idx="0"/>
          </p:cNvCxnSpPr>
          <p:nvPr/>
        </p:nvCxnSpPr>
        <p:spPr>
          <a:xfrm flipH="1">
            <a:off x="1098525" y="2547750"/>
            <a:ext cx="6318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3"/>
          <p:cNvCxnSpPr>
            <a:stCxn id="154" idx="2"/>
            <a:endCxn id="161" idx="0"/>
          </p:cNvCxnSpPr>
          <p:nvPr/>
        </p:nvCxnSpPr>
        <p:spPr>
          <a:xfrm>
            <a:off x="1730325" y="2547750"/>
            <a:ext cx="7368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3"/>
          <p:cNvSpPr txBox="1"/>
          <p:nvPr/>
        </p:nvSpPr>
        <p:spPr>
          <a:xfrm>
            <a:off x="602275" y="401500"/>
            <a:ext cx="39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 = 4, K = 4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387975" y="33646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[1,2,3]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68" name="Google Shape;168;p23"/>
          <p:cNvCxnSpPr>
            <a:stCxn id="160" idx="2"/>
            <a:endCxn id="167" idx="0"/>
          </p:cNvCxnSpPr>
          <p:nvPr/>
        </p:nvCxnSpPr>
        <p:spPr>
          <a:xfrm flipH="1">
            <a:off x="1028175" y="3208950"/>
            <a:ext cx="702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3"/>
          <p:cNvSpPr/>
          <p:nvPr/>
        </p:nvSpPr>
        <p:spPr>
          <a:xfrm>
            <a:off x="6043625" y="20476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[4]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70" name="Google Shape;170;p23"/>
          <p:cNvCxnSpPr>
            <a:stCxn id="153" idx="2"/>
            <a:endCxn id="169" idx="0"/>
          </p:cNvCxnSpPr>
          <p:nvPr/>
        </p:nvCxnSpPr>
        <p:spPr>
          <a:xfrm>
            <a:off x="3562325" y="1384525"/>
            <a:ext cx="31218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3"/>
          <p:cNvSpPr/>
          <p:nvPr/>
        </p:nvSpPr>
        <p:spPr>
          <a:xfrm>
            <a:off x="422925" y="40258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[1,2,3,4]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72" name="Google Shape;172;p23"/>
          <p:cNvCxnSpPr>
            <a:stCxn id="167" idx="2"/>
            <a:endCxn id="171" idx="0"/>
          </p:cNvCxnSpPr>
          <p:nvPr/>
        </p:nvCxnSpPr>
        <p:spPr>
          <a:xfrm>
            <a:off x="1028325" y="3870150"/>
            <a:ext cx="351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3"/>
          <p:cNvSpPr/>
          <p:nvPr/>
        </p:nvSpPr>
        <p:spPr>
          <a:xfrm>
            <a:off x="1721800" y="33646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[1,2,4]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4564050" y="2706213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[2,4]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75" name="Google Shape;175;p23"/>
          <p:cNvCxnSpPr>
            <a:stCxn id="155" idx="2"/>
            <a:endCxn id="174" idx="0"/>
          </p:cNvCxnSpPr>
          <p:nvPr/>
        </p:nvCxnSpPr>
        <p:spPr>
          <a:xfrm>
            <a:off x="3949225" y="2547625"/>
            <a:ext cx="12552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/>
          <p:nvPr/>
        </p:nvSpPr>
        <p:spPr>
          <a:xfrm>
            <a:off x="5932725" y="2706213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[3,4]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77" name="Google Shape;177;p23"/>
          <p:cNvCxnSpPr>
            <a:stCxn id="156" idx="2"/>
            <a:endCxn id="176" idx="0"/>
          </p:cNvCxnSpPr>
          <p:nvPr/>
        </p:nvCxnSpPr>
        <p:spPr>
          <a:xfrm>
            <a:off x="5316600" y="2553150"/>
            <a:ext cx="125640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>
            <a:stCxn id="160" idx="2"/>
            <a:endCxn id="173" idx="0"/>
          </p:cNvCxnSpPr>
          <p:nvPr/>
        </p:nvCxnSpPr>
        <p:spPr>
          <a:xfrm>
            <a:off x="1098375" y="3208950"/>
            <a:ext cx="12639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3"/>
          <p:cNvSpPr/>
          <p:nvPr/>
        </p:nvSpPr>
        <p:spPr>
          <a:xfrm>
            <a:off x="3107400" y="3364725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[1,3,4]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4676250" y="3364775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[2,3,4]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81" name="Google Shape;181;p23"/>
          <p:cNvCxnSpPr>
            <a:stCxn id="161" idx="2"/>
            <a:endCxn id="179" idx="0"/>
          </p:cNvCxnSpPr>
          <p:nvPr/>
        </p:nvCxnSpPr>
        <p:spPr>
          <a:xfrm>
            <a:off x="2467050" y="3208950"/>
            <a:ext cx="12807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3"/>
          <p:cNvCxnSpPr>
            <a:stCxn id="162" idx="2"/>
            <a:endCxn id="180" idx="0"/>
          </p:cNvCxnSpPr>
          <p:nvPr/>
        </p:nvCxnSpPr>
        <p:spPr>
          <a:xfrm>
            <a:off x="3835725" y="3208925"/>
            <a:ext cx="1480800" cy="1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/>
        </p:nvSpPr>
        <p:spPr>
          <a:xfrm>
            <a:off x="7483575" y="329050"/>
            <a:ext cx="1518600" cy="4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Preorder: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1,2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1,2,3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1,2,3,4</a:t>
            </a:r>
            <a:endParaRPr sz="1800" u="sng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1,2,4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1,3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1,3,4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2,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2,3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2,3,4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2,4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3,4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38" y="152400"/>
            <a:ext cx="74327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38" y="152400"/>
            <a:ext cx="74327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38" y="152400"/>
            <a:ext cx="74327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38" y="152400"/>
            <a:ext cx="74327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38" y="152400"/>
            <a:ext cx="74327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38" y="152400"/>
            <a:ext cx="74327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99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Problem</a:t>
            </a:r>
            <a:r>
              <a:rPr lang="en" sz="3100"/>
              <a:t>: </a:t>
            </a:r>
            <a:r>
              <a:rPr lang="en" sz="2700"/>
              <a:t>Given two positive integers </a:t>
            </a:r>
            <a:r>
              <a:rPr b="1" lang="en" sz="2700"/>
              <a:t>n</a:t>
            </a:r>
            <a:r>
              <a:rPr lang="en" sz="2700"/>
              <a:t> and </a:t>
            </a:r>
            <a:r>
              <a:rPr b="1" lang="en" sz="2700"/>
              <a:t>k</a:t>
            </a:r>
            <a:r>
              <a:rPr lang="en" sz="2700"/>
              <a:t>, print all increasing sequences of length n such that the elements in every sequence are from the first k natural numbers.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240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Input: n=2; k=3;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k=1 2 3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n=x1 x2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Output: 1 2</a:t>
            </a:r>
            <a:br>
              <a:rPr lang="en" sz="2000"/>
            </a:br>
            <a:r>
              <a:rPr lang="en" sz="2000"/>
              <a:t>             1 3</a:t>
            </a:r>
            <a:br>
              <a:rPr lang="en" sz="2000"/>
            </a:br>
            <a:r>
              <a:rPr lang="en" sz="2000"/>
              <a:t>             2 3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3240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Input: n=5; k=5;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k=1 2 3 4 5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n=x1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Output: 1 2 3 4 5</a:t>
            </a:r>
            <a:br>
              <a:rPr lang="en" sz="2000"/>
            </a:br>
            <a:r>
              <a:rPr lang="en" sz="2000"/>
              <a:t>             </a:t>
            </a:r>
            <a:endParaRPr sz="2000"/>
          </a:p>
        </p:txBody>
      </p:sp>
      <p:cxnSp>
        <p:nvCxnSpPr>
          <p:cNvPr id="73" name="Google Shape;73;p15"/>
          <p:cNvCxnSpPr/>
          <p:nvPr/>
        </p:nvCxnSpPr>
        <p:spPr>
          <a:xfrm>
            <a:off x="114200" y="1164375"/>
            <a:ext cx="883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2 approaches!</a:t>
            </a:r>
            <a:br>
              <a:rPr lang="en"/>
            </a:br>
            <a:r>
              <a:rPr lang="en" sz="3600"/>
              <a:t>1. Iterative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 Recursive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Iterative</a:t>
            </a:r>
            <a:endParaRPr sz="22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8980" l="0" r="0" t="-8980"/>
          <a:stretch/>
        </p:blipFill>
        <p:spPr>
          <a:xfrm>
            <a:off x="-151925" y="0"/>
            <a:ext cx="6877951" cy="501187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6124275" y="4848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Time Complexity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257400" y="900325"/>
            <a:ext cx="288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Ω(f(n,k)) = O(f(n,k)) = Θ(f(n,k))</a:t>
            </a:r>
            <a:endParaRPr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Ku      C(n,k) &lt; f(n,k) &lt; 2^k</a:t>
            </a:r>
            <a:endParaRPr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8"/>
          <p:cNvGraphicFramePr/>
          <p:nvPr/>
        </p:nvGraphicFramePr>
        <p:xfrm>
          <a:off x="291350" y="40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{42DCC76E-025B-480B-8553-192CCA4E3094}</a:tableStyleId>
              </a:tblPr>
              <a:tblGrid>
                <a:gridCol w="2247850"/>
                <a:gridCol w="3004425"/>
                <a:gridCol w="1640675"/>
                <a:gridCol w="166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Aksioni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sequence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Sequence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[[1],[2],[3]]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Procesi i mbushjes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undefined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undefined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[[2],[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3]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Queue shift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[1]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undefined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[[2],[3]]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el to new seq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[1,2]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[[2],[3],[1,2]]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Queue push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[1,2]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[[2],[3],[1,2]]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el to new seq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[1,3] (local scope)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[[2],[3],[1,2],[1,3]]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Queue push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[1,3]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[[3],[1,2],[1,3]]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Queue shift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[2] (overwritten)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undefined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[[3],[1,2],[1,3]]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 el to new seq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[2,3]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[[3],[1,2],[1,3],[2,3]]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Queue push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[2,3]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More on next slide &gt;&gt;&gt;&gt;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92" name="Google Shape;92;p18"/>
          <p:cNvSpPr txBox="1"/>
          <p:nvPr/>
        </p:nvSpPr>
        <p:spPr>
          <a:xfrm>
            <a:off x="221500" y="0"/>
            <a:ext cx="39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N= 3, 	K= 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9"/>
          <p:cNvGraphicFramePr/>
          <p:nvPr/>
        </p:nvGraphicFramePr>
        <p:xfrm>
          <a:off x="291350" y="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{42DCC76E-025B-480B-8553-192CCA4E3094}</a:tableStyleId>
              </a:tblPr>
              <a:tblGrid>
                <a:gridCol w="2247850"/>
                <a:gridCol w="3004425"/>
                <a:gridCol w="1640675"/>
                <a:gridCol w="166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Queue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Aksioni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sequence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Sequence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[[1,2],[1,3],[2,3]]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Queue shift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[3]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undefined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For loop nuk plotëson kushtin currentSequence.last() + 1 &lt;= K, vazhdon iterimi i radhës në while loop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[[1,3],[2,3]]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Queue shift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[1,2]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undefined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[[1,3],[2,3]]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 new el to new seq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[1,2]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[1,2,3]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[[1,3],[2,3],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[1,2,3]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Queue Push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[1,2]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[1,2,3]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[[2,3],[1,2,3]]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Queue Shift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[1,3]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undefined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For loop nuk plotëson kushtin currentSequence.last() + 1 &lt;= K, vazhdon iterimi i radhës në while loop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[[1,2,3]]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Queue Shift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[2,3]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undefined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For loop nuk plotëson kushtin currentSequence.last() + 1 &lt;= K, vazhdon iterimi i radhës në while loop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[]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Queue Shift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[1,2,3]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undefined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Plotësohet kushti currentSequence.length == K, dhe printohet queue. Programi përfundon pasi whileloop nuk plotëson më kushtin queue.length &gt; 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 Recursive</a:t>
            </a:r>
            <a:endParaRPr sz="2200"/>
          </a:p>
        </p:txBody>
      </p:sp>
      <p:sp>
        <p:nvSpPr>
          <p:cNvPr id="103" name="Google Shape;103;p20"/>
          <p:cNvSpPr txBox="1"/>
          <p:nvPr/>
        </p:nvSpPr>
        <p:spPr>
          <a:xfrm>
            <a:off x="6124275" y="4848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Time Complexity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945700" y="1333275"/>
            <a:ext cx="288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Ω(f(n,k)) = </a:t>
            </a:r>
            <a:r>
              <a:rPr lang="en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O(f(n,k)) = Θ(f(n,k))</a:t>
            </a:r>
            <a:endParaRPr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Ku      C(n,k) &lt; f(n,k) &lt; 2^k</a:t>
            </a:r>
            <a:endParaRPr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9400" y="424450"/>
            <a:ext cx="549314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387975" y="249150"/>
            <a:ext cx="8549400" cy="46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3727275" y="1384525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1782125" y="20422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4317413" y="20422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[2]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7050250" y="20422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15" name="Google Shape;115;p21"/>
          <p:cNvCxnSpPr>
            <a:stCxn id="111" idx="2"/>
            <a:endCxn id="112" idx="0"/>
          </p:cNvCxnSpPr>
          <p:nvPr/>
        </p:nvCxnSpPr>
        <p:spPr>
          <a:xfrm flipH="1">
            <a:off x="2422425" y="1890025"/>
            <a:ext cx="19452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>
            <a:stCxn id="111" idx="2"/>
            <a:endCxn id="113" idx="0"/>
          </p:cNvCxnSpPr>
          <p:nvPr/>
        </p:nvCxnSpPr>
        <p:spPr>
          <a:xfrm>
            <a:off x="4367625" y="1890025"/>
            <a:ext cx="5901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1"/>
          <p:cNvCxnSpPr>
            <a:stCxn id="111" idx="2"/>
            <a:endCxn id="114" idx="0"/>
          </p:cNvCxnSpPr>
          <p:nvPr/>
        </p:nvCxnSpPr>
        <p:spPr>
          <a:xfrm>
            <a:off x="4367625" y="1890025"/>
            <a:ext cx="33231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1"/>
          <p:cNvSpPr/>
          <p:nvPr/>
        </p:nvSpPr>
        <p:spPr>
          <a:xfrm>
            <a:off x="813050" y="28591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[1,2]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225025" y="28591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4128825" y="2859150"/>
            <a:ext cx="1280700" cy="505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[2,3]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21" name="Google Shape;121;p21"/>
          <p:cNvCxnSpPr>
            <a:stCxn id="113" idx="2"/>
            <a:endCxn id="120" idx="0"/>
          </p:cNvCxnSpPr>
          <p:nvPr/>
        </p:nvCxnSpPr>
        <p:spPr>
          <a:xfrm flipH="1">
            <a:off x="4769063" y="2547750"/>
            <a:ext cx="1887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>
            <a:stCxn id="112" idx="2"/>
            <a:endCxn id="118" idx="0"/>
          </p:cNvCxnSpPr>
          <p:nvPr/>
        </p:nvCxnSpPr>
        <p:spPr>
          <a:xfrm flipH="1">
            <a:off x="1453475" y="2547750"/>
            <a:ext cx="9690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>
            <a:stCxn id="112" idx="2"/>
            <a:endCxn id="119" idx="0"/>
          </p:cNvCxnSpPr>
          <p:nvPr/>
        </p:nvCxnSpPr>
        <p:spPr>
          <a:xfrm>
            <a:off x="2422475" y="2547750"/>
            <a:ext cx="4428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 txBox="1"/>
          <p:nvPr/>
        </p:nvSpPr>
        <p:spPr>
          <a:xfrm>
            <a:off x="602275" y="401500"/>
            <a:ext cx="39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 = 2, K = 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269175" y="2753600"/>
            <a:ext cx="24504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Preorder: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1,2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1,3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2,3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