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6F74644-F72C-4CE1-B6A8-9A3B3691DFCE}" type="datetimeFigureOut">
              <a:rPr lang="en-IN" smtClean="0"/>
              <a:t>10-10-2021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58094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74644-F72C-4CE1-B6A8-9A3B3691DFCE}"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39907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74644-F72C-4CE1-B6A8-9A3B3691DFCE}"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310099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74644-F72C-4CE1-B6A8-9A3B3691DFCE}"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879D-389D-4C9D-8D6C-61C40CA08F6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206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74644-F72C-4CE1-B6A8-9A3B3691DFCE}"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58165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F74644-F72C-4CE1-B6A8-9A3B3691DFCE}"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944649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F74644-F72C-4CE1-B6A8-9A3B3691DFCE}"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925745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74644-F72C-4CE1-B6A8-9A3B3691DFCE}"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3731474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74644-F72C-4CE1-B6A8-9A3B3691DFCE}"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101404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74644-F72C-4CE1-B6A8-9A3B3691DFCE}"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328352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74644-F72C-4CE1-B6A8-9A3B3691DFCE}"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22473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74644-F72C-4CE1-B6A8-9A3B3691DFCE}"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22488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74644-F72C-4CE1-B6A8-9A3B3691DFCE}" type="datetimeFigureOut">
              <a:rPr lang="en-IN" smtClean="0"/>
              <a:t>10-10-2021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273491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74644-F72C-4CE1-B6A8-9A3B3691DFCE}"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242648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74644-F72C-4CE1-B6A8-9A3B3691DFCE}" type="datetimeFigureOut">
              <a:rPr lang="en-IN" smtClean="0"/>
              <a:t>10-10-2021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239198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74644-F72C-4CE1-B6A8-9A3B3691DFCE}"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383728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74644-F72C-4CE1-B6A8-9A3B3691DFCE}"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879D-389D-4C9D-8D6C-61C40CA08F6F}" type="slidenum">
              <a:rPr lang="en-IN" smtClean="0"/>
              <a:t>‹#›</a:t>
            </a:fld>
            <a:endParaRPr lang="en-IN"/>
          </a:p>
        </p:txBody>
      </p:sp>
    </p:spTree>
    <p:extLst>
      <p:ext uri="{BB962C8B-B14F-4D97-AF65-F5344CB8AC3E}">
        <p14:creationId xmlns:p14="http://schemas.microsoft.com/office/powerpoint/2010/main" val="493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F74644-F72C-4CE1-B6A8-9A3B3691DFCE}" type="datetimeFigureOut">
              <a:rPr lang="en-IN" smtClean="0"/>
              <a:t>10-10-2021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1F879D-389D-4C9D-8D6C-61C40CA08F6F}" type="slidenum">
              <a:rPr lang="en-IN" smtClean="0"/>
              <a:t>‹#›</a:t>
            </a:fld>
            <a:endParaRPr lang="en-IN"/>
          </a:p>
        </p:txBody>
      </p:sp>
    </p:spTree>
    <p:extLst>
      <p:ext uri="{BB962C8B-B14F-4D97-AF65-F5344CB8AC3E}">
        <p14:creationId xmlns:p14="http://schemas.microsoft.com/office/powerpoint/2010/main" val="376590447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94A1-87C7-4E3D-A99E-2B9D3391829D}"/>
              </a:ext>
            </a:extLst>
          </p:cNvPr>
          <p:cNvSpPr>
            <a:spLocks noGrp="1"/>
          </p:cNvSpPr>
          <p:nvPr>
            <p:ph type="ctrTitle"/>
          </p:nvPr>
        </p:nvSpPr>
        <p:spPr>
          <a:xfrm>
            <a:off x="2423179" y="655474"/>
            <a:ext cx="8791575" cy="2387600"/>
          </a:xfrm>
        </p:spPr>
        <p:txBody>
          <a:bodyPr>
            <a:normAutofit/>
          </a:bodyPr>
          <a:lstStyle/>
          <a:p>
            <a:r>
              <a:rPr lang="en-IN" sz="4000" dirty="0">
                <a:latin typeface="Comic Sans MS" panose="030F0702030302020204" pitchFamily="66" charset="0"/>
              </a:rPr>
              <a:t>Printed circuit board (PCB)</a:t>
            </a:r>
          </a:p>
        </p:txBody>
      </p:sp>
      <p:sp>
        <p:nvSpPr>
          <p:cNvPr id="3" name="Subtitle 2">
            <a:extLst>
              <a:ext uri="{FF2B5EF4-FFF2-40B4-BE49-F238E27FC236}">
                <a16:creationId xmlns:a16="http://schemas.microsoft.com/office/drawing/2014/main" id="{46F1E53F-B2E8-4266-AAED-A19E23C14ADC}"/>
              </a:ext>
            </a:extLst>
          </p:cNvPr>
          <p:cNvSpPr>
            <a:spLocks noGrp="1"/>
          </p:cNvSpPr>
          <p:nvPr>
            <p:ph type="subTitle" idx="1"/>
          </p:nvPr>
        </p:nvSpPr>
        <p:spPr>
          <a:xfrm>
            <a:off x="2423179" y="3429000"/>
            <a:ext cx="8791575" cy="1655762"/>
          </a:xfrm>
        </p:spPr>
        <p:txBody>
          <a:bodyPr/>
          <a:lstStyle/>
          <a:p>
            <a:r>
              <a:rPr lang="en-IN" dirty="0">
                <a:solidFill>
                  <a:schemeClr val="tx1"/>
                </a:solidFill>
                <a:latin typeface="Comic Sans MS" panose="030F0702030302020204" pitchFamily="66" charset="0"/>
              </a:rPr>
              <a:t>Aniruddh Pandey</a:t>
            </a:r>
          </a:p>
        </p:txBody>
      </p:sp>
    </p:spTree>
    <p:extLst>
      <p:ext uri="{BB962C8B-B14F-4D97-AF65-F5344CB8AC3E}">
        <p14:creationId xmlns:p14="http://schemas.microsoft.com/office/powerpoint/2010/main" val="248295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482CF-9663-440D-B67F-23B057C49A12}"/>
              </a:ext>
            </a:extLst>
          </p:cNvPr>
          <p:cNvSpPr txBox="1"/>
          <p:nvPr/>
        </p:nvSpPr>
        <p:spPr>
          <a:xfrm>
            <a:off x="2036190" y="490194"/>
            <a:ext cx="3081293" cy="584775"/>
          </a:xfrm>
          <a:prstGeom prst="rect">
            <a:avLst/>
          </a:prstGeom>
          <a:noFill/>
        </p:spPr>
        <p:txBody>
          <a:bodyPr wrap="none" rtlCol="0">
            <a:spAutoFit/>
          </a:bodyPr>
          <a:lstStyle/>
          <a:p>
            <a:r>
              <a:rPr lang="en-IN" sz="3200" dirty="0">
                <a:latin typeface="Comic Sans MS" panose="030F0702030302020204" pitchFamily="66" charset="0"/>
              </a:rPr>
              <a:t>What is a PCB?</a:t>
            </a:r>
          </a:p>
        </p:txBody>
      </p:sp>
      <p:sp>
        <p:nvSpPr>
          <p:cNvPr id="4" name="TextBox 3">
            <a:extLst>
              <a:ext uri="{FF2B5EF4-FFF2-40B4-BE49-F238E27FC236}">
                <a16:creationId xmlns:a16="http://schemas.microsoft.com/office/drawing/2014/main" id="{ABC98538-A2B4-43CC-9267-3D1C9ABD1046}"/>
              </a:ext>
            </a:extLst>
          </p:cNvPr>
          <p:cNvSpPr txBox="1"/>
          <p:nvPr/>
        </p:nvSpPr>
        <p:spPr>
          <a:xfrm>
            <a:off x="1241391" y="1455751"/>
            <a:ext cx="9709217"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omic Sans MS" panose="030F0702030302020204" pitchFamily="66" charset="0"/>
                <a:ea typeface="Calibri" panose="020F0502020204030204" pitchFamily="34" charset="0"/>
                <a:cs typeface="Times New Roman" panose="02020603050405020304" pitchFamily="18" charset="0"/>
              </a:rPr>
              <a:t>A </a:t>
            </a:r>
            <a:r>
              <a:rPr lang="en-US" sz="1800" b="1" dirty="0">
                <a:effectLst/>
                <a:latin typeface="Comic Sans MS" panose="030F0702030302020204" pitchFamily="66" charset="0"/>
                <a:ea typeface="Calibri" panose="020F0502020204030204" pitchFamily="34" charset="0"/>
                <a:cs typeface="Times New Roman" panose="02020603050405020304" pitchFamily="18" charset="0"/>
              </a:rPr>
              <a:t>printed circuit board</a:t>
            </a:r>
            <a:r>
              <a:rPr lang="en-US" sz="1800" dirty="0">
                <a:effectLst/>
                <a:latin typeface="Comic Sans MS" panose="030F0702030302020204" pitchFamily="66" charset="0"/>
                <a:ea typeface="Calibri" panose="020F0502020204030204" pitchFamily="34" charset="0"/>
                <a:cs typeface="Times New Roman" panose="02020603050405020304" pitchFamily="18" charset="0"/>
              </a:rPr>
              <a:t> (</a:t>
            </a:r>
            <a:r>
              <a:rPr lang="en-US" sz="1800" b="1" dirty="0">
                <a:effectLst/>
                <a:latin typeface="Comic Sans MS" panose="030F0702030302020204" pitchFamily="66" charset="0"/>
                <a:ea typeface="Calibri" panose="020F0502020204030204" pitchFamily="34" charset="0"/>
                <a:cs typeface="Times New Roman" panose="02020603050405020304" pitchFamily="18" charset="0"/>
              </a:rPr>
              <a:t>PCB</a:t>
            </a:r>
            <a:r>
              <a:rPr lang="en-US" sz="1800" dirty="0">
                <a:effectLst/>
                <a:latin typeface="Comic Sans MS" panose="030F0702030302020204" pitchFamily="66" charset="0"/>
                <a:ea typeface="Calibri" panose="020F0502020204030204" pitchFamily="34" charset="0"/>
                <a:cs typeface="Times New Roman" panose="02020603050405020304" pitchFamily="18" charset="0"/>
              </a:rPr>
              <a:t>) is a laminated sandwich structure of conductive and insulating layers. </a:t>
            </a:r>
          </a:p>
        </p:txBody>
      </p:sp>
      <p:pic>
        <p:nvPicPr>
          <p:cNvPr id="1026" name="Picture 2" descr="Double Sided PCB Board at Rs 100/square inch | Double Sided PCB | ID:  6284147688">
            <a:extLst>
              <a:ext uri="{FF2B5EF4-FFF2-40B4-BE49-F238E27FC236}">
                <a16:creationId xmlns:a16="http://schemas.microsoft.com/office/drawing/2014/main" id="{CCABEAD4-7FC9-4002-B461-C8C6F2540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472" y="3590859"/>
            <a:ext cx="2704118" cy="27041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F5FB8C-2A8E-41C9-AE97-3C6C64836C72}"/>
              </a:ext>
            </a:extLst>
          </p:cNvPr>
          <p:cNvSpPr txBox="1"/>
          <p:nvPr/>
        </p:nvSpPr>
        <p:spPr>
          <a:xfrm flipH="1">
            <a:off x="1241391" y="3924921"/>
            <a:ext cx="5742339"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Comic Sans MS" panose="030F0702030302020204" pitchFamily="66" charset="0"/>
              </a:rPr>
              <a:t>PCBs can be single-sided (one copper layer), double-sided (two copper layers on both sides of one substrate layer), or multi-layer (outer and inner layers of copper, alternating with layers of substrate.</a:t>
            </a:r>
            <a:endParaRPr lang="en-IN" dirty="0">
              <a:latin typeface="Comic Sans MS" panose="030F0702030302020204" pitchFamily="66" charset="0"/>
            </a:endParaRPr>
          </a:p>
        </p:txBody>
      </p:sp>
      <p:sp>
        <p:nvSpPr>
          <p:cNvPr id="5" name="TextBox 4">
            <a:extLst>
              <a:ext uri="{FF2B5EF4-FFF2-40B4-BE49-F238E27FC236}">
                <a16:creationId xmlns:a16="http://schemas.microsoft.com/office/drawing/2014/main" id="{29E7A92A-6F66-412B-9D79-544B5740A21D}"/>
              </a:ext>
            </a:extLst>
          </p:cNvPr>
          <p:cNvSpPr txBox="1"/>
          <p:nvPr/>
        </p:nvSpPr>
        <p:spPr>
          <a:xfrm>
            <a:off x="1241391" y="2576976"/>
            <a:ext cx="9945278"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omic Sans MS" panose="030F0702030302020204" pitchFamily="66" charset="0"/>
                <a:ea typeface="Calibri" panose="020F0502020204030204" pitchFamily="34" charset="0"/>
                <a:cs typeface="Times New Roman" panose="02020603050405020304" pitchFamily="18" charset="0"/>
              </a:rPr>
              <a:t>PCBs mechanically support electronic components using conductive pads in the shape designed to accept the component's terminals, and also electrically connect them using traces.</a:t>
            </a:r>
          </a:p>
          <a:p>
            <a:endParaRPr lang="en-IN" dirty="0"/>
          </a:p>
        </p:txBody>
      </p:sp>
    </p:spTree>
    <p:extLst>
      <p:ext uri="{BB962C8B-B14F-4D97-AF65-F5344CB8AC3E}">
        <p14:creationId xmlns:p14="http://schemas.microsoft.com/office/powerpoint/2010/main" val="350550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0D26C-C2C3-407F-8A7C-417B0E4CB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10080"/>
            <a:ext cx="5560291" cy="3495040"/>
          </a:xfrm>
          <a:prstGeom prst="rect">
            <a:avLst/>
          </a:prstGeom>
        </p:spPr>
      </p:pic>
      <p:sp>
        <p:nvSpPr>
          <p:cNvPr id="4" name="TextBox 3">
            <a:extLst>
              <a:ext uri="{FF2B5EF4-FFF2-40B4-BE49-F238E27FC236}">
                <a16:creationId xmlns:a16="http://schemas.microsoft.com/office/drawing/2014/main" id="{CA40D57E-3BF2-40FC-8821-6157EC5BB9AE}"/>
              </a:ext>
            </a:extLst>
          </p:cNvPr>
          <p:cNvSpPr txBox="1"/>
          <p:nvPr/>
        </p:nvSpPr>
        <p:spPr>
          <a:xfrm>
            <a:off x="1808480" y="640080"/>
            <a:ext cx="3988592" cy="584775"/>
          </a:xfrm>
          <a:prstGeom prst="rect">
            <a:avLst/>
          </a:prstGeom>
          <a:noFill/>
        </p:spPr>
        <p:txBody>
          <a:bodyPr wrap="none" rtlCol="0">
            <a:spAutoFit/>
          </a:bodyPr>
          <a:lstStyle/>
          <a:p>
            <a:r>
              <a:rPr lang="en-IN" sz="3200" dirty="0">
                <a:latin typeface="Comic Sans MS" panose="030F0702030302020204" pitchFamily="66" charset="0"/>
              </a:rPr>
              <a:t>A few Components…</a:t>
            </a:r>
          </a:p>
        </p:txBody>
      </p:sp>
      <p:sp>
        <p:nvSpPr>
          <p:cNvPr id="5" name="TextBox 4">
            <a:extLst>
              <a:ext uri="{FF2B5EF4-FFF2-40B4-BE49-F238E27FC236}">
                <a16:creationId xmlns:a16="http://schemas.microsoft.com/office/drawing/2014/main" id="{A1B48F45-8ECE-4FC2-9517-E9FFA2279E70}"/>
              </a:ext>
            </a:extLst>
          </p:cNvPr>
          <p:cNvSpPr txBox="1"/>
          <p:nvPr/>
        </p:nvSpPr>
        <p:spPr>
          <a:xfrm>
            <a:off x="1016000" y="1808480"/>
            <a:ext cx="4673600" cy="3693319"/>
          </a:xfrm>
          <a:prstGeom prst="rect">
            <a:avLst/>
          </a:prstGeom>
          <a:noFill/>
        </p:spPr>
        <p:txBody>
          <a:bodyPr wrap="square" rtlCol="0">
            <a:spAutoFit/>
          </a:bodyPr>
          <a:lstStyle/>
          <a:p>
            <a:pPr marL="285750" indent="-285750">
              <a:buFont typeface="Arial" panose="020B0604020202020204" pitchFamily="34" charset="0"/>
              <a:buChar char="•"/>
            </a:pPr>
            <a:r>
              <a:rPr lang="en-US" sz="1800" b="0" i="1" u="none" strike="noStrike" baseline="0" dirty="0">
                <a:latin typeface="Comic Sans MS" panose="030F0702030302020204" pitchFamily="66" charset="0"/>
              </a:rPr>
              <a:t>Pads </a:t>
            </a:r>
            <a:r>
              <a:rPr lang="en-US" sz="1800" b="0" i="0" u="none" strike="noStrike" baseline="0" dirty="0">
                <a:latin typeface="Comic Sans MS" panose="030F0702030302020204" pitchFamily="66" charset="0"/>
              </a:rPr>
              <a:t>are where the components are soldered to the PCB</a:t>
            </a:r>
          </a:p>
          <a:p>
            <a:pPr marL="285750" indent="-285750">
              <a:buFont typeface="Arial" panose="020B0604020202020204" pitchFamily="34" charset="0"/>
              <a:buChar char="•"/>
            </a:pPr>
            <a:r>
              <a:rPr lang="en-US" sz="1800" b="0" i="1" u="none" strike="noStrike" baseline="0" dirty="0">
                <a:latin typeface="Comic Sans MS" panose="030F0702030302020204" pitchFamily="66" charset="0"/>
              </a:rPr>
              <a:t>Tracks </a:t>
            </a:r>
            <a:r>
              <a:rPr lang="en-US" sz="1800" b="0" i="0" u="none" strike="noStrike" baseline="0" dirty="0">
                <a:latin typeface="Comic Sans MS" panose="030F0702030302020204" pitchFamily="66" charset="0"/>
              </a:rPr>
              <a:t>are the copper tracks that connect pads together</a:t>
            </a:r>
            <a:endParaRPr lang="en-US" dirty="0">
              <a:latin typeface="Comic Sans MS" panose="030F0702030302020204" pitchFamily="66" charset="0"/>
            </a:endParaRPr>
          </a:p>
          <a:p>
            <a:pPr marL="285750" indent="-285750">
              <a:buFont typeface="Arial" panose="020B0604020202020204" pitchFamily="34" charset="0"/>
              <a:buChar char="•"/>
            </a:pPr>
            <a:r>
              <a:rPr lang="en-US" sz="1800" b="0" i="1" u="none" strike="noStrike" baseline="0" dirty="0">
                <a:latin typeface="Comic Sans MS" panose="030F0702030302020204" pitchFamily="66" charset="0"/>
              </a:rPr>
              <a:t>Vias </a:t>
            </a:r>
            <a:r>
              <a:rPr lang="en-US" sz="1800" b="0" i="0" u="none" strike="noStrike" baseline="0" dirty="0">
                <a:latin typeface="Comic Sans MS" panose="030F0702030302020204" pitchFamily="66" charset="0"/>
              </a:rPr>
              <a:t>are small holes through the board that link a bottom and top track together electrically</a:t>
            </a:r>
          </a:p>
          <a:p>
            <a:pPr marL="285750" indent="-285750">
              <a:buFont typeface="Arial" panose="020B0604020202020204" pitchFamily="34" charset="0"/>
              <a:buChar char="•"/>
            </a:pPr>
            <a:r>
              <a:rPr lang="en-US" sz="1800" b="0" i="1" u="none" strike="noStrike" baseline="0" dirty="0">
                <a:latin typeface="Comic Sans MS" panose="030F0702030302020204" pitchFamily="66" charset="0"/>
              </a:rPr>
              <a:t>Silk-screening </a:t>
            </a:r>
            <a:r>
              <a:rPr lang="en-US" sz="1800" b="0" i="0" u="none" strike="noStrike" baseline="0" dirty="0">
                <a:latin typeface="Comic Sans MS" panose="030F0702030302020204" pitchFamily="66" charset="0"/>
              </a:rPr>
              <a:t>refers to any lettering that will appear on the final board</a:t>
            </a:r>
          </a:p>
          <a:p>
            <a:pPr marL="285750" indent="-285750" algn="l">
              <a:buFont typeface="Arial" panose="020B0604020202020204" pitchFamily="34" charset="0"/>
              <a:buChar char="•"/>
            </a:pPr>
            <a:r>
              <a:rPr lang="en-US" sz="1800" b="0" i="1" u="none" strike="noStrike" baseline="0" dirty="0">
                <a:latin typeface="Comic Sans MS" panose="030F0702030302020204" pitchFamily="66" charset="0"/>
              </a:rPr>
              <a:t>Stop mask </a:t>
            </a:r>
            <a:r>
              <a:rPr lang="en-US" sz="1800" b="0" i="0" u="none" strike="noStrike" baseline="0" dirty="0">
                <a:latin typeface="Comic Sans MS" panose="030F0702030302020204" pitchFamily="66" charset="0"/>
              </a:rPr>
              <a:t>is a layer of insulating lacquer that covers both sides of the board except where</a:t>
            </a:r>
          </a:p>
          <a:p>
            <a:pPr algn="l"/>
            <a:r>
              <a:rPr lang="en-IN" sz="1800" b="0" i="0" u="none" strike="noStrike" baseline="0" dirty="0">
                <a:latin typeface="Comic Sans MS" panose="030F0702030302020204" pitchFamily="66" charset="0"/>
              </a:rPr>
              <a:t>    there are pads.</a:t>
            </a:r>
            <a:endParaRPr lang="en-US" sz="1800" b="0" i="0" u="none" strike="noStrike" baseline="0" dirty="0">
              <a:latin typeface="Comic Sans MS" panose="030F0702030302020204" pitchFamily="66" charset="0"/>
            </a:endParaRPr>
          </a:p>
        </p:txBody>
      </p:sp>
    </p:spTree>
    <p:extLst>
      <p:ext uri="{BB962C8B-B14F-4D97-AF65-F5344CB8AC3E}">
        <p14:creationId xmlns:p14="http://schemas.microsoft.com/office/powerpoint/2010/main" val="342196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6083B1-A0F7-4EA9-8653-9E964CCB3859}"/>
              </a:ext>
            </a:extLst>
          </p:cNvPr>
          <p:cNvSpPr>
            <a:spLocks noGrp="1"/>
          </p:cNvSpPr>
          <p:nvPr>
            <p:ph type="body" idx="1"/>
          </p:nvPr>
        </p:nvSpPr>
        <p:spPr>
          <a:xfrm>
            <a:off x="6289687" y="326386"/>
            <a:ext cx="4649783" cy="823912"/>
          </a:xfrm>
        </p:spPr>
        <p:txBody>
          <a:bodyPr>
            <a:normAutofit/>
          </a:bodyPr>
          <a:lstStyle/>
          <a:p>
            <a:r>
              <a:rPr lang="en-IN" sz="2600" cap="none" dirty="0">
                <a:latin typeface="Comic Sans MS" panose="030F0702030302020204" pitchFamily="66" charset="0"/>
              </a:rPr>
              <a:t>Surface mount</a:t>
            </a:r>
          </a:p>
        </p:txBody>
      </p:sp>
      <p:sp>
        <p:nvSpPr>
          <p:cNvPr id="4" name="Content Placeholder 3">
            <a:extLst>
              <a:ext uri="{FF2B5EF4-FFF2-40B4-BE49-F238E27FC236}">
                <a16:creationId xmlns:a16="http://schemas.microsoft.com/office/drawing/2014/main" id="{1AFDF96B-38B3-4EDB-A14B-FF7AFAD8ACA4}"/>
              </a:ext>
            </a:extLst>
          </p:cNvPr>
          <p:cNvSpPr>
            <a:spLocks noGrp="1"/>
          </p:cNvSpPr>
          <p:nvPr>
            <p:ph sz="half" idx="2"/>
          </p:nvPr>
        </p:nvSpPr>
        <p:spPr>
          <a:xfrm>
            <a:off x="6096000" y="1336041"/>
            <a:ext cx="4878391" cy="2008029"/>
          </a:xfrm>
        </p:spPr>
        <p:txBody>
          <a:bodyPr>
            <a:noAutofit/>
          </a:bodyPr>
          <a:lstStyle/>
          <a:p>
            <a:pPr algn="l"/>
            <a:r>
              <a:rPr lang="en-US" sz="1700" b="1" i="0" dirty="0">
                <a:effectLst/>
                <a:latin typeface="Comic Sans MS" panose="030F0702030302020204" pitchFamily="66" charset="0"/>
              </a:rPr>
              <a:t>SMD components (Surface Mount Devices)</a:t>
            </a:r>
            <a:r>
              <a:rPr lang="en-US" sz="1700" b="0" i="0" dirty="0">
                <a:effectLst/>
                <a:latin typeface="Comic Sans MS" panose="030F0702030302020204" pitchFamily="66" charset="0"/>
              </a:rPr>
              <a:t> are the electronic function parts,  which are soldered to the circuit board by surface mount technology </a:t>
            </a:r>
            <a:r>
              <a:rPr lang="en-IN" sz="1700" b="0" i="0" u="none" strike="noStrike" baseline="0" dirty="0">
                <a:latin typeface="Comic Sans MS" panose="030F0702030302020204" pitchFamily="66" charset="0"/>
              </a:rPr>
              <a:t>and are </a:t>
            </a:r>
            <a:r>
              <a:rPr lang="en-US" sz="1700" b="0" i="0" u="none" strike="noStrike" baseline="0" dirty="0">
                <a:latin typeface="Comic Sans MS" panose="030F0702030302020204" pitchFamily="66" charset="0"/>
              </a:rPr>
              <a:t>replacing through-hole components in most commercial products.</a:t>
            </a:r>
            <a:endParaRPr lang="en-IN" sz="1700" dirty="0">
              <a:latin typeface="Comic Sans MS" panose="030F0702030302020204" pitchFamily="66" charset="0"/>
            </a:endParaRPr>
          </a:p>
        </p:txBody>
      </p:sp>
      <p:sp>
        <p:nvSpPr>
          <p:cNvPr id="5" name="Text Placeholder 4">
            <a:extLst>
              <a:ext uri="{FF2B5EF4-FFF2-40B4-BE49-F238E27FC236}">
                <a16:creationId xmlns:a16="http://schemas.microsoft.com/office/drawing/2014/main" id="{8ED24E6D-AF26-43FA-8ECC-21F4FB0A1B52}"/>
              </a:ext>
            </a:extLst>
          </p:cNvPr>
          <p:cNvSpPr>
            <a:spLocks noGrp="1"/>
          </p:cNvSpPr>
          <p:nvPr>
            <p:ph type="body" sz="quarter" idx="3"/>
          </p:nvPr>
        </p:nvSpPr>
        <p:spPr>
          <a:xfrm>
            <a:off x="1449398" y="326386"/>
            <a:ext cx="4646602" cy="823912"/>
          </a:xfrm>
        </p:spPr>
        <p:txBody>
          <a:bodyPr>
            <a:normAutofit/>
          </a:bodyPr>
          <a:lstStyle/>
          <a:p>
            <a:r>
              <a:rPr lang="en-IN" sz="2600" cap="none" dirty="0">
                <a:latin typeface="Comic Sans MS" panose="030F0702030302020204" pitchFamily="66" charset="0"/>
              </a:rPr>
              <a:t>Through hole</a:t>
            </a:r>
          </a:p>
        </p:txBody>
      </p:sp>
      <p:sp>
        <p:nvSpPr>
          <p:cNvPr id="6" name="Content Placeholder 5">
            <a:extLst>
              <a:ext uri="{FF2B5EF4-FFF2-40B4-BE49-F238E27FC236}">
                <a16:creationId xmlns:a16="http://schemas.microsoft.com/office/drawing/2014/main" id="{20599746-1E59-4277-B33D-77ABAB186BC4}"/>
              </a:ext>
            </a:extLst>
          </p:cNvPr>
          <p:cNvSpPr>
            <a:spLocks noGrp="1"/>
          </p:cNvSpPr>
          <p:nvPr>
            <p:ph sz="quarter" idx="4"/>
          </p:nvPr>
        </p:nvSpPr>
        <p:spPr>
          <a:xfrm>
            <a:off x="1220790" y="1336041"/>
            <a:ext cx="4875210" cy="2092959"/>
          </a:xfrm>
        </p:spPr>
        <p:txBody>
          <a:bodyPr>
            <a:normAutofit fontScale="70000" lnSpcReduction="20000"/>
          </a:bodyPr>
          <a:lstStyle/>
          <a:p>
            <a:r>
              <a:rPr lang="en-US" b="0" i="0" dirty="0">
                <a:effectLst/>
                <a:latin typeface="Comic Sans MS" panose="030F0702030302020204" pitchFamily="66" charset="0"/>
              </a:rPr>
              <a:t>Through-hole-technology (THT) involves inserting leads of components into drilled holes in the PCB. Leads can then be soldered onto pads or lands on the solder side of the board, usually with a simple soldering iron by hand or wave soldering process. </a:t>
            </a:r>
            <a:endParaRPr lang="en-IN" dirty="0">
              <a:latin typeface="Comic Sans MS" panose="030F0702030302020204" pitchFamily="66" charset="0"/>
            </a:endParaRPr>
          </a:p>
        </p:txBody>
      </p:sp>
      <p:pic>
        <p:nvPicPr>
          <p:cNvPr id="8" name="Picture 7">
            <a:extLst>
              <a:ext uri="{FF2B5EF4-FFF2-40B4-BE49-F238E27FC236}">
                <a16:creationId xmlns:a16="http://schemas.microsoft.com/office/drawing/2014/main" id="{912B6B34-B235-4AB4-A471-7BB1DB2C6898}"/>
              </a:ext>
            </a:extLst>
          </p:cNvPr>
          <p:cNvPicPr>
            <a:picLocks noChangeAspect="1"/>
          </p:cNvPicPr>
          <p:nvPr/>
        </p:nvPicPr>
        <p:blipFill>
          <a:blip r:embed="rId2"/>
          <a:stretch>
            <a:fillRect/>
          </a:stretch>
        </p:blipFill>
        <p:spPr>
          <a:xfrm>
            <a:off x="3230101" y="3784603"/>
            <a:ext cx="5350790" cy="2482717"/>
          </a:xfrm>
          <a:prstGeom prst="rect">
            <a:avLst/>
          </a:prstGeom>
        </p:spPr>
      </p:pic>
    </p:spTree>
    <p:extLst>
      <p:ext uri="{BB962C8B-B14F-4D97-AF65-F5344CB8AC3E}">
        <p14:creationId xmlns:p14="http://schemas.microsoft.com/office/powerpoint/2010/main" val="388611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0F7D64-1B05-4D37-8472-BEFF9D30A30C}"/>
              </a:ext>
            </a:extLst>
          </p:cNvPr>
          <p:cNvSpPr txBox="1"/>
          <p:nvPr/>
        </p:nvSpPr>
        <p:spPr>
          <a:xfrm>
            <a:off x="1818640" y="558800"/>
            <a:ext cx="2733040" cy="584775"/>
          </a:xfrm>
          <a:prstGeom prst="rect">
            <a:avLst/>
          </a:prstGeom>
          <a:noFill/>
        </p:spPr>
        <p:txBody>
          <a:bodyPr wrap="square" rtlCol="0">
            <a:spAutoFit/>
          </a:bodyPr>
          <a:lstStyle/>
          <a:p>
            <a:r>
              <a:rPr lang="en-IN" sz="3200" dirty="0">
                <a:latin typeface="Comic Sans MS" panose="030F0702030302020204" pitchFamily="66" charset="0"/>
              </a:rPr>
              <a:t>Prototyping…</a:t>
            </a:r>
          </a:p>
        </p:txBody>
      </p:sp>
      <p:sp>
        <p:nvSpPr>
          <p:cNvPr id="4" name="TextBox 3">
            <a:extLst>
              <a:ext uri="{FF2B5EF4-FFF2-40B4-BE49-F238E27FC236}">
                <a16:creationId xmlns:a16="http://schemas.microsoft.com/office/drawing/2014/main" id="{F8A4477E-CBA6-4554-8FDE-0A9EAB2F58B5}"/>
              </a:ext>
            </a:extLst>
          </p:cNvPr>
          <p:cNvSpPr txBox="1"/>
          <p:nvPr/>
        </p:nvSpPr>
        <p:spPr>
          <a:xfrm>
            <a:off x="1671320" y="1311612"/>
            <a:ext cx="8849360" cy="2308324"/>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omic Sans MS" panose="030F0702030302020204" pitchFamily="66" charset="0"/>
              </a:rPr>
              <a:t>Ultimately, if you want to produce something of professional quality, then PCBs are the only way to go.</a:t>
            </a:r>
          </a:p>
          <a:p>
            <a:pPr algn="l"/>
            <a:endParaRPr lang="en-US" sz="1800" b="0" i="0" u="none" strike="noStrike" baseline="0" dirty="0">
              <a:latin typeface="Comic Sans MS" panose="030F0702030302020204" pitchFamily="66" charset="0"/>
            </a:endParaRPr>
          </a:p>
          <a:p>
            <a:pPr marL="285750" indent="-285750" algn="l">
              <a:buFont typeface="Arial" panose="020B0604020202020204" pitchFamily="34" charset="0"/>
              <a:buChar char="•"/>
            </a:pPr>
            <a:r>
              <a:rPr lang="en-US" sz="1800" b="0" i="0" u="none" strike="noStrike" baseline="0" dirty="0">
                <a:latin typeface="Comic Sans MS" panose="030F0702030302020204" pitchFamily="66" charset="0"/>
              </a:rPr>
              <a:t>However, while you are prototyping a design, it is a very good idea to test out your design before you start getting PCBs manufactured. Every time you find something wrong with your design and have to get a new batch of PCBs made, you will be increasing costs, both in time and in money. It is far better to get the design as perfect as possible before you commit to a board. </a:t>
            </a:r>
            <a:endParaRPr lang="en-IN" dirty="0">
              <a:latin typeface="Comic Sans MS" panose="030F0702030302020204" pitchFamily="66" charset="0"/>
            </a:endParaRPr>
          </a:p>
        </p:txBody>
      </p:sp>
      <p:sp>
        <p:nvSpPr>
          <p:cNvPr id="6" name="TextBox 5">
            <a:extLst>
              <a:ext uri="{FF2B5EF4-FFF2-40B4-BE49-F238E27FC236}">
                <a16:creationId xmlns:a16="http://schemas.microsoft.com/office/drawing/2014/main" id="{A277678E-0DFC-4048-9440-07D5EC21E813}"/>
              </a:ext>
            </a:extLst>
          </p:cNvPr>
          <p:cNvSpPr txBox="1"/>
          <p:nvPr/>
        </p:nvSpPr>
        <p:spPr>
          <a:xfrm>
            <a:off x="1818640" y="4073306"/>
            <a:ext cx="2162772" cy="400110"/>
          </a:xfrm>
          <a:prstGeom prst="rect">
            <a:avLst/>
          </a:prstGeom>
          <a:noFill/>
        </p:spPr>
        <p:txBody>
          <a:bodyPr wrap="none" rtlCol="0">
            <a:spAutoFit/>
          </a:bodyPr>
          <a:lstStyle/>
          <a:p>
            <a:r>
              <a:rPr lang="en-IN" sz="2000" dirty="0">
                <a:latin typeface="Comic Sans MS" panose="030F0702030302020204" pitchFamily="66" charset="0"/>
              </a:rPr>
              <a:t>A few methods…</a:t>
            </a:r>
          </a:p>
        </p:txBody>
      </p:sp>
      <p:sp>
        <p:nvSpPr>
          <p:cNvPr id="7" name="TextBox 6">
            <a:extLst>
              <a:ext uri="{FF2B5EF4-FFF2-40B4-BE49-F238E27FC236}">
                <a16:creationId xmlns:a16="http://schemas.microsoft.com/office/drawing/2014/main" id="{282B2E94-830F-4B40-8994-AE2D09ABD8FB}"/>
              </a:ext>
            </a:extLst>
          </p:cNvPr>
          <p:cNvSpPr txBox="1"/>
          <p:nvPr/>
        </p:nvSpPr>
        <p:spPr>
          <a:xfrm>
            <a:off x="1671320" y="4657334"/>
            <a:ext cx="2935419" cy="923330"/>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Comic Sans MS" panose="030F0702030302020204" pitchFamily="66" charset="0"/>
              </a:rPr>
              <a:t>Solderless Breadboard</a:t>
            </a:r>
          </a:p>
          <a:p>
            <a:pPr marL="285750" indent="-285750">
              <a:buFont typeface="Arial" panose="020B0604020202020204" pitchFamily="34" charset="0"/>
              <a:buChar char="•"/>
            </a:pPr>
            <a:r>
              <a:rPr lang="en-IN" dirty="0">
                <a:latin typeface="Comic Sans MS" panose="030F0702030302020204" pitchFamily="66" charset="0"/>
              </a:rPr>
              <a:t>Perfboard</a:t>
            </a:r>
          </a:p>
          <a:p>
            <a:pPr marL="285750" indent="-285750">
              <a:buFont typeface="Arial" panose="020B0604020202020204" pitchFamily="34" charset="0"/>
              <a:buChar char="•"/>
            </a:pPr>
            <a:r>
              <a:rPr lang="en-IN" dirty="0">
                <a:latin typeface="Comic Sans MS" panose="030F0702030302020204" pitchFamily="66" charset="0"/>
              </a:rPr>
              <a:t>Stripboard</a:t>
            </a:r>
          </a:p>
        </p:txBody>
      </p:sp>
    </p:spTree>
    <p:extLst>
      <p:ext uri="{BB962C8B-B14F-4D97-AF65-F5344CB8AC3E}">
        <p14:creationId xmlns:p14="http://schemas.microsoft.com/office/powerpoint/2010/main" val="305050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CEE17-8090-471F-92A9-C80B1542B8B5}"/>
              </a:ext>
            </a:extLst>
          </p:cNvPr>
          <p:cNvSpPr txBox="1"/>
          <p:nvPr/>
        </p:nvSpPr>
        <p:spPr>
          <a:xfrm>
            <a:off x="1615440" y="802700"/>
            <a:ext cx="4559261" cy="584775"/>
          </a:xfrm>
          <a:prstGeom prst="rect">
            <a:avLst/>
          </a:prstGeom>
          <a:noFill/>
        </p:spPr>
        <p:txBody>
          <a:bodyPr wrap="none" rtlCol="0">
            <a:spAutoFit/>
          </a:bodyPr>
          <a:lstStyle/>
          <a:p>
            <a:r>
              <a:rPr lang="en-IN" sz="3200" dirty="0">
                <a:latin typeface="Comic Sans MS" panose="030F0702030302020204" pitchFamily="66" charset="0"/>
              </a:rPr>
              <a:t>Solderless Breadboard</a:t>
            </a:r>
          </a:p>
        </p:txBody>
      </p:sp>
      <p:pic>
        <p:nvPicPr>
          <p:cNvPr id="4" name="Picture 3">
            <a:extLst>
              <a:ext uri="{FF2B5EF4-FFF2-40B4-BE49-F238E27FC236}">
                <a16:creationId xmlns:a16="http://schemas.microsoft.com/office/drawing/2014/main" id="{0E82C1DB-56C7-4FE8-911B-3F5FB29F1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470" y="1047750"/>
            <a:ext cx="4762500" cy="4762500"/>
          </a:xfrm>
          <a:prstGeom prst="rect">
            <a:avLst/>
          </a:prstGeom>
        </p:spPr>
      </p:pic>
      <p:sp>
        <p:nvSpPr>
          <p:cNvPr id="5" name="TextBox 4">
            <a:extLst>
              <a:ext uri="{FF2B5EF4-FFF2-40B4-BE49-F238E27FC236}">
                <a16:creationId xmlns:a16="http://schemas.microsoft.com/office/drawing/2014/main" id="{836F5F54-22A7-40E4-85C8-FB31F3FA5A2D}"/>
              </a:ext>
            </a:extLst>
          </p:cNvPr>
          <p:cNvSpPr txBox="1"/>
          <p:nvPr/>
        </p:nvSpPr>
        <p:spPr>
          <a:xfrm>
            <a:off x="1615440" y="1727200"/>
            <a:ext cx="4812030" cy="1754326"/>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omic Sans MS" panose="030F0702030302020204" pitchFamily="66" charset="0"/>
              </a:rPr>
              <a:t>Solderless breadboard is very useful for quickly trying out designs before you commit them to solder. You poke the leads of components into the sockets, and metal clips behind the holes connect all the holes on a row together.</a:t>
            </a:r>
            <a:endParaRPr lang="en-IN" dirty="0">
              <a:latin typeface="Comic Sans MS" panose="030F0702030302020204" pitchFamily="66" charset="0"/>
            </a:endParaRPr>
          </a:p>
        </p:txBody>
      </p:sp>
      <p:pic>
        <p:nvPicPr>
          <p:cNvPr id="2052" name="Picture 4" descr="How to build OLD - Kino Wheels">
            <a:extLst>
              <a:ext uri="{FF2B5EF4-FFF2-40B4-BE49-F238E27FC236}">
                <a16:creationId xmlns:a16="http://schemas.microsoft.com/office/drawing/2014/main" id="{5666BAC0-0D74-4A41-81CB-5EF7BF05D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686411" y="4033126"/>
            <a:ext cx="3029304" cy="219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1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CEE17-8090-471F-92A9-C80B1542B8B5}"/>
              </a:ext>
            </a:extLst>
          </p:cNvPr>
          <p:cNvSpPr txBox="1"/>
          <p:nvPr/>
        </p:nvSpPr>
        <p:spPr>
          <a:xfrm>
            <a:off x="2024419" y="741680"/>
            <a:ext cx="2135521" cy="584775"/>
          </a:xfrm>
          <a:prstGeom prst="rect">
            <a:avLst/>
          </a:prstGeom>
          <a:noFill/>
        </p:spPr>
        <p:txBody>
          <a:bodyPr wrap="none" rtlCol="0">
            <a:spAutoFit/>
          </a:bodyPr>
          <a:lstStyle/>
          <a:p>
            <a:r>
              <a:rPr lang="en-IN" sz="3200" dirty="0">
                <a:latin typeface="Comic Sans MS" panose="030F0702030302020204" pitchFamily="66" charset="0"/>
              </a:rPr>
              <a:t>Perfboard</a:t>
            </a:r>
          </a:p>
        </p:txBody>
      </p:sp>
      <p:pic>
        <p:nvPicPr>
          <p:cNvPr id="6" name="Picture 5">
            <a:extLst>
              <a:ext uri="{FF2B5EF4-FFF2-40B4-BE49-F238E27FC236}">
                <a16:creationId xmlns:a16="http://schemas.microsoft.com/office/drawing/2014/main" id="{0E9F103F-BEF2-4DD3-82E8-933748F1E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034" y="1824851"/>
            <a:ext cx="4519052" cy="3208298"/>
          </a:xfrm>
          <a:prstGeom prst="rect">
            <a:avLst/>
          </a:prstGeom>
        </p:spPr>
      </p:pic>
      <p:sp>
        <p:nvSpPr>
          <p:cNvPr id="7" name="TextBox 6">
            <a:extLst>
              <a:ext uri="{FF2B5EF4-FFF2-40B4-BE49-F238E27FC236}">
                <a16:creationId xmlns:a16="http://schemas.microsoft.com/office/drawing/2014/main" id="{3CF04F23-4E21-45ED-82DC-7E0776F2498A}"/>
              </a:ext>
            </a:extLst>
          </p:cNvPr>
          <p:cNvSpPr txBox="1"/>
          <p:nvPr/>
        </p:nvSpPr>
        <p:spPr>
          <a:xfrm>
            <a:off x="1576948" y="1824851"/>
            <a:ext cx="4519052" cy="4247317"/>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omic Sans MS" panose="030F0702030302020204" pitchFamily="66" charset="0"/>
              </a:rPr>
              <a:t>Perfboard (perforated board) is one of a number of types of board designed specifically for prototyping. It is made from the same material as a PCB but has no copper on it. It is just a board with an array of holes in it on a 0.1-in. grid.</a:t>
            </a:r>
          </a:p>
          <a:p>
            <a:pPr algn="l"/>
            <a:endParaRPr lang="en-US" sz="1800" b="0" i="0" u="none" strike="noStrike" baseline="0" dirty="0">
              <a:latin typeface="Comic Sans MS" panose="030F0702030302020204" pitchFamily="66" charset="0"/>
            </a:endParaRPr>
          </a:p>
          <a:p>
            <a:pPr marL="285750" indent="-285750" algn="l">
              <a:buFont typeface="Arial" panose="020B0604020202020204" pitchFamily="34" charset="0"/>
              <a:buChar char="•"/>
            </a:pPr>
            <a:r>
              <a:rPr lang="en-US" sz="1800" b="0" i="0" u="none" strike="noStrike" baseline="0" dirty="0">
                <a:latin typeface="Comic Sans MS" panose="030F0702030302020204" pitchFamily="66" charset="0"/>
              </a:rPr>
              <a:t>Component leads are pushed through from the top and soldered together underneath using either their leads (if they will reach) or lengths of solid-core wire. The perfboard effectively provides a rigid structure to keep the components in position.</a:t>
            </a:r>
            <a:endParaRPr lang="en-IN" dirty="0">
              <a:latin typeface="Comic Sans MS" panose="030F0702030302020204" pitchFamily="66" charset="0"/>
            </a:endParaRPr>
          </a:p>
        </p:txBody>
      </p:sp>
    </p:spTree>
    <p:extLst>
      <p:ext uri="{BB962C8B-B14F-4D97-AF65-F5344CB8AC3E}">
        <p14:creationId xmlns:p14="http://schemas.microsoft.com/office/powerpoint/2010/main" val="78132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0C11AE-9CF5-419E-8059-B30C8CA8C872}"/>
              </a:ext>
            </a:extLst>
          </p:cNvPr>
          <p:cNvSpPr txBox="1"/>
          <p:nvPr/>
        </p:nvSpPr>
        <p:spPr>
          <a:xfrm flipH="1">
            <a:off x="1904998" y="751840"/>
            <a:ext cx="2301242" cy="584775"/>
          </a:xfrm>
          <a:prstGeom prst="rect">
            <a:avLst/>
          </a:prstGeom>
          <a:noFill/>
        </p:spPr>
        <p:txBody>
          <a:bodyPr wrap="square" rtlCol="0">
            <a:spAutoFit/>
          </a:bodyPr>
          <a:lstStyle/>
          <a:p>
            <a:r>
              <a:rPr lang="en-IN" sz="3200" dirty="0">
                <a:latin typeface="Comic Sans MS" panose="030F0702030302020204" pitchFamily="66" charset="0"/>
              </a:rPr>
              <a:t>Stripboard</a:t>
            </a:r>
          </a:p>
        </p:txBody>
      </p:sp>
      <p:pic>
        <p:nvPicPr>
          <p:cNvPr id="6" name="Picture 5">
            <a:extLst>
              <a:ext uri="{FF2B5EF4-FFF2-40B4-BE49-F238E27FC236}">
                <a16:creationId xmlns:a16="http://schemas.microsoft.com/office/drawing/2014/main" id="{B03239E5-FE16-4C24-BD10-403DBC273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919" y="1336615"/>
            <a:ext cx="3010161" cy="4816257"/>
          </a:xfrm>
          <a:prstGeom prst="rect">
            <a:avLst/>
          </a:prstGeom>
        </p:spPr>
      </p:pic>
      <p:sp>
        <p:nvSpPr>
          <p:cNvPr id="7" name="TextBox 6">
            <a:extLst>
              <a:ext uri="{FF2B5EF4-FFF2-40B4-BE49-F238E27FC236}">
                <a16:creationId xmlns:a16="http://schemas.microsoft.com/office/drawing/2014/main" id="{388750D9-B2C6-4FFE-9C42-06E0EF7C982C}"/>
              </a:ext>
            </a:extLst>
          </p:cNvPr>
          <p:cNvSpPr txBox="1"/>
          <p:nvPr/>
        </p:nvSpPr>
        <p:spPr>
          <a:xfrm>
            <a:off x="1605280" y="1859280"/>
            <a:ext cx="4572000"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0" u="none" strike="noStrike" baseline="0" dirty="0">
                <a:latin typeface="Comic Sans MS" panose="030F0702030302020204" pitchFamily="66" charset="0"/>
              </a:rPr>
              <a:t>Stripboard is a bit like general-purpose PCB. It is a perforated board with conductive strips running underneath, rather like breadboard. The board can be cut to the size you need, and components and wires are soldered onto it.</a:t>
            </a:r>
          </a:p>
          <a:p>
            <a:pPr marL="285750" indent="-285750" algn="l">
              <a:buFont typeface="Arial" panose="020B0604020202020204" pitchFamily="34" charset="0"/>
              <a:buChar char="•"/>
            </a:pPr>
            <a:endParaRPr lang="en-US" dirty="0">
              <a:latin typeface="Comic Sans MS" panose="030F0702030302020204" pitchFamily="66" charset="0"/>
            </a:endParaRPr>
          </a:p>
          <a:p>
            <a:pPr marL="285750" indent="-285750" algn="l">
              <a:buFont typeface="Arial" panose="020B0604020202020204" pitchFamily="34" charset="0"/>
              <a:buChar char="•"/>
            </a:pPr>
            <a:r>
              <a:rPr lang="en-US" sz="1800" b="0" i="0" u="none" strike="noStrike" baseline="0" dirty="0">
                <a:latin typeface="Comic Sans MS" panose="030F0702030302020204" pitchFamily="66" charset="0"/>
              </a:rPr>
              <a:t>As with breadboard, laying out a project on stripboard requires a bit of skill to rearrange the logical layout of the schematic into something that will work with the strips of the stripboard.</a:t>
            </a:r>
            <a:endParaRPr lang="en-IN" dirty="0">
              <a:latin typeface="Comic Sans MS" panose="030F0702030302020204" pitchFamily="66" charset="0"/>
            </a:endParaRPr>
          </a:p>
        </p:txBody>
      </p:sp>
    </p:spTree>
    <p:extLst>
      <p:ext uri="{BB962C8B-B14F-4D97-AF65-F5344CB8AC3E}">
        <p14:creationId xmlns:p14="http://schemas.microsoft.com/office/powerpoint/2010/main" val="1409157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589</TotalTime>
  <Words>582</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Comic Sans MS</vt:lpstr>
      <vt:lpstr>Tw Cen MT</vt:lpstr>
      <vt:lpstr>Circuit</vt:lpstr>
      <vt:lpstr>Printed circuit board (PCB)</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Printed circuit board (PCB)</dc:title>
  <dc:creator>Aniruddh Pandey</dc:creator>
  <cp:lastModifiedBy>Aniruddh Pandey</cp:lastModifiedBy>
  <cp:revision>4</cp:revision>
  <dcterms:created xsi:type="dcterms:W3CDTF">2021-10-07T13:28:39Z</dcterms:created>
  <dcterms:modified xsi:type="dcterms:W3CDTF">2021-10-10T05:27:57Z</dcterms:modified>
</cp:coreProperties>
</file>