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45150088" cy="34221738"/>
  <p:notesSz cx="6858000" cy="9144000"/>
  <p:defaultTextStyle>
    <a:defPPr>
      <a:defRPr lang="sv-SE"/>
    </a:defPPr>
    <a:lvl1pPr marL="0" algn="l" defTabSz="4535515" rtl="0" eaLnBrk="1" latinLnBrk="0" hangingPunct="1">
      <a:defRPr sz="8900" kern="1200">
        <a:solidFill>
          <a:schemeClr val="tx1"/>
        </a:solidFill>
        <a:latin typeface="+mn-lt"/>
        <a:ea typeface="+mn-ea"/>
        <a:cs typeface="+mn-cs"/>
      </a:defRPr>
    </a:lvl1pPr>
    <a:lvl2pPr marL="2267758" algn="l" defTabSz="4535515" rtl="0" eaLnBrk="1" latinLnBrk="0" hangingPunct="1">
      <a:defRPr sz="8900" kern="1200">
        <a:solidFill>
          <a:schemeClr val="tx1"/>
        </a:solidFill>
        <a:latin typeface="+mn-lt"/>
        <a:ea typeface="+mn-ea"/>
        <a:cs typeface="+mn-cs"/>
      </a:defRPr>
    </a:lvl2pPr>
    <a:lvl3pPr marL="4535515" algn="l" defTabSz="4535515" rtl="0" eaLnBrk="1" latinLnBrk="0" hangingPunct="1">
      <a:defRPr sz="8900" kern="1200">
        <a:solidFill>
          <a:schemeClr val="tx1"/>
        </a:solidFill>
        <a:latin typeface="+mn-lt"/>
        <a:ea typeface="+mn-ea"/>
        <a:cs typeface="+mn-cs"/>
      </a:defRPr>
    </a:lvl3pPr>
    <a:lvl4pPr marL="6803273" algn="l" defTabSz="4535515" rtl="0" eaLnBrk="1" latinLnBrk="0" hangingPunct="1">
      <a:defRPr sz="8900" kern="1200">
        <a:solidFill>
          <a:schemeClr val="tx1"/>
        </a:solidFill>
        <a:latin typeface="+mn-lt"/>
        <a:ea typeface="+mn-ea"/>
        <a:cs typeface="+mn-cs"/>
      </a:defRPr>
    </a:lvl4pPr>
    <a:lvl5pPr marL="9071031" algn="l" defTabSz="4535515" rtl="0" eaLnBrk="1" latinLnBrk="0" hangingPunct="1">
      <a:defRPr sz="8900" kern="1200">
        <a:solidFill>
          <a:schemeClr val="tx1"/>
        </a:solidFill>
        <a:latin typeface="+mn-lt"/>
        <a:ea typeface="+mn-ea"/>
        <a:cs typeface="+mn-cs"/>
      </a:defRPr>
    </a:lvl5pPr>
    <a:lvl6pPr marL="11338789" algn="l" defTabSz="4535515" rtl="0" eaLnBrk="1" latinLnBrk="0" hangingPunct="1">
      <a:defRPr sz="8900" kern="1200">
        <a:solidFill>
          <a:schemeClr val="tx1"/>
        </a:solidFill>
        <a:latin typeface="+mn-lt"/>
        <a:ea typeface="+mn-ea"/>
        <a:cs typeface="+mn-cs"/>
      </a:defRPr>
    </a:lvl6pPr>
    <a:lvl7pPr marL="13606546" algn="l" defTabSz="4535515" rtl="0" eaLnBrk="1" latinLnBrk="0" hangingPunct="1">
      <a:defRPr sz="8900" kern="1200">
        <a:solidFill>
          <a:schemeClr val="tx1"/>
        </a:solidFill>
        <a:latin typeface="+mn-lt"/>
        <a:ea typeface="+mn-ea"/>
        <a:cs typeface="+mn-cs"/>
      </a:defRPr>
    </a:lvl7pPr>
    <a:lvl8pPr marL="15874304" algn="l" defTabSz="4535515" rtl="0" eaLnBrk="1" latinLnBrk="0" hangingPunct="1">
      <a:defRPr sz="8900" kern="1200">
        <a:solidFill>
          <a:schemeClr val="tx1"/>
        </a:solidFill>
        <a:latin typeface="+mn-lt"/>
        <a:ea typeface="+mn-ea"/>
        <a:cs typeface="+mn-cs"/>
      </a:defRPr>
    </a:lvl8pPr>
    <a:lvl9pPr marL="18142062" algn="l" defTabSz="4535515" rtl="0" eaLnBrk="1" latinLnBrk="0" hangingPunct="1">
      <a:defRPr sz="8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1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0" autoAdjust="0"/>
    <p:restoredTop sz="94619" autoAdjust="0"/>
  </p:normalViewPr>
  <p:slideViewPr>
    <p:cSldViewPr>
      <p:cViewPr varScale="1">
        <p:scale>
          <a:sx n="23" d="100"/>
          <a:sy n="23" d="100"/>
        </p:scale>
        <p:origin x="-186" y="-180"/>
      </p:cViewPr>
      <p:guideLst>
        <p:guide orient="horz" pos="10779"/>
        <p:guide pos="14221"/>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86257" y="10630922"/>
            <a:ext cx="38377575" cy="7335493"/>
          </a:xfrm>
        </p:spPr>
        <p:txBody>
          <a:bodyPr/>
          <a:lstStyle/>
          <a:p>
            <a:r>
              <a:rPr lang="en-US" smtClean="0"/>
              <a:t>Click to edit Master title style</a:t>
            </a:r>
            <a:endParaRPr lang="sv-SE"/>
          </a:p>
        </p:txBody>
      </p:sp>
      <p:sp>
        <p:nvSpPr>
          <p:cNvPr id="3" name="Subtitle 2"/>
          <p:cNvSpPr>
            <a:spLocks noGrp="1"/>
          </p:cNvSpPr>
          <p:nvPr>
            <p:ph type="subTitle" idx="1"/>
          </p:nvPr>
        </p:nvSpPr>
        <p:spPr>
          <a:xfrm>
            <a:off x="6772513" y="19392318"/>
            <a:ext cx="31605062" cy="8745555"/>
          </a:xfrm>
        </p:spPr>
        <p:txBody>
          <a:bodyPr/>
          <a:lstStyle>
            <a:lvl1pPr marL="0" indent="0" algn="ctr">
              <a:buNone/>
              <a:defRPr>
                <a:solidFill>
                  <a:schemeClr val="tx1">
                    <a:tint val="75000"/>
                  </a:schemeClr>
                </a:solidFill>
              </a:defRPr>
            </a:lvl1pPr>
            <a:lvl2pPr marL="2267758" indent="0" algn="ctr">
              <a:buNone/>
              <a:defRPr>
                <a:solidFill>
                  <a:schemeClr val="tx1">
                    <a:tint val="75000"/>
                  </a:schemeClr>
                </a:solidFill>
              </a:defRPr>
            </a:lvl2pPr>
            <a:lvl3pPr marL="4535515" indent="0" algn="ctr">
              <a:buNone/>
              <a:defRPr>
                <a:solidFill>
                  <a:schemeClr val="tx1">
                    <a:tint val="75000"/>
                  </a:schemeClr>
                </a:solidFill>
              </a:defRPr>
            </a:lvl3pPr>
            <a:lvl4pPr marL="6803273" indent="0" algn="ctr">
              <a:buNone/>
              <a:defRPr>
                <a:solidFill>
                  <a:schemeClr val="tx1">
                    <a:tint val="75000"/>
                  </a:schemeClr>
                </a:solidFill>
              </a:defRPr>
            </a:lvl4pPr>
            <a:lvl5pPr marL="9071031" indent="0" algn="ctr">
              <a:buNone/>
              <a:defRPr>
                <a:solidFill>
                  <a:schemeClr val="tx1">
                    <a:tint val="75000"/>
                  </a:schemeClr>
                </a:solidFill>
              </a:defRPr>
            </a:lvl5pPr>
            <a:lvl6pPr marL="11338789" indent="0" algn="ctr">
              <a:buNone/>
              <a:defRPr>
                <a:solidFill>
                  <a:schemeClr val="tx1">
                    <a:tint val="75000"/>
                  </a:schemeClr>
                </a:solidFill>
              </a:defRPr>
            </a:lvl6pPr>
            <a:lvl7pPr marL="13606546" indent="0" algn="ctr">
              <a:buNone/>
              <a:defRPr>
                <a:solidFill>
                  <a:schemeClr val="tx1">
                    <a:tint val="75000"/>
                  </a:schemeClr>
                </a:solidFill>
              </a:defRPr>
            </a:lvl7pPr>
            <a:lvl8pPr marL="15874304" indent="0" algn="ctr">
              <a:buNone/>
              <a:defRPr>
                <a:solidFill>
                  <a:schemeClr val="tx1">
                    <a:tint val="75000"/>
                  </a:schemeClr>
                </a:solidFill>
              </a:defRPr>
            </a:lvl8pPr>
            <a:lvl9pPr marL="18142062"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733814" y="1370459"/>
            <a:ext cx="10158770" cy="29199381"/>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2257504" y="1370459"/>
            <a:ext cx="29723808" cy="2919938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66546" y="21990638"/>
            <a:ext cx="38377575" cy="6796817"/>
          </a:xfrm>
        </p:spPr>
        <p:txBody>
          <a:bodyPr anchor="t"/>
          <a:lstStyle>
            <a:lvl1pPr algn="l">
              <a:defRPr sz="19800" b="1" cap="all"/>
            </a:lvl1pPr>
          </a:lstStyle>
          <a:p>
            <a:r>
              <a:rPr lang="en-US" smtClean="0"/>
              <a:t>Click to edit Master title style</a:t>
            </a:r>
            <a:endParaRPr lang="sv-SE"/>
          </a:p>
        </p:txBody>
      </p:sp>
      <p:sp>
        <p:nvSpPr>
          <p:cNvPr id="3" name="Text Placeholder 2"/>
          <p:cNvSpPr>
            <a:spLocks noGrp="1"/>
          </p:cNvSpPr>
          <p:nvPr>
            <p:ph type="body" idx="1"/>
          </p:nvPr>
        </p:nvSpPr>
        <p:spPr>
          <a:xfrm>
            <a:off x="3566546" y="14504635"/>
            <a:ext cx="38377575" cy="7486003"/>
          </a:xfrm>
        </p:spPr>
        <p:txBody>
          <a:bodyPr anchor="b"/>
          <a:lstStyle>
            <a:lvl1pPr marL="0" indent="0">
              <a:buNone/>
              <a:defRPr sz="9900">
                <a:solidFill>
                  <a:schemeClr val="tx1">
                    <a:tint val="75000"/>
                  </a:schemeClr>
                </a:solidFill>
              </a:defRPr>
            </a:lvl1pPr>
            <a:lvl2pPr marL="2267758" indent="0">
              <a:buNone/>
              <a:defRPr sz="8900">
                <a:solidFill>
                  <a:schemeClr val="tx1">
                    <a:tint val="75000"/>
                  </a:schemeClr>
                </a:solidFill>
              </a:defRPr>
            </a:lvl2pPr>
            <a:lvl3pPr marL="4535515" indent="0">
              <a:buNone/>
              <a:defRPr sz="7900">
                <a:solidFill>
                  <a:schemeClr val="tx1">
                    <a:tint val="75000"/>
                  </a:schemeClr>
                </a:solidFill>
              </a:defRPr>
            </a:lvl3pPr>
            <a:lvl4pPr marL="6803273" indent="0">
              <a:buNone/>
              <a:defRPr sz="6900">
                <a:solidFill>
                  <a:schemeClr val="tx1">
                    <a:tint val="75000"/>
                  </a:schemeClr>
                </a:solidFill>
              </a:defRPr>
            </a:lvl4pPr>
            <a:lvl5pPr marL="9071031" indent="0">
              <a:buNone/>
              <a:defRPr sz="6900">
                <a:solidFill>
                  <a:schemeClr val="tx1">
                    <a:tint val="75000"/>
                  </a:schemeClr>
                </a:solidFill>
              </a:defRPr>
            </a:lvl5pPr>
            <a:lvl6pPr marL="11338789" indent="0">
              <a:buNone/>
              <a:defRPr sz="6900">
                <a:solidFill>
                  <a:schemeClr val="tx1">
                    <a:tint val="75000"/>
                  </a:schemeClr>
                </a:solidFill>
              </a:defRPr>
            </a:lvl6pPr>
            <a:lvl7pPr marL="13606546" indent="0">
              <a:buNone/>
              <a:defRPr sz="6900">
                <a:solidFill>
                  <a:schemeClr val="tx1">
                    <a:tint val="75000"/>
                  </a:schemeClr>
                </a:solidFill>
              </a:defRPr>
            </a:lvl7pPr>
            <a:lvl8pPr marL="15874304" indent="0">
              <a:buNone/>
              <a:defRPr sz="6900">
                <a:solidFill>
                  <a:schemeClr val="tx1">
                    <a:tint val="75000"/>
                  </a:schemeClr>
                </a:solidFill>
              </a:defRPr>
            </a:lvl8pPr>
            <a:lvl9pPr marL="18142062" indent="0">
              <a:buNone/>
              <a:defRPr sz="6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2257504" y="7985075"/>
            <a:ext cx="19941289" cy="22584765"/>
          </a:xfrm>
        </p:spPr>
        <p:txBody>
          <a:bodyPr/>
          <a:lstStyle>
            <a:lvl1pPr>
              <a:defRPr sz="13900"/>
            </a:lvl1pPr>
            <a:lvl2pPr>
              <a:defRPr sz="11900"/>
            </a:lvl2pPr>
            <a:lvl3pPr>
              <a:defRPr sz="99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22951295" y="7985075"/>
            <a:ext cx="19941289" cy="22584765"/>
          </a:xfrm>
        </p:spPr>
        <p:txBody>
          <a:bodyPr/>
          <a:lstStyle>
            <a:lvl1pPr>
              <a:defRPr sz="13900"/>
            </a:lvl1pPr>
            <a:lvl2pPr>
              <a:defRPr sz="11900"/>
            </a:lvl2pPr>
            <a:lvl3pPr>
              <a:defRPr sz="99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2257504" y="7660285"/>
            <a:ext cx="19949130" cy="3192442"/>
          </a:xfrm>
        </p:spPr>
        <p:txBody>
          <a:bodyPr anchor="b"/>
          <a:lstStyle>
            <a:lvl1pPr marL="0" indent="0">
              <a:buNone/>
              <a:defRPr sz="11900" b="1"/>
            </a:lvl1pPr>
            <a:lvl2pPr marL="2267758" indent="0">
              <a:buNone/>
              <a:defRPr sz="9900" b="1"/>
            </a:lvl2pPr>
            <a:lvl3pPr marL="4535515" indent="0">
              <a:buNone/>
              <a:defRPr sz="8900" b="1"/>
            </a:lvl3pPr>
            <a:lvl4pPr marL="6803273" indent="0">
              <a:buNone/>
              <a:defRPr sz="7900" b="1"/>
            </a:lvl4pPr>
            <a:lvl5pPr marL="9071031" indent="0">
              <a:buNone/>
              <a:defRPr sz="7900" b="1"/>
            </a:lvl5pPr>
            <a:lvl6pPr marL="11338789" indent="0">
              <a:buNone/>
              <a:defRPr sz="7900" b="1"/>
            </a:lvl6pPr>
            <a:lvl7pPr marL="13606546" indent="0">
              <a:buNone/>
              <a:defRPr sz="7900" b="1"/>
            </a:lvl7pPr>
            <a:lvl8pPr marL="15874304" indent="0">
              <a:buNone/>
              <a:defRPr sz="7900" b="1"/>
            </a:lvl8pPr>
            <a:lvl9pPr marL="18142062" indent="0">
              <a:buNone/>
              <a:defRPr sz="7900" b="1"/>
            </a:lvl9pPr>
          </a:lstStyle>
          <a:p>
            <a:pPr lvl="0"/>
            <a:r>
              <a:rPr lang="en-US" smtClean="0"/>
              <a:t>Click to edit Master text styles</a:t>
            </a:r>
          </a:p>
        </p:txBody>
      </p:sp>
      <p:sp>
        <p:nvSpPr>
          <p:cNvPr id="4" name="Content Placeholder 3"/>
          <p:cNvSpPr>
            <a:spLocks noGrp="1"/>
          </p:cNvSpPr>
          <p:nvPr>
            <p:ph sz="half" idx="2"/>
          </p:nvPr>
        </p:nvSpPr>
        <p:spPr>
          <a:xfrm>
            <a:off x="2257504" y="10852727"/>
            <a:ext cx="19949130" cy="19717110"/>
          </a:xfrm>
        </p:spPr>
        <p:txBody>
          <a:bodyPr/>
          <a:lstStyle>
            <a:lvl1pPr>
              <a:defRPr sz="11900"/>
            </a:lvl1pPr>
            <a:lvl2pPr>
              <a:defRPr sz="9900"/>
            </a:lvl2pPr>
            <a:lvl3pPr>
              <a:defRPr sz="8900"/>
            </a:lvl3pPr>
            <a:lvl4pPr>
              <a:defRPr sz="7900"/>
            </a:lvl4pPr>
            <a:lvl5pPr>
              <a:defRPr sz="7900"/>
            </a:lvl5pPr>
            <a:lvl6pPr>
              <a:defRPr sz="7900"/>
            </a:lvl6pPr>
            <a:lvl7pPr>
              <a:defRPr sz="7900"/>
            </a:lvl7pPr>
            <a:lvl8pPr>
              <a:defRPr sz="7900"/>
            </a:lvl8pPr>
            <a:lvl9pPr>
              <a:defRPr sz="7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22935620" y="7660285"/>
            <a:ext cx="19956966" cy="3192442"/>
          </a:xfrm>
        </p:spPr>
        <p:txBody>
          <a:bodyPr anchor="b"/>
          <a:lstStyle>
            <a:lvl1pPr marL="0" indent="0">
              <a:buNone/>
              <a:defRPr sz="11900" b="1"/>
            </a:lvl1pPr>
            <a:lvl2pPr marL="2267758" indent="0">
              <a:buNone/>
              <a:defRPr sz="9900" b="1"/>
            </a:lvl2pPr>
            <a:lvl3pPr marL="4535515" indent="0">
              <a:buNone/>
              <a:defRPr sz="8900" b="1"/>
            </a:lvl3pPr>
            <a:lvl4pPr marL="6803273" indent="0">
              <a:buNone/>
              <a:defRPr sz="7900" b="1"/>
            </a:lvl4pPr>
            <a:lvl5pPr marL="9071031" indent="0">
              <a:buNone/>
              <a:defRPr sz="7900" b="1"/>
            </a:lvl5pPr>
            <a:lvl6pPr marL="11338789" indent="0">
              <a:buNone/>
              <a:defRPr sz="7900" b="1"/>
            </a:lvl6pPr>
            <a:lvl7pPr marL="13606546" indent="0">
              <a:buNone/>
              <a:defRPr sz="7900" b="1"/>
            </a:lvl7pPr>
            <a:lvl8pPr marL="15874304" indent="0">
              <a:buNone/>
              <a:defRPr sz="7900" b="1"/>
            </a:lvl8pPr>
            <a:lvl9pPr marL="18142062" indent="0">
              <a:buNone/>
              <a:defRPr sz="7900" b="1"/>
            </a:lvl9pPr>
          </a:lstStyle>
          <a:p>
            <a:pPr lvl="0"/>
            <a:r>
              <a:rPr lang="en-US" smtClean="0"/>
              <a:t>Click to edit Master text styles</a:t>
            </a:r>
          </a:p>
        </p:txBody>
      </p:sp>
      <p:sp>
        <p:nvSpPr>
          <p:cNvPr id="6" name="Content Placeholder 5"/>
          <p:cNvSpPr>
            <a:spLocks noGrp="1"/>
          </p:cNvSpPr>
          <p:nvPr>
            <p:ph sz="quarter" idx="4"/>
          </p:nvPr>
        </p:nvSpPr>
        <p:spPr>
          <a:xfrm>
            <a:off x="22935620" y="10852727"/>
            <a:ext cx="19956966" cy="19717110"/>
          </a:xfrm>
        </p:spPr>
        <p:txBody>
          <a:bodyPr/>
          <a:lstStyle>
            <a:lvl1pPr>
              <a:defRPr sz="11900"/>
            </a:lvl1pPr>
            <a:lvl2pPr>
              <a:defRPr sz="9900"/>
            </a:lvl2pPr>
            <a:lvl3pPr>
              <a:defRPr sz="8900"/>
            </a:lvl3pPr>
            <a:lvl4pPr>
              <a:defRPr sz="7900"/>
            </a:lvl4pPr>
            <a:lvl5pPr>
              <a:defRPr sz="7900"/>
            </a:lvl5pPr>
            <a:lvl6pPr>
              <a:defRPr sz="7900"/>
            </a:lvl6pPr>
            <a:lvl7pPr>
              <a:defRPr sz="7900"/>
            </a:lvl7pPr>
            <a:lvl8pPr>
              <a:defRPr sz="7900"/>
            </a:lvl8pPr>
            <a:lvl9pPr>
              <a:defRPr sz="7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7507" y="1362532"/>
            <a:ext cx="14854068" cy="5798683"/>
          </a:xfrm>
        </p:spPr>
        <p:txBody>
          <a:bodyPr anchor="b"/>
          <a:lstStyle>
            <a:lvl1pPr algn="l">
              <a:defRPr sz="9900" b="1"/>
            </a:lvl1pPr>
          </a:lstStyle>
          <a:p>
            <a:r>
              <a:rPr lang="en-US" smtClean="0"/>
              <a:t>Click to edit Master title style</a:t>
            </a:r>
            <a:endParaRPr lang="sv-SE"/>
          </a:p>
        </p:txBody>
      </p:sp>
      <p:sp>
        <p:nvSpPr>
          <p:cNvPr id="3" name="Content Placeholder 2"/>
          <p:cNvSpPr>
            <a:spLocks noGrp="1"/>
          </p:cNvSpPr>
          <p:nvPr>
            <p:ph idx="1"/>
          </p:nvPr>
        </p:nvSpPr>
        <p:spPr>
          <a:xfrm>
            <a:off x="17652430" y="1362535"/>
            <a:ext cx="25240153" cy="29207305"/>
          </a:xfrm>
        </p:spPr>
        <p:txBody>
          <a:bodyPr/>
          <a:lstStyle>
            <a:lvl1pPr>
              <a:defRPr sz="15900"/>
            </a:lvl1pPr>
            <a:lvl2pPr>
              <a:defRPr sz="13900"/>
            </a:lvl2pPr>
            <a:lvl3pPr>
              <a:defRPr sz="119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2257507" y="7161218"/>
            <a:ext cx="14854068" cy="23408622"/>
          </a:xfrm>
        </p:spPr>
        <p:txBody>
          <a:bodyPr/>
          <a:lstStyle>
            <a:lvl1pPr marL="0" indent="0">
              <a:buNone/>
              <a:defRPr sz="6900"/>
            </a:lvl1pPr>
            <a:lvl2pPr marL="2267758" indent="0">
              <a:buNone/>
              <a:defRPr sz="6000"/>
            </a:lvl2pPr>
            <a:lvl3pPr marL="4535515" indent="0">
              <a:buNone/>
              <a:defRPr sz="5000"/>
            </a:lvl3pPr>
            <a:lvl4pPr marL="6803273" indent="0">
              <a:buNone/>
              <a:defRPr sz="4500"/>
            </a:lvl4pPr>
            <a:lvl5pPr marL="9071031" indent="0">
              <a:buNone/>
              <a:defRPr sz="4500"/>
            </a:lvl5pPr>
            <a:lvl6pPr marL="11338789" indent="0">
              <a:buNone/>
              <a:defRPr sz="4500"/>
            </a:lvl6pPr>
            <a:lvl7pPr marL="13606546" indent="0">
              <a:buNone/>
              <a:defRPr sz="4500"/>
            </a:lvl7pPr>
            <a:lvl8pPr marL="15874304" indent="0">
              <a:buNone/>
              <a:defRPr sz="4500"/>
            </a:lvl8pPr>
            <a:lvl9pPr marL="18142062" indent="0">
              <a:buNone/>
              <a:defRPr sz="4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49733" y="23955217"/>
            <a:ext cx="27090053" cy="2828049"/>
          </a:xfrm>
        </p:spPr>
        <p:txBody>
          <a:bodyPr anchor="b"/>
          <a:lstStyle>
            <a:lvl1pPr algn="l">
              <a:defRPr sz="9900" b="1"/>
            </a:lvl1pPr>
          </a:lstStyle>
          <a:p>
            <a:r>
              <a:rPr lang="en-US" smtClean="0"/>
              <a:t>Click to edit Master title style</a:t>
            </a:r>
            <a:endParaRPr lang="sv-SE"/>
          </a:p>
        </p:txBody>
      </p:sp>
      <p:sp>
        <p:nvSpPr>
          <p:cNvPr id="3" name="Picture Placeholder 2"/>
          <p:cNvSpPr>
            <a:spLocks noGrp="1"/>
          </p:cNvSpPr>
          <p:nvPr>
            <p:ph type="pic" idx="1"/>
          </p:nvPr>
        </p:nvSpPr>
        <p:spPr>
          <a:xfrm>
            <a:off x="8849733" y="3057776"/>
            <a:ext cx="27090053" cy="20533043"/>
          </a:xfrm>
        </p:spPr>
        <p:txBody>
          <a:bodyPr/>
          <a:lstStyle>
            <a:lvl1pPr marL="0" indent="0">
              <a:buNone/>
              <a:defRPr sz="15900"/>
            </a:lvl1pPr>
            <a:lvl2pPr marL="2267758" indent="0">
              <a:buNone/>
              <a:defRPr sz="13900"/>
            </a:lvl2pPr>
            <a:lvl3pPr marL="4535515" indent="0">
              <a:buNone/>
              <a:defRPr sz="11900"/>
            </a:lvl3pPr>
            <a:lvl4pPr marL="6803273" indent="0">
              <a:buNone/>
              <a:defRPr sz="9900"/>
            </a:lvl4pPr>
            <a:lvl5pPr marL="9071031" indent="0">
              <a:buNone/>
              <a:defRPr sz="9900"/>
            </a:lvl5pPr>
            <a:lvl6pPr marL="11338789" indent="0">
              <a:buNone/>
              <a:defRPr sz="9900"/>
            </a:lvl6pPr>
            <a:lvl7pPr marL="13606546" indent="0">
              <a:buNone/>
              <a:defRPr sz="9900"/>
            </a:lvl7pPr>
            <a:lvl8pPr marL="15874304" indent="0">
              <a:buNone/>
              <a:defRPr sz="9900"/>
            </a:lvl8pPr>
            <a:lvl9pPr marL="18142062" indent="0">
              <a:buNone/>
              <a:defRPr sz="9900"/>
            </a:lvl9pPr>
          </a:lstStyle>
          <a:p>
            <a:endParaRPr lang="sv-SE"/>
          </a:p>
        </p:txBody>
      </p:sp>
      <p:sp>
        <p:nvSpPr>
          <p:cNvPr id="4" name="Text Placeholder 3"/>
          <p:cNvSpPr>
            <a:spLocks noGrp="1"/>
          </p:cNvSpPr>
          <p:nvPr>
            <p:ph type="body" sz="half" idx="2"/>
          </p:nvPr>
        </p:nvSpPr>
        <p:spPr>
          <a:xfrm>
            <a:off x="8849733" y="26783265"/>
            <a:ext cx="27090053" cy="4016299"/>
          </a:xfrm>
        </p:spPr>
        <p:txBody>
          <a:bodyPr/>
          <a:lstStyle>
            <a:lvl1pPr marL="0" indent="0">
              <a:buNone/>
              <a:defRPr sz="6900"/>
            </a:lvl1pPr>
            <a:lvl2pPr marL="2267758" indent="0">
              <a:buNone/>
              <a:defRPr sz="6000"/>
            </a:lvl2pPr>
            <a:lvl3pPr marL="4535515" indent="0">
              <a:buNone/>
              <a:defRPr sz="5000"/>
            </a:lvl3pPr>
            <a:lvl4pPr marL="6803273" indent="0">
              <a:buNone/>
              <a:defRPr sz="4500"/>
            </a:lvl4pPr>
            <a:lvl5pPr marL="9071031" indent="0">
              <a:buNone/>
              <a:defRPr sz="4500"/>
            </a:lvl5pPr>
            <a:lvl6pPr marL="11338789" indent="0">
              <a:buNone/>
              <a:defRPr sz="4500"/>
            </a:lvl6pPr>
            <a:lvl7pPr marL="13606546" indent="0">
              <a:buNone/>
              <a:defRPr sz="4500"/>
            </a:lvl7pPr>
            <a:lvl8pPr marL="15874304" indent="0">
              <a:buNone/>
              <a:defRPr sz="4500"/>
            </a:lvl8pPr>
            <a:lvl9pPr marL="18142062" indent="0">
              <a:buNone/>
              <a:defRPr sz="4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90CE2-37F4-48D2-B6A3-43DE49146ADD}" type="datetimeFigureOut">
              <a:rPr lang="sv-SE" smtClean="0"/>
              <a:pPr/>
              <a:t>2017-02-06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C367118E-8988-485D-9BE1-84DB47D7BD29}"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57505" y="1370456"/>
            <a:ext cx="40635079" cy="5703623"/>
          </a:xfrm>
          <a:prstGeom prst="rect">
            <a:avLst/>
          </a:prstGeom>
        </p:spPr>
        <p:txBody>
          <a:bodyPr vert="horz" lIns="453552" tIns="226776" rIns="453552" bIns="226776"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2257505" y="7985075"/>
            <a:ext cx="40635079" cy="22584765"/>
          </a:xfrm>
          <a:prstGeom prst="rect">
            <a:avLst/>
          </a:prstGeom>
        </p:spPr>
        <p:txBody>
          <a:bodyPr vert="horz" lIns="453552" tIns="226776" rIns="453552" bIns="2267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2257504" y="31718484"/>
            <a:ext cx="10535021" cy="1821991"/>
          </a:xfrm>
          <a:prstGeom prst="rect">
            <a:avLst/>
          </a:prstGeom>
        </p:spPr>
        <p:txBody>
          <a:bodyPr vert="horz" lIns="453552" tIns="226776" rIns="453552" bIns="226776" rtlCol="0" anchor="ctr"/>
          <a:lstStyle>
            <a:lvl1pPr algn="l">
              <a:defRPr sz="6000">
                <a:solidFill>
                  <a:schemeClr val="tx1">
                    <a:tint val="75000"/>
                  </a:schemeClr>
                </a:solidFill>
              </a:defRPr>
            </a:lvl1pPr>
          </a:lstStyle>
          <a:p>
            <a:fld id="{B5A90CE2-37F4-48D2-B6A3-43DE49146ADD}" type="datetimeFigureOut">
              <a:rPr lang="sv-SE" smtClean="0"/>
              <a:pPr/>
              <a:t>2017-02-06</a:t>
            </a:fld>
            <a:endParaRPr lang="sv-SE"/>
          </a:p>
        </p:txBody>
      </p:sp>
      <p:sp>
        <p:nvSpPr>
          <p:cNvPr id="5" name="Footer Placeholder 4"/>
          <p:cNvSpPr>
            <a:spLocks noGrp="1"/>
          </p:cNvSpPr>
          <p:nvPr>
            <p:ph type="ftr" sz="quarter" idx="3"/>
          </p:nvPr>
        </p:nvSpPr>
        <p:spPr>
          <a:xfrm>
            <a:off x="15426280" y="31718484"/>
            <a:ext cx="14297528" cy="1821991"/>
          </a:xfrm>
          <a:prstGeom prst="rect">
            <a:avLst/>
          </a:prstGeom>
        </p:spPr>
        <p:txBody>
          <a:bodyPr vert="horz" lIns="453552" tIns="226776" rIns="453552" bIns="226776" rtlCol="0" anchor="ctr"/>
          <a:lstStyle>
            <a:lvl1pPr algn="ctr">
              <a:defRPr sz="60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32357563" y="31718484"/>
            <a:ext cx="10535021" cy="1821991"/>
          </a:xfrm>
          <a:prstGeom prst="rect">
            <a:avLst/>
          </a:prstGeom>
        </p:spPr>
        <p:txBody>
          <a:bodyPr vert="horz" lIns="453552" tIns="226776" rIns="453552" bIns="226776" rtlCol="0" anchor="ctr"/>
          <a:lstStyle>
            <a:lvl1pPr algn="r">
              <a:defRPr sz="6000">
                <a:solidFill>
                  <a:schemeClr val="tx1">
                    <a:tint val="75000"/>
                  </a:schemeClr>
                </a:solidFill>
              </a:defRPr>
            </a:lvl1pPr>
          </a:lstStyle>
          <a:p>
            <a:fld id="{C367118E-8988-485D-9BE1-84DB47D7BD29}"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35515" rtl="0" eaLnBrk="1" latinLnBrk="0" hangingPunct="1">
        <a:spcBef>
          <a:spcPct val="0"/>
        </a:spcBef>
        <a:buNone/>
        <a:defRPr sz="21800" kern="1200">
          <a:solidFill>
            <a:schemeClr val="tx1"/>
          </a:solidFill>
          <a:latin typeface="+mj-lt"/>
          <a:ea typeface="+mj-ea"/>
          <a:cs typeface="+mj-cs"/>
        </a:defRPr>
      </a:lvl1pPr>
    </p:titleStyle>
    <p:bodyStyle>
      <a:lvl1pPr marL="1700818" indent="-1700818" algn="l" defTabSz="4535515" rtl="0" eaLnBrk="1" latinLnBrk="0" hangingPunct="1">
        <a:spcBef>
          <a:spcPct val="20000"/>
        </a:spcBef>
        <a:buFont typeface="Arial" pitchFamily="34" charset="0"/>
        <a:buChar char="•"/>
        <a:defRPr sz="15900" kern="1200">
          <a:solidFill>
            <a:schemeClr val="tx1"/>
          </a:solidFill>
          <a:latin typeface="+mn-lt"/>
          <a:ea typeface="+mn-ea"/>
          <a:cs typeface="+mn-cs"/>
        </a:defRPr>
      </a:lvl1pPr>
      <a:lvl2pPr marL="3685106" indent="-1417349" algn="l" defTabSz="4535515"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69394" indent="-1133879" algn="l" defTabSz="4535515"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937152" indent="-1133879" algn="l" defTabSz="4535515"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204910" indent="-1133879" algn="l" defTabSz="4535515"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472667" indent="-1133879" algn="l" defTabSz="4535515"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740425" indent="-1133879" algn="l" defTabSz="4535515"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7008183" indent="-1133879" algn="l" defTabSz="4535515"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275941" indent="-1133879" algn="l" defTabSz="4535515"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sv-SE"/>
      </a:defPPr>
      <a:lvl1pPr marL="0" algn="l" defTabSz="4535515" rtl="0" eaLnBrk="1" latinLnBrk="0" hangingPunct="1">
        <a:defRPr sz="8900" kern="1200">
          <a:solidFill>
            <a:schemeClr val="tx1"/>
          </a:solidFill>
          <a:latin typeface="+mn-lt"/>
          <a:ea typeface="+mn-ea"/>
          <a:cs typeface="+mn-cs"/>
        </a:defRPr>
      </a:lvl1pPr>
      <a:lvl2pPr marL="2267758" algn="l" defTabSz="4535515" rtl="0" eaLnBrk="1" latinLnBrk="0" hangingPunct="1">
        <a:defRPr sz="8900" kern="1200">
          <a:solidFill>
            <a:schemeClr val="tx1"/>
          </a:solidFill>
          <a:latin typeface="+mn-lt"/>
          <a:ea typeface="+mn-ea"/>
          <a:cs typeface="+mn-cs"/>
        </a:defRPr>
      </a:lvl2pPr>
      <a:lvl3pPr marL="4535515" algn="l" defTabSz="4535515" rtl="0" eaLnBrk="1" latinLnBrk="0" hangingPunct="1">
        <a:defRPr sz="8900" kern="1200">
          <a:solidFill>
            <a:schemeClr val="tx1"/>
          </a:solidFill>
          <a:latin typeface="+mn-lt"/>
          <a:ea typeface="+mn-ea"/>
          <a:cs typeface="+mn-cs"/>
        </a:defRPr>
      </a:lvl3pPr>
      <a:lvl4pPr marL="6803273" algn="l" defTabSz="4535515" rtl="0" eaLnBrk="1" latinLnBrk="0" hangingPunct="1">
        <a:defRPr sz="8900" kern="1200">
          <a:solidFill>
            <a:schemeClr val="tx1"/>
          </a:solidFill>
          <a:latin typeface="+mn-lt"/>
          <a:ea typeface="+mn-ea"/>
          <a:cs typeface="+mn-cs"/>
        </a:defRPr>
      </a:lvl4pPr>
      <a:lvl5pPr marL="9071031" algn="l" defTabSz="4535515" rtl="0" eaLnBrk="1" latinLnBrk="0" hangingPunct="1">
        <a:defRPr sz="8900" kern="1200">
          <a:solidFill>
            <a:schemeClr val="tx1"/>
          </a:solidFill>
          <a:latin typeface="+mn-lt"/>
          <a:ea typeface="+mn-ea"/>
          <a:cs typeface="+mn-cs"/>
        </a:defRPr>
      </a:lvl5pPr>
      <a:lvl6pPr marL="11338789" algn="l" defTabSz="4535515" rtl="0" eaLnBrk="1" latinLnBrk="0" hangingPunct="1">
        <a:defRPr sz="8900" kern="1200">
          <a:solidFill>
            <a:schemeClr val="tx1"/>
          </a:solidFill>
          <a:latin typeface="+mn-lt"/>
          <a:ea typeface="+mn-ea"/>
          <a:cs typeface="+mn-cs"/>
        </a:defRPr>
      </a:lvl6pPr>
      <a:lvl7pPr marL="13606546" algn="l" defTabSz="4535515" rtl="0" eaLnBrk="1" latinLnBrk="0" hangingPunct="1">
        <a:defRPr sz="8900" kern="1200">
          <a:solidFill>
            <a:schemeClr val="tx1"/>
          </a:solidFill>
          <a:latin typeface="+mn-lt"/>
          <a:ea typeface="+mn-ea"/>
          <a:cs typeface="+mn-cs"/>
        </a:defRPr>
      </a:lvl7pPr>
      <a:lvl8pPr marL="15874304" algn="l" defTabSz="4535515" rtl="0" eaLnBrk="1" latinLnBrk="0" hangingPunct="1">
        <a:defRPr sz="8900" kern="1200">
          <a:solidFill>
            <a:schemeClr val="tx1"/>
          </a:solidFill>
          <a:latin typeface="+mn-lt"/>
          <a:ea typeface="+mn-ea"/>
          <a:cs typeface="+mn-cs"/>
        </a:defRPr>
      </a:lvl8pPr>
      <a:lvl9pPr marL="18142062" algn="l" defTabSz="4535515"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evinet.org/cgi/i.cgi?mode=standalone;action=sbmRestore;table=table;graphics=graphics;archive=archive;sbm-layout=arbor;showself=showself;project_id=project1;species=hsa;jid=456776399165"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research.scilifelab.se/andrej_alexeyenko/downloads/evinet/CPW_collection.hsa"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research.scilifelab.se/andrej_alexeyenko/downloads/evinet/example.groups" TargetMode="External"/><Relationship Id="rId5" Type="http://schemas.openxmlformats.org/officeDocument/2006/relationships/image" Target="../media/image4.png"/><Relationship Id="rId10" Type="http://schemas.openxmlformats.org/officeDocument/2006/relationships/hyperlink" Target="https://research.scilifelab.se/andrej_alexeyenko/Papers/nea.BMCbioinfo.ProvPDF.pdf" TargetMode="Externa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www.evinet.org/"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evinet.or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research.scilifelab.se/andrej_alexeyenko/Papers/HMG2010.pdf" TargetMode="External"/><Relationship Id="rId13" Type="http://schemas.openxmlformats.org/officeDocument/2006/relationships/image" Target="../media/image14.png"/><Relationship Id="rId18" Type="http://schemas.openxmlformats.org/officeDocument/2006/relationships/hyperlink" Target="https://www.evinet.org/cgi/i.cgi?mode=standalone;action=sbmRestore;table=table;graphics=graphics;archive=archive;sbm-layout=arbor;showself=showself;project_id=project1;species=hsa;jid=776537706052" TargetMode="External"/><Relationship Id="rId3" Type="http://schemas.openxmlformats.org/officeDocument/2006/relationships/image" Target="../media/image6.png"/><Relationship Id="rId7" Type="http://schemas.openxmlformats.org/officeDocument/2006/relationships/hyperlink" Target="https://research.scilifelab.se/andrej_alexeyenko/Papers/JHG2010.pdf" TargetMode="External"/><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9.png"/><Relationship Id="rId16" Type="http://schemas.openxmlformats.org/officeDocument/2006/relationships/image" Target="../media/image17.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hyperlink" Target="https://research.scilifelab.se/andrej_alexeyenko/Papers/AGER_NOTCH4.fulltext.pdf" TargetMode="External"/><Relationship Id="rId11" Type="http://schemas.openxmlformats.org/officeDocument/2006/relationships/image" Target="../media/image12.png"/><Relationship Id="rId5" Type="http://schemas.openxmlformats.org/officeDocument/2006/relationships/hyperlink" Target="http://www.biomedcentral.com/content/pdf/1471-2105-15-308.pdf" TargetMode="External"/><Relationship Id="rId15" Type="http://schemas.openxmlformats.org/officeDocument/2006/relationships/image" Target="../media/image16.png"/><Relationship Id="rId10" Type="http://schemas.openxmlformats.org/officeDocument/2006/relationships/hyperlink" Target="http://research.scilifelab.se/andrej_alexeyenko/downloads/evinet/SomaticMutations.GBM_OV.example" TargetMode="External"/><Relationship Id="rId19" Type="http://schemas.openxmlformats.org/officeDocument/2006/relationships/hyperlink" Target="https://www.evinet.org/" TargetMode="External"/><Relationship Id="rId4" Type="http://schemas.openxmlformats.org/officeDocument/2006/relationships/image" Target="../media/image10.png"/><Relationship Id="rId9" Type="http://schemas.openxmlformats.org/officeDocument/2006/relationships/image" Target="../media/image11.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19.png"/><Relationship Id="rId5" Type="http://schemas.openxmlformats.org/officeDocument/2006/relationships/hyperlink" Target="http://www.biomedcentral.com/1471-2105/13/226" TargetMode="External"/><Relationship Id="rId10" Type="http://schemas.openxmlformats.org/officeDocument/2006/relationships/hyperlink" Target="https://www.evinet.org/" TargetMode="External"/><Relationship Id="rId4" Type="http://schemas.openxmlformats.org/officeDocument/2006/relationships/image" Target="../media/image20.png"/><Relationship Id="rId9" Type="http://schemas.openxmlformats.org/officeDocument/2006/relationships/hyperlink" Target="https://www.evinet.org/cgi/i.cgi?mode=standalone;action=sbmRestore;table=table;graphics=graphics;archive=archive;sbm-layout=arbor;showself=showself;project_id=project1;species=hsa;jid=93730601563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hyperlink" Target="https://www.evinet.org/" TargetMode="External"/><Relationship Id="rId5" Type="http://schemas.openxmlformats.org/officeDocument/2006/relationships/image" Target="../media/image27.emf"/><Relationship Id="rId4" Type="http://schemas.openxmlformats.org/officeDocument/2006/relationships/image" Target="../media/image26.emf"/></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research.scilifelab.se/andrej_alexeyenko/downloads/P.matrix.NoModNodiff_wESC.VENN.txt" TargetMode="External"/><Relationship Id="rId7"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www.evine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49372" y="27113260"/>
            <a:ext cx="9339039" cy="6365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1"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62720" y="17182877"/>
            <a:ext cx="8043633" cy="85961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308794" y="8017131"/>
            <a:ext cx="10057281" cy="82296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6"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509018" y="1297853"/>
            <a:ext cx="9154258" cy="65239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620716" y="1269109"/>
            <a:ext cx="8829965" cy="55446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6" descr="clip-art-mouse-pointer-click-1701577.png"/>
          <p:cNvPicPr>
            <a:picLocks noChangeAspect="1"/>
          </p:cNvPicPr>
          <p:nvPr/>
        </p:nvPicPr>
        <p:blipFill>
          <a:blip r:embed="rId7" cstate="print"/>
          <a:stretch>
            <a:fillRect/>
          </a:stretch>
        </p:blipFill>
        <p:spPr>
          <a:xfrm rot="16200000">
            <a:off x="17351974" y="3611859"/>
            <a:ext cx="1272716" cy="1339744"/>
          </a:xfrm>
          <a:prstGeom prst="rect">
            <a:avLst/>
          </a:prstGeom>
        </p:spPr>
      </p:pic>
      <p:grpSp>
        <p:nvGrpSpPr>
          <p:cNvPr id="29" name="Group 28"/>
          <p:cNvGrpSpPr/>
          <p:nvPr/>
        </p:nvGrpSpPr>
        <p:grpSpPr>
          <a:xfrm>
            <a:off x="2628828" y="9454938"/>
            <a:ext cx="6840760" cy="8592035"/>
            <a:chOff x="25176310" y="1341117"/>
            <a:chExt cx="7275265" cy="8880067"/>
          </a:xfrm>
        </p:grpSpPr>
        <p:pic>
          <p:nvPicPr>
            <p:cNvPr id="1027" name="Picture 3" descr="C:\Users\andrej.alekseenko\Downloads\Screen Shot 2015-09-22 at 17.33.58.png"/>
            <p:cNvPicPr>
              <a:picLocks noChangeAspect="1" noChangeArrowheads="1"/>
            </p:cNvPicPr>
            <p:nvPr/>
          </p:nvPicPr>
          <p:blipFill>
            <a:blip r:embed="rId8" cstate="print"/>
            <a:srcRect/>
            <a:stretch>
              <a:fillRect/>
            </a:stretch>
          </p:blipFill>
          <p:spPr bwMode="auto">
            <a:xfrm>
              <a:off x="25887412" y="1341117"/>
              <a:ext cx="6564163" cy="8880067"/>
            </a:xfrm>
            <a:prstGeom prst="rect">
              <a:avLst/>
            </a:prstGeom>
            <a:noFill/>
          </p:spPr>
        </p:pic>
        <p:pic>
          <p:nvPicPr>
            <p:cNvPr id="8" name="Picture 7" descr="clip-art-mouse-pointer-click-1701577.png"/>
            <p:cNvPicPr>
              <a:picLocks noChangeAspect="1"/>
            </p:cNvPicPr>
            <p:nvPr/>
          </p:nvPicPr>
          <p:blipFill>
            <a:blip r:embed="rId7" cstate="print"/>
            <a:stretch>
              <a:fillRect/>
            </a:stretch>
          </p:blipFill>
          <p:spPr>
            <a:xfrm rot="5400000">
              <a:off x="25209824" y="3539851"/>
              <a:ext cx="1272716" cy="1339744"/>
            </a:xfrm>
            <a:prstGeom prst="rect">
              <a:avLst/>
            </a:prstGeom>
          </p:spPr>
        </p:pic>
      </p:grpSp>
      <p:grpSp>
        <p:nvGrpSpPr>
          <p:cNvPr id="30" name="Group 29"/>
          <p:cNvGrpSpPr/>
          <p:nvPr/>
        </p:nvGrpSpPr>
        <p:grpSpPr>
          <a:xfrm>
            <a:off x="11485812" y="14158541"/>
            <a:ext cx="6536968" cy="9936163"/>
            <a:chOff x="33979636" y="950257"/>
            <a:chExt cx="6536968" cy="9936163"/>
          </a:xfrm>
        </p:grpSpPr>
        <p:pic>
          <p:nvPicPr>
            <p:cNvPr id="1028" name="Picture 4" descr="C:\Users\andrej.alekseenko\Downloads\Screen Shot 2015-09-22 at 17.42.59.png"/>
            <p:cNvPicPr>
              <a:picLocks noChangeAspect="1" noChangeArrowheads="1"/>
            </p:cNvPicPr>
            <p:nvPr/>
          </p:nvPicPr>
          <p:blipFill>
            <a:blip r:embed="rId9" cstate="print"/>
            <a:srcRect/>
            <a:stretch>
              <a:fillRect/>
            </a:stretch>
          </p:blipFill>
          <p:spPr bwMode="auto">
            <a:xfrm>
              <a:off x="34843732" y="950257"/>
              <a:ext cx="5672872" cy="9936163"/>
            </a:xfrm>
            <a:prstGeom prst="rect">
              <a:avLst/>
            </a:prstGeom>
            <a:noFill/>
          </p:spPr>
        </p:pic>
        <p:pic>
          <p:nvPicPr>
            <p:cNvPr id="10" name="Picture 9" descr="clip-art-mouse-pointer-click-1701577.png"/>
            <p:cNvPicPr>
              <a:picLocks noChangeAspect="1"/>
            </p:cNvPicPr>
            <p:nvPr/>
          </p:nvPicPr>
          <p:blipFill>
            <a:blip r:embed="rId7" cstate="print"/>
            <a:stretch>
              <a:fillRect/>
            </a:stretch>
          </p:blipFill>
          <p:spPr>
            <a:xfrm rot="5400000">
              <a:off x="34013150" y="7253447"/>
              <a:ext cx="1272716" cy="1339744"/>
            </a:xfrm>
            <a:prstGeom prst="rect">
              <a:avLst/>
            </a:prstGeom>
          </p:spPr>
        </p:pic>
      </p:grpSp>
      <p:grpSp>
        <p:nvGrpSpPr>
          <p:cNvPr id="32" name="Group 31"/>
          <p:cNvGrpSpPr/>
          <p:nvPr/>
        </p:nvGrpSpPr>
        <p:grpSpPr>
          <a:xfrm>
            <a:off x="2916860" y="1053085"/>
            <a:ext cx="4083072" cy="2196541"/>
            <a:chOff x="2844852" y="909069"/>
            <a:chExt cx="4083072" cy="2196541"/>
          </a:xfrm>
        </p:grpSpPr>
        <p:pic>
          <p:nvPicPr>
            <p:cNvPr id="12" name="Picture 11" descr="clip-art-mouse-pointer-click-1701577.png"/>
            <p:cNvPicPr>
              <a:picLocks noChangeAspect="1"/>
            </p:cNvPicPr>
            <p:nvPr/>
          </p:nvPicPr>
          <p:blipFill>
            <a:blip r:embed="rId7" cstate="print"/>
            <a:stretch>
              <a:fillRect/>
            </a:stretch>
          </p:blipFill>
          <p:spPr>
            <a:xfrm rot="16200000">
              <a:off x="2878366" y="875555"/>
              <a:ext cx="1272716" cy="1339744"/>
            </a:xfrm>
            <a:prstGeom prst="rect">
              <a:avLst/>
            </a:prstGeom>
          </p:spPr>
        </p:pic>
        <p:pic>
          <p:nvPicPr>
            <p:cNvPr id="13" name="Picture 12" descr="clip-art-mouse-pointer-click-1701577.png"/>
            <p:cNvPicPr>
              <a:picLocks noChangeAspect="1"/>
            </p:cNvPicPr>
            <p:nvPr/>
          </p:nvPicPr>
          <p:blipFill>
            <a:blip r:embed="rId7" cstate="print"/>
            <a:stretch>
              <a:fillRect/>
            </a:stretch>
          </p:blipFill>
          <p:spPr>
            <a:xfrm rot="20739771">
              <a:off x="5655208" y="1765866"/>
              <a:ext cx="1272716" cy="1339744"/>
            </a:xfrm>
            <a:prstGeom prst="rect">
              <a:avLst/>
            </a:prstGeom>
          </p:spPr>
        </p:pic>
      </p:grpSp>
      <p:pic>
        <p:nvPicPr>
          <p:cNvPr id="18" name="Picture 17" descr="clip-art-mouse-pointer-click-1701577.png"/>
          <p:cNvPicPr>
            <a:picLocks noChangeAspect="1"/>
          </p:cNvPicPr>
          <p:nvPr/>
        </p:nvPicPr>
        <p:blipFill>
          <a:blip r:embed="rId7" cstate="print"/>
          <a:stretch>
            <a:fillRect/>
          </a:stretch>
        </p:blipFill>
        <p:spPr>
          <a:xfrm rot="12805104">
            <a:off x="32343861" y="19635856"/>
            <a:ext cx="1272716" cy="1339744"/>
          </a:xfrm>
          <a:prstGeom prst="rect">
            <a:avLst/>
          </a:prstGeom>
        </p:spPr>
      </p:pic>
      <p:cxnSp>
        <p:nvCxnSpPr>
          <p:cNvPr id="21" name="Straight Arrow Connector 20"/>
          <p:cNvCxnSpPr/>
          <p:nvPr/>
        </p:nvCxnSpPr>
        <p:spPr>
          <a:xfrm>
            <a:off x="9368733" y="4285483"/>
            <a:ext cx="3629247" cy="685229"/>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27" idx="0"/>
          </p:cNvCxnSpPr>
          <p:nvPr/>
        </p:nvCxnSpPr>
        <p:spPr>
          <a:xfrm>
            <a:off x="5458721" y="7085833"/>
            <a:ext cx="924803" cy="2369105"/>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27" idx="3"/>
            <a:endCxn id="1028" idx="1"/>
          </p:cNvCxnSpPr>
          <p:nvPr/>
        </p:nvCxnSpPr>
        <p:spPr>
          <a:xfrm>
            <a:off x="9469588" y="13750956"/>
            <a:ext cx="2880320" cy="5375667"/>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60039" y="4077421"/>
            <a:ext cx="5098681" cy="5616624"/>
          </a:xfrm>
          <a:prstGeom prst="wedgeRoundRectCallout">
            <a:avLst>
              <a:gd name="adj1" fmla="val -14877"/>
              <a:gd name="adj2" fmla="val -62864"/>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a:t>
            </a:r>
            <a:r>
              <a:rPr lang="en-US" sz="3200" b="1" dirty="0" smtClean="0">
                <a:solidFill>
                  <a:schemeClr val="tx1"/>
                </a:solidFill>
              </a:rPr>
              <a:t>ALWAYS</a:t>
            </a:r>
            <a:r>
              <a:rPr lang="en-US" sz="3200" dirty="0" smtClean="0">
                <a:solidFill>
                  <a:schemeClr val="tx1"/>
                </a:solidFill>
              </a:rPr>
              <a:t> start from setting your project ID and the organism. Otherwise your analysis might use irrelevant data. Also note that </a:t>
            </a:r>
            <a:r>
              <a:rPr lang="en-US" sz="3200" dirty="0" err="1" smtClean="0">
                <a:solidFill>
                  <a:schemeClr val="tx1"/>
                </a:solidFill>
              </a:rPr>
              <a:t>EviNet</a:t>
            </a:r>
            <a:r>
              <a:rPr lang="en-US" sz="3200" dirty="0" smtClean="0">
                <a:solidFill>
                  <a:schemeClr val="tx1"/>
                </a:solidFill>
              </a:rPr>
              <a:t> currently supports only gene symbols and not other ID types. </a:t>
            </a:r>
            <a:endParaRPr lang="en-US" sz="3200" dirty="0">
              <a:solidFill>
                <a:schemeClr val="tx1"/>
              </a:solidFill>
            </a:endParaRPr>
          </a:p>
          <a:p>
            <a:r>
              <a:rPr lang="en-US" sz="3200" dirty="0" smtClean="0">
                <a:solidFill>
                  <a:schemeClr val="tx1"/>
                </a:solidFill>
              </a:rPr>
              <a:t>Type in ‘project1’ to see and try our example files.</a:t>
            </a:r>
            <a:endParaRPr lang="sv-SE" sz="3200" dirty="0">
              <a:solidFill>
                <a:schemeClr val="tx1"/>
              </a:solidFill>
            </a:endParaRPr>
          </a:p>
        </p:txBody>
      </p:sp>
      <p:sp>
        <p:nvSpPr>
          <p:cNvPr id="36" name="Rounded Rectangular Callout 35"/>
          <p:cNvSpPr/>
          <p:nvPr/>
        </p:nvSpPr>
        <p:spPr>
          <a:xfrm>
            <a:off x="7885412" y="5013525"/>
            <a:ext cx="12097344" cy="12169352"/>
          </a:xfrm>
          <a:prstGeom prst="wedgeRoundRectCallout">
            <a:avLst>
              <a:gd name="adj1" fmla="val -21024"/>
              <a:gd name="adj2" fmla="val -48594"/>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The whole aim of network enrichment analysis (</a:t>
            </a:r>
            <a:r>
              <a:rPr lang="en-US" sz="3200" b="1" dirty="0">
                <a:solidFill>
                  <a:schemeClr val="accent3">
                    <a:lumMod val="75000"/>
                  </a:schemeClr>
                </a:solidFill>
                <a:hlinkClick r:id="rId10"/>
              </a:rPr>
              <a:t>Alexeyenko et al., </a:t>
            </a:r>
            <a:r>
              <a:rPr lang="en-US" sz="3200" b="1" dirty="0" smtClean="0">
                <a:solidFill>
                  <a:schemeClr val="accent3">
                    <a:lumMod val="75000"/>
                  </a:schemeClr>
                </a:solidFill>
                <a:hlinkClick r:id="rId10"/>
              </a:rPr>
              <a:t>2012</a:t>
            </a:r>
            <a:r>
              <a:rPr lang="en-US" sz="3200" dirty="0" smtClean="0">
                <a:solidFill>
                  <a:schemeClr val="tx1"/>
                </a:solidFill>
              </a:rPr>
              <a:t>) is characterization of  certain genes or gene lists. </a:t>
            </a:r>
          </a:p>
          <a:p>
            <a:r>
              <a:rPr lang="en-US" sz="3200" dirty="0" smtClean="0">
                <a:solidFill>
                  <a:schemeClr val="tx1"/>
                </a:solidFill>
              </a:rPr>
              <a:t>Hence continue by submitting your altered gene sets (AGS) by either explicitly pasting gene symbols or uploading a file. </a:t>
            </a:r>
          </a:p>
          <a:p>
            <a:r>
              <a:rPr lang="en-US" sz="3200" b="1" dirty="0" smtClean="0">
                <a:solidFill>
                  <a:schemeClr val="accent2">
                    <a:lumMod val="75000"/>
                  </a:schemeClr>
                </a:solidFill>
              </a:rPr>
              <a:t>Note: </a:t>
            </a:r>
            <a:r>
              <a:rPr lang="en-US" sz="3200" b="1" dirty="0" err="1" smtClean="0">
                <a:solidFill>
                  <a:schemeClr val="accent2">
                    <a:lumMod val="75000"/>
                  </a:schemeClr>
                </a:solidFill>
              </a:rPr>
              <a:t>EviNet</a:t>
            </a:r>
            <a:r>
              <a:rPr lang="en-US" sz="3200" b="1" dirty="0" smtClean="0">
                <a:solidFill>
                  <a:schemeClr val="accent2">
                    <a:lumMod val="75000"/>
                  </a:schemeClr>
                </a:solidFill>
              </a:rPr>
              <a:t> currently accepts only human and mouse gene symbols and AT*G symbols in Arabidopsis. </a:t>
            </a:r>
          </a:p>
          <a:p>
            <a:r>
              <a:rPr lang="en-US" sz="3200" dirty="0" smtClean="0">
                <a:solidFill>
                  <a:schemeClr val="tx1"/>
                </a:solidFill>
              </a:rPr>
              <a:t>Once uploaded, a file  might remain in your project space to be re-analyzed later. </a:t>
            </a:r>
          </a:p>
          <a:p>
            <a:r>
              <a:rPr lang="en-US" sz="3200" dirty="0" smtClean="0">
                <a:solidFill>
                  <a:schemeClr val="tx1"/>
                </a:solidFill>
              </a:rPr>
              <a:t>NOTE: the file should contain at least two columns and you have to specify  column roles and the column delimiter. An advantage of  using files is that they might contain multiple AGSs (the AGS IDs should then appear in a special column). Our </a:t>
            </a:r>
            <a:r>
              <a:rPr lang="en-US" sz="3200" dirty="0" smtClean="0">
                <a:solidFill>
                  <a:schemeClr val="tx1"/>
                </a:solidFill>
                <a:hlinkClick r:id="rId11"/>
              </a:rPr>
              <a:t>example file </a:t>
            </a:r>
            <a:r>
              <a:rPr lang="en-US" sz="3200" dirty="0" smtClean="0">
                <a:solidFill>
                  <a:schemeClr val="tx1"/>
                </a:solidFill>
              </a:rPr>
              <a:t>contains a few </a:t>
            </a:r>
            <a:r>
              <a:rPr lang="en-US" sz="3200" dirty="0">
                <a:solidFill>
                  <a:schemeClr val="tx1"/>
                </a:solidFill>
              </a:rPr>
              <a:t>lists </a:t>
            </a:r>
            <a:r>
              <a:rPr lang="en-US" sz="3200" dirty="0" smtClean="0">
                <a:solidFill>
                  <a:schemeClr val="tx1"/>
                </a:solidFill>
              </a:rPr>
              <a:t>of differentially expressed genes “experiment” vs. “control”. The same file can be seen in </a:t>
            </a:r>
            <a:r>
              <a:rPr lang="en-US" sz="3200" dirty="0">
                <a:solidFill>
                  <a:schemeClr val="tx1"/>
                </a:solidFill>
              </a:rPr>
              <a:t>‘</a:t>
            </a:r>
            <a:r>
              <a:rPr lang="en-US" sz="3200" dirty="0" smtClean="0">
                <a:solidFill>
                  <a:schemeClr val="tx1"/>
                </a:solidFill>
              </a:rPr>
              <a:t>project1’ (pressing button “Display file content” will help investigating its content). You can  choose desirable AGS and proceed to the next two tabs.</a:t>
            </a:r>
          </a:p>
          <a:p>
            <a:r>
              <a:rPr lang="en-US" sz="3200" dirty="0" smtClean="0">
                <a:solidFill>
                  <a:schemeClr val="tx1"/>
                </a:solidFill>
              </a:rPr>
              <a:t>Another file in </a:t>
            </a:r>
            <a:r>
              <a:rPr lang="en-US" sz="3200" dirty="0">
                <a:solidFill>
                  <a:schemeClr val="tx1"/>
                </a:solidFill>
              </a:rPr>
              <a:t>‘project1’ </a:t>
            </a:r>
            <a:r>
              <a:rPr lang="en-US" sz="3200" dirty="0" smtClean="0">
                <a:solidFill>
                  <a:schemeClr val="tx1"/>
                </a:solidFill>
              </a:rPr>
              <a:t> is </a:t>
            </a:r>
            <a:r>
              <a:rPr lang="en-US" sz="3200" dirty="0" err="1" smtClean="0">
                <a:solidFill>
                  <a:schemeClr val="tx1"/>
                </a:solidFill>
                <a:hlinkClick r:id="rId12"/>
              </a:rPr>
              <a:t>CPW_collection.hsa</a:t>
            </a:r>
            <a:r>
              <a:rPr lang="en-US" sz="3200" dirty="0" smtClean="0">
                <a:solidFill>
                  <a:schemeClr val="tx1"/>
                </a:solidFill>
              </a:rPr>
              <a:t>. It is  one of the FGS files found in the third tab. Although, we can present any FGS (known pathway etc.) as a novel gene list and explore its functions. Note that gene symbols in this particular file are in col. 2, hence leaving the default col. 1 leads to submitting gene IDs in a wrong format (ENSEMBL – currently not supported).</a:t>
            </a:r>
            <a:endParaRPr lang="sv-SE" sz="3200" dirty="0">
              <a:solidFill>
                <a:schemeClr val="tx1"/>
              </a:solidFill>
            </a:endParaRPr>
          </a:p>
        </p:txBody>
      </p:sp>
      <p:grpSp>
        <p:nvGrpSpPr>
          <p:cNvPr id="2" name="Group 1"/>
          <p:cNvGrpSpPr/>
          <p:nvPr/>
        </p:nvGrpSpPr>
        <p:grpSpPr>
          <a:xfrm>
            <a:off x="26412872" y="8921780"/>
            <a:ext cx="15683704" cy="7848872"/>
            <a:chOff x="26333500" y="8397901"/>
            <a:chExt cx="15683704" cy="7848872"/>
          </a:xfrm>
        </p:grpSpPr>
        <p:pic>
          <p:nvPicPr>
            <p:cNvPr id="19" name="Picture 18" descr="clip-art-mouse-pointer-click-1701577.png"/>
            <p:cNvPicPr>
              <a:picLocks noChangeAspect="1"/>
            </p:cNvPicPr>
            <p:nvPr/>
          </p:nvPicPr>
          <p:blipFill>
            <a:blip r:embed="rId7" cstate="print"/>
            <a:stretch>
              <a:fillRect/>
            </a:stretch>
          </p:blipFill>
          <p:spPr>
            <a:xfrm rot="14373644">
              <a:off x="26367014" y="10272234"/>
              <a:ext cx="1272716" cy="1339744"/>
            </a:xfrm>
            <a:prstGeom prst="rect">
              <a:avLst/>
            </a:prstGeom>
          </p:spPr>
        </p:pic>
        <p:sp>
          <p:nvSpPr>
            <p:cNvPr id="24" name="Rounded Rectangular Callout 23"/>
            <p:cNvSpPr/>
            <p:nvPr/>
          </p:nvSpPr>
          <p:spPr>
            <a:xfrm>
              <a:off x="33880300" y="8397901"/>
              <a:ext cx="8136904" cy="7848872"/>
            </a:xfrm>
            <a:prstGeom prst="wedgeRoundRectCallout">
              <a:avLst>
                <a:gd name="adj1" fmla="val -53346"/>
                <a:gd name="adj2" fmla="val -14209"/>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Select a network. More detailed networks (FunCoup, STRING) are larger but less precise. Networks  from curated resources like KEGG, CORUM, PhosphoSite are confident but much less comprehensive and hence might miss novel genes.</a:t>
              </a:r>
            </a:p>
            <a:p>
              <a:r>
                <a:rPr lang="en-US" sz="3200" dirty="0" smtClean="0">
                  <a:solidFill>
                    <a:schemeClr val="tx1"/>
                  </a:solidFill>
                </a:rPr>
                <a:t>You can investigate comparative efficiency of the networks by looking at the ROC curves (below the table). More sensitive and specific options must be higher and shifted to the left. Note also that for each individual analysis  one can create unions of networks of different types (“Merged” is a pre-compiled example of such a union). Such merging is often beneficial.</a:t>
              </a:r>
              <a:endParaRPr lang="sv-SE" sz="3200" dirty="0">
                <a:solidFill>
                  <a:schemeClr val="tx1"/>
                </a:solidFill>
              </a:endParaRPr>
            </a:p>
          </p:txBody>
        </p:sp>
      </p:grpSp>
      <p:sp>
        <p:nvSpPr>
          <p:cNvPr id="26" name="Rounded Rectangular Callout 25"/>
          <p:cNvSpPr/>
          <p:nvPr/>
        </p:nvSpPr>
        <p:spPr>
          <a:xfrm>
            <a:off x="36688612" y="27624037"/>
            <a:ext cx="4608512" cy="4680520"/>
          </a:xfrm>
          <a:prstGeom prst="wedgeRoundRectCallout">
            <a:avLst>
              <a:gd name="adj1" fmla="val -135797"/>
              <a:gd name="adj2" fmla="val -29047"/>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Check if the three components of the analysis correctly appear at the “Check and submit” tab. </a:t>
            </a:r>
          </a:p>
          <a:p>
            <a:r>
              <a:rPr lang="en-US" sz="3200" b="1" dirty="0" smtClean="0">
                <a:solidFill>
                  <a:schemeClr val="accent2">
                    <a:lumMod val="75000"/>
                  </a:schemeClr>
                </a:solidFill>
              </a:rPr>
              <a:t>NOTE: here you can only see them, but not edit. </a:t>
            </a:r>
            <a:r>
              <a:rPr lang="en-US" sz="3200" dirty="0" smtClean="0">
                <a:solidFill>
                  <a:schemeClr val="tx1"/>
                </a:solidFill>
              </a:rPr>
              <a:t>For editing, return to respective tabs.</a:t>
            </a:r>
            <a:endParaRPr lang="sv-SE" sz="3200" dirty="0">
              <a:solidFill>
                <a:schemeClr val="tx1"/>
              </a:solidFill>
            </a:endParaRPr>
          </a:p>
        </p:txBody>
      </p:sp>
      <p:cxnSp>
        <p:nvCxnSpPr>
          <p:cNvPr id="46" name="Straight Arrow Connector 45"/>
          <p:cNvCxnSpPr>
            <a:stCxn id="16" idx="2"/>
          </p:cNvCxnSpPr>
          <p:nvPr/>
        </p:nvCxnSpPr>
        <p:spPr>
          <a:xfrm>
            <a:off x="20086147" y="7821837"/>
            <a:ext cx="6305321" cy="4310114"/>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28" idx="3"/>
            <a:endCxn id="17" idx="1"/>
          </p:cNvCxnSpPr>
          <p:nvPr/>
        </p:nvCxnSpPr>
        <p:spPr>
          <a:xfrm flipV="1">
            <a:off x="18022780" y="12131952"/>
            <a:ext cx="8286014" cy="6994671"/>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sp>
        <p:nvSpPr>
          <p:cNvPr id="55" name="Rounded Rectangular Callout 54"/>
          <p:cNvSpPr/>
          <p:nvPr/>
        </p:nvSpPr>
        <p:spPr>
          <a:xfrm>
            <a:off x="38560820" y="18551029"/>
            <a:ext cx="5976664" cy="6912768"/>
          </a:xfrm>
          <a:prstGeom prst="wedgeRoundRectCallout">
            <a:avLst>
              <a:gd name="adj1" fmla="val -59283"/>
              <a:gd name="adj2" fmla="val -27181"/>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Select a collection of functional gene sets, i.e. pathways or GO terms. They should be as close to your angle of view as possible. For example, for cancer it might be our </a:t>
            </a:r>
            <a:r>
              <a:rPr lang="en-US" sz="3200" dirty="0" err="1" smtClean="0">
                <a:solidFill>
                  <a:schemeClr val="tx1"/>
                </a:solidFill>
                <a:hlinkClick r:id="rId12"/>
              </a:rPr>
              <a:t>CPW_collection</a:t>
            </a:r>
            <a:r>
              <a:rPr lang="en-US" sz="3200" dirty="0" smtClean="0">
                <a:solidFill>
                  <a:schemeClr val="tx1"/>
                </a:solidFill>
              </a:rPr>
              <a:t>.  (alternatively, you submit a general collection and then filter the output in the next tab). In most specific and important cases consider submitting your own pathway as a gene list in the text box.</a:t>
            </a:r>
            <a:endParaRPr lang="sv-SE" sz="3200" dirty="0">
              <a:solidFill>
                <a:schemeClr val="tx1"/>
              </a:solidFill>
            </a:endParaRPr>
          </a:p>
        </p:txBody>
      </p:sp>
      <p:cxnSp>
        <p:nvCxnSpPr>
          <p:cNvPr id="57" name="Straight Arrow Connector 56"/>
          <p:cNvCxnSpPr>
            <a:stCxn id="17" idx="2"/>
            <a:endCxn id="31" idx="0"/>
          </p:cNvCxnSpPr>
          <p:nvPr/>
        </p:nvCxnSpPr>
        <p:spPr>
          <a:xfrm>
            <a:off x="31337435" y="16246772"/>
            <a:ext cx="5047102" cy="936105"/>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1" idx="2"/>
            <a:endCxn id="1030" idx="0"/>
          </p:cNvCxnSpPr>
          <p:nvPr/>
        </p:nvCxnSpPr>
        <p:spPr>
          <a:xfrm flipH="1">
            <a:off x="30218892" y="25779059"/>
            <a:ext cx="6165645" cy="1334201"/>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sp>
        <p:nvSpPr>
          <p:cNvPr id="67" name="Rounded Rectangular Callout 66"/>
          <p:cNvSpPr/>
          <p:nvPr/>
        </p:nvSpPr>
        <p:spPr>
          <a:xfrm>
            <a:off x="4645052" y="26543917"/>
            <a:ext cx="12313368" cy="5760640"/>
          </a:xfrm>
          <a:prstGeom prst="wedgeRoundRectCallout">
            <a:avLst>
              <a:gd name="adj1" fmla="val -48982"/>
              <a:gd name="adj2" fmla="val -5166"/>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Finally, click the button “Submit and calculate”!</a:t>
            </a:r>
          </a:p>
          <a:p>
            <a:r>
              <a:rPr lang="en-US" sz="3200" dirty="0" smtClean="0">
                <a:solidFill>
                  <a:schemeClr val="tx1"/>
                </a:solidFill>
              </a:rPr>
              <a:t>It might take time to get the job finished, thus we recommend starting from smaller networks (&lt; 10000 links) and smaller FGS/AGS collections. In order to re-plot the results, you can return and click the button “Restore latest analysis”. NOTE: options “Analyze …individually” and  “Employ statistic” can alter the output only if you press “Submit and calculate”. </a:t>
            </a:r>
          </a:p>
          <a:p>
            <a:r>
              <a:rPr lang="en-US" sz="3200" dirty="0" smtClean="0">
                <a:solidFill>
                  <a:schemeClr val="tx1"/>
                </a:solidFill>
              </a:rPr>
              <a:t>As long as you try different options and parameters on your AGS files, executed analyses accumulate in your project directory and can be seen in the “Archive” tab. See </a:t>
            </a:r>
            <a:r>
              <a:rPr lang="en-US" sz="3200" dirty="0" smtClean="0">
                <a:solidFill>
                  <a:schemeClr val="tx1"/>
                </a:solidFill>
                <a:hlinkClick r:id="rId13"/>
              </a:rPr>
              <a:t>example analysis output </a:t>
            </a:r>
            <a:r>
              <a:rPr lang="en-US" sz="3200" dirty="0" smtClean="0">
                <a:solidFill>
                  <a:schemeClr val="tx1"/>
                </a:solidFill>
              </a:rPr>
              <a:t>in ‘project1’.</a:t>
            </a:r>
            <a:endParaRPr lang="sv-SE" sz="3200" dirty="0">
              <a:solidFill>
                <a:schemeClr val="tx1"/>
              </a:solidFill>
            </a:endParaRPr>
          </a:p>
        </p:txBody>
      </p:sp>
      <p:cxnSp>
        <p:nvCxnSpPr>
          <p:cNvPr id="69" name="Straight Arrow Connector 68"/>
          <p:cNvCxnSpPr>
            <a:stCxn id="1030" idx="1"/>
            <a:endCxn id="67" idx="3"/>
          </p:cNvCxnSpPr>
          <p:nvPr/>
        </p:nvCxnSpPr>
        <p:spPr>
          <a:xfrm flipH="1" flipV="1">
            <a:off x="16958420" y="29424237"/>
            <a:ext cx="8590952" cy="871811"/>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517260" y="0"/>
            <a:ext cx="10514673" cy="1200329"/>
          </a:xfrm>
          <a:prstGeom prst="rect">
            <a:avLst/>
          </a:prstGeom>
          <a:noFill/>
        </p:spPr>
        <p:txBody>
          <a:bodyPr wrap="none" rtlCol="0">
            <a:spAutoFit/>
          </a:bodyPr>
          <a:lstStyle/>
          <a:p>
            <a:r>
              <a:rPr lang="en-US" sz="7200" b="1" dirty="0" smtClean="0"/>
              <a:t>Setting up the first analysis</a:t>
            </a:r>
            <a:endParaRPr lang="sv-SE" sz="7200" b="1" dirty="0"/>
          </a:p>
        </p:txBody>
      </p:sp>
      <p:sp>
        <p:nvSpPr>
          <p:cNvPr id="37" name="TextBox 36"/>
          <p:cNvSpPr txBox="1"/>
          <p:nvPr/>
        </p:nvSpPr>
        <p:spPr>
          <a:xfrm>
            <a:off x="33336780" y="1061988"/>
            <a:ext cx="10960905" cy="1323439"/>
          </a:xfrm>
          <a:prstGeom prst="rect">
            <a:avLst/>
          </a:prstGeom>
          <a:noFill/>
        </p:spPr>
        <p:txBody>
          <a:bodyPr wrap="square" rtlCol="0">
            <a:spAutoFit/>
          </a:bodyPr>
          <a:lstStyle/>
          <a:p>
            <a:r>
              <a:rPr lang="sv-SE" sz="8000" u="sng" dirty="0" smtClean="0">
                <a:solidFill>
                  <a:srgbClr val="0070C0"/>
                </a:solidFill>
                <a:hlinkClick r:id="rId14"/>
              </a:rPr>
              <a:t>https://www.evinet.org</a:t>
            </a:r>
            <a:endParaRPr lang="sv-SE" sz="8000" u="sng"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ular Callout 79"/>
          <p:cNvSpPr/>
          <p:nvPr/>
        </p:nvSpPr>
        <p:spPr>
          <a:xfrm>
            <a:off x="26427472" y="23879621"/>
            <a:ext cx="13609512" cy="7848872"/>
          </a:xfrm>
          <a:prstGeom prst="wedgeRoundRectCallout">
            <a:avLst>
              <a:gd name="adj1" fmla="val 54495"/>
              <a:gd name="adj2" fmla="val -26658"/>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tx1"/>
                </a:solidFill>
              </a:rPr>
              <a:t>     The two pathways seems to have discovered a global trend: correlation coefficients  from the two drug screens correlate with each other, too.</a:t>
            </a:r>
            <a:endParaRPr lang="sv-SE" sz="3200" dirty="0">
              <a:solidFill>
                <a:schemeClr val="tx1"/>
              </a:solidFill>
            </a:endParaRPr>
          </a:p>
        </p:txBody>
      </p:sp>
      <p:sp>
        <p:nvSpPr>
          <p:cNvPr id="73" name="TextBox 72"/>
          <p:cNvSpPr txBox="1"/>
          <p:nvPr/>
        </p:nvSpPr>
        <p:spPr>
          <a:xfrm>
            <a:off x="5797180" y="837061"/>
            <a:ext cx="24243448" cy="1200329"/>
          </a:xfrm>
          <a:prstGeom prst="rect">
            <a:avLst/>
          </a:prstGeom>
          <a:noFill/>
        </p:spPr>
        <p:txBody>
          <a:bodyPr wrap="square" rtlCol="0">
            <a:spAutoFit/>
          </a:bodyPr>
          <a:lstStyle/>
          <a:p>
            <a:r>
              <a:rPr lang="en-US" sz="7200" b="1" dirty="0" smtClean="0"/>
              <a:t>Interpreting output</a:t>
            </a:r>
            <a:endParaRPr lang="sv-SE" sz="7200" b="1" dirty="0"/>
          </a:p>
        </p:txBody>
      </p:sp>
      <p:sp>
        <p:nvSpPr>
          <p:cNvPr id="45" name="Rounded Rectangular Callout 44"/>
          <p:cNvSpPr/>
          <p:nvPr/>
        </p:nvSpPr>
        <p:spPr>
          <a:xfrm>
            <a:off x="1980756" y="4077421"/>
            <a:ext cx="17641960" cy="22106456"/>
          </a:xfrm>
          <a:prstGeom prst="wedgeRoundRectCallout">
            <a:avLst>
              <a:gd name="adj1" fmla="val -21405"/>
              <a:gd name="adj2" fmla="val -49799"/>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tx1"/>
                </a:solidFill>
              </a:rPr>
              <a:t>     Download a version of R package </a:t>
            </a:r>
            <a:r>
              <a:rPr lang="en-US" sz="3600" b="1" dirty="0" err="1" smtClean="0">
                <a:solidFill>
                  <a:schemeClr val="tx1"/>
                </a:solidFill>
                <a:latin typeface="Courier New" pitchFamily="49" charset="0"/>
                <a:cs typeface="Courier New" pitchFamily="49" charset="0"/>
              </a:rPr>
              <a:t>NEArender</a:t>
            </a:r>
            <a:r>
              <a:rPr lang="en-US" sz="3600" dirty="0" smtClean="0">
                <a:solidFill>
                  <a:schemeClr val="tx1"/>
                </a:solidFill>
              </a:rPr>
              <a:t> </a:t>
            </a:r>
            <a:r>
              <a:rPr lang="en-US" sz="3200" dirty="0" smtClean="0">
                <a:solidFill>
                  <a:schemeClr val="tx1"/>
                </a:solidFill>
              </a:rPr>
              <a:t>and install it with the usual commands. The only recommendation is to install first the required package ROCR (it might be sensitive to some other dependencies):</a:t>
            </a: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r>
              <a:rPr lang="en-US" sz="3200" dirty="0" smtClean="0">
                <a:solidFill>
                  <a:schemeClr val="tx1"/>
                </a:solidFill>
              </a:rPr>
              <a:t>We first could create a set of AGS that distinguish each cell line sample in the collection from the others. </a:t>
            </a: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r>
              <a:rPr lang="en-US" sz="3200" dirty="0" smtClean="0">
                <a:solidFill>
                  <a:schemeClr val="tx1"/>
                </a:solidFill>
              </a:rPr>
              <a:t>Plotting  the gene frequency distribution  demonstrates that the most of the genes  are quite unique (below).  Next, we run the network enrichment analysis, analyzing enrichment of each of these cell-line specific AGSs against each of the 330 pathways in the FGS collection:</a:t>
            </a:r>
            <a:endParaRPr lang="sv-SE" sz="3200" dirty="0">
              <a:solidFill>
                <a:schemeClr val="tx1"/>
              </a:solidFill>
            </a:endParaRPr>
          </a:p>
        </p:txBody>
      </p:sp>
      <p:sp>
        <p:nvSpPr>
          <p:cNvPr id="22" name="TextBox 21"/>
          <p:cNvSpPr txBox="1"/>
          <p:nvPr/>
        </p:nvSpPr>
        <p:spPr>
          <a:xfrm>
            <a:off x="33232228" y="713951"/>
            <a:ext cx="10960905" cy="1323439"/>
          </a:xfrm>
          <a:prstGeom prst="rect">
            <a:avLst/>
          </a:prstGeom>
          <a:noFill/>
        </p:spPr>
        <p:txBody>
          <a:bodyPr wrap="square" rtlCol="0">
            <a:spAutoFit/>
          </a:bodyPr>
          <a:lstStyle/>
          <a:p>
            <a:r>
              <a:rPr lang="sv-SE" sz="8000" u="sng" dirty="0" smtClean="0">
                <a:solidFill>
                  <a:srgbClr val="0070C0"/>
                </a:solidFill>
                <a:hlinkClick r:id="rId2"/>
              </a:rPr>
              <a:t>https://www.evinet.org</a:t>
            </a:r>
            <a:endParaRPr lang="sv-SE" sz="8000" u="sng" dirty="0">
              <a:solidFill>
                <a:srgbClr val="0070C0"/>
              </a:solidFill>
            </a:endParaRPr>
          </a:p>
        </p:txBody>
      </p:sp>
    </p:spTree>
    <p:extLst>
      <p:ext uri="{BB962C8B-B14F-4D97-AF65-F5344CB8AC3E}">
        <p14:creationId xmlns:p14="http://schemas.microsoft.com/office/powerpoint/2010/main" xmlns="" val="3195640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22431028" y="20905801"/>
            <a:ext cx="10516471" cy="12118836"/>
            <a:chOff x="21707645" y="19033593"/>
            <a:chExt cx="10516471" cy="12118836"/>
          </a:xfrm>
        </p:grpSpPr>
        <p:pic>
          <p:nvPicPr>
            <p:cNvPr id="20" name="Picture 1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707645" y="23328398"/>
              <a:ext cx="10220723" cy="7114508"/>
            </a:xfrm>
            <a:prstGeom prst="rect">
              <a:avLst/>
            </a:prstGeom>
          </p:spPr>
        </p:pic>
        <p:sp>
          <p:nvSpPr>
            <p:cNvPr id="51" name="Rounded Rectangular Callout 50"/>
            <p:cNvSpPr/>
            <p:nvPr/>
          </p:nvSpPr>
          <p:spPr>
            <a:xfrm>
              <a:off x="21913185" y="27019310"/>
              <a:ext cx="10310931" cy="4133119"/>
            </a:xfrm>
            <a:prstGeom prst="wedgeRoundRectCallout">
              <a:avLst>
                <a:gd name="adj1" fmla="val 16094"/>
                <a:gd name="adj2" fmla="val -65574"/>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There is more detailed information in the next tab “Table”: 6 and 3 links between either MAPK9 or NTRK1 on one side and any other mutations on the other side. This resulted in network enrichment score values </a:t>
              </a:r>
              <a:r>
                <a:rPr lang="sv-SE" sz="3200" dirty="0">
                  <a:solidFill>
                    <a:schemeClr val="tx1"/>
                  </a:solidFill>
                </a:rPr>
                <a:t>21.25 and 13.22</a:t>
              </a:r>
              <a:r>
                <a:rPr lang="en-US" sz="3200" dirty="0" smtClean="0">
                  <a:solidFill>
                    <a:schemeClr val="tx1"/>
                  </a:solidFill>
                </a:rPr>
                <a:t>, respectively and yielded very low probabilities of false detection (column “FDR”). Clicking buttons in the last column brings detailed, gene-level network representations of each line. </a:t>
              </a:r>
              <a:endParaRPr lang="sv-SE" sz="3200" dirty="0">
                <a:solidFill>
                  <a:schemeClr val="tx1"/>
                </a:solidFill>
              </a:endParaRPr>
            </a:p>
          </p:txBody>
        </p:sp>
        <p:pic>
          <p:nvPicPr>
            <p:cNvPr id="52" name="Picture 51" descr="clip-art-mouse-pointer-click-1701577.png"/>
            <p:cNvPicPr>
              <a:picLocks noChangeAspect="1"/>
            </p:cNvPicPr>
            <p:nvPr/>
          </p:nvPicPr>
          <p:blipFill>
            <a:blip r:embed="rId3" cstate="print"/>
            <a:stretch>
              <a:fillRect/>
            </a:stretch>
          </p:blipFill>
          <p:spPr>
            <a:xfrm rot="16401114">
              <a:off x="31114575" y="25330636"/>
              <a:ext cx="779034" cy="820062"/>
            </a:xfrm>
            <a:prstGeom prst="rect">
              <a:avLst/>
            </a:prstGeom>
          </p:spPr>
        </p:pic>
        <p:pic>
          <p:nvPicPr>
            <p:cNvPr id="23"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867885" y="19033593"/>
              <a:ext cx="6153150" cy="5553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cxnSp>
        <p:nvCxnSpPr>
          <p:cNvPr id="25" name="Straight Arrow Connector 24"/>
          <p:cNvCxnSpPr>
            <a:stCxn id="34" idx="2"/>
            <a:endCxn id="28" idx="0"/>
          </p:cNvCxnSpPr>
          <p:nvPr/>
        </p:nvCxnSpPr>
        <p:spPr>
          <a:xfrm>
            <a:off x="4645052" y="11278222"/>
            <a:ext cx="1296144" cy="1080119"/>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2080100" y="1197101"/>
            <a:ext cx="11840122" cy="8136904"/>
          </a:xfrm>
          <a:prstGeom prst="wedgeRoundRectCallout">
            <a:avLst>
              <a:gd name="adj1" fmla="val -16482"/>
              <a:gd name="adj2" fmla="val -49276"/>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accent3">
                    <a:lumMod val="75000"/>
                  </a:schemeClr>
                </a:solidFill>
              </a:rPr>
              <a:t>       The idea of network-based functional analysis  is in assuming that multiple genes involved in the disease would appear connected in the global network. Hence we should formulate gene-specific requests so that the answers confirm or reject respective hypotheses. The analysis is most applicable to cancer mutations (because of their abundance), but can well be applied to other diseases where candidate genes were derived in GWAS etc.</a:t>
            </a:r>
          </a:p>
          <a:p>
            <a:r>
              <a:rPr lang="en-US" sz="3600" b="1" dirty="0" smtClean="0">
                <a:solidFill>
                  <a:schemeClr val="accent3">
                    <a:lumMod val="75000"/>
                  </a:schemeClr>
                </a:solidFill>
              </a:rPr>
              <a:t>Example applications can be found in </a:t>
            </a:r>
          </a:p>
          <a:p>
            <a:r>
              <a:rPr lang="en-US" sz="3600" b="1" dirty="0" err="1" smtClean="0">
                <a:solidFill>
                  <a:schemeClr val="accent3">
                    <a:lumMod val="75000"/>
                  </a:schemeClr>
                </a:solidFill>
                <a:hlinkClick r:id="rId5"/>
              </a:rPr>
              <a:t>Merid</a:t>
            </a:r>
            <a:r>
              <a:rPr lang="en-US" sz="3600" b="1" dirty="0" smtClean="0">
                <a:solidFill>
                  <a:schemeClr val="accent3">
                    <a:lumMod val="75000"/>
                  </a:schemeClr>
                </a:solidFill>
                <a:hlinkClick r:id="rId5"/>
              </a:rPr>
              <a:t> et al., 2014</a:t>
            </a:r>
            <a:r>
              <a:rPr lang="en-US" sz="3600" b="1" dirty="0" smtClean="0">
                <a:solidFill>
                  <a:schemeClr val="accent3">
                    <a:lumMod val="75000"/>
                  </a:schemeClr>
                </a:solidFill>
              </a:rPr>
              <a:t> (cancer driver genes) and </a:t>
            </a:r>
          </a:p>
          <a:p>
            <a:r>
              <a:rPr lang="en-US" sz="3600" b="1" dirty="0" smtClean="0">
                <a:solidFill>
                  <a:schemeClr val="accent3">
                    <a:lumMod val="75000"/>
                  </a:schemeClr>
                </a:solidFill>
                <a:hlinkClick r:id="rId6"/>
              </a:rPr>
              <a:t>Bennet et al., 2011</a:t>
            </a:r>
            <a:r>
              <a:rPr lang="en-US" sz="3600" b="1" dirty="0" smtClean="0">
                <a:solidFill>
                  <a:schemeClr val="accent3">
                    <a:lumMod val="75000"/>
                  </a:schemeClr>
                </a:solidFill>
              </a:rPr>
              <a:t>, </a:t>
            </a:r>
            <a:r>
              <a:rPr lang="en-US" sz="3600" b="1" dirty="0" smtClean="0">
                <a:solidFill>
                  <a:schemeClr val="accent3">
                    <a:lumMod val="75000"/>
                  </a:schemeClr>
                </a:solidFill>
                <a:hlinkClick r:id="rId7"/>
              </a:rPr>
              <a:t>Hong et al., 2010</a:t>
            </a:r>
            <a:r>
              <a:rPr lang="en-US" sz="3600" b="1" dirty="0" smtClean="0">
                <a:solidFill>
                  <a:schemeClr val="accent3">
                    <a:lumMod val="75000"/>
                  </a:schemeClr>
                </a:solidFill>
              </a:rPr>
              <a:t>, </a:t>
            </a:r>
            <a:r>
              <a:rPr lang="en-US" sz="3600" b="1" dirty="0" smtClean="0">
                <a:solidFill>
                  <a:schemeClr val="accent3">
                    <a:lumMod val="75000"/>
                  </a:schemeClr>
                </a:solidFill>
                <a:hlinkClick r:id="rId8"/>
              </a:rPr>
              <a:t>Reynolds et al., 2010</a:t>
            </a:r>
            <a:r>
              <a:rPr lang="en-US" sz="3600" b="1" dirty="0" smtClean="0">
                <a:solidFill>
                  <a:schemeClr val="accent3">
                    <a:lumMod val="75000"/>
                  </a:schemeClr>
                </a:solidFill>
              </a:rPr>
              <a:t> (Alzheimer’s disease).</a:t>
            </a:r>
          </a:p>
          <a:p>
            <a:endParaRPr lang="sv-SE" sz="3600" b="1" dirty="0">
              <a:solidFill>
                <a:schemeClr val="accent3">
                  <a:lumMod val="75000"/>
                </a:schemeClr>
              </a:solidFill>
            </a:endParaRPr>
          </a:p>
        </p:txBody>
      </p:sp>
      <p:sp>
        <p:nvSpPr>
          <p:cNvPr id="36" name="Rounded Rectangular Callout 35"/>
          <p:cNvSpPr/>
          <p:nvPr/>
        </p:nvSpPr>
        <p:spPr>
          <a:xfrm>
            <a:off x="15350331" y="11737882"/>
            <a:ext cx="8712968" cy="7068812"/>
          </a:xfrm>
          <a:prstGeom prst="wedgeRoundRectCallout">
            <a:avLst>
              <a:gd name="adj1" fmla="val -16963"/>
              <a:gd name="adj2" fmla="val -43015"/>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There are two major modes in the analysis that can be run separately or in parallel. We can evaluate </a:t>
            </a:r>
            <a:r>
              <a:rPr lang="en-US" sz="3200" dirty="0">
                <a:solidFill>
                  <a:schemeClr val="tx1"/>
                </a:solidFill>
              </a:rPr>
              <a:t>connections between a given candidate </a:t>
            </a:r>
            <a:r>
              <a:rPr lang="en-US" sz="3200" dirty="0" smtClean="0">
                <a:solidFill>
                  <a:schemeClr val="tx1"/>
                </a:solidFill>
              </a:rPr>
              <a:t>gene </a:t>
            </a:r>
            <a:r>
              <a:rPr lang="en-US" sz="3200" dirty="0">
                <a:solidFill>
                  <a:schemeClr val="tx1"/>
                </a:solidFill>
              </a:rPr>
              <a:t>and a group of genes </a:t>
            </a:r>
            <a:r>
              <a:rPr lang="en-US" sz="3200" dirty="0" smtClean="0">
                <a:solidFill>
                  <a:schemeClr val="tx1"/>
                </a:solidFill>
              </a:rPr>
              <a:t>that </a:t>
            </a:r>
            <a:r>
              <a:rPr lang="en-US" sz="3200" b="1" i="1" dirty="0" smtClean="0">
                <a:solidFill>
                  <a:schemeClr val="tx1"/>
                </a:solidFill>
              </a:rPr>
              <a:t>together </a:t>
            </a:r>
            <a:r>
              <a:rPr lang="en-US" sz="3200" dirty="0" smtClean="0">
                <a:solidFill>
                  <a:schemeClr val="tx1"/>
                </a:solidFill>
              </a:rPr>
              <a:t>are </a:t>
            </a:r>
            <a:r>
              <a:rPr lang="en-US" sz="3200" dirty="0">
                <a:solidFill>
                  <a:schemeClr val="tx1"/>
                </a:solidFill>
              </a:rPr>
              <a:t>likely to be implicated in the </a:t>
            </a:r>
            <a:r>
              <a:rPr lang="en-US" sz="3200" dirty="0" smtClean="0">
                <a:solidFill>
                  <a:schemeClr val="tx1"/>
                </a:solidFill>
              </a:rPr>
              <a:t>disease. Such a group can be either:</a:t>
            </a:r>
          </a:p>
          <a:p>
            <a:pPr marL="514350" indent="-514350">
              <a:buAutoNum type="arabicParenR"/>
            </a:pPr>
            <a:r>
              <a:rPr lang="en-US" sz="3200" dirty="0">
                <a:solidFill>
                  <a:schemeClr val="tx1"/>
                </a:solidFill>
              </a:rPr>
              <a:t>a</a:t>
            </a:r>
            <a:r>
              <a:rPr lang="en-US" sz="3200" dirty="0" smtClean="0">
                <a:solidFill>
                  <a:schemeClr val="tx1"/>
                </a:solidFill>
              </a:rPr>
              <a:t> set of altered genes discovered experimentally (typically the whole set of mutations, genetic variants, or differentially methylated or expressed genes), or </a:t>
            </a:r>
          </a:p>
          <a:p>
            <a:pPr marL="514350" indent="-514350">
              <a:buAutoNum type="arabicParenR"/>
            </a:pPr>
            <a:r>
              <a:rPr lang="en-US" sz="3200" dirty="0" smtClean="0">
                <a:solidFill>
                  <a:schemeClr val="tx1"/>
                </a:solidFill>
              </a:rPr>
              <a:t>a curated gene set  with well characterized functional  role in the disease. </a:t>
            </a:r>
            <a:endParaRPr lang="sv-SE" sz="3200" dirty="0">
              <a:solidFill>
                <a:schemeClr val="tx1"/>
              </a:solidFill>
            </a:endParaRPr>
          </a:p>
        </p:txBody>
      </p:sp>
      <p:cxnSp>
        <p:nvCxnSpPr>
          <p:cNvPr id="46" name="Straight Arrow Connector 45"/>
          <p:cNvCxnSpPr>
            <a:stCxn id="5" idx="3"/>
            <a:endCxn id="15" idx="0"/>
          </p:cNvCxnSpPr>
          <p:nvPr/>
        </p:nvCxnSpPr>
        <p:spPr>
          <a:xfrm>
            <a:off x="22947307" y="6586891"/>
            <a:ext cx="13791349" cy="5509924"/>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8" idx="2"/>
            <a:endCxn id="78" idx="0"/>
          </p:cNvCxnSpPr>
          <p:nvPr/>
        </p:nvCxnSpPr>
        <p:spPr>
          <a:xfrm>
            <a:off x="6510203" y="19330021"/>
            <a:ext cx="808602" cy="1165224"/>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5" idx="2"/>
            <a:endCxn id="16" idx="0"/>
          </p:cNvCxnSpPr>
          <p:nvPr/>
        </p:nvCxnSpPr>
        <p:spPr>
          <a:xfrm>
            <a:off x="36486111" y="21143317"/>
            <a:ext cx="3564306" cy="2164064"/>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6" idx="1"/>
            <a:endCxn id="20" idx="3"/>
          </p:cNvCxnSpPr>
          <p:nvPr/>
        </p:nvCxnSpPr>
        <p:spPr>
          <a:xfrm flipH="1">
            <a:off x="32651751" y="25675744"/>
            <a:ext cx="3307334" cy="3082116"/>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145111" y="226150"/>
            <a:ext cx="24243448" cy="1200329"/>
          </a:xfrm>
          <a:prstGeom prst="rect">
            <a:avLst/>
          </a:prstGeom>
          <a:noFill/>
        </p:spPr>
        <p:txBody>
          <a:bodyPr wrap="square" rtlCol="0">
            <a:spAutoFit/>
          </a:bodyPr>
          <a:lstStyle/>
          <a:p>
            <a:r>
              <a:rPr lang="en-US" sz="7200" dirty="0" smtClean="0"/>
              <a:t>How to evaluate driver roles of candidate disease genes?</a:t>
            </a:r>
            <a:endParaRPr lang="sv-SE" sz="7200" dirty="0"/>
          </a:p>
        </p:txBody>
      </p:sp>
      <p:grpSp>
        <p:nvGrpSpPr>
          <p:cNvPr id="44" name="Group 43"/>
          <p:cNvGrpSpPr/>
          <p:nvPr/>
        </p:nvGrpSpPr>
        <p:grpSpPr>
          <a:xfrm>
            <a:off x="972644" y="1824024"/>
            <a:ext cx="10886664" cy="9454198"/>
            <a:chOff x="928760" y="1801967"/>
            <a:chExt cx="10886664" cy="9454198"/>
          </a:xfrm>
        </p:grpSpPr>
        <p:pic>
          <p:nvPicPr>
            <p:cNvPr id="2" name="Picture 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855196" y="1801967"/>
              <a:ext cx="7960228" cy="85261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4" name="Rounded Rectangular Callout 33"/>
            <p:cNvSpPr/>
            <p:nvPr/>
          </p:nvSpPr>
          <p:spPr>
            <a:xfrm>
              <a:off x="928760" y="4343396"/>
              <a:ext cx="7344816" cy="6912769"/>
            </a:xfrm>
            <a:prstGeom prst="wedgeRoundRectCallout">
              <a:avLst>
                <a:gd name="adj1" fmla="val 59543"/>
                <a:gd name="adj2" fmla="val -27977"/>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As an example, we investigate roles of point mutations in one somatic genome of </a:t>
              </a:r>
              <a:r>
                <a:rPr lang="en-US" sz="3200" i="1" dirty="0" smtClean="0">
                  <a:solidFill>
                    <a:schemeClr val="tx1"/>
                  </a:solidFill>
                </a:rPr>
                <a:t>glioblastoma multiforme</a:t>
              </a:r>
              <a:r>
                <a:rPr lang="en-US" sz="3200" dirty="0" smtClean="0">
                  <a:solidFill>
                    <a:schemeClr val="tx1"/>
                  </a:solidFill>
                </a:rPr>
                <a:t>.  We start by  pasting the whole list of 34 mutations in the first tab “Altered gene sets”. Although, each gene is going to be analyzed separately (submitting the list would just save time). Note that you can also submit them as a text file, e.g. </a:t>
              </a:r>
              <a:r>
                <a:rPr lang="en-US" sz="3200" dirty="0" smtClean="0">
                  <a:solidFill>
                    <a:schemeClr val="tx1"/>
                  </a:solidFill>
                  <a:hlinkClick r:id="rId10"/>
                </a:rPr>
                <a:t>this one</a:t>
              </a:r>
              <a:r>
                <a:rPr lang="en-US" sz="3200" dirty="0" smtClean="0">
                  <a:solidFill>
                    <a:schemeClr val="tx1"/>
                  </a:solidFill>
                </a:rPr>
                <a:t> and select mutations for particular cancer genome (column 3). Second, we will select a network in the next tab (see details in tutorial “How to begin?”).</a:t>
              </a:r>
              <a:endParaRPr lang="sv-SE" sz="3200" dirty="0">
                <a:solidFill>
                  <a:schemeClr val="tx1"/>
                </a:solidFill>
              </a:endParaRPr>
            </a:p>
          </p:txBody>
        </p:sp>
      </p:grpSp>
      <p:grpSp>
        <p:nvGrpSpPr>
          <p:cNvPr id="43" name="Group 42"/>
          <p:cNvGrpSpPr/>
          <p:nvPr/>
        </p:nvGrpSpPr>
        <p:grpSpPr>
          <a:xfrm>
            <a:off x="14972624" y="2700691"/>
            <a:ext cx="8853591" cy="8214792"/>
            <a:chOff x="14794301" y="3110317"/>
            <a:chExt cx="8853591" cy="8214792"/>
          </a:xfrm>
        </p:grpSpPr>
        <p:pic>
          <p:nvPicPr>
            <p:cNvPr id="5" name="Picture 4"/>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14794301" y="3110317"/>
              <a:ext cx="7974683" cy="7772400"/>
            </a:xfrm>
            <a:prstGeom prst="rect">
              <a:avLst/>
            </a:prstGeom>
          </p:spPr>
        </p:pic>
        <p:sp>
          <p:nvSpPr>
            <p:cNvPr id="41" name="Rounded Rectangular Callout 40"/>
            <p:cNvSpPr/>
            <p:nvPr/>
          </p:nvSpPr>
          <p:spPr>
            <a:xfrm>
              <a:off x="15150948" y="8511782"/>
              <a:ext cx="8496944" cy="2813327"/>
            </a:xfrm>
            <a:prstGeom prst="wedgeRoundRectCallout">
              <a:avLst>
                <a:gd name="adj1" fmla="val 8310"/>
                <a:gd name="adj2" fmla="val -90485"/>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Following scenario 1, we then ask which of the genes manifest enriched network connectivity to their fellow mutations. In order to do that, we paste the same list in the tab 3 “Functional gene sets”. The FGS menu on the left is not used.</a:t>
              </a:r>
              <a:endParaRPr lang="sv-SE" sz="3200" dirty="0">
                <a:solidFill>
                  <a:schemeClr val="tx1"/>
                </a:solidFill>
              </a:endParaRPr>
            </a:p>
          </p:txBody>
        </p:sp>
      </p:grpSp>
      <p:grpSp>
        <p:nvGrpSpPr>
          <p:cNvPr id="56" name="Group 55"/>
          <p:cNvGrpSpPr/>
          <p:nvPr/>
        </p:nvGrpSpPr>
        <p:grpSpPr>
          <a:xfrm>
            <a:off x="31928368" y="12096815"/>
            <a:ext cx="9326216" cy="9046502"/>
            <a:chOff x="26097108" y="10414123"/>
            <a:chExt cx="9326216" cy="9046502"/>
          </a:xfrm>
        </p:grpSpPr>
        <p:pic>
          <p:nvPicPr>
            <p:cNvPr id="15" name="Picture 14"/>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26391467" y="10414123"/>
              <a:ext cx="9031857" cy="7211683"/>
            </a:xfrm>
            <a:prstGeom prst="rect">
              <a:avLst/>
            </a:prstGeom>
          </p:spPr>
        </p:pic>
        <p:pic>
          <p:nvPicPr>
            <p:cNvPr id="7" name="Picture 6" descr="clip-art-mouse-pointer-click-1701577.png"/>
            <p:cNvPicPr>
              <a:picLocks noChangeAspect="1"/>
            </p:cNvPicPr>
            <p:nvPr/>
          </p:nvPicPr>
          <p:blipFill>
            <a:blip r:embed="rId3" cstate="print"/>
            <a:stretch>
              <a:fillRect/>
            </a:stretch>
          </p:blipFill>
          <p:spPr>
            <a:xfrm rot="16200000">
              <a:off x="29595677" y="13704024"/>
              <a:ext cx="1064296" cy="1120347"/>
            </a:xfrm>
            <a:prstGeom prst="rect">
              <a:avLst/>
            </a:prstGeom>
          </p:spPr>
        </p:pic>
        <p:sp>
          <p:nvSpPr>
            <p:cNvPr id="45" name="Rounded Rectangular Callout 44"/>
            <p:cNvSpPr/>
            <p:nvPr/>
          </p:nvSpPr>
          <p:spPr>
            <a:xfrm>
              <a:off x="26097108" y="15594990"/>
              <a:ext cx="9115486" cy="3865635"/>
            </a:xfrm>
            <a:prstGeom prst="wedgeRoundRectCallout">
              <a:avLst>
                <a:gd name="adj1" fmla="val -13470"/>
                <a:gd name="adj2" fmla="val -63387"/>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We do not know in advance which genes would interact with which. Furthermore, we want to evaluate individual genes’ relations to </a:t>
              </a:r>
              <a:r>
                <a:rPr lang="en-US" sz="3200" b="1" i="1" dirty="0" smtClean="0">
                  <a:solidFill>
                    <a:schemeClr val="tx1"/>
                  </a:solidFill>
                </a:rPr>
                <a:t>the whole</a:t>
              </a:r>
              <a:r>
                <a:rPr lang="en-US" sz="3200" dirty="0" smtClean="0">
                  <a:solidFill>
                    <a:schemeClr val="tx1"/>
                  </a:solidFill>
                </a:rPr>
                <a:t> set of mutations. For these reasons, we check the box “Analyze AGS </a:t>
              </a:r>
              <a:r>
                <a:rPr lang="en-US" sz="3200" dirty="0">
                  <a:solidFill>
                    <a:schemeClr val="tx1"/>
                  </a:solidFill>
                </a:rPr>
                <a:t>genes/proteins </a:t>
              </a:r>
              <a:r>
                <a:rPr lang="en-US" sz="3200" dirty="0" smtClean="0">
                  <a:solidFill>
                    <a:schemeClr val="tx1"/>
                  </a:solidFill>
                </a:rPr>
                <a:t>individually” and </a:t>
              </a:r>
              <a:r>
                <a:rPr lang="en-US" sz="3200" b="1" i="1" dirty="0" smtClean="0">
                  <a:solidFill>
                    <a:schemeClr val="tx1"/>
                  </a:solidFill>
                </a:rPr>
                <a:t>do not check </a:t>
              </a:r>
              <a:r>
                <a:rPr lang="en-US" sz="3200" dirty="0" smtClean="0">
                  <a:solidFill>
                    <a:schemeClr val="tx1"/>
                  </a:solidFill>
                </a:rPr>
                <a:t>the other box (or vice versa - it does not matter in this case).</a:t>
              </a:r>
              <a:endParaRPr lang="sv-SE" sz="3200" dirty="0">
                <a:solidFill>
                  <a:schemeClr val="tx1"/>
                </a:solidFill>
              </a:endParaRPr>
            </a:p>
          </p:txBody>
        </p:sp>
      </p:grpSp>
      <p:grpSp>
        <p:nvGrpSpPr>
          <p:cNvPr id="59" name="Group 58"/>
          <p:cNvGrpSpPr/>
          <p:nvPr/>
        </p:nvGrpSpPr>
        <p:grpSpPr>
          <a:xfrm>
            <a:off x="35959085" y="23307381"/>
            <a:ext cx="8496944" cy="7629024"/>
            <a:chOff x="34618211" y="22011237"/>
            <a:chExt cx="8496944" cy="7629024"/>
          </a:xfrm>
        </p:grpSpPr>
        <p:grpSp>
          <p:nvGrpSpPr>
            <p:cNvPr id="58" name="Group 57"/>
            <p:cNvGrpSpPr/>
            <p:nvPr/>
          </p:nvGrpSpPr>
          <p:grpSpPr>
            <a:xfrm>
              <a:off x="34618211" y="22011237"/>
              <a:ext cx="8182663" cy="4736725"/>
              <a:chOff x="17246452" y="12098962"/>
              <a:chExt cx="8182663" cy="4736725"/>
            </a:xfrm>
          </p:grpSpPr>
          <p:pic>
            <p:nvPicPr>
              <p:cNvPr id="16" name="Picture 3"/>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7246452" y="12098962"/>
                <a:ext cx="8182663" cy="4736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9" name="Picture 18" descr="clip-art-mouse-pointer-click-1701577.png"/>
              <p:cNvPicPr>
                <a:picLocks noChangeAspect="1"/>
              </p:cNvPicPr>
              <p:nvPr/>
            </p:nvPicPr>
            <p:blipFill>
              <a:blip r:embed="rId3" cstate="print"/>
              <a:stretch>
                <a:fillRect/>
              </a:stretch>
            </p:blipFill>
            <p:spPr>
              <a:xfrm rot="8781482">
                <a:off x="20881753" y="15170242"/>
                <a:ext cx="825976" cy="869476"/>
              </a:xfrm>
              <a:prstGeom prst="rect">
                <a:avLst/>
              </a:prstGeom>
            </p:spPr>
          </p:pic>
          <p:pic>
            <p:nvPicPr>
              <p:cNvPr id="17" name="Picture 4"/>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21389913" y="12316800"/>
                <a:ext cx="3358555" cy="16639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8" name="Picture 47" descr="clip-art-mouse-pointer-click-1701577.png"/>
              <p:cNvPicPr>
                <a:picLocks noChangeAspect="1"/>
              </p:cNvPicPr>
              <p:nvPr/>
            </p:nvPicPr>
            <p:blipFill>
              <a:blip r:embed="rId3" cstate="print"/>
              <a:stretch>
                <a:fillRect/>
              </a:stretch>
            </p:blipFill>
            <p:spPr>
              <a:xfrm>
                <a:off x="23295124" y="13582477"/>
                <a:ext cx="840578" cy="884847"/>
              </a:xfrm>
              <a:prstGeom prst="rect">
                <a:avLst/>
              </a:prstGeom>
            </p:spPr>
          </p:pic>
        </p:grpSp>
        <p:sp>
          <p:nvSpPr>
            <p:cNvPr id="49" name="Rounded Rectangular Callout 48"/>
            <p:cNvSpPr/>
            <p:nvPr/>
          </p:nvSpPr>
          <p:spPr>
            <a:xfrm>
              <a:off x="34618211" y="27113260"/>
              <a:ext cx="8496944" cy="2527001"/>
            </a:xfrm>
            <a:prstGeom prst="wedgeRoundRectCallout">
              <a:avLst>
                <a:gd name="adj1" fmla="val 10098"/>
                <a:gd name="adj2" fmla="val -64480"/>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We see that only two genes appear significantly connected to the fellow mutations (in the given network). For presentation purposes </a:t>
              </a:r>
              <a:r>
                <a:rPr lang="en-US" sz="3200" dirty="0">
                  <a:solidFill>
                    <a:schemeClr val="tx1"/>
                  </a:solidFill>
                </a:rPr>
                <a:t>o</a:t>
              </a:r>
              <a:r>
                <a:rPr lang="en-US" sz="3200" dirty="0" smtClean="0">
                  <a:solidFill>
                    <a:schemeClr val="tx1"/>
                  </a:solidFill>
                </a:rPr>
                <a:t>ne can rename nodes here. </a:t>
              </a:r>
              <a:endParaRPr lang="sv-SE" sz="3200" dirty="0">
                <a:solidFill>
                  <a:schemeClr val="tx1"/>
                </a:solidFill>
              </a:endParaRPr>
            </a:p>
          </p:txBody>
        </p:sp>
      </p:grpSp>
      <p:grpSp>
        <p:nvGrpSpPr>
          <p:cNvPr id="81" name="Group 80"/>
          <p:cNvGrpSpPr/>
          <p:nvPr/>
        </p:nvGrpSpPr>
        <p:grpSpPr>
          <a:xfrm>
            <a:off x="1692724" y="12358341"/>
            <a:ext cx="9634958" cy="6971680"/>
            <a:chOff x="2440374" y="12791481"/>
            <a:chExt cx="9634958" cy="6971680"/>
          </a:xfrm>
        </p:grpSpPr>
        <p:pic>
          <p:nvPicPr>
            <p:cNvPr id="28" name="Picture 27"/>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3130132" y="12791481"/>
              <a:ext cx="7117427" cy="6505247"/>
            </a:xfrm>
            <a:prstGeom prst="rect">
              <a:avLst/>
            </a:prstGeom>
          </p:spPr>
        </p:pic>
        <p:sp>
          <p:nvSpPr>
            <p:cNvPr id="88" name="Rounded Rectangular Callout 87"/>
            <p:cNvSpPr/>
            <p:nvPr/>
          </p:nvSpPr>
          <p:spPr>
            <a:xfrm>
              <a:off x="2440374" y="16750829"/>
              <a:ext cx="9634958" cy="3012332"/>
            </a:xfrm>
            <a:prstGeom prst="wedgeRoundRectCallout">
              <a:avLst>
                <a:gd name="adj1" fmla="val -38515"/>
                <a:gd name="adj2" fmla="val -110057"/>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Following scenario  2, we investigate how the genes relate to known pathways. For cancer applications one can utilize the group of 42 database- and publication-based cancer pathways “</a:t>
              </a:r>
              <a:r>
                <a:rPr lang="en-US" sz="3200" dirty="0" err="1" smtClean="0">
                  <a:solidFill>
                    <a:schemeClr val="tx1"/>
                  </a:solidFill>
                </a:rPr>
                <a:t>CPW_collection</a:t>
              </a:r>
              <a:r>
                <a:rPr lang="en-US" sz="3200" dirty="0" smtClean="0">
                  <a:solidFill>
                    <a:schemeClr val="tx1"/>
                  </a:solidFill>
                </a:rPr>
                <a:t>”. Similarly </a:t>
              </a:r>
              <a:r>
                <a:rPr lang="en-US" sz="3200" dirty="0">
                  <a:solidFill>
                    <a:schemeClr val="tx1"/>
                  </a:solidFill>
                </a:rPr>
                <a:t>to scenario </a:t>
              </a:r>
              <a:r>
                <a:rPr lang="en-US" sz="3200" dirty="0" smtClean="0">
                  <a:solidFill>
                    <a:schemeClr val="tx1"/>
                  </a:solidFill>
                </a:rPr>
                <a:t>1, we use checkbox </a:t>
              </a:r>
              <a:r>
                <a:rPr lang="en-US" sz="3200" dirty="0">
                  <a:solidFill>
                    <a:schemeClr val="tx1"/>
                  </a:solidFill>
                </a:rPr>
                <a:t>“Analyze AGS </a:t>
              </a:r>
              <a:r>
                <a:rPr lang="en-US" sz="3200" dirty="0" smtClean="0">
                  <a:solidFill>
                    <a:schemeClr val="tx1"/>
                  </a:solidFill>
                </a:rPr>
                <a:t>genes / proteins </a:t>
              </a:r>
              <a:r>
                <a:rPr lang="en-US" sz="3200" dirty="0">
                  <a:solidFill>
                    <a:schemeClr val="tx1"/>
                  </a:solidFill>
                </a:rPr>
                <a:t>individually” </a:t>
              </a:r>
              <a:r>
                <a:rPr lang="en-US" sz="3200" dirty="0" smtClean="0">
                  <a:solidFill>
                    <a:schemeClr val="tx1"/>
                  </a:solidFill>
                </a:rPr>
                <a:t> at the next tab. </a:t>
              </a:r>
              <a:endParaRPr lang="sv-SE" sz="3200" dirty="0">
                <a:solidFill>
                  <a:schemeClr val="tx1"/>
                </a:solidFill>
              </a:endParaRPr>
            </a:p>
          </p:txBody>
        </p:sp>
      </p:grpSp>
      <p:grpSp>
        <p:nvGrpSpPr>
          <p:cNvPr id="82" name="Group 81"/>
          <p:cNvGrpSpPr/>
          <p:nvPr/>
        </p:nvGrpSpPr>
        <p:grpSpPr>
          <a:xfrm>
            <a:off x="972644" y="20495245"/>
            <a:ext cx="16399904" cy="9217024"/>
            <a:chOff x="3578388" y="21019950"/>
            <a:chExt cx="16399904" cy="9217024"/>
          </a:xfrm>
        </p:grpSpPr>
        <p:pic>
          <p:nvPicPr>
            <p:cNvPr id="78" name="Picture 77"/>
            <p:cNvPicPr>
              <a:picLocks noChangeAspect="1"/>
            </p:cNvPicPr>
            <p:nvPr/>
          </p:nvPicPr>
          <p:blipFill>
            <a:blip r:embed="rId16" cstate="print">
              <a:extLst>
                <a:ext uri="{28A0092B-C50C-407E-A947-70E740481C1C}">
                  <a14:useLocalDpi xmlns:a14="http://schemas.microsoft.com/office/drawing/2010/main" xmlns="" val="0"/>
                </a:ext>
              </a:extLst>
            </a:blip>
            <a:stretch>
              <a:fillRect/>
            </a:stretch>
          </p:blipFill>
          <p:spPr>
            <a:xfrm>
              <a:off x="4895349" y="21019950"/>
              <a:ext cx="10058400" cy="7081790"/>
            </a:xfrm>
            <a:prstGeom prst="rect">
              <a:avLst/>
            </a:prstGeom>
          </p:spPr>
        </p:pic>
        <p:pic>
          <p:nvPicPr>
            <p:cNvPr id="31" name="Picture 30"/>
            <p:cNvPicPr>
              <a:picLocks noChangeAspect="1"/>
            </p:cNvPicPr>
            <p:nvPr/>
          </p:nvPicPr>
          <p:blipFill>
            <a:blip r:embed="rId17" cstate="print">
              <a:extLst>
                <a:ext uri="{28A0092B-C50C-407E-A947-70E740481C1C}">
                  <a14:useLocalDpi xmlns:a14="http://schemas.microsoft.com/office/drawing/2010/main" xmlns="" val="0"/>
                </a:ext>
              </a:extLst>
            </a:blip>
            <a:stretch>
              <a:fillRect/>
            </a:stretch>
          </p:blipFill>
          <p:spPr>
            <a:xfrm>
              <a:off x="12205892" y="21287333"/>
              <a:ext cx="7772400" cy="8888470"/>
            </a:xfrm>
            <a:prstGeom prst="rect">
              <a:avLst/>
            </a:prstGeom>
          </p:spPr>
        </p:pic>
        <p:sp>
          <p:nvSpPr>
            <p:cNvPr id="89" name="Rounded Rectangular Callout 88"/>
            <p:cNvSpPr/>
            <p:nvPr/>
          </p:nvSpPr>
          <p:spPr>
            <a:xfrm>
              <a:off x="3578388" y="27069396"/>
              <a:ext cx="8496944" cy="3167578"/>
            </a:xfrm>
            <a:prstGeom prst="wedgeRoundRectCallout">
              <a:avLst>
                <a:gd name="adj1" fmla="val 13242"/>
                <a:gd name="adj2" fmla="val -91839"/>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This gives many more findings than </a:t>
              </a:r>
              <a:r>
                <a:rPr lang="en-US" sz="3200" dirty="0">
                  <a:solidFill>
                    <a:schemeClr val="tx1"/>
                  </a:solidFill>
                </a:rPr>
                <a:t>scenario </a:t>
              </a:r>
              <a:r>
                <a:rPr lang="en-US" sz="3200" dirty="0" smtClean="0">
                  <a:solidFill>
                    <a:schemeClr val="tx1"/>
                  </a:solidFill>
                </a:rPr>
                <a:t>1 which is mostly due to using many more sets of much better characterized genes. However this approach requires a control analysis: how many such findings would be made for a randomly picked gene set of size 34?</a:t>
              </a:r>
              <a:endParaRPr lang="sv-SE" sz="3200" dirty="0">
                <a:solidFill>
                  <a:schemeClr val="tx1"/>
                </a:solidFill>
              </a:endParaRPr>
            </a:p>
          </p:txBody>
        </p:sp>
      </p:grpSp>
      <p:sp>
        <p:nvSpPr>
          <p:cNvPr id="92" name="Rounded Rectangular Callout 91"/>
          <p:cNvSpPr/>
          <p:nvPr/>
        </p:nvSpPr>
        <p:spPr>
          <a:xfrm>
            <a:off x="1260676" y="30648373"/>
            <a:ext cx="20234248" cy="3429350"/>
          </a:xfrm>
          <a:prstGeom prst="wedgeRoundRectCallout">
            <a:avLst>
              <a:gd name="adj1" fmla="val 15751"/>
              <a:gd name="adj2" fmla="val -49060"/>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Thus, stronger evidence was accumulated in the </a:t>
            </a:r>
            <a:r>
              <a:rPr lang="en-US" sz="3200" dirty="0">
                <a:solidFill>
                  <a:schemeClr val="tx1"/>
                </a:solidFill>
              </a:rPr>
              <a:t>both scenarios</a:t>
            </a:r>
            <a:r>
              <a:rPr lang="en-US" sz="3200" dirty="0" smtClean="0">
                <a:solidFill>
                  <a:schemeClr val="tx1"/>
                </a:solidFill>
              </a:rPr>
              <a:t> for MAPK9 and NTRK1 and a few other genes scored high against multiple cancer pathways (e.g. TNK2, TGFBR2). See </a:t>
            </a:r>
            <a:r>
              <a:rPr lang="en-US" sz="3200" dirty="0" smtClean="0">
                <a:solidFill>
                  <a:schemeClr val="tx1"/>
                </a:solidFill>
                <a:hlinkClick r:id="rId18"/>
              </a:rPr>
              <a:t>another analysis </a:t>
            </a:r>
            <a:r>
              <a:rPr lang="en-US" sz="3200" dirty="0" smtClean="0">
                <a:solidFill>
                  <a:schemeClr val="tx1"/>
                </a:solidFill>
              </a:rPr>
              <a:t>of the same mutation list using other parameters.</a:t>
            </a:r>
          </a:p>
          <a:p>
            <a:r>
              <a:rPr lang="en-US" sz="3200" dirty="0" smtClean="0">
                <a:solidFill>
                  <a:schemeClr val="tx1"/>
                </a:solidFill>
              </a:rPr>
              <a:t>However a full-scale statistical framework should be implemented for a systematic analysis of multiple cancer genes and genomes. Examples can be found in </a:t>
            </a:r>
            <a:r>
              <a:rPr lang="en-US" sz="3200" b="1" dirty="0" err="1">
                <a:solidFill>
                  <a:schemeClr val="accent3">
                    <a:lumMod val="75000"/>
                  </a:schemeClr>
                </a:solidFill>
                <a:hlinkClick r:id="rId5"/>
              </a:rPr>
              <a:t>Merid</a:t>
            </a:r>
            <a:r>
              <a:rPr lang="en-US" sz="3200" b="1" dirty="0">
                <a:solidFill>
                  <a:schemeClr val="accent3">
                    <a:lumMod val="75000"/>
                  </a:schemeClr>
                </a:solidFill>
                <a:hlinkClick r:id="rId5"/>
              </a:rPr>
              <a:t> et al., 2014</a:t>
            </a:r>
            <a:r>
              <a:rPr lang="en-US" sz="3200" dirty="0" smtClean="0">
                <a:solidFill>
                  <a:schemeClr val="tx1"/>
                </a:solidFill>
              </a:rPr>
              <a:t> and might require additional information from the same samples (methylation, copy number events etc.). Required software in R and/or perl can be downloaded from </a:t>
            </a:r>
            <a:r>
              <a:rPr lang="en-US" sz="3200" dirty="0" smtClean="0">
                <a:solidFill>
                  <a:schemeClr val="tx1"/>
                </a:solidFill>
                <a:hlinkClick r:id="rId19"/>
              </a:rPr>
              <a:t>https://www.evinet.org</a:t>
            </a:r>
            <a:endParaRPr lang="sv-SE" sz="3200" dirty="0">
              <a:solidFill>
                <a:schemeClr val="tx1"/>
              </a:solidFill>
            </a:endParaRPr>
          </a:p>
        </p:txBody>
      </p:sp>
      <p:cxnSp>
        <p:nvCxnSpPr>
          <p:cNvPr id="69" name="Straight Arrow Connector 68"/>
          <p:cNvCxnSpPr>
            <a:stCxn id="31" idx="2"/>
            <a:endCxn id="92" idx="0"/>
          </p:cNvCxnSpPr>
          <p:nvPr/>
        </p:nvCxnSpPr>
        <p:spPr>
          <a:xfrm flipH="1">
            <a:off x="11377800" y="29651098"/>
            <a:ext cx="2108548" cy="997275"/>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20" idx="1"/>
          </p:cNvCxnSpPr>
          <p:nvPr/>
        </p:nvCxnSpPr>
        <p:spPr>
          <a:xfrm flipH="1">
            <a:off x="13332247" y="28757860"/>
            <a:ext cx="9098781" cy="2034529"/>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4" idx="3"/>
            <a:endCxn id="5" idx="1"/>
          </p:cNvCxnSpPr>
          <p:nvPr/>
        </p:nvCxnSpPr>
        <p:spPr>
          <a:xfrm flipV="1">
            <a:off x="8317460" y="6586891"/>
            <a:ext cx="6655164" cy="1234947"/>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30828" y="1485133"/>
            <a:ext cx="10960905" cy="1323439"/>
          </a:xfrm>
          <a:prstGeom prst="rect">
            <a:avLst/>
          </a:prstGeom>
          <a:noFill/>
        </p:spPr>
        <p:txBody>
          <a:bodyPr wrap="square" rtlCol="0">
            <a:spAutoFit/>
          </a:bodyPr>
          <a:lstStyle/>
          <a:p>
            <a:r>
              <a:rPr lang="sv-SE" sz="8000" u="sng" dirty="0" smtClean="0">
                <a:solidFill>
                  <a:srgbClr val="0070C0"/>
                </a:solidFill>
                <a:hlinkClick r:id="rId19"/>
              </a:rPr>
              <a:t>https://www.evinet.org</a:t>
            </a:r>
            <a:endParaRPr lang="sv-SE" sz="8000" u="sng" dirty="0">
              <a:solidFill>
                <a:srgbClr val="0070C0"/>
              </a:solidFill>
            </a:endParaRPr>
          </a:p>
        </p:txBody>
      </p:sp>
      <p:pic>
        <p:nvPicPr>
          <p:cNvPr id="2050" name="Picture 2"/>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2340796" y="20495245"/>
            <a:ext cx="3762629" cy="3840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9613604" y="20801775"/>
            <a:ext cx="3354561" cy="3415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15045190" y="2808572"/>
            <a:ext cx="3914775" cy="3588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3" name="Picture 5"/>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32296124" y="12216869"/>
            <a:ext cx="3888376" cy="3748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4" name="Picture 6"/>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2412804" y="12499887"/>
            <a:ext cx="3665351" cy="2184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5" name="Picture 7"/>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22503036" y="25233320"/>
            <a:ext cx="2088231" cy="442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11260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6145111" y="226150"/>
            <a:ext cx="24243448" cy="1200329"/>
          </a:xfrm>
          <a:prstGeom prst="rect">
            <a:avLst/>
          </a:prstGeom>
          <a:noFill/>
        </p:spPr>
        <p:txBody>
          <a:bodyPr wrap="square" rtlCol="0">
            <a:spAutoFit/>
          </a:bodyPr>
          <a:lstStyle/>
          <a:p>
            <a:r>
              <a:rPr lang="en-US" sz="7200" b="1" dirty="0" smtClean="0"/>
              <a:t>Exploration of transcriptome landscapes</a:t>
            </a:r>
            <a:endParaRPr lang="sv-SE" sz="7200" b="1" dirty="0"/>
          </a:p>
        </p:txBody>
      </p:sp>
      <p:grpSp>
        <p:nvGrpSpPr>
          <p:cNvPr id="27" name="Group 26"/>
          <p:cNvGrpSpPr/>
          <p:nvPr/>
        </p:nvGrpSpPr>
        <p:grpSpPr>
          <a:xfrm>
            <a:off x="19622716" y="3280301"/>
            <a:ext cx="12090377" cy="8221917"/>
            <a:chOff x="19622716" y="4784495"/>
            <a:chExt cx="12090377" cy="8221917"/>
          </a:xfrm>
        </p:grpSpPr>
        <p:grpSp>
          <p:nvGrpSpPr>
            <p:cNvPr id="79" name="Group 78"/>
            <p:cNvGrpSpPr/>
            <p:nvPr/>
          </p:nvGrpSpPr>
          <p:grpSpPr>
            <a:xfrm>
              <a:off x="19622716" y="4784495"/>
              <a:ext cx="12090377" cy="8221917"/>
              <a:chOff x="2344891" y="12791481"/>
              <a:chExt cx="10584748" cy="6505247"/>
            </a:xfrm>
          </p:grpSpPr>
          <p:pic>
            <p:nvPicPr>
              <p:cNvPr id="80" name="Picture 7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30132" y="12791481"/>
                <a:ext cx="7117427" cy="6505247"/>
              </a:xfrm>
              <a:prstGeom prst="rect">
                <a:avLst/>
              </a:prstGeom>
            </p:spPr>
          </p:pic>
          <p:sp>
            <p:nvSpPr>
              <p:cNvPr id="83" name="Rounded Rectangular Callout 82"/>
              <p:cNvSpPr/>
              <p:nvPr/>
            </p:nvSpPr>
            <p:spPr>
              <a:xfrm>
                <a:off x="2344891" y="16334117"/>
                <a:ext cx="10584748" cy="2259860"/>
              </a:xfrm>
              <a:prstGeom prst="wedgeRoundRectCallout">
                <a:avLst>
                  <a:gd name="adj1" fmla="val -23153"/>
                  <a:gd name="adj2" fmla="val -67038"/>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We want to explore how do the unique features of each transcriptome appear in the space of known pathways. For the cancer application we can utilize our group of 42 database- and publication-based cancer pathways “</a:t>
                </a:r>
                <a:r>
                  <a:rPr lang="en-US" sz="3200" dirty="0" err="1" smtClean="0">
                    <a:solidFill>
                      <a:schemeClr val="tx1"/>
                    </a:solidFill>
                  </a:rPr>
                  <a:t>CPW_collection</a:t>
                </a:r>
                <a:r>
                  <a:rPr lang="en-US" sz="3200" dirty="0" smtClean="0">
                    <a:solidFill>
                      <a:schemeClr val="tx1"/>
                    </a:solidFill>
                  </a:rPr>
                  <a:t>”</a:t>
                </a:r>
                <a:r>
                  <a:rPr lang="en-US" sz="3200" dirty="0">
                    <a:solidFill>
                      <a:schemeClr val="tx1"/>
                    </a:solidFill>
                  </a:rPr>
                  <a:t>. </a:t>
                </a:r>
                <a:r>
                  <a:rPr lang="en-US" sz="3200" dirty="0" smtClean="0">
                    <a:solidFill>
                      <a:schemeClr val="tx1"/>
                    </a:solidFill>
                  </a:rPr>
                  <a:t>We also </a:t>
                </a:r>
                <a:r>
                  <a:rPr lang="en-US" sz="3200" dirty="0">
                    <a:solidFill>
                      <a:schemeClr val="tx1"/>
                    </a:solidFill>
                  </a:rPr>
                  <a:t>select a network in the </a:t>
                </a:r>
                <a:r>
                  <a:rPr lang="en-US" sz="3200" dirty="0" smtClean="0">
                    <a:solidFill>
                      <a:schemeClr val="tx1"/>
                    </a:solidFill>
                  </a:rPr>
                  <a:t>neighbor </a:t>
                </a:r>
                <a:r>
                  <a:rPr lang="en-US" sz="3200" dirty="0">
                    <a:solidFill>
                      <a:schemeClr val="tx1"/>
                    </a:solidFill>
                  </a:rPr>
                  <a:t>tab (see details in tutorial “How to begin?”).</a:t>
                </a:r>
                <a:endParaRPr lang="sv-SE" sz="3200" dirty="0">
                  <a:solidFill>
                    <a:schemeClr val="tx1"/>
                  </a:solidFill>
                </a:endParaRPr>
              </a:p>
              <a:p>
                <a:endParaRPr lang="sv-SE" sz="3200" dirty="0">
                  <a:solidFill>
                    <a:schemeClr val="tx1"/>
                  </a:solidFill>
                </a:endParaRPr>
              </a:p>
            </p:txBody>
          </p:sp>
        </p:grpSp>
        <p:pic>
          <p:nvPicPr>
            <p:cNvPr id="53" name="Picture 52" descr="clip-art-mouse-pointer-click-1701577.png"/>
            <p:cNvPicPr>
              <a:picLocks noChangeAspect="1"/>
            </p:cNvPicPr>
            <p:nvPr/>
          </p:nvPicPr>
          <p:blipFill>
            <a:blip r:embed="rId3" cstate="print"/>
            <a:stretch>
              <a:fillRect/>
            </a:stretch>
          </p:blipFill>
          <p:spPr>
            <a:xfrm rot="16200000">
              <a:off x="20904623" y="6439487"/>
              <a:ext cx="1064296" cy="1120347"/>
            </a:xfrm>
            <a:prstGeom prst="rect">
              <a:avLst/>
            </a:prstGeom>
          </p:spPr>
        </p:pic>
      </p:grpSp>
      <p:cxnSp>
        <p:nvCxnSpPr>
          <p:cNvPr id="72" name="Straight Arrow Connector 71"/>
          <p:cNvCxnSpPr>
            <a:stCxn id="13" idx="3"/>
            <a:endCxn id="80" idx="1"/>
          </p:cNvCxnSpPr>
          <p:nvPr/>
        </p:nvCxnSpPr>
        <p:spPr>
          <a:xfrm flipV="1">
            <a:off x="10024561" y="7391260"/>
            <a:ext cx="10495093" cy="2516"/>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80" idx="3"/>
            <a:endCxn id="18" idx="1"/>
          </p:cNvCxnSpPr>
          <p:nvPr/>
        </p:nvCxnSpPr>
        <p:spPr>
          <a:xfrm>
            <a:off x="28649500" y="7391260"/>
            <a:ext cx="4348512" cy="6603"/>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4" idx="2"/>
          </p:cNvCxnSpPr>
          <p:nvPr/>
        </p:nvCxnSpPr>
        <p:spPr>
          <a:xfrm flipH="1">
            <a:off x="28491321" y="12582339"/>
            <a:ext cx="9045139" cy="4601901"/>
          </a:xfrm>
          <a:prstGeom prst="straightConnector1">
            <a:avLst/>
          </a:prstGeom>
          <a:ln w="158750">
            <a:tailEnd type="arrow"/>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3470" y="2925293"/>
            <a:ext cx="18727237" cy="13977526"/>
            <a:chOff x="823470" y="4429487"/>
            <a:chExt cx="18727237" cy="13977526"/>
          </a:xfrm>
        </p:grpSpPr>
        <p:pic>
          <p:nvPicPr>
            <p:cNvPr id="13" name="Picture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73263" y="4429487"/>
              <a:ext cx="7151298" cy="8936966"/>
            </a:xfrm>
            <a:prstGeom prst="rect">
              <a:avLst/>
            </a:prstGeom>
          </p:spPr>
        </p:pic>
        <p:pic>
          <p:nvPicPr>
            <p:cNvPr id="50" name="Picture 49" descr="clip-art-mouse-pointer-click-1701577.png"/>
            <p:cNvPicPr>
              <a:picLocks noChangeAspect="1"/>
            </p:cNvPicPr>
            <p:nvPr/>
          </p:nvPicPr>
          <p:blipFill>
            <a:blip r:embed="rId3" cstate="print"/>
            <a:stretch>
              <a:fillRect/>
            </a:stretch>
          </p:blipFill>
          <p:spPr>
            <a:xfrm rot="16200000">
              <a:off x="6833317" y="7037766"/>
              <a:ext cx="1064296" cy="1120347"/>
            </a:xfrm>
            <a:prstGeom prst="rect">
              <a:avLst/>
            </a:prstGeom>
          </p:spPr>
        </p:pic>
        <p:sp>
          <p:nvSpPr>
            <p:cNvPr id="63" name="Rounded Rectangular Callout 62"/>
            <p:cNvSpPr/>
            <p:nvPr/>
          </p:nvSpPr>
          <p:spPr>
            <a:xfrm>
              <a:off x="823470" y="11926293"/>
              <a:ext cx="18727237" cy="6480720"/>
            </a:xfrm>
            <a:prstGeom prst="wedgeRoundRectCallout">
              <a:avLst>
                <a:gd name="adj1" fmla="val -33145"/>
                <a:gd name="adj2" fmla="val -69526"/>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tx1"/>
                  </a:solidFill>
                </a:rPr>
                <a:t>Cancer samples are known to be highly heterogeneous across patients. In order to characterize them, one can choose the strategy described in </a:t>
              </a:r>
              <a:r>
                <a:rPr lang="en-US" sz="3200" dirty="0" smtClean="0">
                  <a:solidFill>
                    <a:schemeClr val="tx1"/>
                  </a:solidFill>
                  <a:hlinkClick r:id="rId5"/>
                </a:rPr>
                <a:t>Alexeyenko et al., 2012</a:t>
              </a:r>
              <a:r>
                <a:rPr lang="en-US" sz="3200" dirty="0" smtClean="0">
                  <a:solidFill>
                    <a:schemeClr val="tx1"/>
                  </a:solidFill>
                </a:rPr>
                <a:t>: in each ‘omics’ sample, select top N genes by which it differs from the rest of the cohort. We can do that with e.g. following R code (see more details in tutorial “Using R package </a:t>
              </a:r>
              <a:r>
                <a:rPr lang="en-US" sz="3200" dirty="0" err="1" smtClean="0">
                  <a:solidFill>
                    <a:schemeClr val="tx1"/>
                  </a:solidFill>
                </a:rPr>
                <a:t>NEArender</a:t>
              </a:r>
              <a:r>
                <a:rPr lang="en-US" sz="3200" dirty="0" smtClean="0">
                  <a:solidFill>
                    <a:schemeClr val="tx1"/>
                  </a:solidFill>
                </a:rPr>
                <a:t> in data analysis pipelines”):</a:t>
              </a:r>
            </a:p>
            <a:p>
              <a:endParaRPr lang="en-US" sz="3200" dirty="0">
                <a:solidFill>
                  <a:schemeClr val="tx1"/>
                </a:solidFill>
              </a:endParaRPr>
            </a:p>
            <a:p>
              <a:endParaRPr lang="en-US" sz="3200" dirty="0" smtClean="0">
                <a:solidFill>
                  <a:schemeClr val="tx1"/>
                </a:solidFill>
              </a:endParaRPr>
            </a:p>
            <a:p>
              <a:endParaRPr lang="en-US" sz="3200" dirty="0">
                <a:solidFill>
                  <a:schemeClr val="tx1"/>
                </a:solidFill>
              </a:endParaRPr>
            </a:p>
            <a:p>
              <a:endParaRPr lang="en-US" sz="3200" dirty="0" smtClean="0">
                <a:solidFill>
                  <a:schemeClr val="tx1"/>
                </a:solidFill>
              </a:endParaRPr>
            </a:p>
            <a:p>
              <a:endParaRPr lang="en-US" sz="3200" dirty="0">
                <a:solidFill>
                  <a:schemeClr val="tx1"/>
                </a:solidFill>
              </a:endParaRPr>
            </a:p>
            <a:p>
              <a:endParaRPr lang="en-US" sz="3200" dirty="0" smtClean="0">
                <a:solidFill>
                  <a:schemeClr val="tx1"/>
                </a:solidFill>
              </a:endParaRPr>
            </a:p>
            <a:p>
              <a:endParaRPr lang="en-US" sz="3200" dirty="0">
                <a:solidFill>
                  <a:schemeClr val="tx1"/>
                </a:solidFill>
              </a:endParaRPr>
            </a:p>
            <a:p>
              <a:r>
                <a:rPr lang="en-US" sz="3200" dirty="0" smtClean="0">
                  <a:solidFill>
                    <a:schemeClr val="tx1"/>
                  </a:solidFill>
                </a:rPr>
                <a:t>Next, we submit the obtained text file with N=30 genes per sample using the first tab.</a:t>
              </a:r>
            </a:p>
            <a:p>
              <a:endParaRPr lang="sv-SE" sz="3200" dirty="0">
                <a:solidFill>
                  <a:schemeClr val="tx1"/>
                </a:solidFill>
              </a:endParaRPr>
            </a:p>
          </p:txBody>
        </p:sp>
        <p:sp>
          <p:nvSpPr>
            <p:cNvPr id="14" name="Rectangle 13"/>
            <p:cNvSpPr/>
            <p:nvPr/>
          </p:nvSpPr>
          <p:spPr>
            <a:xfrm>
              <a:off x="1315688" y="14342474"/>
              <a:ext cx="17730964" cy="29817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accent6">
                      <a:lumMod val="50000"/>
                    </a:schemeClr>
                  </a:solidFill>
                  <a:latin typeface="Courier New" panose="02070309020205020404" pitchFamily="49" charset="0"/>
                  <a:cs typeface="Courier New" panose="02070309020205020404" pitchFamily="49" charset="0"/>
                </a:rPr>
                <a:t>&gt; library(“</a:t>
              </a:r>
              <a:r>
                <a:rPr lang="en-US" sz="3200" dirty="0" err="1">
                  <a:solidFill>
                    <a:schemeClr val="accent6">
                      <a:lumMod val="50000"/>
                    </a:schemeClr>
                  </a:solidFill>
                  <a:latin typeface="Courier New" panose="02070309020205020404" pitchFamily="49" charset="0"/>
                  <a:cs typeface="Courier New" panose="02070309020205020404" pitchFamily="49" charset="0"/>
                </a:rPr>
                <a:t>NEArender</a:t>
              </a:r>
              <a:r>
                <a:rPr lang="en-US" sz="3200" dirty="0">
                  <a:solidFill>
                    <a:schemeClr val="accent6">
                      <a:lumMod val="50000"/>
                    </a:schemeClr>
                  </a:solidFill>
                  <a:latin typeface="Courier New" panose="02070309020205020404" pitchFamily="49" charset="0"/>
                  <a:cs typeface="Courier New" panose="02070309020205020404" pitchFamily="49" charset="0"/>
                </a:rPr>
                <a:t>”);</a:t>
              </a:r>
            </a:p>
            <a:p>
              <a:r>
                <a:rPr lang="sv-SE" sz="3200" dirty="0">
                  <a:solidFill>
                    <a:schemeClr val="accent6">
                      <a:lumMod val="50000"/>
                    </a:schemeClr>
                  </a:solidFill>
                  <a:latin typeface="Courier New" panose="02070309020205020404" pitchFamily="49" charset="0"/>
                  <a:cs typeface="Courier New" panose="02070309020205020404" pitchFamily="49" charset="0"/>
                </a:rPr>
                <a:t>&gt; dim(Data$OV$GE$Agilent) </a:t>
              </a:r>
            </a:p>
            <a:p>
              <a:pPr lvl="1"/>
              <a:r>
                <a:rPr lang="sv-SE" sz="3200" dirty="0">
                  <a:solidFill>
                    <a:schemeClr val="accent6">
                      <a:lumMod val="50000"/>
                    </a:schemeClr>
                  </a:solidFill>
                  <a:latin typeface="Courier New" panose="02070309020205020404" pitchFamily="49" charset="0"/>
                  <a:cs typeface="Courier New" panose="02070309020205020404" pitchFamily="49" charset="0"/>
                </a:rPr>
                <a:t>[1] 17813 589 </a:t>
              </a:r>
            </a:p>
            <a:p>
              <a:r>
                <a:rPr lang="en-US" sz="3200" dirty="0">
                  <a:solidFill>
                    <a:schemeClr val="accent6">
                      <a:lumMod val="50000"/>
                    </a:schemeClr>
                  </a:solidFill>
                  <a:latin typeface="Courier New" panose="02070309020205020404" pitchFamily="49" charset="0"/>
                  <a:cs typeface="Courier New" panose="02070309020205020404" pitchFamily="49" charset="0"/>
                </a:rPr>
                <a:t>&gt; m0 &lt;- </a:t>
              </a:r>
              <a:r>
                <a:rPr lang="en-US" sz="3200" dirty="0" err="1">
                  <a:solidFill>
                    <a:schemeClr val="accent6">
                      <a:lumMod val="50000"/>
                    </a:schemeClr>
                  </a:solidFill>
                  <a:latin typeface="Courier New" panose="02070309020205020404" pitchFamily="49" charset="0"/>
                  <a:cs typeface="Courier New" panose="02070309020205020404" pitchFamily="49" charset="0"/>
                </a:rPr>
                <a:t>Data$OV$GE$Agilent</a:t>
              </a:r>
              <a:r>
                <a:rPr lang="en-US" sz="3200" dirty="0">
                  <a:solidFill>
                    <a:schemeClr val="accent6">
                      <a:lumMod val="50000"/>
                    </a:schemeClr>
                  </a:solidFill>
                  <a:latin typeface="Courier New" panose="02070309020205020404" pitchFamily="49" charset="0"/>
                  <a:cs typeface="Courier New" panose="02070309020205020404" pitchFamily="49" charset="0"/>
                </a:rPr>
                <a:t>[,sample(</a:t>
              </a:r>
              <a:r>
                <a:rPr lang="en-US" sz="3200" dirty="0" err="1">
                  <a:solidFill>
                    <a:schemeClr val="accent6">
                      <a:lumMod val="50000"/>
                    </a:schemeClr>
                  </a:solidFill>
                  <a:latin typeface="Courier New" panose="02070309020205020404" pitchFamily="49" charset="0"/>
                  <a:cs typeface="Courier New" panose="02070309020205020404" pitchFamily="49" charset="0"/>
                </a:rPr>
                <a:t>colnames</a:t>
              </a:r>
              <a:r>
                <a:rPr lang="en-US" sz="3200" dirty="0">
                  <a:solidFill>
                    <a:schemeClr val="accent6">
                      <a:lumMod val="50000"/>
                    </a:schemeClr>
                  </a:solidFill>
                  <a:latin typeface="Courier New" panose="02070309020205020404" pitchFamily="49" charset="0"/>
                  <a:cs typeface="Courier New" panose="02070309020205020404" pitchFamily="49" charset="0"/>
                </a:rPr>
                <a:t>(</a:t>
              </a:r>
              <a:r>
                <a:rPr lang="en-US" sz="3200" dirty="0" err="1">
                  <a:solidFill>
                    <a:schemeClr val="accent6">
                      <a:lumMod val="50000"/>
                    </a:schemeClr>
                  </a:solidFill>
                  <a:latin typeface="Courier New" panose="02070309020205020404" pitchFamily="49" charset="0"/>
                  <a:cs typeface="Courier New" panose="02070309020205020404" pitchFamily="49" charset="0"/>
                </a:rPr>
                <a:t>Data$OV$GE$Agilent</a:t>
              </a:r>
              <a:r>
                <a:rPr lang="en-US" sz="3200" dirty="0">
                  <a:solidFill>
                    <a:schemeClr val="accent6">
                      <a:lumMod val="50000"/>
                    </a:schemeClr>
                  </a:solidFill>
                  <a:latin typeface="Courier New" panose="02070309020205020404" pitchFamily="49" charset="0"/>
                  <a:cs typeface="Courier New" panose="02070309020205020404" pitchFamily="49" charset="0"/>
                </a:rPr>
                <a:t>), 5)];</a:t>
              </a:r>
            </a:p>
            <a:p>
              <a:r>
                <a:rPr lang="en-US" sz="3200" dirty="0">
                  <a:solidFill>
                    <a:schemeClr val="accent6">
                      <a:lumMod val="50000"/>
                    </a:schemeClr>
                  </a:solidFill>
                  <a:latin typeface="Courier New" panose="02070309020205020404" pitchFamily="49" charset="0"/>
                  <a:cs typeface="Courier New" panose="02070309020205020404" pitchFamily="49" charset="0"/>
                </a:rPr>
                <a:t>&gt; ov1 &lt;- samples2ags(m0, method="top“, </a:t>
              </a:r>
              <a:r>
                <a:rPr lang="en-US" sz="3200" dirty="0" err="1">
                  <a:solidFill>
                    <a:schemeClr val="accent6">
                      <a:lumMod val="50000"/>
                    </a:schemeClr>
                  </a:solidFill>
                  <a:latin typeface="Courier New" panose="02070309020205020404" pitchFamily="49" charset="0"/>
                  <a:cs typeface="Courier New" panose="02070309020205020404" pitchFamily="49" charset="0"/>
                </a:rPr>
                <a:t>Ntop</a:t>
              </a:r>
              <a:r>
                <a:rPr lang="en-US" sz="3200" dirty="0">
                  <a:solidFill>
                    <a:schemeClr val="accent6">
                      <a:lumMod val="50000"/>
                    </a:schemeClr>
                  </a:solidFill>
                  <a:latin typeface="Courier New" panose="02070309020205020404" pitchFamily="49" charset="0"/>
                  <a:cs typeface="Courier New" panose="02070309020205020404" pitchFamily="49" charset="0"/>
                </a:rPr>
                <a:t>=30);</a:t>
              </a:r>
            </a:p>
            <a:p>
              <a:r>
                <a:rPr lang="en-US" sz="3200" dirty="0">
                  <a:solidFill>
                    <a:schemeClr val="accent6">
                      <a:lumMod val="50000"/>
                    </a:schemeClr>
                  </a:solidFill>
                  <a:latin typeface="Courier New" panose="02070309020205020404" pitchFamily="49" charset="0"/>
                  <a:cs typeface="Courier New" panose="02070309020205020404" pitchFamily="49" charset="0"/>
                </a:rPr>
                <a:t>&gt; </a:t>
              </a:r>
              <a:r>
                <a:rPr lang="en-US" sz="3200" dirty="0" err="1">
                  <a:solidFill>
                    <a:schemeClr val="accent6">
                      <a:lumMod val="50000"/>
                    </a:schemeClr>
                  </a:solidFill>
                  <a:latin typeface="Courier New" panose="02070309020205020404" pitchFamily="49" charset="0"/>
                  <a:cs typeface="Courier New" panose="02070309020205020404" pitchFamily="49" charset="0"/>
                </a:rPr>
                <a:t>print.ags.list</a:t>
              </a:r>
              <a:r>
                <a:rPr lang="en-US" sz="3200" dirty="0">
                  <a:solidFill>
                    <a:schemeClr val="accent6">
                      <a:lumMod val="50000"/>
                    </a:schemeClr>
                  </a:solidFill>
                  <a:latin typeface="Courier New" panose="02070309020205020404" pitchFamily="49" charset="0"/>
                  <a:cs typeface="Courier New" panose="02070309020205020404" pitchFamily="49" charset="0"/>
                </a:rPr>
                <a:t>(ov1, File = "OV.5groups.txt");</a:t>
              </a:r>
            </a:p>
          </p:txBody>
        </p:sp>
      </p:grpSp>
      <p:grpSp>
        <p:nvGrpSpPr>
          <p:cNvPr id="29" name="Group 28"/>
          <p:cNvGrpSpPr/>
          <p:nvPr/>
        </p:nvGrpSpPr>
        <p:grpSpPr>
          <a:xfrm>
            <a:off x="32676878" y="3601812"/>
            <a:ext cx="10348438" cy="8980527"/>
            <a:chOff x="32368132" y="5033999"/>
            <a:chExt cx="10348438" cy="8980527"/>
          </a:xfrm>
        </p:grpSpPr>
        <p:pic>
          <p:nvPicPr>
            <p:cNvPr id="18" name="Picture 1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2689266" y="5033999"/>
              <a:ext cx="10027304" cy="7592101"/>
            </a:xfrm>
            <a:prstGeom prst="rect">
              <a:avLst/>
            </a:prstGeom>
          </p:spPr>
        </p:pic>
        <p:pic>
          <p:nvPicPr>
            <p:cNvPr id="47" name="Picture 46" descr="clip-art-mouse-pointer-click-1701577.png"/>
            <p:cNvPicPr>
              <a:picLocks noChangeAspect="1"/>
            </p:cNvPicPr>
            <p:nvPr/>
          </p:nvPicPr>
          <p:blipFill>
            <a:blip r:embed="rId3" cstate="print"/>
            <a:stretch>
              <a:fillRect/>
            </a:stretch>
          </p:blipFill>
          <p:spPr>
            <a:xfrm rot="16200000">
              <a:off x="34124350" y="10257907"/>
              <a:ext cx="1064296" cy="1120347"/>
            </a:xfrm>
            <a:prstGeom prst="rect">
              <a:avLst/>
            </a:prstGeom>
          </p:spPr>
        </p:pic>
        <p:sp>
          <p:nvSpPr>
            <p:cNvPr id="84" name="Rounded Rectangular Callout 83"/>
            <p:cNvSpPr/>
            <p:nvPr/>
          </p:nvSpPr>
          <p:spPr>
            <a:xfrm>
              <a:off x="32368132" y="12682554"/>
              <a:ext cx="9719164" cy="1331972"/>
            </a:xfrm>
            <a:prstGeom prst="wedgeRoundRectCallout">
              <a:avLst>
                <a:gd name="adj1" fmla="val -25154"/>
                <a:gd name="adj2" fmla="val -130104"/>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smtClean="0">
                <a:solidFill>
                  <a:schemeClr val="tx1"/>
                </a:solidFill>
              </a:endParaRPr>
            </a:p>
            <a:p>
              <a:r>
                <a:rPr lang="en-US" sz="3200" dirty="0" smtClean="0">
                  <a:solidFill>
                    <a:schemeClr val="tx1"/>
                  </a:solidFill>
                </a:rPr>
                <a:t>As was explained </a:t>
              </a:r>
              <a:r>
                <a:rPr lang="en-US" sz="3200" dirty="0">
                  <a:solidFill>
                    <a:schemeClr val="tx1"/>
                  </a:solidFill>
                </a:rPr>
                <a:t>in tutorial “How to begin</a:t>
              </a:r>
              <a:r>
                <a:rPr lang="en-US" sz="3200" dirty="0" smtClean="0">
                  <a:solidFill>
                    <a:schemeClr val="tx1"/>
                  </a:solidFill>
                </a:rPr>
                <a:t>?”, we overview the selected parameters and click “Submit”.</a:t>
              </a:r>
              <a:endParaRPr lang="sv-SE" sz="3200" dirty="0">
                <a:solidFill>
                  <a:schemeClr val="tx1"/>
                </a:solidFill>
              </a:endParaRPr>
            </a:p>
            <a:p>
              <a:endParaRPr lang="sv-SE" sz="3200" dirty="0">
                <a:solidFill>
                  <a:schemeClr val="tx1"/>
                </a:solidFill>
              </a:endParaRPr>
            </a:p>
          </p:txBody>
        </p:sp>
      </p:grpSp>
      <p:grpSp>
        <p:nvGrpSpPr>
          <p:cNvPr id="22" name="Group 21"/>
          <p:cNvGrpSpPr/>
          <p:nvPr/>
        </p:nvGrpSpPr>
        <p:grpSpPr>
          <a:xfrm>
            <a:off x="5972400" y="17184240"/>
            <a:ext cx="31796332" cy="16632485"/>
            <a:chOff x="5725172" y="17038861"/>
            <a:chExt cx="31796332" cy="16632485"/>
          </a:xfrm>
        </p:grpSpPr>
        <p:pic>
          <p:nvPicPr>
            <p:cNvPr id="9" name="Picture 8"/>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725172" y="19127093"/>
              <a:ext cx="18285038" cy="1288672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9550707" y="20063197"/>
              <a:ext cx="17970797" cy="13608149"/>
            </a:xfrm>
            <a:prstGeom prst="rect">
              <a:avLst/>
            </a:prstGeom>
          </p:spPr>
        </p:pic>
        <p:sp>
          <p:nvSpPr>
            <p:cNvPr id="61" name="Rounded Rectangular Callout 60"/>
            <p:cNvSpPr/>
            <p:nvPr/>
          </p:nvSpPr>
          <p:spPr>
            <a:xfrm>
              <a:off x="20159614" y="17038861"/>
              <a:ext cx="16168958" cy="4683212"/>
            </a:xfrm>
            <a:prstGeom prst="wedgeRoundRectCallout">
              <a:avLst>
                <a:gd name="adj1" fmla="val -47158"/>
                <a:gd name="adj2" fmla="val 20031"/>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rPr>
                <a:t>     The first observation we can make is that, indeed, the 5 transcriptomes differ in their pathway patterns. 30-1860 is enriched in connections to multiple cancer pathways (which pretty much say  ditto given the pathway overlap); this is mostly due to the presence of EGF , PAX5, SOX2, and CD38 in the list of 30. On the other hand, both 13-1411 and 09-1670 are distinguished by enrichment of signaling pathways. 36-1577 is the only sample </a:t>
              </a:r>
              <a:r>
                <a:rPr lang="en-US" sz="3200" dirty="0">
                  <a:solidFill>
                    <a:schemeClr val="tx1"/>
                  </a:solidFill>
                </a:rPr>
                <a:t>with apoptosis </a:t>
              </a:r>
              <a:r>
                <a:rPr lang="en-US" sz="3200" dirty="0" smtClean="0">
                  <a:solidFill>
                    <a:schemeClr val="tx1"/>
                  </a:solidFill>
                </a:rPr>
                <a:t> enrichment. 23-1119 could only be characterized by “response to </a:t>
              </a:r>
              <a:r>
                <a:rPr lang="en-US" sz="3200" dirty="0" err="1" smtClean="0">
                  <a:solidFill>
                    <a:schemeClr val="tx1"/>
                  </a:solidFill>
                </a:rPr>
                <a:t>progesteron</a:t>
              </a:r>
              <a:r>
                <a:rPr lang="en-US" sz="3200" dirty="0" smtClean="0">
                  <a:solidFill>
                    <a:schemeClr val="tx1"/>
                  </a:solidFill>
                </a:rPr>
                <a:t>”. As possible next steps we could consider using another FGS collection, increasing the AGS sizes, or adding altered genes from other platforms (methylation, exome sequencing etc.) </a:t>
              </a:r>
            </a:p>
            <a:p>
              <a:r>
                <a:rPr lang="en-US" sz="3200" dirty="0" smtClean="0">
                  <a:solidFill>
                    <a:schemeClr val="tx1"/>
                  </a:solidFill>
                  <a:hlinkClick r:id="rId9"/>
                </a:rPr>
                <a:t>See the saved results here. </a:t>
              </a:r>
              <a:endParaRPr lang="sv-SE" sz="3200" dirty="0">
                <a:solidFill>
                  <a:schemeClr val="tx1"/>
                </a:solidFill>
              </a:endParaRPr>
            </a:p>
          </p:txBody>
        </p:sp>
      </p:grpSp>
      <p:sp>
        <p:nvSpPr>
          <p:cNvPr id="90" name="Rounded Rectangular Callout 89"/>
          <p:cNvSpPr/>
          <p:nvPr/>
        </p:nvSpPr>
        <p:spPr>
          <a:xfrm>
            <a:off x="1980756" y="28488133"/>
            <a:ext cx="17992346" cy="5112568"/>
          </a:xfrm>
          <a:prstGeom prst="wedgeRoundRectCallout">
            <a:avLst>
              <a:gd name="adj1" fmla="val 9882"/>
              <a:gd name="adj2" fmla="val -49975"/>
              <a:gd name="adj3" fmla="val 16667"/>
            </a:avLst>
          </a:prstGeom>
          <a:solidFill>
            <a:schemeClr val="bg1">
              <a:lumMod val="75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 </a:t>
            </a:r>
            <a:r>
              <a:rPr lang="en-US" sz="4000" b="1" dirty="0" smtClean="0">
                <a:solidFill>
                  <a:schemeClr val="tx1"/>
                </a:solidFill>
              </a:rPr>
              <a:t>     Graph legend</a:t>
            </a:r>
          </a:p>
          <a:p>
            <a:r>
              <a:rPr lang="en-US" sz="3200" dirty="0" smtClean="0">
                <a:solidFill>
                  <a:schemeClr val="tx1"/>
                </a:solidFill>
              </a:rPr>
              <a:t>Rounded rectangles: AGS</a:t>
            </a:r>
          </a:p>
          <a:p>
            <a:r>
              <a:rPr lang="en-US" sz="3200" dirty="0" smtClean="0">
                <a:solidFill>
                  <a:schemeClr val="tx1"/>
                </a:solidFill>
              </a:rPr>
              <a:t>Circles: FGS</a:t>
            </a:r>
          </a:p>
          <a:p>
            <a:r>
              <a:rPr lang="en-US" sz="3200" dirty="0" smtClean="0">
                <a:solidFill>
                  <a:schemeClr val="tx1"/>
                </a:solidFill>
              </a:rPr>
              <a:t>Double-headed arrows: summarized AGS-FGS connections (both directed and undirected)</a:t>
            </a:r>
          </a:p>
          <a:p>
            <a:r>
              <a:rPr lang="en-US" sz="3200" dirty="0" smtClean="0">
                <a:solidFill>
                  <a:schemeClr val="tx1"/>
                </a:solidFill>
              </a:rPr>
              <a:t>Arrow thickness and label: no. of individual gene-gene links between AGS and FGS genes</a:t>
            </a:r>
          </a:p>
          <a:p>
            <a:r>
              <a:rPr lang="en-US" sz="3200" dirty="0" smtClean="0">
                <a:solidFill>
                  <a:schemeClr val="tx1"/>
                </a:solidFill>
              </a:rPr>
              <a:t>Arrow transparency: confidence of enrichment (each one is confident at the FDR level set in the tab “Check and submit”)</a:t>
            </a:r>
          </a:p>
          <a:p>
            <a:r>
              <a:rPr lang="en-US" sz="3200" dirty="0">
                <a:solidFill>
                  <a:schemeClr val="tx1"/>
                </a:solidFill>
              </a:rPr>
              <a:t>AGS/FGS </a:t>
            </a:r>
            <a:r>
              <a:rPr lang="en-US" sz="3200" dirty="0" smtClean="0">
                <a:solidFill>
                  <a:schemeClr val="tx1"/>
                </a:solidFill>
              </a:rPr>
              <a:t>size: node size, i.e. </a:t>
            </a:r>
            <a:r>
              <a:rPr lang="en-US" sz="3200" dirty="0">
                <a:solidFill>
                  <a:schemeClr val="tx1"/>
                </a:solidFill>
              </a:rPr>
              <a:t>no. of </a:t>
            </a:r>
            <a:r>
              <a:rPr lang="en-US" sz="3200" dirty="0" smtClean="0">
                <a:solidFill>
                  <a:schemeClr val="tx1"/>
                </a:solidFill>
              </a:rPr>
              <a:t>genes that have any links in the global network.</a:t>
            </a:r>
            <a:endParaRPr lang="sv-SE" sz="3200" dirty="0">
              <a:solidFill>
                <a:schemeClr val="tx1"/>
              </a:solidFill>
            </a:endParaRPr>
          </a:p>
          <a:p>
            <a:r>
              <a:rPr lang="en-US" sz="3200" dirty="0" smtClean="0">
                <a:solidFill>
                  <a:schemeClr val="tx1"/>
                </a:solidFill>
              </a:rPr>
              <a:t>AGS/FGS color: overall “network activity” of the node, i.e. total no. of links in the global network.</a:t>
            </a:r>
            <a:endParaRPr lang="sv-SE" sz="3200" dirty="0">
              <a:solidFill>
                <a:schemeClr val="tx1"/>
              </a:solidFill>
            </a:endParaRPr>
          </a:p>
          <a:p>
            <a:endParaRPr lang="sv-SE" sz="3200" dirty="0">
              <a:solidFill>
                <a:schemeClr val="tx1"/>
              </a:solidFill>
            </a:endParaRPr>
          </a:p>
        </p:txBody>
      </p:sp>
      <p:sp>
        <p:nvSpPr>
          <p:cNvPr id="26" name="TextBox 25"/>
          <p:cNvSpPr txBox="1"/>
          <p:nvPr/>
        </p:nvSpPr>
        <p:spPr>
          <a:xfrm>
            <a:off x="33336780" y="1061988"/>
            <a:ext cx="10960905" cy="1323439"/>
          </a:xfrm>
          <a:prstGeom prst="rect">
            <a:avLst/>
          </a:prstGeom>
          <a:noFill/>
        </p:spPr>
        <p:txBody>
          <a:bodyPr wrap="square" rtlCol="0">
            <a:spAutoFit/>
          </a:bodyPr>
          <a:lstStyle/>
          <a:p>
            <a:r>
              <a:rPr lang="sv-SE" sz="8000" u="sng" dirty="0" smtClean="0">
                <a:solidFill>
                  <a:srgbClr val="0070C0"/>
                </a:solidFill>
                <a:hlinkClick r:id="rId10"/>
              </a:rPr>
              <a:t>https://www.evinet.org</a:t>
            </a:r>
            <a:endParaRPr lang="sv-SE" sz="8000" u="sng" dirty="0">
              <a:solidFill>
                <a:srgbClr val="0070C0"/>
              </a:solidFill>
            </a:endParaRPr>
          </a:p>
        </p:txBody>
      </p:sp>
      <p:pic>
        <p:nvPicPr>
          <p:cNvPr id="3074" name="Picture 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890516" y="3046938"/>
            <a:ext cx="3914775" cy="2333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8" name="Picture 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0558820" y="3406786"/>
            <a:ext cx="3914775" cy="2333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 name="Picture 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3007856" y="3916066"/>
            <a:ext cx="3914775" cy="2333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1" name="Picture 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6085212" y="19613810"/>
            <a:ext cx="3914775" cy="2333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2" name="Picture 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9910748" y="20495245"/>
            <a:ext cx="458391" cy="2333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71068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ular Callout 79"/>
          <p:cNvSpPr/>
          <p:nvPr/>
        </p:nvSpPr>
        <p:spPr>
          <a:xfrm>
            <a:off x="19838740" y="23159541"/>
            <a:ext cx="13609512" cy="7848872"/>
          </a:xfrm>
          <a:prstGeom prst="wedgeRoundRectCallout">
            <a:avLst>
              <a:gd name="adj1" fmla="val 54495"/>
              <a:gd name="adj2" fmla="val -26658"/>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tx1"/>
                </a:solidFill>
              </a:rPr>
              <a:t>     The two pathways seems to have discovered a global trend: correlation coefficients  from the two drug screens correlate with each other, too.</a:t>
            </a:r>
            <a:endParaRPr lang="sv-SE" sz="3200" dirty="0">
              <a:solidFill>
                <a:schemeClr val="tx1"/>
              </a:solidFill>
            </a:endParaRPr>
          </a:p>
        </p:txBody>
      </p:sp>
      <p:sp>
        <p:nvSpPr>
          <p:cNvPr id="63" name="Rounded Rectangular Callout 62"/>
          <p:cNvSpPr/>
          <p:nvPr/>
        </p:nvSpPr>
        <p:spPr>
          <a:xfrm>
            <a:off x="18902636" y="3429349"/>
            <a:ext cx="14617624" cy="18506056"/>
          </a:xfrm>
          <a:prstGeom prst="wedgeRoundRectCallout">
            <a:avLst>
              <a:gd name="adj1" fmla="val 54495"/>
              <a:gd name="adj2" fmla="val -26658"/>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tx1"/>
                </a:solidFill>
              </a:rPr>
              <a:t>     We now are in the position to identify pathway-level correlates  of drug sensitivity, such as these two pathways  associated with resistance to </a:t>
            </a:r>
            <a:r>
              <a:rPr lang="en-US" sz="3200" dirty="0" err="1" smtClean="0">
                <a:solidFill>
                  <a:schemeClr val="tx1"/>
                </a:solidFill>
              </a:rPr>
              <a:t>lapatinib</a:t>
            </a:r>
            <a:r>
              <a:rPr lang="en-US" sz="3200" dirty="0" smtClean="0">
                <a:solidFill>
                  <a:schemeClr val="tx1"/>
                </a:solidFill>
              </a:rPr>
              <a:t>. Furthermore, this correlation can be traced between two independent drug screens (</a:t>
            </a:r>
            <a:r>
              <a:rPr lang="en-US" sz="3200" dirty="0" err="1" smtClean="0">
                <a:solidFill>
                  <a:schemeClr val="tx1"/>
                </a:solidFill>
              </a:rPr>
              <a:t>Barretina</a:t>
            </a:r>
            <a:r>
              <a:rPr lang="en-US" sz="3200" dirty="0" smtClean="0">
                <a:solidFill>
                  <a:schemeClr val="tx1"/>
                </a:solidFill>
              </a:rPr>
              <a:t> et al., 2012 and Garnett et al., 2012). While using original gene expression values, such correlation would be much weaker.</a:t>
            </a:r>
            <a:endParaRPr lang="sv-SE" sz="3200" dirty="0">
              <a:solidFill>
                <a:schemeClr val="tx1"/>
              </a:solidFill>
            </a:endParaRPr>
          </a:p>
        </p:txBody>
      </p:sp>
      <p:pic>
        <p:nvPicPr>
          <p:cNvPr id="43" name="Picture 42" descr="Screen Shot 2015-10-12 at 18.39.43.png"/>
          <p:cNvPicPr>
            <a:picLocks noChangeAspect="1"/>
          </p:cNvPicPr>
          <p:nvPr/>
        </p:nvPicPr>
        <p:blipFill>
          <a:blip r:embed="rId2" cstate="print"/>
          <a:stretch>
            <a:fillRect/>
          </a:stretch>
        </p:blipFill>
        <p:spPr>
          <a:xfrm>
            <a:off x="2700836" y="6021637"/>
            <a:ext cx="14298683" cy="6192688"/>
          </a:xfrm>
          <a:prstGeom prst="rect">
            <a:avLst/>
          </a:prstGeom>
        </p:spPr>
      </p:pic>
      <p:sp>
        <p:nvSpPr>
          <p:cNvPr id="35" name="Rounded Rectangular Callout 34"/>
          <p:cNvSpPr/>
          <p:nvPr/>
        </p:nvSpPr>
        <p:spPr>
          <a:xfrm>
            <a:off x="1188668" y="2133205"/>
            <a:ext cx="11840122" cy="3384376"/>
          </a:xfrm>
          <a:prstGeom prst="wedgeRoundRectCallout">
            <a:avLst>
              <a:gd name="adj1" fmla="val -16482"/>
              <a:gd name="adj2" fmla="val -49276"/>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accent3">
                    <a:lumMod val="75000"/>
                  </a:schemeClr>
                </a:solidFill>
              </a:rPr>
              <a:t>The same procedures that run at the web site can be more systematically implemented using the package </a:t>
            </a:r>
            <a:r>
              <a:rPr lang="en-US" sz="3600" b="1" dirty="0" err="1" smtClean="0">
                <a:solidFill>
                  <a:schemeClr val="accent3">
                    <a:lumMod val="75000"/>
                  </a:schemeClr>
                </a:solidFill>
              </a:rPr>
              <a:t>NEArender</a:t>
            </a:r>
            <a:r>
              <a:rPr lang="en-US" sz="3600" b="1" dirty="0" smtClean="0">
                <a:solidFill>
                  <a:schemeClr val="accent3">
                    <a:lumMod val="75000"/>
                  </a:schemeClr>
                </a:solidFill>
              </a:rPr>
              <a:t>. It contains basic functions for network and gene set enrichment analyses, creating, re-formatting, and saving gene set lists, as well as benchmarking the networks. </a:t>
            </a:r>
          </a:p>
          <a:p>
            <a:endParaRPr lang="sv-SE" sz="3600" b="1" dirty="0">
              <a:solidFill>
                <a:schemeClr val="accent3">
                  <a:lumMod val="75000"/>
                </a:schemeClr>
              </a:solidFill>
            </a:endParaRPr>
          </a:p>
        </p:txBody>
      </p:sp>
      <p:sp>
        <p:nvSpPr>
          <p:cNvPr id="73" name="TextBox 72"/>
          <p:cNvSpPr txBox="1"/>
          <p:nvPr/>
        </p:nvSpPr>
        <p:spPr>
          <a:xfrm>
            <a:off x="5797180" y="837061"/>
            <a:ext cx="24243448" cy="1200329"/>
          </a:xfrm>
          <a:prstGeom prst="rect">
            <a:avLst/>
          </a:prstGeom>
          <a:noFill/>
        </p:spPr>
        <p:txBody>
          <a:bodyPr wrap="square" rtlCol="0">
            <a:spAutoFit/>
          </a:bodyPr>
          <a:lstStyle/>
          <a:p>
            <a:r>
              <a:rPr lang="en-US" sz="7200" b="1" dirty="0" smtClean="0"/>
              <a:t>How to use stand-alone R software for NEA?</a:t>
            </a:r>
            <a:endParaRPr lang="sv-SE" sz="7200" b="1" dirty="0"/>
          </a:p>
        </p:txBody>
      </p:sp>
      <p:sp>
        <p:nvSpPr>
          <p:cNvPr id="45" name="Rounded Rectangular Callout 44"/>
          <p:cNvSpPr/>
          <p:nvPr/>
        </p:nvSpPr>
        <p:spPr>
          <a:xfrm>
            <a:off x="396580" y="11206213"/>
            <a:ext cx="17641960" cy="22106456"/>
          </a:xfrm>
          <a:prstGeom prst="wedgeRoundRectCallout">
            <a:avLst>
              <a:gd name="adj1" fmla="val -22819"/>
              <a:gd name="adj2" fmla="val -57508"/>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tx1"/>
                </a:solidFill>
              </a:rPr>
              <a:t>     Download a version of R package </a:t>
            </a:r>
            <a:r>
              <a:rPr lang="en-US" sz="3600" b="1" dirty="0" err="1" smtClean="0">
                <a:solidFill>
                  <a:schemeClr val="tx1"/>
                </a:solidFill>
                <a:latin typeface="Courier New" pitchFamily="49" charset="0"/>
                <a:cs typeface="Courier New" pitchFamily="49" charset="0"/>
              </a:rPr>
              <a:t>NEArender</a:t>
            </a:r>
            <a:r>
              <a:rPr lang="en-US" sz="3600" dirty="0" smtClean="0">
                <a:solidFill>
                  <a:schemeClr val="tx1"/>
                </a:solidFill>
              </a:rPr>
              <a:t> </a:t>
            </a:r>
            <a:r>
              <a:rPr lang="en-US" sz="3200" dirty="0" smtClean="0">
                <a:solidFill>
                  <a:schemeClr val="tx1"/>
                </a:solidFill>
              </a:rPr>
              <a:t>and install it with the usual commands. The only recommendation is to install first the required package ROCR (it might be sensitive to some other dependencies):</a:t>
            </a: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r>
              <a:rPr lang="en-US" sz="3200" dirty="0" smtClean="0">
                <a:solidFill>
                  <a:schemeClr val="tx1"/>
                </a:solidFill>
              </a:rPr>
              <a:t>We first could create a set of AGS that distinguish each cell line sample in the collection from the others. </a:t>
            </a: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r>
              <a:rPr lang="en-US" sz="3200" dirty="0" smtClean="0">
                <a:solidFill>
                  <a:schemeClr val="tx1"/>
                </a:solidFill>
              </a:rPr>
              <a:t>Plotting  the gene frequency distribution  demonstrates that the most of the genes  are quite unique (below).  Next, we run the network enrichment analysis, analyzing enrichment of each of these cell-line specific AGSs against each of the 330 pathways in the FGS collection:</a:t>
            </a:r>
            <a:endParaRPr lang="sv-SE" sz="3200" dirty="0">
              <a:solidFill>
                <a:schemeClr val="tx1"/>
              </a:solidFill>
            </a:endParaRPr>
          </a:p>
        </p:txBody>
      </p:sp>
      <p:sp>
        <p:nvSpPr>
          <p:cNvPr id="50" name="Rectangle 49"/>
          <p:cNvSpPr/>
          <p:nvPr/>
        </p:nvSpPr>
        <p:spPr>
          <a:xfrm>
            <a:off x="1044652" y="13630368"/>
            <a:ext cx="16129792" cy="218435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err="1" smtClean="0">
                <a:solidFill>
                  <a:schemeClr val="accent6">
                    <a:lumMod val="50000"/>
                  </a:schemeClr>
                </a:solidFill>
                <a:latin typeface="Courier New" panose="02070309020205020404" pitchFamily="49" charset="0"/>
                <a:cs typeface="Courier New" panose="02070309020205020404" pitchFamily="49" charset="0"/>
              </a:rPr>
              <a:t>install.packages</a:t>
            </a:r>
            <a:r>
              <a:rPr lang="en-US" sz="3200" dirty="0" smtClean="0">
                <a:solidFill>
                  <a:schemeClr val="accent6">
                    <a:lumMod val="50000"/>
                  </a:schemeClr>
                </a:solidFill>
                <a:latin typeface="Courier New" panose="02070309020205020404" pitchFamily="49" charset="0"/>
                <a:cs typeface="Courier New" panose="02070309020205020404" pitchFamily="49" charset="0"/>
              </a:rPr>
              <a:t>(“ROCR");</a:t>
            </a:r>
          </a:p>
          <a:p>
            <a:r>
              <a:rPr lang="en-US" sz="3200" dirty="0" err="1" smtClean="0">
                <a:solidFill>
                  <a:schemeClr val="accent6">
                    <a:lumMod val="50000"/>
                  </a:schemeClr>
                </a:solidFill>
                <a:latin typeface="Courier New" panose="02070309020205020404" pitchFamily="49" charset="0"/>
                <a:cs typeface="Courier New" panose="02070309020205020404" pitchFamily="49" charset="0"/>
              </a:rPr>
              <a:t>install.packages</a:t>
            </a:r>
            <a:r>
              <a:rPr lang="en-US" sz="3200" dirty="0" smtClean="0">
                <a:solidFill>
                  <a:schemeClr val="accent6">
                    <a:lumMod val="50000"/>
                  </a:schemeClr>
                </a:solidFill>
                <a:latin typeface="Courier New" panose="02070309020205020404" pitchFamily="49" charset="0"/>
                <a:cs typeface="Courier New" panose="02070309020205020404" pitchFamily="49" charset="0"/>
              </a:rPr>
              <a:t>("NEArender_1.1.zip");</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library(“ROCR");</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library("</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NEArender</a:t>
            </a:r>
            <a:r>
              <a:rPr lang="en-US" sz="3200" dirty="0" smtClean="0">
                <a:solidFill>
                  <a:schemeClr val="accent6">
                    <a:lumMod val="50000"/>
                  </a:schemeClr>
                </a:solidFill>
                <a:latin typeface="Courier New" panose="02070309020205020404" pitchFamily="49" charset="0"/>
                <a:cs typeface="Courier New" panose="02070309020205020404" pitchFamily="49" charset="0"/>
              </a:rPr>
              <a:t>");</a:t>
            </a: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32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6" name="Rectangle 55"/>
          <p:cNvSpPr/>
          <p:nvPr/>
        </p:nvSpPr>
        <p:spPr>
          <a:xfrm>
            <a:off x="19622716" y="6813725"/>
            <a:ext cx="12601400" cy="138975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r>
              <a:rPr lang="en-US" sz="3200" dirty="0" smtClean="0">
                <a:solidFill>
                  <a:schemeClr val="accent6">
                    <a:lumMod val="50000"/>
                  </a:schemeClr>
                </a:solidFill>
                <a:latin typeface="Courier New" panose="02070309020205020404" pitchFamily="49" charset="0"/>
                <a:cs typeface="Courier New" panose="02070309020205020404" pitchFamily="49" charset="0"/>
              </a:rPr>
              <a:t>d1 &lt;-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lapatinib</a:t>
            </a:r>
            <a:r>
              <a:rPr lang="en-US" sz="3200" dirty="0" smtClean="0">
                <a:solidFill>
                  <a:schemeClr val="accent6">
                    <a:lumMod val="50000"/>
                  </a:schemeClr>
                </a:solidFill>
                <a:latin typeface="Courier New" panose="02070309020205020404" pitchFamily="49" charset="0"/>
                <a:cs typeface="Courier New" panose="02070309020205020404" pitchFamily="49" charset="0"/>
              </a:rPr>
              <a:t>"</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sc1 &lt;- "Garnett"; sc2 &lt;-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Barretina</a:t>
            </a:r>
            <a:r>
              <a:rPr lang="en-US" sz="3200" dirty="0" smtClean="0">
                <a:solidFill>
                  <a:schemeClr val="accent6">
                    <a:lumMod val="50000"/>
                  </a:schemeClr>
                </a:solidFill>
                <a:latin typeface="Courier New" panose="02070309020205020404" pitchFamily="49" charset="0"/>
                <a:cs typeface="Courier New" panose="02070309020205020404" pitchFamily="49" charset="0"/>
              </a:rPr>
              <a:t>";</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drug1&lt;-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Data$CTD$CLIN$DRUGSCREEN</a:t>
            </a:r>
            <a:r>
              <a:rPr lang="en-US" sz="3200" dirty="0" smtClean="0">
                <a:solidFill>
                  <a:schemeClr val="accent6">
                    <a:lumMod val="50000"/>
                  </a:schemeClr>
                </a:solidFill>
                <a:latin typeface="Courier New" panose="02070309020205020404" pitchFamily="49" charset="0"/>
                <a:cs typeface="Courier New" panose="02070309020205020404" pitchFamily="49" charset="0"/>
              </a:rPr>
              <a:t>[[sc1]];</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drug2&lt;-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Data$CTD$CLIN$DRUGSCREEN</a:t>
            </a:r>
            <a:r>
              <a:rPr lang="en-US" sz="3200" dirty="0" smtClean="0">
                <a:solidFill>
                  <a:schemeClr val="accent6">
                    <a:lumMod val="50000"/>
                  </a:schemeClr>
                </a:solidFill>
                <a:latin typeface="Courier New" panose="02070309020205020404" pitchFamily="49" charset="0"/>
                <a:cs typeface="Courier New" panose="02070309020205020404" pitchFamily="49" charset="0"/>
              </a:rPr>
              <a:t>[[sc2]];</a:t>
            </a:r>
          </a:p>
          <a:p>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 &lt;- Data$CTD$NEA$top.200.affymetrix1;</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usedSamples1 &lt;-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commonIdx</a:t>
            </a:r>
            <a:r>
              <a:rPr lang="en-US" sz="3200" dirty="0" smtClean="0">
                <a:solidFill>
                  <a:schemeClr val="accent6">
                    <a:lumMod val="50000"/>
                  </a:schemeClr>
                </a:solidFill>
                <a:latin typeface="Courier New" panose="02070309020205020404" pitchFamily="49" charset="0"/>
                <a:cs typeface="Courier New" panose="02070309020205020404" pitchFamily="49" charset="0"/>
              </a:rPr>
              <a:t>(drug1,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 Dir="</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col</a:t>
            </a:r>
            <a:r>
              <a:rPr lang="en-US" sz="3200" dirty="0" smtClean="0">
                <a:solidFill>
                  <a:schemeClr val="accent6">
                    <a:lumMod val="50000"/>
                  </a:schemeClr>
                </a:solidFill>
                <a:latin typeface="Courier New" panose="02070309020205020404" pitchFamily="49" charset="0"/>
                <a:cs typeface="Courier New" panose="02070309020205020404" pitchFamily="49" charset="0"/>
              </a:rPr>
              <a:t>")</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usedSamples2 &lt;-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commonIdx</a:t>
            </a:r>
            <a:r>
              <a:rPr lang="en-US" sz="3200" dirty="0" smtClean="0">
                <a:solidFill>
                  <a:schemeClr val="accent6">
                    <a:lumMod val="50000"/>
                  </a:schemeClr>
                </a:solidFill>
                <a:latin typeface="Courier New" panose="02070309020205020404" pitchFamily="49" charset="0"/>
                <a:cs typeface="Courier New" panose="02070309020205020404" pitchFamily="49" charset="0"/>
              </a:rPr>
              <a:t>(drug2,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 Dir="</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col</a:t>
            </a:r>
            <a:r>
              <a:rPr lang="en-US" sz="3200" dirty="0" smtClean="0">
                <a:solidFill>
                  <a:schemeClr val="accent6">
                    <a:lumMod val="50000"/>
                  </a:schemeClr>
                </a:solidFill>
                <a:latin typeface="Courier New" panose="02070309020205020404" pitchFamily="49" charset="0"/>
                <a:cs typeface="Courier New" panose="02070309020205020404" pitchFamily="49" charset="0"/>
              </a:rPr>
              <a:t>")</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pw1 = "kegg_04115_p53_signaling_pathway";</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pw2 = "kegg_00140_steroid_hormone_biosynthesis";</a:t>
            </a: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r>
              <a:rPr lang="en-US" sz="3200" dirty="0" smtClean="0">
                <a:solidFill>
                  <a:schemeClr val="accent6">
                    <a:lumMod val="50000"/>
                  </a:schemeClr>
                </a:solidFill>
                <a:latin typeface="Courier New" panose="02070309020205020404" pitchFamily="49" charset="0"/>
                <a:cs typeface="Courier New" panose="02070309020205020404" pitchFamily="49" charset="0"/>
              </a:rPr>
              <a:t>par(</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mfrow</a:t>
            </a:r>
            <a:r>
              <a:rPr lang="en-US" sz="3200" dirty="0" smtClean="0">
                <a:solidFill>
                  <a:schemeClr val="accent6">
                    <a:lumMod val="50000"/>
                  </a:schemeClr>
                </a:solidFill>
                <a:latin typeface="Courier New" panose="02070309020205020404" pitchFamily="49" charset="0"/>
                <a:cs typeface="Courier New" panose="02070309020205020404" pitchFamily="49" charset="0"/>
              </a:rPr>
              <a:t>=c(2,2))</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plot(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[pw1,usedSamples1], drug1[d1,usedSamples1],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xlab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=pw1,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ylab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=paste("</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Sensitiivty</a:t>
            </a:r>
            <a:r>
              <a:rPr lang="en-US" sz="3200" dirty="0" smtClean="0">
                <a:solidFill>
                  <a:schemeClr val="accent6">
                    <a:lumMod val="50000"/>
                  </a:schemeClr>
                </a:solidFill>
                <a:latin typeface="Courier New" panose="02070309020205020404" pitchFamily="49" charset="0"/>
                <a:cs typeface="Courier New" panose="02070309020205020404" pitchFamily="49" charset="0"/>
              </a:rPr>
              <a:t> to ", d1, sep=""), main=sc1)</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plot(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[pw2,usedSamples1], drug1[d1,usedSamples1],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xlab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=pw2,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ylab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=paste("</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Sensitiivty</a:t>
            </a:r>
            <a:r>
              <a:rPr lang="en-US" sz="3200" dirty="0" smtClean="0">
                <a:solidFill>
                  <a:schemeClr val="accent6">
                    <a:lumMod val="50000"/>
                  </a:schemeClr>
                </a:solidFill>
                <a:latin typeface="Courier New" panose="02070309020205020404" pitchFamily="49" charset="0"/>
                <a:cs typeface="Courier New" panose="02070309020205020404" pitchFamily="49" charset="0"/>
              </a:rPr>
              <a:t> to ", d1, sep=""), main=sc1)</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plot(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[pw1,usedSamples2], drug2[d1,usedSamples2],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xlab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=pw2,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ylab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=paste("</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Sensitiivty</a:t>
            </a:r>
            <a:r>
              <a:rPr lang="en-US" sz="3200" dirty="0" smtClean="0">
                <a:solidFill>
                  <a:schemeClr val="accent6">
                    <a:lumMod val="50000"/>
                  </a:schemeClr>
                </a:solidFill>
                <a:latin typeface="Courier New" panose="02070309020205020404" pitchFamily="49" charset="0"/>
                <a:cs typeface="Courier New" panose="02070309020205020404" pitchFamily="49" charset="0"/>
              </a:rPr>
              <a:t> to ", d1, sep=""), main=sc2)</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plot(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[pw2,usedSamples2], drug2[d1,usedSamples2],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xlab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=pw2,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ylab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=paste("</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Sensitiivty</a:t>
            </a:r>
            <a:r>
              <a:rPr lang="en-US" sz="3200" dirty="0" smtClean="0">
                <a:solidFill>
                  <a:schemeClr val="accent6">
                    <a:lumMod val="50000"/>
                  </a:schemeClr>
                </a:solidFill>
                <a:latin typeface="Courier New" panose="02070309020205020404" pitchFamily="49" charset="0"/>
                <a:cs typeface="Courier New" panose="02070309020205020404" pitchFamily="49" charset="0"/>
              </a:rPr>
              <a:t> to ", d1, sep=""), main=sc2)</a:t>
            </a: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32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8" name="Rectangle 57"/>
          <p:cNvSpPr/>
          <p:nvPr/>
        </p:nvSpPr>
        <p:spPr>
          <a:xfrm>
            <a:off x="1188668" y="22007413"/>
            <a:ext cx="15841760" cy="38884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r>
              <a:rPr lang="en-US" sz="3200" dirty="0" smtClean="0">
                <a:solidFill>
                  <a:schemeClr val="accent6">
                    <a:lumMod val="50000"/>
                  </a:schemeClr>
                </a:solidFill>
                <a:latin typeface="Courier New" panose="02070309020205020404" pitchFamily="49" charset="0"/>
                <a:cs typeface="Courier New" panose="02070309020205020404" pitchFamily="49" charset="0"/>
              </a:rPr>
              <a:t>FGS &lt;- import.gs ("Related_and_CAN_MET_SIG_GO2", Lowercase=1,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col.gene</a:t>
            </a:r>
            <a:r>
              <a:rPr lang="en-US" sz="3200" dirty="0" smtClean="0">
                <a:solidFill>
                  <a:schemeClr val="accent6">
                    <a:lumMod val="50000"/>
                  </a:schemeClr>
                </a:solidFill>
                <a:latin typeface="Courier New" panose="02070309020205020404" pitchFamily="49" charset="0"/>
                <a:cs typeface="Courier New" panose="02070309020205020404" pitchFamily="49" charset="0"/>
              </a:rPr>
              <a:t> = 2,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col.set</a:t>
            </a:r>
            <a:r>
              <a:rPr lang="en-US" sz="3200" dirty="0" smtClean="0">
                <a:solidFill>
                  <a:schemeClr val="accent6">
                    <a:lumMod val="50000"/>
                  </a:schemeClr>
                </a:solidFill>
                <a:latin typeface="Courier New" panose="02070309020205020404" pitchFamily="49" charset="0"/>
                <a:cs typeface="Courier New" panose="02070309020205020404" pitchFamily="49" charset="0"/>
              </a:rPr>
              <a:t> = 3,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gs.type</a:t>
            </a:r>
            <a:r>
              <a:rPr lang="en-US" sz="3200" dirty="0" smtClean="0">
                <a:solidFill>
                  <a:schemeClr val="accent6">
                    <a:lumMod val="50000"/>
                  </a:schemeClr>
                </a:solidFill>
                <a:latin typeface="Courier New" panose="02070309020205020404" pitchFamily="49" charset="0"/>
                <a:cs typeface="Courier New" panose="02070309020205020404" pitchFamily="49" charset="0"/>
              </a:rPr>
              <a:t> = 'f');</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NET &lt;- import.net("merged6_and_wir1_HC2");</a:t>
            </a: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r>
              <a:rPr lang="en-US" sz="3200" dirty="0" smtClean="0">
                <a:solidFill>
                  <a:schemeClr val="accent6">
                    <a:lumMod val="50000"/>
                  </a:schemeClr>
                </a:solidFill>
                <a:latin typeface="Courier New" panose="02070309020205020404" pitchFamily="49" charset="0"/>
                <a:cs typeface="Courier New" panose="02070309020205020404" pitchFamily="49" charset="0"/>
              </a:rPr>
              <a:t>Data$CTD$NEA$top.200.affymetrix1 &lt;-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nea.render</a:t>
            </a:r>
            <a:r>
              <a:rPr lang="en-US" sz="3200" dirty="0" smtClean="0">
                <a:solidFill>
                  <a:schemeClr val="accent6">
                    <a:lumMod val="50000"/>
                  </a:schemeClr>
                </a:solidFill>
                <a:latin typeface="Courier New" panose="02070309020205020404" pitchFamily="49" charset="0"/>
                <a:cs typeface="Courier New" panose="02070309020205020404" pitchFamily="49" charset="0"/>
              </a:rPr>
              <a:t>(AGS = AGS, FGS = FGS, NET = NET, echo=1, Parallelize=1);</a:t>
            </a:r>
          </a:p>
          <a:p>
            <a:endParaRPr lang="en-US" sz="3200" dirty="0" smtClean="0">
              <a:solidFill>
                <a:schemeClr val="tx1"/>
              </a:solidFill>
              <a:latin typeface="Courier New" panose="02070309020205020404" pitchFamily="49" charset="0"/>
              <a:cs typeface="Courier New" panose="02070309020205020404" pitchFamily="49" charset="0"/>
            </a:endParaRPr>
          </a:p>
          <a:p>
            <a:endParaRPr lang="en-US" sz="3200" dirty="0" smtClean="0">
              <a:solidFill>
                <a:schemeClr val="tx1"/>
              </a:solidFill>
              <a:latin typeface="Courier New" panose="02070309020205020404" pitchFamily="49" charset="0"/>
              <a:cs typeface="Courier New" panose="02070309020205020404" pitchFamily="49" charset="0"/>
            </a:endParaRPr>
          </a:p>
          <a:p>
            <a:endParaRPr lang="en-US" sz="3200" dirty="0" smtClean="0">
              <a:solidFill>
                <a:schemeClr val="tx1"/>
              </a:solidFill>
              <a:latin typeface="Courier New" panose="02070309020205020404" pitchFamily="49" charset="0"/>
              <a:cs typeface="Courier New" panose="02070309020205020404" pitchFamily="49" charset="0"/>
            </a:endParaRPr>
          </a:p>
          <a:p>
            <a:endParaRPr lang="en-US" sz="3200" dirty="0" smtClean="0">
              <a:solidFill>
                <a:schemeClr val="tx1"/>
              </a:solidFill>
              <a:latin typeface="Courier New" panose="02070309020205020404" pitchFamily="49" charset="0"/>
              <a:cs typeface="Courier New" panose="02070309020205020404" pitchFamily="49" charset="0"/>
            </a:endParaRPr>
          </a:p>
          <a:p>
            <a:endParaRPr lang="en-US" sz="3200" dirty="0">
              <a:solidFill>
                <a:schemeClr val="tx1"/>
              </a:solidFill>
              <a:latin typeface="Courier New" panose="02070309020205020404" pitchFamily="49" charset="0"/>
              <a:cs typeface="Courier New" panose="02070309020205020404" pitchFamily="49" charset="0"/>
            </a:endParaRPr>
          </a:p>
        </p:txBody>
      </p:sp>
      <p:sp>
        <p:nvSpPr>
          <p:cNvPr id="59" name="Rectangle 58"/>
          <p:cNvSpPr/>
          <p:nvPr/>
        </p:nvSpPr>
        <p:spPr>
          <a:xfrm>
            <a:off x="1116660" y="17470909"/>
            <a:ext cx="15985776" cy="273630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accent6">
                    <a:lumMod val="50000"/>
                  </a:schemeClr>
                </a:solidFill>
                <a:latin typeface="Courier New" panose="02070309020205020404" pitchFamily="49" charset="0"/>
                <a:cs typeface="Courier New" panose="02070309020205020404" pitchFamily="49" charset="0"/>
              </a:rPr>
              <a:t>m0 &lt;- Data$CTD$GE$Affymetrix1</a:t>
            </a:r>
          </a:p>
          <a:p>
            <a:r>
              <a:rPr lang="en-US" sz="3200" dirty="0" smtClean="0">
                <a:solidFill>
                  <a:schemeClr val="accent6">
                    <a:lumMod val="50000"/>
                  </a:schemeClr>
                </a:solidFill>
                <a:latin typeface="Courier New" panose="02070309020205020404" pitchFamily="49" charset="0"/>
                <a:cs typeface="Courier New" panose="02070309020205020404" pitchFamily="49" charset="0"/>
              </a:rPr>
              <a:t>AGS&lt;-samples2ags(m0,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Ntop</a:t>
            </a:r>
            <a:r>
              <a:rPr lang="en-US" sz="3200" dirty="0" smtClean="0">
                <a:solidFill>
                  <a:schemeClr val="accent6">
                    <a:lumMod val="50000"/>
                  </a:schemeClr>
                </a:solidFill>
                <a:latin typeface="Courier New" panose="02070309020205020404" pitchFamily="49" charset="0"/>
                <a:cs typeface="Courier New" panose="02070309020205020404" pitchFamily="49" charset="0"/>
              </a:rPr>
              <a:t>=200, method="top", Lowercase = 1)</a:t>
            </a:r>
          </a:p>
          <a:p>
            <a:r>
              <a:rPr lang="en-US" sz="3200" dirty="0" err="1" smtClean="0">
                <a:solidFill>
                  <a:schemeClr val="accent6">
                    <a:lumMod val="50000"/>
                  </a:schemeClr>
                </a:solidFill>
                <a:latin typeface="Courier New" panose="02070309020205020404" pitchFamily="49" charset="0"/>
                <a:cs typeface="Courier New" panose="02070309020205020404" pitchFamily="49" charset="0"/>
              </a:rPr>
              <a:t>save_gs_list</a:t>
            </a:r>
            <a:r>
              <a:rPr lang="en-US" sz="3200" dirty="0" smtClean="0">
                <a:solidFill>
                  <a:schemeClr val="accent6">
                    <a:lumMod val="50000"/>
                  </a:schemeClr>
                </a:solidFill>
                <a:latin typeface="Courier New" panose="02070309020205020404" pitchFamily="49" charset="0"/>
                <a:cs typeface="Courier New" panose="02070309020205020404" pitchFamily="49" charset="0"/>
              </a:rPr>
              <a:t>(AGS, File="CTD.Affy1.top200.txt")</a:t>
            </a:r>
          </a:p>
          <a:p>
            <a:r>
              <a:rPr lang="en-US" sz="3200" dirty="0" err="1" smtClean="0">
                <a:solidFill>
                  <a:schemeClr val="accent6">
                    <a:lumMod val="50000"/>
                  </a:schemeClr>
                </a:solidFill>
                <a:latin typeface="Courier New" panose="02070309020205020404" pitchFamily="49" charset="0"/>
                <a:cs typeface="Courier New" panose="02070309020205020404" pitchFamily="49" charset="0"/>
              </a:rPr>
              <a:t>hist</a:t>
            </a:r>
            <a:r>
              <a:rPr lang="en-US" sz="3200" dirty="0" smtClean="0">
                <a:solidFill>
                  <a:schemeClr val="accent6">
                    <a:lumMod val="50000"/>
                  </a:schemeClr>
                </a:solidFill>
                <a:latin typeface="Courier New" panose="02070309020205020404" pitchFamily="49" charset="0"/>
                <a:cs typeface="Courier New" panose="02070309020205020404" pitchFamily="49" charset="0"/>
              </a:rPr>
              <a:t>(table(</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unlist</a:t>
            </a:r>
            <a:r>
              <a:rPr lang="en-US" sz="3200" dirty="0" smtClean="0">
                <a:solidFill>
                  <a:schemeClr val="accent6">
                    <a:lumMod val="50000"/>
                  </a:schemeClr>
                </a:solidFill>
                <a:latin typeface="Courier New" panose="02070309020205020404" pitchFamily="49" charset="0"/>
                <a:cs typeface="Courier New" panose="02070309020205020404" pitchFamily="49" charset="0"/>
              </a:rPr>
              <a:t>(AGS)), breaks=100, main="Gene occurrence in top-200 AGS",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xlab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="No. of cell lines",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ylab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="No. of genes")</a:t>
            </a: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32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32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61" name="Rectangle 60"/>
          <p:cNvSpPr/>
          <p:nvPr/>
        </p:nvSpPr>
        <p:spPr>
          <a:xfrm>
            <a:off x="20342796" y="24743717"/>
            <a:ext cx="12601400" cy="547260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accent6">
                    <a:lumMod val="50000"/>
                  </a:schemeClr>
                </a:solidFill>
                <a:latin typeface="Courier New" panose="02070309020205020404" pitchFamily="49" charset="0"/>
                <a:cs typeface="Courier New" panose="02070309020205020404" pitchFamily="49" charset="0"/>
              </a:rPr>
              <a:t>plot(</a:t>
            </a:r>
          </a:p>
          <a:p>
            <a:r>
              <a:rPr lang="en-US" sz="3200" dirty="0" err="1" smtClean="0">
                <a:solidFill>
                  <a:schemeClr val="accent6">
                    <a:lumMod val="50000"/>
                  </a:schemeClr>
                </a:solidFill>
                <a:latin typeface="Courier New" panose="02070309020205020404" pitchFamily="49" charset="0"/>
                <a:cs typeface="Courier New" panose="02070309020205020404" pitchFamily="49" charset="0"/>
              </a:rPr>
              <a:t>cor</a:t>
            </a:r>
            <a:r>
              <a:rPr lang="en-US" sz="3200" dirty="0" smtClean="0">
                <a:solidFill>
                  <a:schemeClr val="accent6">
                    <a:lumMod val="50000"/>
                  </a:schemeClr>
                </a:solidFill>
                <a:latin typeface="Courier New" panose="02070309020205020404" pitchFamily="49" charset="0"/>
                <a:cs typeface="Courier New" panose="02070309020205020404" pitchFamily="49" charset="0"/>
              </a:rPr>
              <a:t>(drug1[d1,usedSamples1], t(</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[,usedSamples1]), use="</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pairwise.complete.obs</a:t>
            </a:r>
            <a:r>
              <a:rPr lang="en-US" sz="3200" dirty="0" smtClean="0">
                <a:solidFill>
                  <a:schemeClr val="accent6">
                    <a:lumMod val="50000"/>
                  </a:schemeClr>
                </a:solidFill>
                <a:latin typeface="Courier New" panose="02070309020205020404" pitchFamily="49" charset="0"/>
                <a:cs typeface="Courier New" panose="02070309020205020404" pitchFamily="49" charset="0"/>
              </a:rPr>
              <a:t>", method="spearman"), </a:t>
            </a:r>
          </a:p>
          <a:p>
            <a:r>
              <a:rPr lang="en-US" sz="3200" dirty="0" err="1" smtClean="0">
                <a:solidFill>
                  <a:schemeClr val="accent6">
                    <a:lumMod val="50000"/>
                  </a:schemeClr>
                </a:solidFill>
                <a:latin typeface="Courier New" panose="02070309020205020404" pitchFamily="49" charset="0"/>
                <a:cs typeface="Courier New" panose="02070309020205020404" pitchFamily="49" charset="0"/>
              </a:rPr>
              <a:t>cor</a:t>
            </a:r>
            <a:r>
              <a:rPr lang="en-US" sz="3200" dirty="0" smtClean="0">
                <a:solidFill>
                  <a:schemeClr val="accent6">
                    <a:lumMod val="50000"/>
                  </a:schemeClr>
                </a:solidFill>
                <a:latin typeface="Courier New" panose="02070309020205020404" pitchFamily="49" charset="0"/>
                <a:cs typeface="Courier New" panose="02070309020205020404" pitchFamily="49" charset="0"/>
              </a:rPr>
              <a:t>(drug2[d1,usedSamples2], t(</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[,usedSamples2]), use="</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pairwise.complete.obs</a:t>
            </a:r>
            <a:r>
              <a:rPr lang="en-US" sz="3200" dirty="0" smtClean="0">
                <a:solidFill>
                  <a:schemeClr val="accent6">
                    <a:lumMod val="50000"/>
                  </a:schemeClr>
                </a:solidFill>
                <a:latin typeface="Courier New" panose="02070309020205020404" pitchFamily="49" charset="0"/>
                <a:cs typeface="Courier New" panose="02070309020205020404" pitchFamily="49" charset="0"/>
              </a:rPr>
              <a:t>", method="spearman"), main=NA,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ylab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="Pathway-drug correlation in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Barretina</a:t>
            </a:r>
            <a:r>
              <a:rPr lang="en-US" sz="3200" dirty="0" smtClean="0">
                <a:solidFill>
                  <a:schemeClr val="accent6">
                    <a:lumMod val="50000"/>
                  </a:schemeClr>
                </a:solidFill>
                <a:latin typeface="Courier New" panose="02070309020205020404" pitchFamily="49" charset="0"/>
                <a:cs typeface="Courier New" panose="02070309020205020404" pitchFamily="49" charset="0"/>
              </a:rPr>
              <a: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xlab</a:t>
            </a:r>
            <a:r>
              <a:rPr lang="en-US" sz="3200" dirty="0" smtClean="0">
                <a:solidFill>
                  <a:schemeClr val="accent6">
                    <a:lumMod val="50000"/>
                  </a:schemeClr>
                </a:solidFill>
                <a:latin typeface="Courier New" panose="02070309020205020404" pitchFamily="49" charset="0"/>
                <a:cs typeface="Courier New" panose="02070309020205020404" pitchFamily="49" charset="0"/>
              </a:rPr>
              <a:t>="Pathway-drug correlation in Garnett", </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col</a:t>
            </a:r>
            <a:r>
              <a:rPr lang="en-US" sz="3200" dirty="0" smtClean="0">
                <a:solidFill>
                  <a:schemeClr val="accent6">
                    <a:lumMod val="50000"/>
                  </a:schemeClr>
                </a:solidFill>
                <a:latin typeface="Courier New" panose="02070309020205020404" pitchFamily="49" charset="0"/>
                <a:cs typeface="Courier New" panose="02070309020205020404" pitchFamily="49" charset="0"/>
              </a:rPr>
              <a:t>=</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ifelse</a:t>
            </a:r>
            <a:r>
              <a:rPr lang="en-US" sz="3200" dirty="0" smtClean="0">
                <a:solidFill>
                  <a:schemeClr val="accent6">
                    <a:lumMod val="50000"/>
                  </a:schemeClr>
                </a:solidFill>
                <a:latin typeface="Courier New" panose="02070309020205020404" pitchFamily="49" charset="0"/>
                <a:cs typeface="Courier New" panose="02070309020205020404" pitchFamily="49" charset="0"/>
              </a:rPr>
              <a:t>(</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rownames</a:t>
            </a:r>
            <a:r>
              <a:rPr lang="en-US" sz="3200" dirty="0" smtClean="0">
                <a:solidFill>
                  <a:schemeClr val="accent6">
                    <a:lumMod val="50000"/>
                  </a:schemeClr>
                </a:solidFill>
                <a:latin typeface="Courier New" panose="02070309020205020404" pitchFamily="49" charset="0"/>
                <a:cs typeface="Courier New" panose="02070309020205020404" pitchFamily="49" charset="0"/>
              </a:rPr>
              <a:t>(</a:t>
            </a:r>
            <a:r>
              <a:rPr lang="en-US" sz="3200" dirty="0" err="1" smtClean="0">
                <a:solidFill>
                  <a:schemeClr val="accent6">
                    <a:lumMod val="50000"/>
                  </a:schemeClr>
                </a:solidFill>
                <a:latin typeface="Courier New" panose="02070309020205020404" pitchFamily="49" charset="0"/>
                <a:cs typeface="Courier New" panose="02070309020205020404" pitchFamily="49" charset="0"/>
              </a:rPr>
              <a:t>expr</a:t>
            </a:r>
            <a:r>
              <a:rPr lang="en-US" sz="3200" dirty="0" smtClean="0">
                <a:solidFill>
                  <a:schemeClr val="accent6">
                    <a:lumMod val="50000"/>
                  </a:schemeClr>
                </a:solidFill>
                <a:latin typeface="Courier New" panose="02070309020205020404" pitchFamily="49" charset="0"/>
                <a:cs typeface="Courier New" panose="02070309020205020404" pitchFamily="49" charset="0"/>
              </a:rPr>
              <a:t>) %in% c(pw1, pw2), "red", "grey3"));</a:t>
            </a:r>
          </a:p>
          <a:p>
            <a:endParaRPr lang="en-US" sz="3200" dirty="0" smtClean="0">
              <a:solidFill>
                <a:schemeClr val="tx1"/>
              </a:solidFill>
              <a:latin typeface="Courier New" panose="02070309020205020404" pitchFamily="49" charset="0"/>
              <a:cs typeface="Courier New" panose="02070309020205020404" pitchFamily="49" charset="0"/>
            </a:endParaRPr>
          </a:p>
          <a:p>
            <a:endParaRPr lang="en-US" sz="3200" dirty="0" smtClean="0">
              <a:solidFill>
                <a:schemeClr val="tx1"/>
              </a:solidFill>
              <a:latin typeface="Courier New" panose="02070309020205020404" pitchFamily="49" charset="0"/>
              <a:cs typeface="Courier New" panose="02070309020205020404" pitchFamily="49" charset="0"/>
            </a:endParaRPr>
          </a:p>
          <a:p>
            <a:endParaRPr lang="en-US" sz="3200" dirty="0">
              <a:solidFill>
                <a:schemeClr val="tx1"/>
              </a:solidFill>
              <a:latin typeface="Courier New" panose="02070309020205020404" pitchFamily="49" charset="0"/>
              <a:cs typeface="Courier New" panose="02070309020205020404"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34108614" y="20063197"/>
            <a:ext cx="10788910" cy="11397431"/>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1840815" y="1701157"/>
            <a:ext cx="13416749" cy="13105456"/>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1980756" y="25895845"/>
            <a:ext cx="7488832" cy="7488832"/>
          </a:xfrm>
          <a:prstGeom prst="rect">
            <a:avLst/>
          </a:prstGeom>
          <a:noFill/>
          <a:ln w="9525">
            <a:noFill/>
            <a:miter lim="800000"/>
            <a:headEnd/>
            <a:tailEnd/>
          </a:ln>
          <a:effectLst/>
        </p:spPr>
      </p:pic>
      <p:cxnSp>
        <p:nvCxnSpPr>
          <p:cNvPr id="65" name="Straight Connector 64"/>
          <p:cNvCxnSpPr/>
          <p:nvPr/>
        </p:nvCxnSpPr>
        <p:spPr>
          <a:xfrm flipH="1">
            <a:off x="33232228" y="2781277"/>
            <a:ext cx="3096344" cy="4104456"/>
          </a:xfrm>
          <a:prstGeom prst="line">
            <a:avLst/>
          </a:prstGeom>
          <a:ln w="31750">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9568932" y="9910069"/>
            <a:ext cx="5040560" cy="1512168"/>
          </a:xfrm>
          <a:prstGeom prst="line">
            <a:avLst/>
          </a:prstGeom>
          <a:ln w="31750">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33160220" y="9406013"/>
            <a:ext cx="4104456" cy="3456384"/>
          </a:xfrm>
          <a:prstGeom prst="line">
            <a:avLst/>
          </a:prstGeom>
          <a:ln w="31750">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39856964" y="2853285"/>
            <a:ext cx="2016224" cy="3960440"/>
          </a:xfrm>
          <a:prstGeom prst="line">
            <a:avLst/>
          </a:prstGeom>
          <a:ln w="31750">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35968532" y="21863397"/>
            <a:ext cx="7416824" cy="6552728"/>
          </a:xfrm>
          <a:prstGeom prst="line">
            <a:avLst/>
          </a:prstGeom>
          <a:ln w="31750">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232228" y="713951"/>
            <a:ext cx="10960905" cy="1323439"/>
          </a:xfrm>
          <a:prstGeom prst="rect">
            <a:avLst/>
          </a:prstGeom>
          <a:noFill/>
        </p:spPr>
        <p:txBody>
          <a:bodyPr wrap="square" rtlCol="0">
            <a:spAutoFit/>
          </a:bodyPr>
          <a:lstStyle/>
          <a:p>
            <a:r>
              <a:rPr lang="sv-SE" sz="8000" u="sng" dirty="0" smtClean="0">
                <a:solidFill>
                  <a:srgbClr val="0070C0"/>
                </a:solidFill>
                <a:hlinkClick r:id="rId6"/>
              </a:rPr>
              <a:t>https://www.evinet.org</a:t>
            </a:r>
            <a:endParaRPr lang="sv-SE" sz="8000" u="sng" dirty="0">
              <a:solidFill>
                <a:srgbClr val="0070C0"/>
              </a:solidFill>
            </a:endParaRPr>
          </a:p>
        </p:txBody>
      </p:sp>
      <p:pic>
        <p:nvPicPr>
          <p:cNvPr id="23"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844852" y="6381678"/>
            <a:ext cx="4850880" cy="2880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11260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ent-Up Arrow 9"/>
          <p:cNvSpPr/>
          <p:nvPr/>
        </p:nvSpPr>
        <p:spPr>
          <a:xfrm>
            <a:off x="29991868" y="21791389"/>
            <a:ext cx="11809312" cy="70567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981714" y="11782277"/>
            <a:ext cx="13962482" cy="10009112"/>
          </a:xfrm>
          <a:prstGeom prst="rect">
            <a:avLst/>
          </a:prstGeom>
        </p:spPr>
      </p:pic>
      <p:sp>
        <p:nvSpPr>
          <p:cNvPr id="80" name="Rounded Rectangular Callout 79"/>
          <p:cNvSpPr/>
          <p:nvPr/>
        </p:nvSpPr>
        <p:spPr>
          <a:xfrm>
            <a:off x="756620" y="24901513"/>
            <a:ext cx="14977664" cy="8987219"/>
          </a:xfrm>
          <a:prstGeom prst="wedgeRoundRectCallout">
            <a:avLst>
              <a:gd name="adj1" fmla="val 64650"/>
              <a:gd name="adj2" fmla="val -14175"/>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tx1"/>
                </a:solidFill>
              </a:rPr>
              <a:t>     After </a:t>
            </a:r>
            <a:r>
              <a:rPr lang="en-US" sz="3200" dirty="0">
                <a:solidFill>
                  <a:schemeClr val="tx1"/>
                </a:solidFill>
              </a:rPr>
              <a:t>pressing “Altered gene sets</a:t>
            </a:r>
            <a:r>
              <a:rPr lang="en-US" sz="3200" dirty="0" smtClean="0">
                <a:solidFill>
                  <a:schemeClr val="tx1"/>
                </a:solidFill>
              </a:rPr>
              <a:t>”, you are going to see a set of controls that reflect the content of your DE file.  </a:t>
            </a:r>
          </a:p>
          <a:p>
            <a:r>
              <a:rPr lang="en-US" sz="3200" dirty="0" smtClean="0">
                <a:solidFill>
                  <a:schemeClr val="tx1"/>
                </a:solidFill>
              </a:rPr>
              <a:t>The ranges of cut-off sliders are defined by min/max values of each column. </a:t>
            </a:r>
          </a:p>
          <a:p>
            <a:r>
              <a:rPr lang="en-US" sz="3200" dirty="0" smtClean="0">
                <a:solidFill>
                  <a:schemeClr val="tx1"/>
                </a:solidFill>
              </a:rPr>
              <a:t>Note that the left and right fold change sliders correspond to down/up-regulation, respectively. Their ranges end/begin at 0. In other words, this would only work with </a:t>
            </a:r>
            <a:r>
              <a:rPr lang="en-US" sz="3200" dirty="0" smtClean="0">
                <a:solidFill>
                  <a:srgbClr val="FF0000"/>
                </a:solidFill>
              </a:rPr>
              <a:t>log fold change </a:t>
            </a:r>
            <a:r>
              <a:rPr lang="en-US" sz="3200" dirty="0" smtClean="0">
                <a:solidFill>
                  <a:schemeClr val="tx1"/>
                </a:solidFill>
              </a:rPr>
              <a:t>values. </a:t>
            </a:r>
          </a:p>
          <a:p>
            <a:r>
              <a:rPr lang="en-US" sz="3200" dirty="0" smtClean="0">
                <a:solidFill>
                  <a:schemeClr val="tx1"/>
                </a:solidFill>
              </a:rPr>
              <a:t>A tip: if you want to only look at down- or only  up-regulated genes, then you should set the other (right or left, respectively) slider in its utmost position, as it is done in the 1</a:t>
            </a:r>
            <a:r>
              <a:rPr lang="en-US" sz="3200" baseline="30000" dirty="0" smtClean="0">
                <a:solidFill>
                  <a:schemeClr val="tx1"/>
                </a:solidFill>
              </a:rPr>
              <a:t>st</a:t>
            </a:r>
            <a:r>
              <a:rPr lang="en-US" sz="3200" dirty="0" smtClean="0">
                <a:solidFill>
                  <a:schemeClr val="tx1"/>
                </a:solidFill>
              </a:rPr>
              <a:t> and 2</a:t>
            </a:r>
            <a:r>
              <a:rPr lang="en-US" sz="3200" baseline="30000" dirty="0" smtClean="0">
                <a:solidFill>
                  <a:schemeClr val="tx1"/>
                </a:solidFill>
              </a:rPr>
              <a:t>nd</a:t>
            </a:r>
            <a:r>
              <a:rPr lang="en-US" sz="3200" dirty="0" smtClean="0">
                <a:solidFill>
                  <a:schemeClr val="tx1"/>
                </a:solidFill>
              </a:rPr>
              <a:t> lines at the screenshot. This trick should filter out any genes with expression change in that direction. The filtering criteria are applied line-wise, i.e. there will be one DE list </a:t>
            </a:r>
            <a:r>
              <a:rPr lang="en-US" sz="3200" dirty="0">
                <a:solidFill>
                  <a:schemeClr val="tx1"/>
                </a:solidFill>
              </a:rPr>
              <a:t>from contrast “WT_Nondiff_ESCs_Control_vs_WT_Nondiff_1_Control</a:t>
            </a:r>
            <a:r>
              <a:rPr lang="en-US" sz="3200" dirty="0" smtClean="0">
                <a:solidFill>
                  <a:schemeClr val="tx1"/>
                </a:solidFill>
              </a:rPr>
              <a:t>”, where expression pattern of each </a:t>
            </a:r>
            <a:r>
              <a:rPr lang="en-US" sz="3200" dirty="0">
                <a:solidFill>
                  <a:schemeClr val="tx1"/>
                </a:solidFill>
              </a:rPr>
              <a:t>gene </a:t>
            </a:r>
            <a:r>
              <a:rPr lang="en-US" sz="3200" dirty="0" smtClean="0">
                <a:solidFill>
                  <a:schemeClr val="tx1"/>
                </a:solidFill>
              </a:rPr>
              <a:t>satisfies </a:t>
            </a:r>
            <a:r>
              <a:rPr lang="en-US" sz="3200" dirty="0" smtClean="0">
                <a:solidFill>
                  <a:srgbClr val="FF0000"/>
                </a:solidFill>
              </a:rPr>
              <a:t>both</a:t>
            </a:r>
            <a:r>
              <a:rPr lang="en-US" sz="3200" dirty="0" smtClean="0">
                <a:solidFill>
                  <a:schemeClr val="tx1"/>
                </a:solidFill>
              </a:rPr>
              <a:t> the FC and FDR criteria, then another </a:t>
            </a:r>
            <a:r>
              <a:rPr lang="en-US" sz="3200" dirty="0">
                <a:solidFill>
                  <a:schemeClr val="tx1"/>
                </a:solidFill>
              </a:rPr>
              <a:t>list for “WT_Nondiff_ESCs_Control_vs_WT_Nondiff_2_Control</a:t>
            </a:r>
            <a:r>
              <a:rPr lang="en-US" sz="3200" dirty="0" smtClean="0">
                <a:solidFill>
                  <a:schemeClr val="tx1"/>
                </a:solidFill>
              </a:rPr>
              <a:t>” and yet </a:t>
            </a:r>
            <a:r>
              <a:rPr lang="en-US" sz="3200" dirty="0">
                <a:solidFill>
                  <a:schemeClr val="tx1"/>
                </a:solidFill>
              </a:rPr>
              <a:t>another </a:t>
            </a:r>
            <a:r>
              <a:rPr lang="en-US" sz="3200" dirty="0" smtClean="0">
                <a:solidFill>
                  <a:schemeClr val="tx1"/>
                </a:solidFill>
              </a:rPr>
              <a:t>for “WT_Nondiff_ESCs_Control_vs_WT_Nondiff_3_Control”. </a:t>
            </a:r>
          </a:p>
          <a:p>
            <a:r>
              <a:rPr lang="en-US" sz="3200" dirty="0" smtClean="0">
                <a:solidFill>
                  <a:schemeClr val="tx1"/>
                </a:solidFill>
              </a:rPr>
              <a:t>Overlaps of these three will be reflected at the Venn diagram when you press the button “Generate…”</a:t>
            </a:r>
            <a:endParaRPr lang="sv-SE" sz="3200" dirty="0">
              <a:solidFill>
                <a:schemeClr val="tx1"/>
              </a:solidFill>
            </a:endParaRPr>
          </a:p>
        </p:txBody>
      </p:sp>
      <p:sp>
        <p:nvSpPr>
          <p:cNvPr id="73" name="TextBox 72"/>
          <p:cNvSpPr txBox="1"/>
          <p:nvPr/>
        </p:nvSpPr>
        <p:spPr>
          <a:xfrm>
            <a:off x="1548708" y="636612"/>
            <a:ext cx="24243448" cy="1200329"/>
          </a:xfrm>
          <a:prstGeom prst="rect">
            <a:avLst/>
          </a:prstGeom>
          <a:noFill/>
        </p:spPr>
        <p:txBody>
          <a:bodyPr wrap="square" rtlCol="0">
            <a:spAutoFit/>
          </a:bodyPr>
          <a:lstStyle/>
          <a:p>
            <a:r>
              <a:rPr lang="en-US" sz="7200" b="1" dirty="0" smtClean="0"/>
              <a:t>Using Venn diagrams</a:t>
            </a:r>
            <a:endParaRPr lang="sv-SE" sz="7200" b="1" dirty="0"/>
          </a:p>
        </p:txBody>
      </p:sp>
      <p:sp>
        <p:nvSpPr>
          <p:cNvPr id="45" name="Rounded Rectangular Callout 44"/>
          <p:cNvSpPr/>
          <p:nvPr/>
        </p:nvSpPr>
        <p:spPr>
          <a:xfrm>
            <a:off x="684612" y="2277221"/>
            <a:ext cx="17641960" cy="21458384"/>
          </a:xfrm>
          <a:prstGeom prst="wedgeRoundRectCallout">
            <a:avLst>
              <a:gd name="adj1" fmla="val 57933"/>
              <a:gd name="adj2" fmla="val 15955"/>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04850"/>
            <a:r>
              <a:rPr lang="en-US" sz="3200" dirty="0" smtClean="0">
                <a:solidFill>
                  <a:schemeClr val="tx1"/>
                </a:solidFill>
              </a:rPr>
              <a:t>The idea of Venn diagram tool is to allow users working with a pre-computed file of </a:t>
            </a:r>
            <a:r>
              <a:rPr lang="en-US" sz="3200" dirty="0">
                <a:solidFill>
                  <a:schemeClr val="tx1"/>
                </a:solidFill>
              </a:rPr>
              <a:t>differential expression </a:t>
            </a:r>
            <a:r>
              <a:rPr lang="en-US" sz="3200" dirty="0" smtClean="0">
                <a:solidFill>
                  <a:schemeClr val="tx1"/>
                </a:solidFill>
              </a:rPr>
              <a:t>(DE) values. Often, there are more than one contrast (comparison), and preparing DE lists off-line (e.g. in Excel) and then uploading them to </a:t>
            </a:r>
            <a:r>
              <a:rPr lang="en-US" sz="3200" dirty="0" err="1" smtClean="0">
                <a:solidFill>
                  <a:schemeClr val="tx1"/>
                </a:solidFill>
              </a:rPr>
              <a:t>EviNet</a:t>
            </a:r>
            <a:r>
              <a:rPr lang="en-US" sz="3200" dirty="0" smtClean="0">
                <a:solidFill>
                  <a:schemeClr val="tx1"/>
                </a:solidFill>
              </a:rPr>
              <a:t> is not very convenient. And again, there are no Venn diagrams in Excel…</a:t>
            </a:r>
          </a:p>
          <a:p>
            <a:r>
              <a:rPr lang="en-US" sz="3200" dirty="0" smtClean="0">
                <a:solidFill>
                  <a:schemeClr val="tx1"/>
                </a:solidFill>
              </a:rPr>
              <a:t>First</a:t>
            </a:r>
            <a:r>
              <a:rPr lang="en-US" sz="3200" dirty="0">
                <a:solidFill>
                  <a:schemeClr val="tx1"/>
                </a:solidFill>
              </a:rPr>
              <a:t>, you have to prepare a file for the upload: it has to have columns that quantify DE and be understood by the header parser. </a:t>
            </a:r>
            <a:endParaRPr lang="en-US" sz="3200" dirty="0" smtClean="0">
              <a:solidFill>
                <a:schemeClr val="tx1"/>
              </a:solidFill>
            </a:endParaRPr>
          </a:p>
          <a:p>
            <a:r>
              <a:rPr lang="en-US" sz="3200" dirty="0" smtClean="0">
                <a:solidFill>
                  <a:schemeClr val="tx1"/>
                </a:solidFill>
              </a:rPr>
              <a:t>At the moment, we support only one DE file format, the one currently used in the example in the project </a:t>
            </a:r>
            <a:r>
              <a:rPr lang="en-US" sz="3200" dirty="0" smtClean="0">
                <a:solidFill>
                  <a:schemeClr val="tx1"/>
                </a:solidFill>
              </a:rPr>
              <a:t>“</a:t>
            </a:r>
            <a:r>
              <a:rPr lang="en-US" sz="3200" dirty="0" err="1" smtClean="0">
                <a:solidFill>
                  <a:schemeClr val="tx1"/>
                </a:solidFill>
              </a:rPr>
              <a:t>stemcell</a:t>
            </a:r>
            <a:r>
              <a:rPr lang="en-US" sz="3200" dirty="0" smtClean="0">
                <a:solidFill>
                  <a:schemeClr val="tx1"/>
                </a:solidFill>
              </a:rPr>
              <a:t>” </a:t>
            </a:r>
            <a:r>
              <a:rPr lang="en-US" sz="3200" dirty="0" smtClean="0">
                <a:solidFill>
                  <a:schemeClr val="tx1"/>
                </a:solidFill>
              </a:rPr>
              <a:t>and also downloadable from </a:t>
            </a:r>
            <a:r>
              <a:rPr lang="en-US" sz="3200" dirty="0" smtClean="0">
                <a:solidFill>
                  <a:schemeClr val="tx1"/>
                </a:solidFill>
                <a:hlinkClick r:id="rId3"/>
              </a:rPr>
              <a:t>the downloads directory</a:t>
            </a:r>
            <a:r>
              <a:rPr lang="en-US" sz="3200" dirty="0" smtClean="0">
                <a:solidFill>
                  <a:schemeClr val="tx1"/>
                </a:solidFill>
              </a:rPr>
              <a:t>. </a:t>
            </a:r>
            <a:r>
              <a:rPr lang="en-US" sz="3200" dirty="0" smtClean="0">
                <a:solidFill>
                  <a:schemeClr val="tx1"/>
                </a:solidFill>
              </a:rPr>
              <a:t> Note that the file should contain the keyword “.VENN” (</a:t>
            </a:r>
            <a:r>
              <a:rPr lang="en-US" sz="3200" dirty="0" smtClean="0">
                <a:solidFill>
                  <a:schemeClr val="tx1"/>
                </a:solidFill>
              </a:rPr>
              <a:t>or “.</a:t>
            </a:r>
            <a:r>
              <a:rPr lang="en-US" sz="3200" dirty="0" err="1" smtClean="0">
                <a:solidFill>
                  <a:schemeClr val="tx1"/>
                </a:solidFill>
              </a:rPr>
              <a:t>venn</a:t>
            </a:r>
            <a:r>
              <a:rPr lang="en-US" sz="3200" dirty="0" smtClean="0">
                <a:solidFill>
                  <a:schemeClr val="tx1"/>
                </a:solidFill>
              </a:rPr>
              <a:t>”</a:t>
            </a:r>
            <a:r>
              <a:rPr lang="en-US" sz="3200" dirty="0" smtClean="0">
                <a:solidFill>
                  <a:schemeClr val="tx1"/>
                </a:solidFill>
              </a:rPr>
              <a:t>). </a:t>
            </a:r>
            <a:endParaRPr lang="en-US" sz="3200" dirty="0">
              <a:solidFill>
                <a:schemeClr val="tx1"/>
              </a:solidFill>
            </a:endParaRPr>
          </a:p>
          <a:p>
            <a:r>
              <a:rPr lang="en-US" sz="3200" dirty="0" smtClean="0">
                <a:solidFill>
                  <a:schemeClr val="tx1"/>
                </a:solidFill>
              </a:rPr>
              <a:t>Given a simplest case of 3 different RNA-</a:t>
            </a:r>
            <a:r>
              <a:rPr lang="en-US" sz="3200" dirty="0" err="1" smtClean="0">
                <a:solidFill>
                  <a:schemeClr val="tx1"/>
                </a:solidFill>
              </a:rPr>
              <a:t>seq</a:t>
            </a:r>
            <a:r>
              <a:rPr lang="en-US" sz="3200" dirty="0" smtClean="0">
                <a:solidFill>
                  <a:schemeClr val="tx1"/>
                </a:solidFill>
              </a:rPr>
              <a:t> or microarray samples A, B, and C, your file might have contrasts “A vs. C” and “B vs. C”. And you might have compared “A vs. B” as well, if it fits the idea of your experiment. If you </a:t>
            </a:r>
            <a:r>
              <a:rPr lang="en-US" sz="3200" dirty="0" err="1" smtClean="0">
                <a:solidFill>
                  <a:schemeClr val="tx1"/>
                </a:solidFill>
              </a:rPr>
              <a:t>caclulated</a:t>
            </a:r>
            <a:r>
              <a:rPr lang="en-US" sz="3200" dirty="0" smtClean="0">
                <a:solidFill>
                  <a:schemeClr val="tx1"/>
                </a:solidFill>
              </a:rPr>
              <a:t>  fold change values and accompanied them with p-values and adjusted p-values (FDR), then the header should have at least the following column headers: </a:t>
            </a:r>
          </a:p>
          <a:p>
            <a:r>
              <a:rPr lang="en-US" sz="3200" dirty="0" smtClean="0">
                <a:solidFill>
                  <a:schemeClr val="tx1"/>
                </a:solidFill>
              </a:rPr>
              <a:t>Gene</a:t>
            </a:r>
          </a:p>
          <a:p>
            <a:endParaRPr lang="en-US" sz="3200" dirty="0" smtClean="0">
              <a:solidFill>
                <a:schemeClr val="tx1"/>
              </a:solidFill>
            </a:endParaRPr>
          </a:p>
          <a:p>
            <a:r>
              <a:rPr lang="en-US" sz="3200" dirty="0" smtClean="0">
                <a:solidFill>
                  <a:schemeClr val="tx1"/>
                </a:solidFill>
              </a:rPr>
              <a:t>1</a:t>
            </a:r>
          </a:p>
          <a:p>
            <a:endParaRPr lang="en-US" sz="3200" dirty="0">
              <a:solidFill>
                <a:schemeClr val="tx1"/>
              </a:solidFill>
            </a:endParaRPr>
          </a:p>
          <a:p>
            <a:endParaRPr lang="en-US" sz="3200" dirty="0" smtClean="0">
              <a:solidFill>
                <a:schemeClr val="tx1"/>
              </a:solidFill>
            </a:endParaRPr>
          </a:p>
          <a:p>
            <a:endParaRPr lang="en-US" sz="3200" dirty="0">
              <a:solidFill>
                <a:schemeClr val="tx1"/>
              </a:solidFill>
            </a:endParaRPr>
          </a:p>
          <a:p>
            <a:endParaRPr lang="en-US" sz="3200" dirty="0" smtClean="0">
              <a:solidFill>
                <a:schemeClr val="tx1"/>
              </a:solidFill>
            </a:endParaRPr>
          </a:p>
          <a:p>
            <a:endParaRPr lang="en-US" sz="3200" dirty="0">
              <a:solidFill>
                <a:schemeClr val="tx1"/>
              </a:solidFill>
            </a:endParaRPr>
          </a:p>
          <a:p>
            <a:r>
              <a:rPr lang="en-US" sz="3200" dirty="0" smtClean="0">
                <a:solidFill>
                  <a:schemeClr val="tx1"/>
                </a:solidFill>
              </a:rPr>
              <a:t>The most important elements here are the delimiters: </a:t>
            </a:r>
          </a:p>
          <a:p>
            <a:pPr marL="514350" indent="-514350">
              <a:buAutoNum type="arabicParenR"/>
            </a:pPr>
            <a:r>
              <a:rPr lang="en-US" sz="3200" dirty="0" smtClean="0">
                <a:solidFill>
                  <a:schemeClr val="tx1"/>
                </a:solidFill>
              </a:rPr>
              <a:t>condition names should be separated with “vs” and then </a:t>
            </a:r>
          </a:p>
          <a:p>
            <a:pPr marL="514350" indent="-514350">
              <a:buAutoNum type="arabicParenR"/>
            </a:pPr>
            <a:r>
              <a:rPr lang="en-US" sz="3200" dirty="0" smtClean="0">
                <a:solidFill>
                  <a:schemeClr val="tx1"/>
                </a:solidFill>
              </a:rPr>
              <a:t>the value type (one of FC, P, FDR) is separated with “-”. </a:t>
            </a:r>
          </a:p>
          <a:p>
            <a:r>
              <a:rPr lang="en-US" sz="3200" dirty="0" smtClean="0">
                <a:solidFill>
                  <a:schemeClr val="tx1"/>
                </a:solidFill>
              </a:rPr>
              <a:t>FYI, the regular expression for that is </a:t>
            </a:r>
          </a:p>
          <a:p>
            <a:endParaRPr lang="en-US" sz="3200" dirty="0">
              <a:solidFill>
                <a:schemeClr val="tx1"/>
              </a:solidFill>
            </a:endParaRPr>
          </a:p>
          <a:p>
            <a:endParaRPr lang="en-US" sz="3200" dirty="0" smtClean="0">
              <a:solidFill>
                <a:schemeClr val="tx1"/>
              </a:solidFill>
            </a:endParaRPr>
          </a:p>
          <a:p>
            <a:r>
              <a:rPr lang="en-US" sz="3200" dirty="0" smtClean="0">
                <a:solidFill>
                  <a:schemeClr val="tx1"/>
                </a:solidFill>
              </a:rPr>
              <a:t>You can have arbitrary delimiters “_” between the words, e.g. </a:t>
            </a:r>
            <a:endParaRPr lang="en-US" sz="3200" dirty="0">
              <a:solidFill>
                <a:schemeClr val="tx1"/>
              </a:solidFill>
            </a:endParaRPr>
          </a:p>
          <a:p>
            <a:endParaRPr lang="en-US" sz="3200" dirty="0">
              <a:solidFill>
                <a:schemeClr val="tx1"/>
              </a:solidFill>
            </a:endParaRPr>
          </a:p>
          <a:p>
            <a:r>
              <a:rPr lang="en-US" sz="3200" dirty="0">
                <a:solidFill>
                  <a:schemeClr val="tx1"/>
                </a:solidFill>
              </a:rPr>
              <a:t>T</a:t>
            </a:r>
            <a:r>
              <a:rPr lang="en-US" sz="3200" dirty="0" smtClean="0">
                <a:solidFill>
                  <a:schemeClr val="tx1"/>
                </a:solidFill>
              </a:rPr>
              <a:t>he parser is case-insensitive. </a:t>
            </a:r>
          </a:p>
          <a:p>
            <a:r>
              <a:rPr lang="en-US" sz="3200" dirty="0" smtClean="0">
                <a:solidFill>
                  <a:schemeClr val="tx1"/>
                </a:solidFill>
              </a:rPr>
              <a:t>More examples of valid column headers:</a:t>
            </a:r>
          </a:p>
          <a:p>
            <a:endParaRPr lang="en-US" sz="3200" dirty="0" smtClean="0">
              <a:solidFill>
                <a:schemeClr val="tx1"/>
              </a:solidFill>
            </a:endParaRPr>
          </a:p>
          <a:p>
            <a:endParaRPr lang="en-US" sz="3200" dirty="0" smtClean="0">
              <a:solidFill>
                <a:schemeClr val="tx1"/>
              </a:solidFill>
            </a:endParaRPr>
          </a:p>
          <a:p>
            <a:endParaRPr lang="en-US" sz="3200" dirty="0" smtClean="0">
              <a:solidFill>
                <a:schemeClr val="tx1"/>
              </a:solidFill>
            </a:endParaRPr>
          </a:p>
          <a:p>
            <a:endParaRPr lang="en-US" sz="3200" dirty="0">
              <a:solidFill>
                <a:schemeClr val="tx1"/>
              </a:solidFill>
            </a:endParaRPr>
          </a:p>
          <a:p>
            <a:r>
              <a:rPr lang="en-US" sz="3200" dirty="0" smtClean="0">
                <a:solidFill>
                  <a:schemeClr val="tx1"/>
                </a:solidFill>
              </a:rPr>
              <a:t>The file is submitted in “Altered gene sets” -&gt; “File” -&gt; “Upload local file” by pressing buttons “Display file content” and then “Use Venn diagram”. Be patient, uploading can take time and even get crashed. But as soon as it is done, you can always find it in the same section and quickly read its content with </a:t>
            </a:r>
            <a:r>
              <a:rPr lang="en-US" sz="3200" dirty="0">
                <a:solidFill>
                  <a:schemeClr val="tx1"/>
                </a:solidFill>
              </a:rPr>
              <a:t>“Use Venn diagram”</a:t>
            </a:r>
            <a:r>
              <a:rPr lang="en-US" sz="3200" dirty="0" smtClean="0">
                <a:solidFill>
                  <a:schemeClr val="tx1"/>
                </a:solidFill>
              </a:rPr>
              <a:t>. </a:t>
            </a:r>
            <a:endParaRPr lang="en-US" sz="3200" dirty="0">
              <a:solidFill>
                <a:schemeClr val="tx1"/>
              </a:solidFill>
            </a:endParaRPr>
          </a:p>
          <a:p>
            <a:endParaRPr lang="sv-SE" sz="3200" dirty="0">
              <a:solidFill>
                <a:schemeClr val="tx1"/>
              </a:solidFill>
            </a:endParaRPr>
          </a:p>
        </p:txBody>
      </p:sp>
      <p:sp>
        <p:nvSpPr>
          <p:cNvPr id="22" name="TextBox 21"/>
          <p:cNvSpPr txBox="1"/>
          <p:nvPr/>
        </p:nvSpPr>
        <p:spPr>
          <a:xfrm>
            <a:off x="33232228" y="713951"/>
            <a:ext cx="10960905" cy="1323439"/>
          </a:xfrm>
          <a:prstGeom prst="rect">
            <a:avLst/>
          </a:prstGeom>
          <a:noFill/>
        </p:spPr>
        <p:txBody>
          <a:bodyPr wrap="square" rtlCol="0">
            <a:spAutoFit/>
          </a:bodyPr>
          <a:lstStyle/>
          <a:p>
            <a:r>
              <a:rPr lang="sv-SE" sz="8000" u="sng" dirty="0" smtClean="0">
                <a:solidFill>
                  <a:srgbClr val="0070C0"/>
                </a:solidFill>
                <a:hlinkClick r:id="rId4"/>
              </a:rPr>
              <a:t>https://www.evinet.org</a:t>
            </a:r>
            <a:endParaRPr lang="sv-SE" sz="8000" u="sng" dirty="0">
              <a:solidFill>
                <a:srgbClr val="0070C0"/>
              </a:solidFill>
            </a:endParaRPr>
          </a:p>
        </p:txBody>
      </p:sp>
      <p:sp>
        <p:nvSpPr>
          <p:cNvPr id="6" name="Rectangle 5"/>
          <p:cNvSpPr/>
          <p:nvPr/>
        </p:nvSpPr>
        <p:spPr>
          <a:xfrm>
            <a:off x="1548708" y="15478459"/>
            <a:ext cx="6768752" cy="6001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accent6">
                    <a:lumMod val="50000"/>
                  </a:schemeClr>
                </a:solidFill>
                <a:latin typeface="Courier New" panose="02070309020205020404" pitchFamily="49" charset="0"/>
                <a:cs typeface="Courier New" panose="02070309020205020404" pitchFamily="49" charset="0"/>
              </a:rPr>
              <a:t>m/^(.+)vs(.+)-(FC|FDR|P)/</a:t>
            </a:r>
            <a:r>
              <a:rPr lang="en-US" sz="3200" dirty="0" err="1">
                <a:solidFill>
                  <a:schemeClr val="accent6">
                    <a:lumMod val="50000"/>
                  </a:schemeClr>
                </a:solidFill>
                <a:latin typeface="Courier New" panose="02070309020205020404" pitchFamily="49" charset="0"/>
                <a:cs typeface="Courier New" panose="02070309020205020404" pitchFamily="49" charset="0"/>
              </a:rPr>
              <a:t>i</a:t>
            </a:r>
            <a:endParaRPr lang="en-US" sz="32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1593677" y="10054085"/>
            <a:ext cx="3355137" cy="30723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err="1">
                <a:solidFill>
                  <a:schemeClr val="accent6">
                    <a:lumMod val="50000"/>
                  </a:schemeClr>
                </a:solidFill>
              </a:rPr>
              <a:t>A_vs_C</a:t>
            </a:r>
            <a:r>
              <a:rPr lang="en-US" sz="3200" dirty="0">
                <a:solidFill>
                  <a:schemeClr val="accent6">
                    <a:lumMod val="50000"/>
                  </a:schemeClr>
                </a:solidFill>
              </a:rPr>
              <a:t>-FC</a:t>
            </a:r>
          </a:p>
          <a:p>
            <a:r>
              <a:rPr lang="en-US" sz="3200" dirty="0" err="1">
                <a:solidFill>
                  <a:schemeClr val="accent6">
                    <a:lumMod val="50000"/>
                  </a:schemeClr>
                </a:solidFill>
              </a:rPr>
              <a:t>A_vs_C</a:t>
            </a:r>
            <a:r>
              <a:rPr lang="en-US" sz="3200" dirty="0">
                <a:solidFill>
                  <a:schemeClr val="accent6">
                    <a:lumMod val="50000"/>
                  </a:schemeClr>
                </a:solidFill>
              </a:rPr>
              <a:t>-p</a:t>
            </a:r>
          </a:p>
          <a:p>
            <a:r>
              <a:rPr lang="en-US" sz="3200" dirty="0" err="1">
                <a:solidFill>
                  <a:schemeClr val="accent6">
                    <a:lumMod val="50000"/>
                  </a:schemeClr>
                </a:solidFill>
              </a:rPr>
              <a:t>A_vs_C</a:t>
            </a:r>
            <a:r>
              <a:rPr lang="en-US" sz="3200" dirty="0">
                <a:solidFill>
                  <a:schemeClr val="accent6">
                    <a:lumMod val="50000"/>
                  </a:schemeClr>
                </a:solidFill>
              </a:rPr>
              <a:t>-FDR</a:t>
            </a:r>
          </a:p>
          <a:p>
            <a:r>
              <a:rPr lang="en-US" sz="3200" dirty="0" err="1">
                <a:solidFill>
                  <a:schemeClr val="accent6">
                    <a:lumMod val="50000"/>
                  </a:schemeClr>
                </a:solidFill>
              </a:rPr>
              <a:t>B_vs_C</a:t>
            </a:r>
            <a:r>
              <a:rPr lang="en-US" sz="3200" dirty="0">
                <a:solidFill>
                  <a:schemeClr val="accent6">
                    <a:lumMod val="50000"/>
                  </a:schemeClr>
                </a:solidFill>
              </a:rPr>
              <a:t>-FC</a:t>
            </a:r>
          </a:p>
          <a:p>
            <a:r>
              <a:rPr lang="en-US" sz="3200" dirty="0" err="1">
                <a:solidFill>
                  <a:schemeClr val="accent6">
                    <a:lumMod val="50000"/>
                  </a:schemeClr>
                </a:solidFill>
              </a:rPr>
              <a:t>B_vs_C</a:t>
            </a:r>
            <a:r>
              <a:rPr lang="en-US" sz="3200" dirty="0">
                <a:solidFill>
                  <a:schemeClr val="accent6">
                    <a:lumMod val="50000"/>
                  </a:schemeClr>
                </a:solidFill>
              </a:rPr>
              <a:t>-p</a:t>
            </a:r>
          </a:p>
          <a:p>
            <a:r>
              <a:rPr lang="en-US" sz="3200" dirty="0" err="1">
                <a:solidFill>
                  <a:schemeClr val="accent6">
                    <a:lumMod val="50000"/>
                  </a:schemeClr>
                </a:solidFill>
              </a:rPr>
              <a:t>B_vs_C</a:t>
            </a:r>
            <a:r>
              <a:rPr lang="en-US" sz="3200" dirty="0">
                <a:solidFill>
                  <a:schemeClr val="accent6">
                    <a:lumMod val="50000"/>
                  </a:schemeClr>
                </a:solidFill>
              </a:rPr>
              <a:t>-FDR</a:t>
            </a:r>
          </a:p>
        </p:txBody>
      </p:sp>
      <p:sp>
        <p:nvSpPr>
          <p:cNvPr id="8" name="Rectangle 7"/>
          <p:cNvSpPr/>
          <p:nvPr/>
        </p:nvSpPr>
        <p:spPr>
          <a:xfrm>
            <a:off x="1585351" y="16822837"/>
            <a:ext cx="8424936" cy="6001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err="1" smtClean="0">
                <a:solidFill>
                  <a:schemeClr val="accent6">
                    <a:lumMod val="50000"/>
                  </a:schemeClr>
                </a:solidFill>
              </a:rPr>
              <a:t>My_promising_A_vs_tough_control_C</a:t>
            </a:r>
            <a:r>
              <a:rPr lang="en-US" sz="3200" dirty="0" smtClean="0">
                <a:solidFill>
                  <a:schemeClr val="accent6">
                    <a:lumMod val="50000"/>
                  </a:schemeClr>
                </a:solidFill>
              </a:rPr>
              <a:t>-FDR</a:t>
            </a:r>
            <a:endParaRPr lang="en-US" sz="3200" dirty="0">
              <a:solidFill>
                <a:schemeClr val="accent6">
                  <a:lumMod val="50000"/>
                </a:schemeClr>
              </a:solidFill>
            </a:endParaRPr>
          </a:p>
        </p:txBody>
      </p:sp>
      <p:sp>
        <p:nvSpPr>
          <p:cNvPr id="9" name="Rectangle 8"/>
          <p:cNvSpPr/>
          <p:nvPr/>
        </p:nvSpPr>
        <p:spPr>
          <a:xfrm>
            <a:off x="1620716" y="18382896"/>
            <a:ext cx="11377264" cy="14642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accent6">
                    <a:lumMod val="50000"/>
                  </a:schemeClr>
                </a:solidFill>
              </a:rPr>
              <a:t>WT_Prog_5(sorted)_</a:t>
            </a:r>
            <a:r>
              <a:rPr lang="en-US" sz="3200" dirty="0" err="1">
                <a:solidFill>
                  <a:schemeClr val="accent6">
                    <a:lumMod val="50000"/>
                  </a:schemeClr>
                </a:solidFill>
              </a:rPr>
              <a:t>Control_vs_WT_Nondiff_ESCs_Control</a:t>
            </a:r>
            <a:r>
              <a:rPr lang="en-US" sz="3200" dirty="0">
                <a:solidFill>
                  <a:schemeClr val="accent6">
                    <a:lumMod val="50000"/>
                  </a:schemeClr>
                </a:solidFill>
              </a:rPr>
              <a:t>-FC</a:t>
            </a:r>
          </a:p>
          <a:p>
            <a:r>
              <a:rPr lang="en-US" sz="3200" dirty="0">
                <a:solidFill>
                  <a:schemeClr val="accent6">
                    <a:lumMod val="50000"/>
                  </a:schemeClr>
                </a:solidFill>
              </a:rPr>
              <a:t>WT_Prog_5(sorted)_</a:t>
            </a:r>
            <a:r>
              <a:rPr lang="en-US" sz="3200" dirty="0" err="1">
                <a:solidFill>
                  <a:schemeClr val="accent6">
                    <a:lumMod val="50000"/>
                  </a:schemeClr>
                </a:solidFill>
              </a:rPr>
              <a:t>Control_vs_WT_Nondiff_ESCs_Control</a:t>
            </a:r>
            <a:r>
              <a:rPr lang="en-US" sz="3200" dirty="0">
                <a:solidFill>
                  <a:schemeClr val="accent6">
                    <a:lumMod val="50000"/>
                  </a:schemeClr>
                </a:solidFill>
              </a:rPr>
              <a:t>-p</a:t>
            </a:r>
          </a:p>
          <a:p>
            <a:r>
              <a:rPr lang="en-US" sz="3200" dirty="0">
                <a:solidFill>
                  <a:schemeClr val="accent6">
                    <a:lumMod val="50000"/>
                  </a:schemeClr>
                </a:solidFill>
              </a:rPr>
              <a:t>WT_Prog_5(sorted)_</a:t>
            </a:r>
            <a:r>
              <a:rPr lang="en-US" sz="3200" dirty="0" err="1">
                <a:solidFill>
                  <a:schemeClr val="accent6">
                    <a:lumMod val="50000"/>
                  </a:schemeClr>
                </a:solidFill>
              </a:rPr>
              <a:t>Control_vs_WT_Nondiff_ESCs_Control</a:t>
            </a:r>
            <a:r>
              <a:rPr lang="en-US" sz="3200" dirty="0">
                <a:solidFill>
                  <a:schemeClr val="accent6">
                    <a:lumMod val="50000"/>
                  </a:schemeClr>
                </a:solidFill>
              </a:rPr>
              <a:t>-FDR</a:t>
            </a:r>
            <a:endParaRPr lang="en-US" sz="3200" dirty="0" smtClean="0">
              <a:solidFill>
                <a:schemeClr val="accent6">
                  <a:lumMod val="50000"/>
                </a:schemeClr>
              </a:solidFill>
            </a:endParaRPr>
          </a:p>
        </p:txBody>
      </p:sp>
      <p:sp>
        <p:nvSpPr>
          <p:cNvPr id="3" name="Rounded Rectangle 2"/>
          <p:cNvSpPr/>
          <p:nvPr/>
        </p:nvSpPr>
        <p:spPr>
          <a:xfrm>
            <a:off x="23511148" y="16026641"/>
            <a:ext cx="3970389" cy="652180"/>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7918904" y="23951629"/>
            <a:ext cx="16011486" cy="94646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Down Arrow 4"/>
          <p:cNvSpPr/>
          <p:nvPr/>
        </p:nvSpPr>
        <p:spPr>
          <a:xfrm>
            <a:off x="7309348" y="23735605"/>
            <a:ext cx="3456384" cy="1165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28" name="Picture 4" descr="https://research.scilifelab.se/andrej_alexeyenko/users_tmp/venn/venn599594197542504.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4024316" y="14184174"/>
            <a:ext cx="10739594" cy="7607215"/>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6" descr="clip-art-mouse-pointer-click-1701577.png"/>
          <p:cNvPicPr>
            <a:picLocks noChangeAspect="1"/>
          </p:cNvPicPr>
          <p:nvPr/>
        </p:nvPicPr>
        <p:blipFill>
          <a:blip r:embed="rId7" cstate="print"/>
          <a:stretch>
            <a:fillRect/>
          </a:stretch>
        </p:blipFill>
        <p:spPr>
          <a:xfrm rot="16200000">
            <a:off x="38306337" y="16562754"/>
            <a:ext cx="1064296" cy="1120347"/>
          </a:xfrm>
          <a:prstGeom prst="rect">
            <a:avLst/>
          </a:prstGeom>
        </p:spPr>
      </p:pic>
      <p:sp>
        <p:nvSpPr>
          <p:cNvPr id="18" name="Rounded Rectangular Callout 17"/>
          <p:cNvSpPr/>
          <p:nvPr/>
        </p:nvSpPr>
        <p:spPr>
          <a:xfrm>
            <a:off x="36256564" y="2603065"/>
            <a:ext cx="8280920" cy="8987219"/>
          </a:xfrm>
          <a:prstGeom prst="wedgeRoundRectCallout">
            <a:avLst>
              <a:gd name="adj1" fmla="val 7245"/>
              <a:gd name="adj2" fmla="val 80738"/>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tx1"/>
                </a:solidFill>
              </a:rPr>
              <a:t>     The labeling of diagram areas might look confusing. And it is indeed not trivial to label them without sacrificing readability. We thus propose this convention: labels consist of pluses and minuses which indicate that genes satisfy conditions of  respective contrasts (lines of sliders). The order of +/- characters is the same as in the lines. For example, </a:t>
            </a:r>
          </a:p>
          <a:p>
            <a:r>
              <a:rPr lang="en-US" sz="3200" dirty="0" smtClean="0">
                <a:solidFill>
                  <a:schemeClr val="tx1"/>
                </a:solidFill>
              </a:rPr>
              <a:t>“+--” means that the genes fell within the criteria of contrast 1, </a:t>
            </a:r>
          </a:p>
          <a:p>
            <a:r>
              <a:rPr lang="en-US" sz="2000" dirty="0">
                <a:solidFill>
                  <a:schemeClr val="tx1"/>
                </a:solidFill>
                <a:latin typeface="Arial" panose="020B0604020202020204" pitchFamily="34" charset="0"/>
                <a:cs typeface="Arial" panose="020B0604020202020204" pitchFamily="34" charset="0"/>
              </a:rPr>
              <a:t>“WT_Nondiff_ESCs_Control_vs_WT_Nondiff_1_Control”</a:t>
            </a:r>
            <a:r>
              <a:rPr lang="en-US" sz="3200" dirty="0">
                <a:solidFill>
                  <a:schemeClr val="tx1"/>
                </a:solidFill>
              </a:rPr>
              <a:t>, </a:t>
            </a:r>
            <a:r>
              <a:rPr lang="en-US" sz="3200" dirty="0" smtClean="0">
                <a:solidFill>
                  <a:schemeClr val="tx1"/>
                </a:solidFill>
              </a:rPr>
              <a:t>and did not within those of contrasts 2 and 3. </a:t>
            </a:r>
          </a:p>
          <a:p>
            <a:r>
              <a:rPr lang="en-US" sz="3200" dirty="0" smtClean="0">
                <a:solidFill>
                  <a:schemeClr val="tx1"/>
                </a:solidFill>
              </a:rPr>
              <a:t>By clicking at the intersection areas, you can get respective gene tables and clarify this notation even further (watch header     labels).</a:t>
            </a:r>
          </a:p>
          <a:p>
            <a:endParaRPr lang="en-US" sz="3200" dirty="0" smtClean="0">
              <a:solidFill>
                <a:schemeClr val="tx1"/>
              </a:solidFill>
            </a:endParaRPr>
          </a:p>
          <a:p>
            <a:endParaRPr lang="sv-SE" sz="3200" dirty="0">
              <a:solidFill>
                <a:schemeClr val="tx1"/>
              </a:solidFill>
            </a:endParaRPr>
          </a:p>
        </p:txBody>
      </p:sp>
      <p:sp>
        <p:nvSpPr>
          <p:cNvPr id="11" name="Right Arrow 10"/>
          <p:cNvSpPr/>
          <p:nvPr/>
        </p:nvSpPr>
        <p:spPr>
          <a:xfrm flipH="1">
            <a:off x="34240340" y="8613925"/>
            <a:ext cx="1944216" cy="2160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8974644" y="2277221"/>
            <a:ext cx="15706919" cy="45295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3" name="Rounded Rectangular Callout 22"/>
          <p:cNvSpPr/>
          <p:nvPr/>
        </p:nvSpPr>
        <p:spPr>
          <a:xfrm>
            <a:off x="18974644" y="7096675"/>
            <a:ext cx="15265696" cy="4253554"/>
          </a:xfrm>
          <a:prstGeom prst="wedgeRoundRectCallout">
            <a:avLst>
              <a:gd name="adj1" fmla="val -27239"/>
              <a:gd name="adj2" fmla="val -59798"/>
              <a:gd name="adj3" fmla="val 16667"/>
            </a:avLst>
          </a:prstGeom>
          <a:solidFill>
            <a:srgbClr val="F4F418">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smtClean="0">
                <a:solidFill>
                  <a:schemeClr val="tx1"/>
                </a:solidFill>
              </a:rPr>
              <a:t>     You can pop up an arbitrary number of gene lists: from one to as many as there are non-zero intersections in the diagram. Each of these lists can be automatically sent to NEA (as soon as you have chosen a network and FGS set). </a:t>
            </a:r>
          </a:p>
          <a:p>
            <a:r>
              <a:rPr lang="en-US" sz="3200" dirty="0" smtClean="0">
                <a:solidFill>
                  <a:srgbClr val="FF0000"/>
                </a:solidFill>
              </a:rPr>
              <a:t>Note: </a:t>
            </a:r>
            <a:r>
              <a:rPr lang="en-US" sz="3200" dirty="0" smtClean="0">
                <a:solidFill>
                  <a:schemeClr val="tx1"/>
                </a:solidFill>
              </a:rPr>
              <a:t>only visible gene lists with box in the upper right corner </a:t>
            </a:r>
            <a:r>
              <a:rPr lang="en-US" sz="3200" dirty="0">
                <a:solidFill>
                  <a:schemeClr val="tx1"/>
                </a:solidFill>
              </a:rPr>
              <a:t>checked </a:t>
            </a:r>
            <a:r>
              <a:rPr lang="en-US" sz="3200" dirty="0" smtClean="0">
                <a:solidFill>
                  <a:schemeClr val="tx1"/>
                </a:solidFill>
              </a:rPr>
              <a:t>will be treated as AGS.</a:t>
            </a:r>
          </a:p>
          <a:p>
            <a:r>
              <a:rPr lang="en-US" sz="3200" dirty="0" smtClean="0">
                <a:solidFill>
                  <a:schemeClr val="tx1"/>
                </a:solidFill>
              </a:rPr>
              <a:t>A tip: you can also filter/sort genes and copy some/all gene symbols with “</a:t>
            </a:r>
            <a:r>
              <a:rPr lang="en-US" sz="3200" dirty="0" err="1" smtClean="0">
                <a:solidFill>
                  <a:schemeClr val="tx1"/>
                </a:solidFill>
              </a:rPr>
              <a:t>Ctrl+mouse</a:t>
            </a:r>
            <a:r>
              <a:rPr lang="en-US" sz="3200" dirty="0" smtClean="0">
                <a:solidFill>
                  <a:schemeClr val="tx1"/>
                </a:solidFill>
              </a:rPr>
              <a:t> down” and then use just these by pasting this new list in “Plain list” section above. Do not forget then to </a:t>
            </a:r>
            <a:r>
              <a:rPr lang="en-US" sz="3200" dirty="0" smtClean="0">
                <a:solidFill>
                  <a:srgbClr val="FF0000"/>
                </a:solidFill>
              </a:rPr>
              <a:t>uncheck the box </a:t>
            </a:r>
            <a:r>
              <a:rPr lang="en-US" sz="3200" dirty="0" smtClean="0">
                <a:solidFill>
                  <a:schemeClr val="tx1"/>
                </a:solidFill>
              </a:rPr>
              <a:t>near the button “Generate…”. Good luck!</a:t>
            </a:r>
            <a:endParaRPr lang="sv-SE" sz="3200" dirty="0">
              <a:solidFill>
                <a:schemeClr val="tx1"/>
              </a:solidFill>
            </a:endParaRPr>
          </a:p>
        </p:txBody>
      </p:sp>
      <p:pic>
        <p:nvPicPr>
          <p:cNvPr id="24" name="Picture 23" descr="clip-art-mouse-pointer-click-1701577.png"/>
          <p:cNvPicPr>
            <a:picLocks noChangeAspect="1"/>
          </p:cNvPicPr>
          <p:nvPr/>
        </p:nvPicPr>
        <p:blipFill>
          <a:blip r:embed="rId7" cstate="print"/>
          <a:stretch>
            <a:fillRect/>
          </a:stretch>
        </p:blipFill>
        <p:spPr>
          <a:xfrm rot="4806627">
            <a:off x="33055294" y="2697538"/>
            <a:ext cx="1064296" cy="1120347"/>
          </a:xfrm>
          <a:prstGeom prst="rect">
            <a:avLst/>
          </a:prstGeom>
        </p:spPr>
      </p:pic>
      <p:sp>
        <p:nvSpPr>
          <p:cNvPr id="13" name="TextBox 12"/>
          <p:cNvSpPr txBox="1"/>
          <p:nvPr/>
        </p:nvSpPr>
        <p:spPr>
          <a:xfrm>
            <a:off x="7897487" y="7009413"/>
            <a:ext cx="6900693" cy="7725192"/>
          </a:xfrm>
          <a:prstGeom prst="rect">
            <a:avLst/>
          </a:prstGeom>
          <a:noFill/>
        </p:spPr>
        <p:txBody>
          <a:bodyPr wrap="square" rtlCol="0">
            <a:spAutoFit/>
          </a:bodyPr>
          <a:lstStyle/>
          <a:p>
            <a:r>
              <a:rPr lang="en-US" sz="49600" b="1" dirty="0" smtClean="0">
                <a:ln w="12700">
                  <a:solidFill>
                    <a:schemeClr val="tx2">
                      <a:satMod val="155000"/>
                    </a:schemeClr>
                  </a:solidFill>
                  <a:prstDash val="solid"/>
                </a:ln>
                <a:solidFill>
                  <a:schemeClr val="bg2">
                    <a:tint val="85000"/>
                    <a:satMod val="155000"/>
                    <a:alpha val="19000"/>
                  </a:schemeClr>
                </a:solidFill>
                <a:effectLst>
                  <a:glow rad="101600">
                    <a:schemeClr val="accent4">
                      <a:satMod val="175000"/>
                      <a:alpha val="50000"/>
                    </a:schemeClr>
                  </a:glow>
                  <a:outerShdw blurRad="41275" dist="20320" dir="1800000" algn="tl" rotWithShape="0">
                    <a:srgbClr val="000000">
                      <a:alpha val="40000"/>
                    </a:srgbClr>
                  </a:outerShdw>
                </a:effectLst>
              </a:rPr>
              <a:t>1</a:t>
            </a:r>
            <a:endParaRPr lang="sv-SE" sz="8800" dirty="0">
              <a:solidFill>
                <a:schemeClr val="bg2">
                  <a:tint val="85000"/>
                  <a:satMod val="155000"/>
                  <a:alpha val="19000"/>
                </a:schemeClr>
              </a:solidFill>
              <a:effectLst>
                <a:glow rad="101600">
                  <a:schemeClr val="accent4">
                    <a:satMod val="175000"/>
                    <a:alpha val="50000"/>
                  </a:schemeClr>
                </a:glow>
                <a:outerShdw blurRad="41275" dist="20320" dir="1800000" algn="tl" rotWithShape="0">
                  <a:srgbClr val="000000">
                    <a:alpha val="40000"/>
                  </a:srgbClr>
                </a:outerShdw>
              </a:effectLst>
            </a:endParaRPr>
          </a:p>
        </p:txBody>
      </p:sp>
      <p:sp>
        <p:nvSpPr>
          <p:cNvPr id="26" name="TextBox 25"/>
          <p:cNvSpPr txBox="1"/>
          <p:nvPr/>
        </p:nvSpPr>
        <p:spPr>
          <a:xfrm>
            <a:off x="6805292" y="25587477"/>
            <a:ext cx="6900693" cy="7725192"/>
          </a:xfrm>
          <a:prstGeom prst="rect">
            <a:avLst/>
          </a:prstGeom>
          <a:noFill/>
        </p:spPr>
        <p:txBody>
          <a:bodyPr wrap="square" rtlCol="0">
            <a:spAutoFit/>
          </a:bodyPr>
          <a:lstStyle/>
          <a:p>
            <a:r>
              <a:rPr lang="en-US" sz="49600" b="1" dirty="0" smtClean="0">
                <a:ln w="12700">
                  <a:solidFill>
                    <a:schemeClr val="tx2">
                      <a:satMod val="155000"/>
                    </a:schemeClr>
                  </a:solidFill>
                  <a:prstDash val="solid"/>
                </a:ln>
                <a:solidFill>
                  <a:schemeClr val="bg2">
                    <a:tint val="85000"/>
                    <a:satMod val="155000"/>
                    <a:alpha val="19000"/>
                  </a:schemeClr>
                </a:solidFill>
                <a:effectLst>
                  <a:glow rad="101600">
                    <a:schemeClr val="accent4">
                      <a:satMod val="175000"/>
                      <a:alpha val="50000"/>
                    </a:schemeClr>
                  </a:glow>
                  <a:outerShdw blurRad="41275" dist="20320" dir="1800000" algn="tl" rotWithShape="0">
                    <a:srgbClr val="000000">
                      <a:alpha val="40000"/>
                    </a:srgbClr>
                  </a:outerShdw>
                </a:effectLst>
              </a:rPr>
              <a:t>2</a:t>
            </a:r>
            <a:endParaRPr lang="sv-SE" sz="8800" dirty="0">
              <a:solidFill>
                <a:schemeClr val="bg2">
                  <a:tint val="85000"/>
                  <a:satMod val="155000"/>
                  <a:alpha val="19000"/>
                </a:schemeClr>
              </a:solidFill>
              <a:effectLst>
                <a:glow rad="101600">
                  <a:schemeClr val="accent4">
                    <a:satMod val="175000"/>
                    <a:alpha val="50000"/>
                  </a:schemeClr>
                </a:glow>
                <a:outerShdw blurRad="41275" dist="20320" dir="1800000" algn="tl" rotWithShape="0">
                  <a:srgbClr val="000000">
                    <a:alpha val="40000"/>
                  </a:srgbClr>
                </a:outerShdw>
              </a:effectLst>
            </a:endParaRPr>
          </a:p>
        </p:txBody>
      </p:sp>
      <p:sp>
        <p:nvSpPr>
          <p:cNvPr id="27" name="TextBox 26"/>
          <p:cNvSpPr txBox="1"/>
          <p:nvPr/>
        </p:nvSpPr>
        <p:spPr>
          <a:xfrm>
            <a:off x="38314829" y="3184119"/>
            <a:ext cx="4854503" cy="7725192"/>
          </a:xfrm>
          <a:prstGeom prst="rect">
            <a:avLst/>
          </a:prstGeom>
          <a:noFill/>
        </p:spPr>
        <p:txBody>
          <a:bodyPr wrap="square" rtlCol="0">
            <a:spAutoFit/>
          </a:bodyPr>
          <a:lstStyle/>
          <a:p>
            <a:r>
              <a:rPr lang="en-US" sz="49600" b="1" dirty="0" smtClean="0">
                <a:ln w="12700">
                  <a:solidFill>
                    <a:schemeClr val="tx2">
                      <a:satMod val="155000"/>
                    </a:schemeClr>
                  </a:solidFill>
                  <a:prstDash val="solid"/>
                </a:ln>
                <a:solidFill>
                  <a:schemeClr val="bg2">
                    <a:tint val="85000"/>
                    <a:satMod val="155000"/>
                    <a:alpha val="19000"/>
                  </a:schemeClr>
                </a:solidFill>
                <a:effectLst>
                  <a:glow rad="101600">
                    <a:schemeClr val="accent4">
                      <a:satMod val="175000"/>
                      <a:alpha val="50000"/>
                    </a:schemeClr>
                  </a:glow>
                  <a:outerShdw blurRad="41275" dist="20320" dir="1800000" algn="tl" rotWithShape="0">
                    <a:srgbClr val="000000">
                      <a:alpha val="40000"/>
                    </a:srgbClr>
                  </a:outerShdw>
                </a:effectLst>
              </a:rPr>
              <a:t>3</a:t>
            </a:r>
            <a:endParaRPr lang="sv-SE" sz="8800" dirty="0">
              <a:solidFill>
                <a:schemeClr val="bg2">
                  <a:tint val="85000"/>
                  <a:satMod val="155000"/>
                  <a:alpha val="19000"/>
                </a:schemeClr>
              </a:solidFill>
              <a:effectLst>
                <a:glow rad="101600">
                  <a:schemeClr val="accent4">
                    <a:satMod val="175000"/>
                    <a:alpha val="50000"/>
                  </a:schemeClr>
                </a:glow>
                <a:outerShdw blurRad="41275" dist="20320" dir="1800000" algn="tl" rotWithShape="0">
                  <a:srgbClr val="000000">
                    <a:alpha val="40000"/>
                  </a:srgbClr>
                </a:outerShdw>
              </a:effectLst>
            </a:endParaRPr>
          </a:p>
        </p:txBody>
      </p:sp>
      <p:sp>
        <p:nvSpPr>
          <p:cNvPr id="28" name="TextBox 27"/>
          <p:cNvSpPr txBox="1"/>
          <p:nvPr/>
        </p:nvSpPr>
        <p:spPr>
          <a:xfrm>
            <a:off x="25111311" y="3264997"/>
            <a:ext cx="4088469" cy="7725192"/>
          </a:xfrm>
          <a:prstGeom prst="rect">
            <a:avLst/>
          </a:prstGeom>
          <a:noFill/>
        </p:spPr>
        <p:txBody>
          <a:bodyPr wrap="square" rtlCol="0">
            <a:spAutoFit/>
          </a:bodyPr>
          <a:lstStyle/>
          <a:p>
            <a:r>
              <a:rPr lang="en-US" sz="49600" b="1" dirty="0" smtClean="0">
                <a:ln w="12700">
                  <a:solidFill>
                    <a:schemeClr val="tx2">
                      <a:satMod val="155000"/>
                    </a:schemeClr>
                  </a:solidFill>
                  <a:prstDash val="solid"/>
                </a:ln>
                <a:solidFill>
                  <a:schemeClr val="bg2">
                    <a:tint val="85000"/>
                    <a:satMod val="155000"/>
                    <a:alpha val="19000"/>
                  </a:schemeClr>
                </a:solidFill>
                <a:effectLst>
                  <a:glow rad="101600">
                    <a:schemeClr val="accent4">
                      <a:satMod val="175000"/>
                      <a:alpha val="50000"/>
                    </a:schemeClr>
                  </a:glow>
                  <a:outerShdw blurRad="41275" dist="20320" dir="1800000" algn="tl" rotWithShape="0">
                    <a:srgbClr val="000000">
                      <a:alpha val="40000"/>
                    </a:srgbClr>
                  </a:outerShdw>
                </a:effectLst>
              </a:rPr>
              <a:t>4</a:t>
            </a:r>
            <a:endParaRPr lang="sv-SE" sz="8800" dirty="0">
              <a:solidFill>
                <a:schemeClr val="bg2">
                  <a:tint val="85000"/>
                  <a:satMod val="155000"/>
                  <a:alpha val="19000"/>
                </a:schemeClr>
              </a:solidFill>
              <a:effectLst>
                <a:glow rad="101600">
                  <a:schemeClr val="accent4">
                    <a:satMod val="175000"/>
                    <a:alpha val="50000"/>
                  </a:schemeClr>
                </a:glow>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3630915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587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8581</TotalTime>
  <Words>3433</Words>
  <Application>Microsoft Office PowerPoint</Application>
  <PresentationFormat>Custom</PresentationFormat>
  <Paragraphs>202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andrej.alekseenko</dc:creator>
  <cp:lastModifiedBy>andrej.alekseenko</cp:lastModifiedBy>
  <cp:revision>91</cp:revision>
  <dcterms:created xsi:type="dcterms:W3CDTF">2015-09-22T15:26:40Z</dcterms:created>
  <dcterms:modified xsi:type="dcterms:W3CDTF">2017-02-06T17:39:00Z</dcterms:modified>
</cp:coreProperties>
</file>