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27ADDED-83E0-454D-8E8C-4CAA24F8FDC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160" y="81360"/>
            <a:ext cx="6913080" cy="37490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186080" y="483840"/>
            <a:ext cx="1097280" cy="502920"/>
          </a:xfrm>
          <a:prstGeom prst="wedgeRectCallout">
            <a:avLst>
              <a:gd name="adj1" fmla="val -8359"/>
              <a:gd name="adj2" fmla="val 22666"/>
            </a:avLst>
          </a:prstGeom>
          <a:solidFill>
            <a:srgbClr val="ff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User list (green at the center) </a:t>
            </a:r>
            <a:endParaRPr/>
          </a:p>
          <a:p>
            <a:pPr algn="ctr"/>
            <a:r>
              <a:rPr lang="en-US" sz="600">
                <a:latin typeface="Arial"/>
              </a:rPr>
              <a:t>connected to various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pathways from fgs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903960" y="549720"/>
            <a:ext cx="777240" cy="320040"/>
          </a:xfrm>
          <a:prstGeom prst="wedgeRectCallout">
            <a:avLst>
              <a:gd name="adj1" fmla="val -9520"/>
              <a:gd name="adj2" fmla="val 43806"/>
            </a:avLst>
          </a:prstGeom>
          <a:solidFill>
            <a:srgbClr val="ff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Zoom-in and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zoom-out to </a:t>
            </a:r>
            <a:endParaRPr/>
          </a:p>
          <a:p>
            <a:pPr algn="ctr"/>
            <a:r>
              <a:rPr lang="en-US" sz="600">
                <a:latin typeface="Arial"/>
              </a:rPr>
              <a:t>adjust the network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6063840" y="72360"/>
            <a:ext cx="914400" cy="286200"/>
          </a:xfrm>
          <a:prstGeom prst="wedgeRectCallout">
            <a:avLst>
              <a:gd name="adj1" fmla="val 16159"/>
              <a:gd name="adj2" fmla="val 31178"/>
            </a:avLst>
          </a:prstGeom>
          <a:solidFill>
            <a:srgbClr val="ff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Select various network </a:t>
            </a:r>
            <a:endParaRPr/>
          </a:p>
          <a:p>
            <a:pPr algn="ctr"/>
            <a:r>
              <a:rPr lang="en-US" sz="600">
                <a:latin typeface="Arial"/>
              </a:rPr>
              <a:t>layouts from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Drop-down menu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4826160" y="3173760"/>
            <a:ext cx="640080" cy="365760"/>
          </a:xfrm>
          <a:prstGeom prst="wedgeRectCallout">
            <a:avLst>
              <a:gd name="adj1" fmla="val 25764"/>
              <a:gd name="adj2" fmla="val -8877"/>
            </a:avLst>
          </a:prstGeom>
          <a:solidFill>
            <a:srgbClr val="ff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Change the labels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to upper-case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or lower-case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5740560" y="3684240"/>
            <a:ext cx="91440" cy="360"/>
          </a:xfrm>
          <a:prstGeom prst="wedgeRectCallout">
            <a:avLst>
              <a:gd name="adj1" fmla="val 2030"/>
              <a:gd name="adj2" fmla="val 4375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5" name="CustomShape 6"/>
          <p:cNvSpPr/>
          <p:nvPr/>
        </p:nvSpPr>
        <p:spPr>
          <a:xfrm>
            <a:off x="6883560" y="2298600"/>
            <a:ext cx="479160" cy="365760"/>
          </a:xfrm>
          <a:prstGeom prst="wedgeRectCallout">
            <a:avLst>
              <a:gd name="adj1" fmla="val -10800"/>
              <a:gd name="adj2" fmla="val 24382"/>
            </a:avLst>
          </a:prstGeom>
          <a:solidFill>
            <a:srgbClr val="ffff99"/>
          </a:solidFill>
          <a:ln>
            <a:solidFill>
              <a:srgbClr val="9999ff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Adjust the </a:t>
            </a:r>
            <a:endParaRPr/>
          </a:p>
          <a:p>
            <a:pPr algn="ctr"/>
            <a:r>
              <a:rPr lang="en-US" sz="600">
                <a:latin typeface="Arial"/>
              </a:rPr>
              <a:t>size </a:t>
            </a:r>
            <a:endParaRPr/>
          </a:p>
          <a:p>
            <a:pPr algn="ctr"/>
            <a:r>
              <a:rPr lang="en-US" sz="600">
                <a:latin typeface="Arial"/>
              </a:rPr>
              <a:t>of nodes </a:t>
            </a:r>
            <a:endParaRPr/>
          </a:p>
          <a:p>
            <a:pPr algn="ctr"/>
            <a:r>
              <a:rPr lang="en-US" sz="600">
                <a:latin typeface="Arial"/>
              </a:rPr>
              <a:t>(circles)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6243480" y="1859400"/>
            <a:ext cx="822960" cy="274320"/>
          </a:xfrm>
          <a:prstGeom prst="wedgeRectCallout">
            <a:avLst>
              <a:gd name="adj1" fmla="val 4495"/>
              <a:gd name="adj2" fmla="val 43143"/>
            </a:avLst>
          </a:prstGeom>
          <a:solidFill>
            <a:srgbClr val="ff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Adjust the edge(lines)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confidence</a:t>
            </a:r>
            <a:endParaRPr/>
          </a:p>
        </p:txBody>
      </p:sp>
      <p:sp>
        <p:nvSpPr>
          <p:cNvPr id="47" name="CustomShape 8"/>
          <p:cNvSpPr/>
          <p:nvPr/>
        </p:nvSpPr>
        <p:spPr>
          <a:xfrm>
            <a:off x="547920" y="3226680"/>
            <a:ext cx="763920" cy="349920"/>
          </a:xfrm>
          <a:prstGeom prst="wedgeRoundRectCallout">
            <a:avLst>
              <a:gd name="adj1" fmla="val 18802"/>
              <a:gd name="adj2" fmla="val -7769"/>
            </a:avLst>
          </a:prstGeom>
          <a:solidFill>
            <a:srgbClr val="ff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Right click on the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node (circle)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to exclude</a:t>
            </a:r>
            <a:endParaRPr/>
          </a:p>
          <a:p>
            <a:pPr algn="ctr"/>
            <a:r>
              <a:rPr lang="en-US" sz="600">
                <a:latin typeface="Arial"/>
              </a:rPr>
              <a:t> </a:t>
            </a:r>
            <a:r>
              <a:rPr lang="en-US" sz="600">
                <a:latin typeface="Arial"/>
              </a:rPr>
              <a:t>from the network</a:t>
            </a:r>
            <a:endParaRPr/>
          </a:p>
        </p:txBody>
      </p:sp>
      <p:sp>
        <p:nvSpPr>
          <p:cNvPr id="48" name="CustomShape 9"/>
          <p:cNvSpPr/>
          <p:nvPr/>
        </p:nvSpPr>
        <p:spPr>
          <a:xfrm>
            <a:off x="6640200" y="862920"/>
            <a:ext cx="709920" cy="323640"/>
          </a:xfrm>
          <a:prstGeom prst="wedgeRoundRectCallout">
            <a:avLst>
              <a:gd name="adj1" fmla="val 5068"/>
              <a:gd name="adj2" fmla="val 30960"/>
            </a:avLst>
          </a:prstGeom>
          <a:solidFill>
            <a:srgbClr val="ff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600">
                <a:latin typeface="Arial"/>
              </a:rPr>
              <a:t>After all modifications, </a:t>
            </a:r>
            <a:endParaRPr/>
          </a:p>
          <a:p>
            <a:pPr algn="ctr"/>
            <a:r>
              <a:rPr lang="en-US" sz="600">
                <a:latin typeface="Arial"/>
              </a:rPr>
              <a:t>save the image </a:t>
            </a:r>
            <a:endParaRPr/>
          </a:p>
          <a:p>
            <a:pPr algn="ctr"/>
            <a:r>
              <a:rPr lang="en-US" sz="600">
                <a:latin typeface="Arial"/>
              </a:rPr>
              <a:t>to local computer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