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9" r:id="rId2"/>
    <p:sldId id="270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FD966"/>
    <a:srgbClr val="7F7F7F"/>
    <a:srgbClr val="F8CE7C"/>
    <a:srgbClr val="D0B0A9"/>
    <a:srgbClr val="4C302A"/>
    <a:srgbClr val="B7A784"/>
    <a:srgbClr val="D2836E"/>
    <a:srgbClr val="B59666"/>
    <a:srgbClr val="4B3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6327" autoAdjust="0"/>
  </p:normalViewPr>
  <p:slideViewPr>
    <p:cSldViewPr snapToGrid="0">
      <p:cViewPr varScale="1">
        <p:scale>
          <a:sx n="106" d="100"/>
          <a:sy n="106" d="100"/>
        </p:scale>
        <p:origin x="96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FC243-3E68-4BFF-A505-ADDF9D7195A4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7D84A-3049-44F6-8517-64F0971FD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77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545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661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376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091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589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470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288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949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2249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2026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993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407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5430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452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235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214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75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937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17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62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393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A646B-F117-4928-A8A2-1716300C34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onstantia" panose="02030602050306030303" pitchFamily="18" charset="0"/>
              </a:defRPr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781FEE-C1F4-469A-9E36-8F4601D2ECE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onstantia" panose="0203060205030603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8552C6-A02E-47D7-A268-DC48634E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fld id="{B7FFDAE1-EB67-42CF-B593-56AA292DA8C8}" type="datetimeFigureOut">
              <a:rPr lang="zh-CN" altLang="en-US" smtClean="0"/>
              <a:pPr/>
              <a:t>2022/5/19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628B0-905E-46AF-9C51-C2B5AF89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B8A775-5E37-4409-A4E7-F0814E9F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fld id="{DA1E6056-67A1-460C-8D55-8E07980926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59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16F80-4702-44BD-867F-324A473EAB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F0CDC5-CE5D-4691-97FD-895FAEEA2B4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tr-TR" altLang="zh-CN" dirty="0" err="1"/>
              <a:t>Download</a:t>
            </a:r>
            <a:r>
              <a:rPr lang="tr-TR" altLang="zh-CN" dirty="0"/>
              <a:t> </a:t>
            </a:r>
            <a:r>
              <a:rPr lang="tr-TR" altLang="zh-CN" dirty="0" err="1"/>
              <a:t>free</a:t>
            </a:r>
            <a:endParaRPr lang="tr-TR" altLang="zh-CN" dirty="0"/>
          </a:p>
          <a:p>
            <a:pPr lvl="1"/>
            <a:r>
              <a:rPr lang="tr-TR" altLang="zh-CN" dirty="0" err="1"/>
              <a:t>Powerpoint</a:t>
            </a:r>
            <a:r>
              <a:rPr lang="tr-TR" altLang="zh-CN" dirty="0"/>
              <a:t> </a:t>
            </a:r>
            <a:r>
              <a:rPr lang="tr-TR" altLang="zh-CN" dirty="0" err="1"/>
              <a:t>template</a:t>
            </a:r>
            <a:endParaRPr lang="tr-TR" altLang="zh-CN" dirty="0"/>
          </a:p>
          <a:p>
            <a:pPr lvl="2"/>
            <a:r>
              <a:rPr lang="tr-TR" altLang="zh-CN" dirty="0" err="1"/>
              <a:t>and</a:t>
            </a:r>
            <a:endParaRPr lang="tr-TR" altLang="zh-CN" dirty="0"/>
          </a:p>
          <a:p>
            <a:pPr lvl="3"/>
            <a:r>
              <a:rPr lang="tr-TR" altLang="zh-CN" dirty="0"/>
              <a:t>Google </a:t>
            </a:r>
            <a:r>
              <a:rPr lang="tr-TR" altLang="zh-CN" dirty="0" err="1"/>
              <a:t>slides</a:t>
            </a:r>
            <a:endParaRPr lang="tr-TR" altLang="zh-CN" dirty="0"/>
          </a:p>
          <a:p>
            <a:pPr lvl="4"/>
            <a:r>
              <a:rPr lang="tr-TR" altLang="zh-CN" dirty="0"/>
              <a:t>Presentation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</a:t>
            </a:r>
            <a:r>
              <a:rPr lang="tr-TR" altLang="zh-CN" dirty="0"/>
              <a:t>.</a:t>
            </a:r>
          </a:p>
          <a:p>
            <a:pPr lvl="0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CE9BBA-8B26-464A-893C-B296D43F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601B33-B587-4FB0-85AB-DDC1F4A3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10712C-C969-4C2A-8ABC-CCD2466F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33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EEDC4F-CF6F-4F5A-B7D5-5DDA55C29556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88988E-73BA-47A0-9593-2824B50A451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altLang="zh-CN" dirty="0" err="1"/>
              <a:t>Download</a:t>
            </a:r>
            <a:r>
              <a:rPr lang="tr-TR" altLang="zh-CN" dirty="0"/>
              <a:t> </a:t>
            </a:r>
            <a:r>
              <a:rPr lang="tr-TR" altLang="zh-CN" dirty="0" err="1"/>
              <a:t>free</a:t>
            </a:r>
            <a:endParaRPr lang="tr-TR" altLang="zh-CN" dirty="0"/>
          </a:p>
          <a:p>
            <a:pPr lvl="1"/>
            <a:r>
              <a:rPr lang="tr-TR" altLang="zh-CN" dirty="0" err="1"/>
              <a:t>Powerpoint</a:t>
            </a:r>
            <a:r>
              <a:rPr lang="tr-TR" altLang="zh-CN" dirty="0"/>
              <a:t> </a:t>
            </a:r>
            <a:r>
              <a:rPr lang="tr-TR" altLang="zh-CN" dirty="0" err="1"/>
              <a:t>template</a:t>
            </a:r>
            <a:endParaRPr lang="tr-TR" altLang="zh-CN" dirty="0"/>
          </a:p>
          <a:p>
            <a:pPr lvl="2"/>
            <a:r>
              <a:rPr lang="tr-TR" altLang="zh-CN" dirty="0" err="1"/>
              <a:t>and</a:t>
            </a:r>
            <a:endParaRPr lang="tr-TR" altLang="zh-CN" dirty="0"/>
          </a:p>
          <a:p>
            <a:pPr lvl="3"/>
            <a:r>
              <a:rPr lang="tr-TR" altLang="zh-CN" dirty="0"/>
              <a:t>Google </a:t>
            </a:r>
            <a:r>
              <a:rPr lang="tr-TR" altLang="zh-CN" dirty="0" err="1"/>
              <a:t>slides</a:t>
            </a:r>
            <a:endParaRPr lang="tr-TR" altLang="zh-CN" dirty="0"/>
          </a:p>
          <a:p>
            <a:pPr lvl="4"/>
            <a:r>
              <a:rPr lang="tr-TR" altLang="zh-CN" dirty="0"/>
              <a:t>Presentation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</a:t>
            </a:r>
            <a:r>
              <a:rPr lang="tr-TR" altLang="zh-CN" dirty="0"/>
              <a:t>.</a:t>
            </a:r>
          </a:p>
          <a:p>
            <a:pPr lvl="0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CE60E4-1A17-46B8-BD11-6895D1EA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9CB261-00A7-4DFD-8566-0F34AD0B2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1146E0-61EB-40A0-AEB0-9AAA4858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40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9B327-6DC4-489C-A130-8CF667D3CD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6EB504-E0E5-46C5-B6D0-95B1660E27D6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  <a:lvl2pPr>
              <a:defRPr>
                <a:latin typeface="Constantia" panose="02030602050306030303" pitchFamily="18" charset="0"/>
              </a:defRPr>
            </a:lvl2pPr>
            <a:lvl3pPr>
              <a:defRPr>
                <a:latin typeface="Constantia" panose="02030602050306030303" pitchFamily="18" charset="0"/>
              </a:defRPr>
            </a:lvl3pPr>
            <a:lvl4pPr>
              <a:defRPr>
                <a:latin typeface="Constantia" panose="02030602050306030303" pitchFamily="18" charset="0"/>
              </a:defRPr>
            </a:lvl4pPr>
            <a:lvl5pPr>
              <a:defRPr>
                <a:latin typeface="Constantia" panose="02030602050306030303" pitchFamily="18" charset="0"/>
              </a:defRPr>
            </a:lvl5pPr>
          </a:lstStyle>
          <a:p>
            <a:pPr lvl="0"/>
            <a:r>
              <a:rPr lang="tr-TR" altLang="zh-CN" dirty="0" err="1"/>
              <a:t>Download</a:t>
            </a:r>
            <a:r>
              <a:rPr lang="tr-TR" altLang="zh-CN" dirty="0"/>
              <a:t> </a:t>
            </a:r>
            <a:r>
              <a:rPr lang="tr-TR" altLang="zh-CN" dirty="0" err="1"/>
              <a:t>free</a:t>
            </a:r>
            <a:endParaRPr lang="tr-TR" altLang="zh-CN" dirty="0"/>
          </a:p>
          <a:p>
            <a:pPr lvl="1"/>
            <a:r>
              <a:rPr lang="tr-TR" altLang="zh-CN" dirty="0" err="1"/>
              <a:t>Powerpoint</a:t>
            </a:r>
            <a:r>
              <a:rPr lang="tr-TR" altLang="zh-CN" dirty="0"/>
              <a:t> </a:t>
            </a:r>
            <a:r>
              <a:rPr lang="tr-TR" altLang="zh-CN" dirty="0" err="1"/>
              <a:t>template</a:t>
            </a:r>
            <a:endParaRPr lang="tr-TR" altLang="zh-CN" dirty="0"/>
          </a:p>
          <a:p>
            <a:pPr lvl="2"/>
            <a:r>
              <a:rPr lang="tr-TR" altLang="zh-CN" dirty="0" err="1"/>
              <a:t>and</a:t>
            </a:r>
            <a:endParaRPr lang="tr-TR" altLang="zh-CN" dirty="0"/>
          </a:p>
          <a:p>
            <a:pPr lvl="3"/>
            <a:r>
              <a:rPr lang="tr-TR" altLang="zh-CN" dirty="0"/>
              <a:t>Google </a:t>
            </a:r>
            <a:r>
              <a:rPr lang="tr-TR" altLang="zh-CN" dirty="0" err="1"/>
              <a:t>slides</a:t>
            </a:r>
            <a:endParaRPr lang="tr-TR" altLang="zh-CN" dirty="0"/>
          </a:p>
          <a:p>
            <a:pPr lvl="4"/>
            <a:r>
              <a:rPr lang="tr-TR" altLang="zh-CN" dirty="0"/>
              <a:t>Presentation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</a:t>
            </a:r>
            <a:r>
              <a:rPr lang="tr-TR" altLang="zh-CN" dirty="0"/>
              <a:t>.</a:t>
            </a:r>
          </a:p>
          <a:p>
            <a:pPr lvl="0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30CF13-8903-4992-88F7-C55D7F4E7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fld id="{B7FFDAE1-EB67-42CF-B593-56AA292DA8C8}" type="datetimeFigureOut">
              <a:rPr lang="zh-CN" altLang="en-US" smtClean="0"/>
              <a:pPr/>
              <a:t>2022/5/19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1C592-991D-4A88-81B0-FA07E26D1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6A61AE-DFB6-4E40-B78C-76E64498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fld id="{DA1E6056-67A1-460C-8D55-8E07980926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2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EF327-DE46-4FD7-851C-CAD5A20AC8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Constantia" panose="02030602050306030303" pitchFamily="18" charset="0"/>
              </a:defRPr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308B61-6FAC-4108-97CC-3ACD182B931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0CB1DC-8355-42C5-AF00-8E36F02E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fld id="{B7FFDAE1-EB67-42CF-B593-56AA292DA8C8}" type="datetimeFigureOut">
              <a:rPr lang="zh-CN" altLang="en-US" smtClean="0"/>
              <a:pPr/>
              <a:t>2022/5/19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65AD0-D1B3-49A8-9F94-E603B5BA1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33DBE1-743B-438D-92D3-E40E206A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fld id="{DA1E6056-67A1-460C-8D55-8E07980926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13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495710" y="356975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6DA7060-857A-4930-832C-C09BFD4FCF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FF8F7-2B15-4A01-A575-53845FA96B4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  <a:lvl2pPr>
              <a:defRPr>
                <a:latin typeface="Constantia" panose="02030602050306030303" pitchFamily="18" charset="0"/>
              </a:defRPr>
            </a:lvl2pPr>
            <a:lvl3pPr>
              <a:defRPr>
                <a:latin typeface="Constantia" panose="02030602050306030303" pitchFamily="18" charset="0"/>
              </a:defRPr>
            </a:lvl3pPr>
            <a:lvl4pPr>
              <a:defRPr>
                <a:latin typeface="Constantia" panose="02030602050306030303" pitchFamily="18" charset="0"/>
              </a:defRPr>
            </a:lvl4pPr>
            <a:lvl5pPr>
              <a:defRPr>
                <a:latin typeface="Constantia" panose="02030602050306030303" pitchFamily="18" charset="0"/>
              </a:defRPr>
            </a:lvl5pPr>
          </a:lstStyle>
          <a:p>
            <a:pPr lvl="0"/>
            <a:r>
              <a:rPr lang="tr-TR" altLang="zh-CN" dirty="0" err="1"/>
              <a:t>Download</a:t>
            </a:r>
            <a:r>
              <a:rPr lang="tr-TR" altLang="zh-CN" dirty="0"/>
              <a:t> </a:t>
            </a:r>
            <a:r>
              <a:rPr lang="tr-TR" altLang="zh-CN" dirty="0" err="1"/>
              <a:t>free</a:t>
            </a:r>
            <a:endParaRPr lang="tr-TR" altLang="zh-CN" dirty="0"/>
          </a:p>
          <a:p>
            <a:pPr lvl="1"/>
            <a:r>
              <a:rPr lang="tr-TR" altLang="zh-CN" dirty="0" err="1"/>
              <a:t>Powerpoint</a:t>
            </a:r>
            <a:r>
              <a:rPr lang="tr-TR" altLang="zh-CN" dirty="0"/>
              <a:t> </a:t>
            </a:r>
            <a:r>
              <a:rPr lang="tr-TR" altLang="zh-CN" dirty="0" err="1"/>
              <a:t>template</a:t>
            </a:r>
            <a:endParaRPr lang="tr-TR" altLang="zh-CN" dirty="0"/>
          </a:p>
          <a:p>
            <a:pPr lvl="2"/>
            <a:r>
              <a:rPr lang="tr-TR" altLang="zh-CN" dirty="0" err="1"/>
              <a:t>and</a:t>
            </a:r>
            <a:endParaRPr lang="tr-TR" altLang="zh-CN" dirty="0"/>
          </a:p>
          <a:p>
            <a:pPr lvl="3"/>
            <a:r>
              <a:rPr lang="tr-TR" altLang="zh-CN" dirty="0"/>
              <a:t>Google </a:t>
            </a:r>
            <a:r>
              <a:rPr lang="tr-TR" altLang="zh-CN" dirty="0" err="1"/>
              <a:t>slides</a:t>
            </a:r>
            <a:endParaRPr lang="tr-TR" altLang="zh-CN" dirty="0"/>
          </a:p>
          <a:p>
            <a:pPr lvl="4"/>
            <a:r>
              <a:rPr lang="tr-TR" altLang="zh-CN" dirty="0"/>
              <a:t>Presentation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</a:t>
            </a:r>
            <a:r>
              <a:rPr lang="tr-TR" altLang="zh-CN" dirty="0"/>
              <a:t>.</a:t>
            </a:r>
          </a:p>
          <a:p>
            <a:pPr lvl="0"/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701E7A-8C68-4E20-A803-855BD0F40B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  <a:lvl2pPr>
              <a:defRPr>
                <a:latin typeface="Constantia" panose="02030602050306030303" pitchFamily="18" charset="0"/>
              </a:defRPr>
            </a:lvl2pPr>
            <a:lvl3pPr>
              <a:defRPr>
                <a:latin typeface="Constantia" panose="02030602050306030303" pitchFamily="18" charset="0"/>
              </a:defRPr>
            </a:lvl3pPr>
            <a:lvl4pPr>
              <a:defRPr>
                <a:latin typeface="Constantia" panose="02030602050306030303" pitchFamily="18" charset="0"/>
              </a:defRPr>
            </a:lvl4pPr>
            <a:lvl5pPr>
              <a:defRPr>
                <a:latin typeface="Constantia" panose="02030602050306030303" pitchFamily="18" charset="0"/>
              </a:defRPr>
            </a:lvl5pPr>
          </a:lstStyle>
          <a:p>
            <a:pPr lvl="0"/>
            <a:r>
              <a:rPr lang="tr-TR" altLang="zh-CN" dirty="0" err="1"/>
              <a:t>Download</a:t>
            </a:r>
            <a:r>
              <a:rPr lang="tr-TR" altLang="zh-CN" dirty="0"/>
              <a:t> </a:t>
            </a:r>
            <a:r>
              <a:rPr lang="tr-TR" altLang="zh-CN" dirty="0" err="1"/>
              <a:t>free</a:t>
            </a:r>
            <a:endParaRPr lang="tr-TR" altLang="zh-CN" dirty="0"/>
          </a:p>
          <a:p>
            <a:pPr lvl="1"/>
            <a:r>
              <a:rPr lang="tr-TR" altLang="zh-CN" dirty="0" err="1"/>
              <a:t>Powerpoint</a:t>
            </a:r>
            <a:r>
              <a:rPr lang="tr-TR" altLang="zh-CN" dirty="0"/>
              <a:t> </a:t>
            </a:r>
            <a:r>
              <a:rPr lang="tr-TR" altLang="zh-CN" dirty="0" err="1"/>
              <a:t>template</a:t>
            </a:r>
            <a:endParaRPr lang="tr-TR" altLang="zh-CN" dirty="0"/>
          </a:p>
          <a:p>
            <a:pPr lvl="2"/>
            <a:r>
              <a:rPr lang="tr-TR" altLang="zh-CN" dirty="0" err="1"/>
              <a:t>and</a:t>
            </a:r>
            <a:endParaRPr lang="tr-TR" altLang="zh-CN" dirty="0"/>
          </a:p>
          <a:p>
            <a:pPr lvl="3"/>
            <a:r>
              <a:rPr lang="tr-TR" altLang="zh-CN" dirty="0"/>
              <a:t>Google </a:t>
            </a:r>
            <a:r>
              <a:rPr lang="tr-TR" altLang="zh-CN" dirty="0" err="1"/>
              <a:t>slides</a:t>
            </a:r>
            <a:endParaRPr lang="tr-TR" altLang="zh-CN" dirty="0"/>
          </a:p>
          <a:p>
            <a:pPr lvl="4"/>
            <a:r>
              <a:rPr lang="tr-TR" altLang="zh-CN" dirty="0"/>
              <a:t>Presentation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</a:t>
            </a:r>
            <a:r>
              <a:rPr lang="tr-TR" altLang="zh-CN" dirty="0"/>
              <a:t>.</a:t>
            </a:r>
          </a:p>
          <a:p>
            <a:pPr lvl="0"/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615B9C-5EC5-4D9B-B5D9-BB2972780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fld id="{B7FFDAE1-EB67-42CF-B593-56AA292DA8C8}" type="datetimeFigureOut">
              <a:rPr lang="zh-CN" altLang="en-US" smtClean="0"/>
              <a:pPr/>
              <a:t>2022/5/19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2F8F48-9F51-4F97-9DA9-9E015ACE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A7C295-EAAA-41B7-986C-D8AFF63F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fld id="{DA1E6056-67A1-460C-8D55-8E07980926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77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F4CDC-4DFE-4DB1-972E-CE28FCB9A1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09ECFB-135A-4BF2-82FE-C099094248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onstantia" panose="0203060205030603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914377-BA6A-4199-BDEB-7EFD3B82FC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  <a:lvl2pPr>
              <a:defRPr>
                <a:latin typeface="Constantia" panose="02030602050306030303" pitchFamily="18" charset="0"/>
              </a:defRPr>
            </a:lvl2pPr>
            <a:lvl3pPr>
              <a:defRPr>
                <a:latin typeface="Constantia" panose="02030602050306030303" pitchFamily="18" charset="0"/>
              </a:defRPr>
            </a:lvl3pPr>
            <a:lvl4pPr>
              <a:defRPr>
                <a:latin typeface="Constantia" panose="02030602050306030303" pitchFamily="18" charset="0"/>
              </a:defRPr>
            </a:lvl4pPr>
            <a:lvl5pPr>
              <a:defRPr>
                <a:latin typeface="Constantia" panose="02030602050306030303" pitchFamily="18" charset="0"/>
              </a:defRPr>
            </a:lvl5pPr>
          </a:lstStyle>
          <a:p>
            <a:pPr lvl="0"/>
            <a:r>
              <a:rPr lang="tr-TR" altLang="zh-CN" dirty="0" err="1"/>
              <a:t>Download</a:t>
            </a:r>
            <a:r>
              <a:rPr lang="tr-TR" altLang="zh-CN" dirty="0"/>
              <a:t> </a:t>
            </a:r>
            <a:r>
              <a:rPr lang="tr-TR" altLang="zh-CN" dirty="0" err="1"/>
              <a:t>free</a:t>
            </a:r>
            <a:endParaRPr lang="tr-TR" altLang="zh-CN" dirty="0"/>
          </a:p>
          <a:p>
            <a:pPr lvl="1"/>
            <a:r>
              <a:rPr lang="tr-TR" altLang="zh-CN" dirty="0" err="1"/>
              <a:t>Powerpoint</a:t>
            </a:r>
            <a:r>
              <a:rPr lang="tr-TR" altLang="zh-CN" dirty="0"/>
              <a:t> </a:t>
            </a:r>
            <a:r>
              <a:rPr lang="tr-TR" altLang="zh-CN" dirty="0" err="1"/>
              <a:t>template</a:t>
            </a:r>
            <a:endParaRPr lang="tr-TR" altLang="zh-CN" dirty="0"/>
          </a:p>
          <a:p>
            <a:pPr lvl="2"/>
            <a:r>
              <a:rPr lang="tr-TR" altLang="zh-CN" dirty="0" err="1"/>
              <a:t>and</a:t>
            </a:r>
            <a:endParaRPr lang="tr-TR" altLang="zh-CN" dirty="0"/>
          </a:p>
          <a:p>
            <a:pPr lvl="3"/>
            <a:r>
              <a:rPr lang="tr-TR" altLang="zh-CN" dirty="0"/>
              <a:t>Google </a:t>
            </a:r>
            <a:r>
              <a:rPr lang="tr-TR" altLang="zh-CN" dirty="0" err="1"/>
              <a:t>slides</a:t>
            </a:r>
            <a:endParaRPr lang="tr-TR" altLang="zh-CN" dirty="0"/>
          </a:p>
          <a:p>
            <a:pPr lvl="4"/>
            <a:r>
              <a:rPr lang="tr-TR" altLang="zh-CN" dirty="0"/>
              <a:t>Presentation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</a:t>
            </a:r>
            <a:r>
              <a:rPr lang="tr-TR" altLang="zh-CN" dirty="0"/>
              <a:t>.</a:t>
            </a:r>
          </a:p>
          <a:p>
            <a:pPr lvl="0"/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A16539-559F-474B-992A-1331A0355B6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onstantia" panose="0203060205030603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C14912-C4A7-47EF-A8EC-B0F50FA6545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  <a:lvl2pPr>
              <a:defRPr>
                <a:latin typeface="Constantia" panose="02030602050306030303" pitchFamily="18" charset="0"/>
              </a:defRPr>
            </a:lvl2pPr>
            <a:lvl3pPr>
              <a:defRPr>
                <a:latin typeface="Constantia" panose="02030602050306030303" pitchFamily="18" charset="0"/>
              </a:defRPr>
            </a:lvl3pPr>
            <a:lvl4pPr>
              <a:defRPr>
                <a:latin typeface="Constantia" panose="02030602050306030303" pitchFamily="18" charset="0"/>
              </a:defRPr>
            </a:lvl4pPr>
            <a:lvl5pPr>
              <a:defRPr>
                <a:latin typeface="Constantia" panose="02030602050306030303" pitchFamily="18" charset="0"/>
              </a:defRPr>
            </a:lvl5pPr>
          </a:lstStyle>
          <a:p>
            <a:pPr lvl="0"/>
            <a:r>
              <a:rPr lang="tr-TR" altLang="zh-CN" dirty="0" err="1"/>
              <a:t>Download</a:t>
            </a:r>
            <a:r>
              <a:rPr lang="tr-TR" altLang="zh-CN" dirty="0"/>
              <a:t> </a:t>
            </a:r>
            <a:r>
              <a:rPr lang="tr-TR" altLang="zh-CN" dirty="0" err="1"/>
              <a:t>free</a:t>
            </a:r>
            <a:endParaRPr lang="tr-TR" altLang="zh-CN" dirty="0"/>
          </a:p>
          <a:p>
            <a:pPr lvl="1"/>
            <a:r>
              <a:rPr lang="tr-TR" altLang="zh-CN" dirty="0" err="1"/>
              <a:t>Powerpoint</a:t>
            </a:r>
            <a:r>
              <a:rPr lang="tr-TR" altLang="zh-CN" dirty="0"/>
              <a:t> </a:t>
            </a:r>
            <a:r>
              <a:rPr lang="tr-TR" altLang="zh-CN" dirty="0" err="1"/>
              <a:t>template</a:t>
            </a:r>
            <a:endParaRPr lang="tr-TR" altLang="zh-CN" dirty="0"/>
          </a:p>
          <a:p>
            <a:pPr lvl="2"/>
            <a:r>
              <a:rPr lang="tr-TR" altLang="zh-CN" dirty="0" err="1"/>
              <a:t>and</a:t>
            </a:r>
            <a:endParaRPr lang="tr-TR" altLang="zh-CN" dirty="0"/>
          </a:p>
          <a:p>
            <a:pPr lvl="3"/>
            <a:r>
              <a:rPr lang="tr-TR" altLang="zh-CN" dirty="0"/>
              <a:t>Google </a:t>
            </a:r>
            <a:r>
              <a:rPr lang="tr-TR" altLang="zh-CN" dirty="0" err="1"/>
              <a:t>slides</a:t>
            </a:r>
            <a:endParaRPr lang="tr-TR" altLang="zh-CN" dirty="0"/>
          </a:p>
          <a:p>
            <a:pPr lvl="4"/>
            <a:r>
              <a:rPr lang="tr-TR" altLang="zh-CN" dirty="0"/>
              <a:t>Presentation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</a:t>
            </a:r>
            <a:r>
              <a:rPr lang="tr-TR" altLang="zh-CN" dirty="0"/>
              <a:t>.</a:t>
            </a:r>
          </a:p>
          <a:p>
            <a:pPr lvl="0"/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1CC34F-E9B9-4EFD-A3C4-0BA19D4EA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fld id="{B7FFDAE1-EB67-42CF-B593-56AA292DA8C8}" type="datetimeFigureOut">
              <a:rPr lang="zh-CN" altLang="en-US" smtClean="0"/>
              <a:pPr/>
              <a:t>2022/5/19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306A62-EAF9-495D-B60F-8B898B61F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51980E-AD6D-4890-B2E1-61420E5A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fld id="{DA1E6056-67A1-460C-8D55-8E07980926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40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66452-93AB-427B-9625-F906CB897E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FD17F3-7053-4148-800C-FB4B3C05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fld id="{B7FFDAE1-EB67-42CF-B593-56AA292DA8C8}" type="datetimeFigureOut">
              <a:rPr lang="zh-CN" altLang="en-US" smtClean="0"/>
              <a:pPr/>
              <a:t>2022/5/19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709179-9F05-4ED9-898C-DD1E14C4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DE3C05-79FC-42A5-B9A2-AC8CCD3D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fld id="{DA1E6056-67A1-460C-8D55-8E07980926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59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BF4A8C-F0F4-41A6-BF41-876FEF21A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4BE2DC-A408-49B2-A4F8-EE9769AFF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A16DA8-302B-4AE1-AF88-B9CFFEEEB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90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40FE9-4853-4B02-9ACB-5CAF18847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361D0-290C-442A-8B44-B0642C42D6F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altLang="zh-CN" dirty="0" err="1"/>
              <a:t>Download</a:t>
            </a:r>
            <a:r>
              <a:rPr lang="tr-TR" altLang="zh-CN" dirty="0"/>
              <a:t> </a:t>
            </a:r>
            <a:r>
              <a:rPr lang="tr-TR" altLang="zh-CN" dirty="0" err="1"/>
              <a:t>free</a:t>
            </a:r>
            <a:endParaRPr lang="tr-TR" altLang="zh-CN" dirty="0"/>
          </a:p>
          <a:p>
            <a:pPr lvl="1"/>
            <a:r>
              <a:rPr lang="tr-TR" altLang="zh-CN" dirty="0" err="1"/>
              <a:t>Powerpoint</a:t>
            </a:r>
            <a:r>
              <a:rPr lang="tr-TR" altLang="zh-CN" dirty="0"/>
              <a:t> </a:t>
            </a:r>
            <a:r>
              <a:rPr lang="tr-TR" altLang="zh-CN" dirty="0" err="1"/>
              <a:t>template</a:t>
            </a:r>
            <a:endParaRPr lang="tr-TR" altLang="zh-CN" dirty="0"/>
          </a:p>
          <a:p>
            <a:pPr lvl="2"/>
            <a:r>
              <a:rPr lang="tr-TR" altLang="zh-CN" dirty="0" err="1"/>
              <a:t>and</a:t>
            </a:r>
            <a:endParaRPr lang="tr-TR" altLang="zh-CN" dirty="0"/>
          </a:p>
          <a:p>
            <a:pPr lvl="3"/>
            <a:r>
              <a:rPr lang="tr-TR" altLang="zh-CN" dirty="0"/>
              <a:t>Google </a:t>
            </a:r>
            <a:r>
              <a:rPr lang="tr-TR" altLang="zh-CN" dirty="0" err="1"/>
              <a:t>slides</a:t>
            </a:r>
            <a:endParaRPr lang="tr-TR" altLang="zh-CN" dirty="0"/>
          </a:p>
          <a:p>
            <a:pPr lvl="4"/>
            <a:r>
              <a:rPr lang="tr-TR" altLang="zh-CN" dirty="0"/>
              <a:t>Presentation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</a:t>
            </a:r>
            <a:r>
              <a:rPr lang="tr-TR" altLang="zh-CN" dirty="0"/>
              <a:t>.</a:t>
            </a:r>
          </a:p>
          <a:p>
            <a:pPr lvl="0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EF0013-B4AF-4C3C-AB98-C192E7C3911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A2650F-35B1-4222-8E3D-55C4DBD2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E7498D-7297-4B92-A228-86A6C906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A8D0AA-D078-408B-B714-3CE8EF0C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4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FEBB0-8B3B-410D-A075-42A14BE621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37B9B3-435A-479F-8455-3BFE235CA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B4E751-9289-4C4E-9418-EE2ED45DDF6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7B3CBA-A6F8-46D2-B8FE-0FCC383C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64EF54-A7CA-4392-9234-4DDE22D7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F75E53-F65D-44C7-939C-A76A1D47C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11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alphaModFix amt="6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24FEF5-80E6-49C9-85D6-2BC47829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AF9174-E843-4ABD-B37E-7C4FA3D21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altLang="zh-CN" dirty="0" err="1"/>
              <a:t>Download</a:t>
            </a:r>
            <a:r>
              <a:rPr lang="tr-TR" altLang="zh-CN" dirty="0"/>
              <a:t> </a:t>
            </a:r>
            <a:r>
              <a:rPr lang="tr-TR" altLang="zh-CN" dirty="0" err="1"/>
              <a:t>free</a:t>
            </a:r>
            <a:endParaRPr lang="tr-TR" altLang="zh-CN" dirty="0"/>
          </a:p>
          <a:p>
            <a:pPr lvl="1"/>
            <a:r>
              <a:rPr lang="tr-TR" altLang="zh-CN" dirty="0" err="1"/>
              <a:t>Powerpoint</a:t>
            </a:r>
            <a:r>
              <a:rPr lang="tr-TR" altLang="zh-CN" dirty="0"/>
              <a:t> </a:t>
            </a:r>
            <a:r>
              <a:rPr lang="tr-TR" altLang="zh-CN" dirty="0" err="1"/>
              <a:t>template</a:t>
            </a:r>
            <a:endParaRPr lang="tr-TR" altLang="zh-CN" dirty="0"/>
          </a:p>
          <a:p>
            <a:pPr lvl="2"/>
            <a:r>
              <a:rPr lang="tr-TR" altLang="zh-CN" dirty="0" err="1"/>
              <a:t>and</a:t>
            </a:r>
            <a:endParaRPr lang="tr-TR" altLang="zh-CN" dirty="0"/>
          </a:p>
          <a:p>
            <a:pPr lvl="3"/>
            <a:r>
              <a:rPr lang="tr-TR" altLang="zh-CN" dirty="0"/>
              <a:t>Google </a:t>
            </a:r>
            <a:r>
              <a:rPr lang="tr-TR" altLang="zh-CN" dirty="0" err="1"/>
              <a:t>slides</a:t>
            </a:r>
            <a:endParaRPr lang="tr-TR" altLang="zh-CN" dirty="0"/>
          </a:p>
          <a:p>
            <a:pPr lvl="4"/>
            <a:r>
              <a:rPr lang="tr-TR" altLang="zh-CN" dirty="0"/>
              <a:t>Presentation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</a:t>
            </a:r>
            <a:r>
              <a:rPr lang="tr-TR" altLang="zh-CN" dirty="0"/>
              <a:t>.</a:t>
            </a:r>
          </a:p>
          <a:p>
            <a:pPr lvl="0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DB30D1-E683-4A0D-B10E-812E5E4C6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</a:defRPr>
            </a:lvl1pPr>
          </a:lstStyle>
          <a:p>
            <a:fld id="{B7FFDAE1-EB67-42CF-B593-56AA292DA8C8}" type="datetimeFigureOut">
              <a:rPr lang="zh-CN" altLang="en-US" smtClean="0"/>
              <a:pPr/>
              <a:t>2022/5/19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056DC2-E1F5-4995-85FF-140FC7BF9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D04F22-1EEB-4F3C-8EF1-26E3E5B27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</a:defRPr>
            </a:lvl1pPr>
          </a:lstStyle>
          <a:p>
            <a:fld id="{DA1E6056-67A1-460C-8D55-8E07980926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24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nstantia" panose="0203060205030603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tantia" panose="0203060205030603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tantia" panose="0203060205030603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tantia" panose="0203060205030603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tantia" panose="0203060205030603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tantia" panose="0203060205030603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A00EFA96-0182-425D-BCA4-E63B2E97FADD}"/>
              </a:ext>
            </a:extLst>
          </p:cNvPr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01F0EC7-3F57-4D64-9621-7496AA9C26B5}"/>
              </a:ext>
            </a:extLst>
          </p:cNvPr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6422D18-37EE-4390-A0D0-947CB31C5CD6}"/>
              </a:ext>
            </a:extLst>
          </p:cNvPr>
          <p:cNvSpPr/>
          <p:nvPr/>
        </p:nvSpPr>
        <p:spPr>
          <a:xfrm>
            <a:off x="9228795" y="320040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95759E0-70EB-4F31-9979-C48DF9140050}"/>
              </a:ext>
            </a:extLst>
          </p:cNvPr>
          <p:cNvSpPr/>
          <p:nvPr/>
        </p:nvSpPr>
        <p:spPr>
          <a:xfrm>
            <a:off x="2744906" y="1382479"/>
            <a:ext cx="4093043" cy="4093043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91864EC-35EA-453D-9310-AB7341C7C344}"/>
              </a:ext>
            </a:extLst>
          </p:cNvPr>
          <p:cNvSpPr/>
          <p:nvPr/>
        </p:nvSpPr>
        <p:spPr>
          <a:xfrm>
            <a:off x="1956935" y="3533827"/>
            <a:ext cx="224588" cy="224588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  <a:cs typeface="+mn-ea"/>
              <a:sym typeface="+mn-lt"/>
            </a:endParaRPr>
          </a:p>
        </p:txBody>
      </p:sp>
      <p:sp>
        <p:nvSpPr>
          <p:cNvPr id="17" name="Title 5">
            <a:extLst>
              <a:ext uri="{FF2B5EF4-FFF2-40B4-BE49-F238E27FC236}">
                <a16:creationId xmlns:a16="http://schemas.microsoft.com/office/drawing/2014/main" id="{4D1D54AF-0BC8-ABFF-94C8-91A46ECC2BE5}"/>
              </a:ext>
            </a:extLst>
          </p:cNvPr>
          <p:cNvSpPr txBox="1">
            <a:spLocks/>
          </p:cNvSpPr>
          <p:nvPr/>
        </p:nvSpPr>
        <p:spPr>
          <a:xfrm>
            <a:off x="2665067" y="2452321"/>
            <a:ext cx="9834752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onstantia" panose="02030602050306030303" pitchFamily="18" charset="0"/>
                <a:ea typeface="+mj-ea"/>
                <a:cs typeface="+mj-cs"/>
              </a:defRPr>
            </a:lvl1pPr>
          </a:lstStyle>
          <a:p>
            <a:r>
              <a:rPr lang="ru-RU" sz="4800" dirty="0">
                <a:solidFill>
                  <a:srgbClr val="222222"/>
                </a:solidFill>
              </a:rPr>
              <a:t>Вероятностный подход к обработке последовательных данных</a:t>
            </a:r>
            <a:endParaRPr lang="en-US" sz="4800" dirty="0"/>
          </a:p>
        </p:txBody>
      </p:sp>
      <p:sp>
        <p:nvSpPr>
          <p:cNvPr id="18" name="Подзаголовок 7">
            <a:extLst>
              <a:ext uri="{FF2B5EF4-FFF2-40B4-BE49-F238E27FC236}">
                <a16:creationId xmlns:a16="http://schemas.microsoft.com/office/drawing/2014/main" id="{59F874CE-6E1D-EA23-0EE3-B987B331B39F}"/>
              </a:ext>
            </a:extLst>
          </p:cNvPr>
          <p:cNvSpPr txBox="1">
            <a:spLocks/>
          </p:cNvSpPr>
          <p:nvPr/>
        </p:nvSpPr>
        <p:spPr>
          <a:xfrm>
            <a:off x="5685576" y="5909763"/>
            <a:ext cx="6289140" cy="8395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Обучающийся: А. М. Гузенко, 4 курс, д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</a:p>
          <a:p>
            <a:pPr marL="0" indent="0">
              <a:buNone/>
            </a:pP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Научный руководитель: А. Ф. Клинских, д. ф.-м. н, профессор</a:t>
            </a:r>
          </a:p>
        </p:txBody>
      </p:sp>
    </p:spTree>
    <p:extLst>
      <p:ext uri="{BB962C8B-B14F-4D97-AF65-F5344CB8AC3E}">
        <p14:creationId xmlns:p14="http://schemas.microsoft.com/office/powerpoint/2010/main" val="149472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7C8471AE-8075-4055-999E-7F5FB6475BDF}"/>
              </a:ext>
            </a:extLst>
          </p:cNvPr>
          <p:cNvSpPr/>
          <p:nvPr/>
        </p:nvSpPr>
        <p:spPr>
          <a:xfrm>
            <a:off x="5201419" y="4613027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BD1AA97-8D5D-41BB-A69B-FC98226314BD}"/>
              </a:ext>
            </a:extLst>
          </p:cNvPr>
          <p:cNvSpPr/>
          <p:nvPr/>
        </p:nvSpPr>
        <p:spPr>
          <a:xfrm>
            <a:off x="1301199" y="1830549"/>
            <a:ext cx="3284115" cy="3284115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583DA3B-1930-4EAB-BDEC-113AF359F85B}"/>
              </a:ext>
            </a:extLst>
          </p:cNvPr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2761066C-E15E-B078-2592-1253A83B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0977" y="6256421"/>
            <a:ext cx="2743200" cy="365125"/>
          </a:xfrm>
        </p:spPr>
        <p:txBody>
          <a:bodyPr/>
          <a:lstStyle/>
          <a:p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BD246B-28CF-F0A6-AA54-702D8D3A0C71}"/>
              </a:ext>
            </a:extLst>
          </p:cNvPr>
          <p:cNvSpPr txBox="1"/>
          <p:nvPr/>
        </p:nvSpPr>
        <p:spPr>
          <a:xfrm>
            <a:off x="2511643" y="92949"/>
            <a:ext cx="71687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Calibri" panose="020F0502020204030204" pitchFamily="34" charset="0"/>
                <a:cs typeface="Calibri" panose="020F0502020204030204" pitchFamily="34" charset="0"/>
              </a:rPr>
              <a:t>Блок-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ru-RU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хема</a:t>
            </a:r>
            <a:r>
              <a:rPr lang="ru-RU" sz="4400" dirty="0">
                <a:latin typeface="Calibri" panose="020F0502020204030204" pitchFamily="34" charset="0"/>
                <a:cs typeface="Calibri" panose="020F0502020204030204" pitchFamily="34" charset="0"/>
              </a:rPr>
              <a:t> алгоритма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NUTS</a:t>
            </a:r>
            <a:endParaRPr lang="ru-RU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0C7F7BA-34A2-4E18-ED18-D3D2158F3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096" y="857665"/>
            <a:ext cx="6657975" cy="590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186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7C8471AE-8075-4055-999E-7F5FB6475BDF}"/>
              </a:ext>
            </a:extLst>
          </p:cNvPr>
          <p:cNvSpPr/>
          <p:nvPr/>
        </p:nvSpPr>
        <p:spPr>
          <a:xfrm>
            <a:off x="5201419" y="4613027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BD1AA97-8D5D-41BB-A69B-FC98226314BD}"/>
              </a:ext>
            </a:extLst>
          </p:cNvPr>
          <p:cNvSpPr/>
          <p:nvPr/>
        </p:nvSpPr>
        <p:spPr>
          <a:xfrm>
            <a:off x="1301199" y="1830549"/>
            <a:ext cx="3284115" cy="3284115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583DA3B-1930-4EAB-BDEC-113AF359F85B}"/>
              </a:ext>
            </a:extLst>
          </p:cNvPr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2761066C-E15E-B078-2592-1253A83B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0977" y="6256421"/>
            <a:ext cx="2743200" cy="365125"/>
          </a:xfrm>
        </p:spPr>
        <p:txBody>
          <a:bodyPr/>
          <a:lstStyle/>
          <a:p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BD246B-28CF-F0A6-AA54-702D8D3A0C71}"/>
              </a:ext>
            </a:extLst>
          </p:cNvPr>
          <p:cNvSpPr txBox="1"/>
          <p:nvPr/>
        </p:nvSpPr>
        <p:spPr>
          <a:xfrm>
            <a:off x="3083112" y="0"/>
            <a:ext cx="60257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Calibri" panose="020F0502020204030204" pitchFamily="34" charset="0"/>
                <a:cs typeface="Calibri" panose="020F0502020204030204" pitchFamily="34" charset="0"/>
              </a:rPr>
              <a:t>Результат работы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NUTS.</a:t>
            </a:r>
            <a:endParaRPr lang="ru-RU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A0DF10D-E096-879A-EE37-632DDFCAB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1086"/>
            <a:ext cx="12192000" cy="419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26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7C8471AE-8075-4055-999E-7F5FB6475BDF}"/>
              </a:ext>
            </a:extLst>
          </p:cNvPr>
          <p:cNvSpPr/>
          <p:nvPr/>
        </p:nvSpPr>
        <p:spPr>
          <a:xfrm>
            <a:off x="5201419" y="4613027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BD1AA97-8D5D-41BB-A69B-FC98226314BD}"/>
              </a:ext>
            </a:extLst>
          </p:cNvPr>
          <p:cNvSpPr/>
          <p:nvPr/>
        </p:nvSpPr>
        <p:spPr>
          <a:xfrm>
            <a:off x="1301199" y="1830549"/>
            <a:ext cx="3284115" cy="3284115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583DA3B-1930-4EAB-BDEC-113AF359F85B}"/>
              </a:ext>
            </a:extLst>
          </p:cNvPr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2761066C-E15E-B078-2592-1253A83B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0977" y="6256421"/>
            <a:ext cx="2743200" cy="365125"/>
          </a:xfrm>
        </p:spPr>
        <p:txBody>
          <a:bodyPr/>
          <a:lstStyle/>
          <a:p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BD246B-28CF-F0A6-AA54-702D8D3A0C71}"/>
              </a:ext>
            </a:extLst>
          </p:cNvPr>
          <p:cNvSpPr txBox="1"/>
          <p:nvPr/>
        </p:nvSpPr>
        <p:spPr>
          <a:xfrm>
            <a:off x="3083112" y="0"/>
            <a:ext cx="60257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Calibri" panose="020F0502020204030204" pitchFamily="34" charset="0"/>
                <a:cs typeface="Calibri" panose="020F0502020204030204" pitchFamily="34" charset="0"/>
              </a:rPr>
              <a:t>Результат работы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NUTS.</a:t>
            </a:r>
            <a:endParaRPr lang="ru-RU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5380902-561D-E16D-E988-A76E78303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879" y="782440"/>
            <a:ext cx="9365109" cy="608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41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7C8471AE-8075-4055-999E-7F5FB6475BDF}"/>
              </a:ext>
            </a:extLst>
          </p:cNvPr>
          <p:cNvSpPr/>
          <p:nvPr/>
        </p:nvSpPr>
        <p:spPr>
          <a:xfrm>
            <a:off x="5201419" y="4613027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BD1AA97-8D5D-41BB-A69B-FC98226314BD}"/>
              </a:ext>
            </a:extLst>
          </p:cNvPr>
          <p:cNvSpPr/>
          <p:nvPr/>
        </p:nvSpPr>
        <p:spPr>
          <a:xfrm>
            <a:off x="1301199" y="1830549"/>
            <a:ext cx="3284115" cy="3284115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583DA3B-1930-4EAB-BDEC-113AF359F85B}"/>
              </a:ext>
            </a:extLst>
          </p:cNvPr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2761066C-E15E-B078-2592-1253A83B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0977" y="6256421"/>
            <a:ext cx="2743200" cy="365125"/>
          </a:xfrm>
        </p:spPr>
        <p:txBody>
          <a:bodyPr/>
          <a:lstStyle/>
          <a:p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BD246B-28CF-F0A6-AA54-702D8D3A0C71}"/>
              </a:ext>
            </a:extLst>
          </p:cNvPr>
          <p:cNvSpPr txBox="1"/>
          <p:nvPr/>
        </p:nvSpPr>
        <p:spPr>
          <a:xfrm>
            <a:off x="4093124" y="-16798"/>
            <a:ext cx="4005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Calibri" panose="020F0502020204030204" pitchFamily="34" charset="0"/>
                <a:cs typeface="Calibri" panose="020F0502020204030204" pitchFamily="34" charset="0"/>
              </a:rPr>
              <a:t>Алгоритм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AVDI</a:t>
            </a:r>
            <a:endParaRPr lang="ru-RU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75A3DD-209A-CEFE-B306-AE6EB11CC25E}"/>
              </a:ext>
            </a:extLst>
          </p:cNvPr>
          <p:cNvSpPr txBox="1"/>
          <p:nvPr/>
        </p:nvSpPr>
        <p:spPr>
          <a:xfrm>
            <a:off x="119336" y="692696"/>
            <a:ext cx="119648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(Automatic Differentiation Variational Inference/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Вариационный вывод автоматического дифференцирования)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6C56A2-6C61-8A85-3918-E91CAC71DFF2}"/>
                  </a:ext>
                </a:extLst>
              </p:cNvPr>
              <p:cNvSpPr txBox="1"/>
              <p:nvPr/>
            </p:nvSpPr>
            <p:spPr>
              <a:xfrm>
                <a:off x="119336" y="1874412"/>
                <a:ext cx="11832872" cy="1598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Мы должны решить задачу, при которой расстояние между двумя распределениями будет минимально.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- </a:t>
                </a:r>
                <a:r>
                  <a:rPr lang="ru-RU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это метрика для измерения «расстояния» между двумя распределениями</a:t>
                </a: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ru-RU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Следующая форма используется для большинства вариационных методов.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6C56A2-6C61-8A85-3918-E91CAC71D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6" y="1874412"/>
                <a:ext cx="11832872" cy="1598194"/>
              </a:xfrm>
              <a:prstGeom prst="rect">
                <a:avLst/>
              </a:prstGeom>
              <a:blipFill>
                <a:blip r:embed="rId3"/>
                <a:stretch>
                  <a:fillRect l="-824" t="-3042" b="-72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089E44B-53F3-925D-A428-D129DB5E68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15" r="13467" b="17738"/>
          <a:stretch/>
        </p:blipFill>
        <p:spPr>
          <a:xfrm>
            <a:off x="3296969" y="4556649"/>
            <a:ext cx="5598060" cy="55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48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7C8471AE-8075-4055-999E-7F5FB6475BDF}"/>
              </a:ext>
            </a:extLst>
          </p:cNvPr>
          <p:cNvSpPr/>
          <p:nvPr/>
        </p:nvSpPr>
        <p:spPr>
          <a:xfrm>
            <a:off x="5201419" y="4613027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BD1AA97-8D5D-41BB-A69B-FC98226314BD}"/>
              </a:ext>
            </a:extLst>
          </p:cNvPr>
          <p:cNvSpPr/>
          <p:nvPr/>
        </p:nvSpPr>
        <p:spPr>
          <a:xfrm>
            <a:off x="1301199" y="1830549"/>
            <a:ext cx="3284115" cy="3284115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583DA3B-1930-4EAB-BDEC-113AF359F85B}"/>
              </a:ext>
            </a:extLst>
          </p:cNvPr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2761066C-E15E-B078-2592-1253A83B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0977" y="6256421"/>
            <a:ext cx="2743200" cy="365125"/>
          </a:xfrm>
        </p:spPr>
        <p:txBody>
          <a:bodyPr/>
          <a:lstStyle/>
          <a:p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BACF37-A907-45D2-D56B-18F01B0FD097}"/>
              </a:ext>
            </a:extLst>
          </p:cNvPr>
          <p:cNvSpPr txBox="1"/>
          <p:nvPr/>
        </p:nvSpPr>
        <p:spPr>
          <a:xfrm>
            <a:off x="3151811" y="0"/>
            <a:ext cx="58883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Calibri" panose="020F0502020204030204" pitchFamily="34" charset="0"/>
                <a:cs typeface="Calibri" panose="020F0502020204030204" pitchFamily="34" charset="0"/>
              </a:rPr>
              <a:t>Результат работы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AVDI</a:t>
            </a:r>
            <a:endParaRPr lang="ru-RU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2324E27-AEA1-9FF6-5DF3-BFB7879D3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6" y="851082"/>
            <a:ext cx="9073008" cy="537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38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7C8471AE-8075-4055-999E-7F5FB6475BDF}"/>
              </a:ext>
            </a:extLst>
          </p:cNvPr>
          <p:cNvSpPr/>
          <p:nvPr/>
        </p:nvSpPr>
        <p:spPr>
          <a:xfrm>
            <a:off x="5201419" y="4613027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BD1AA97-8D5D-41BB-A69B-FC98226314BD}"/>
              </a:ext>
            </a:extLst>
          </p:cNvPr>
          <p:cNvSpPr/>
          <p:nvPr/>
        </p:nvSpPr>
        <p:spPr>
          <a:xfrm>
            <a:off x="1301199" y="1830549"/>
            <a:ext cx="3284115" cy="3284115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583DA3B-1930-4EAB-BDEC-113AF359F85B}"/>
              </a:ext>
            </a:extLst>
          </p:cNvPr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2761066C-E15E-B078-2592-1253A83B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0977" y="6256421"/>
            <a:ext cx="2743200" cy="365125"/>
          </a:xfrm>
        </p:spPr>
        <p:txBody>
          <a:bodyPr/>
          <a:lstStyle/>
          <a:p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98CDE01-59DF-7038-A3E5-267D8DCF8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987" y="345404"/>
            <a:ext cx="10362025" cy="616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1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7C8471AE-8075-4055-999E-7F5FB6475BDF}"/>
              </a:ext>
            </a:extLst>
          </p:cNvPr>
          <p:cNvSpPr/>
          <p:nvPr/>
        </p:nvSpPr>
        <p:spPr>
          <a:xfrm>
            <a:off x="5201419" y="4613027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BD1AA97-8D5D-41BB-A69B-FC98226314BD}"/>
              </a:ext>
            </a:extLst>
          </p:cNvPr>
          <p:cNvSpPr/>
          <p:nvPr/>
        </p:nvSpPr>
        <p:spPr>
          <a:xfrm>
            <a:off x="1301199" y="1830549"/>
            <a:ext cx="3284115" cy="3284115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583DA3B-1930-4EAB-BDEC-113AF359F85B}"/>
              </a:ext>
            </a:extLst>
          </p:cNvPr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2761066C-E15E-B078-2592-1253A83B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0977" y="6256421"/>
            <a:ext cx="2743200" cy="365125"/>
          </a:xfrm>
        </p:spPr>
        <p:txBody>
          <a:bodyPr/>
          <a:lstStyle/>
          <a:p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B9BB88E-6390-FF0B-DC1B-09AB8A6F8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255" y="410959"/>
            <a:ext cx="9991489" cy="603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42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7C8471AE-8075-4055-999E-7F5FB6475BDF}"/>
              </a:ext>
            </a:extLst>
          </p:cNvPr>
          <p:cNvSpPr/>
          <p:nvPr/>
        </p:nvSpPr>
        <p:spPr>
          <a:xfrm>
            <a:off x="5201419" y="4613027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BD1AA97-8D5D-41BB-A69B-FC98226314BD}"/>
              </a:ext>
            </a:extLst>
          </p:cNvPr>
          <p:cNvSpPr/>
          <p:nvPr/>
        </p:nvSpPr>
        <p:spPr>
          <a:xfrm>
            <a:off x="1301199" y="1830549"/>
            <a:ext cx="3284115" cy="3284115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583DA3B-1930-4EAB-BDEC-113AF359F85B}"/>
              </a:ext>
            </a:extLst>
          </p:cNvPr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2761066C-E15E-B078-2592-1253A83B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0977" y="6256421"/>
            <a:ext cx="2743200" cy="365125"/>
          </a:xfrm>
        </p:spPr>
        <p:txBody>
          <a:bodyPr/>
          <a:lstStyle/>
          <a:p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B10D8-3563-E624-8EA4-AD7241BDC6A1}"/>
              </a:ext>
            </a:extLst>
          </p:cNvPr>
          <p:cNvSpPr txBox="1"/>
          <p:nvPr/>
        </p:nvSpPr>
        <p:spPr>
          <a:xfrm>
            <a:off x="1236585" y="179538"/>
            <a:ext cx="971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Плотность распределения вероятностей при классификации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4F605B6-2B14-0F99-D0E7-BC3126829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32" y="854180"/>
            <a:ext cx="10293790" cy="582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58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7C8471AE-8075-4055-999E-7F5FB6475BDF}"/>
              </a:ext>
            </a:extLst>
          </p:cNvPr>
          <p:cNvSpPr/>
          <p:nvPr/>
        </p:nvSpPr>
        <p:spPr>
          <a:xfrm>
            <a:off x="5201419" y="4613027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BD1AA97-8D5D-41BB-A69B-FC98226314BD}"/>
              </a:ext>
            </a:extLst>
          </p:cNvPr>
          <p:cNvSpPr/>
          <p:nvPr/>
        </p:nvSpPr>
        <p:spPr>
          <a:xfrm>
            <a:off x="1301199" y="1830549"/>
            <a:ext cx="3284115" cy="3284115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583DA3B-1930-4EAB-BDEC-113AF359F85B}"/>
              </a:ext>
            </a:extLst>
          </p:cNvPr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2761066C-E15E-B078-2592-1253A83B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0977" y="6256421"/>
            <a:ext cx="2743200" cy="365125"/>
          </a:xfrm>
        </p:spPr>
        <p:txBody>
          <a:bodyPr/>
          <a:lstStyle/>
          <a:p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67FA30-6622-DBCF-8448-715DA8A3DCD6}"/>
              </a:ext>
            </a:extLst>
          </p:cNvPr>
          <p:cNvSpPr txBox="1"/>
          <p:nvPr/>
        </p:nvSpPr>
        <p:spPr>
          <a:xfrm>
            <a:off x="959667" y="-21686"/>
            <a:ext cx="11124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Calibri" panose="020F0502020204030204" pitchFamily="34" charset="0"/>
                <a:cs typeface="Calibri" panose="020F0502020204030204" pitchFamily="34" charset="0"/>
              </a:rPr>
              <a:t>Сравнение результатов работы нейросетей</a:t>
            </a:r>
          </a:p>
        </p:txBody>
      </p:sp>
      <p:graphicFrame>
        <p:nvGraphicFramePr>
          <p:cNvPr id="11" name="Таблица 3">
            <a:extLst>
              <a:ext uri="{FF2B5EF4-FFF2-40B4-BE49-F238E27FC236}">
                <a16:creationId xmlns:a16="http://schemas.microsoft.com/office/drawing/2014/main" id="{BF3D3211-E89A-D1F5-55F7-D2FCAC8AD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093221"/>
              </p:ext>
            </p:extLst>
          </p:nvPr>
        </p:nvGraphicFramePr>
        <p:xfrm>
          <a:off x="107823" y="769441"/>
          <a:ext cx="11748816" cy="57128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8602">
                  <a:extLst>
                    <a:ext uri="{9D8B030D-6E8A-4147-A177-3AD203B41FA5}">
                      <a16:colId xmlns:a16="http://schemas.microsoft.com/office/drawing/2014/main" val="831872527"/>
                    </a:ext>
                  </a:extLst>
                </a:gridCol>
                <a:gridCol w="1468602">
                  <a:extLst>
                    <a:ext uri="{9D8B030D-6E8A-4147-A177-3AD203B41FA5}">
                      <a16:colId xmlns:a16="http://schemas.microsoft.com/office/drawing/2014/main" val="217389755"/>
                    </a:ext>
                  </a:extLst>
                </a:gridCol>
                <a:gridCol w="1468602">
                  <a:extLst>
                    <a:ext uri="{9D8B030D-6E8A-4147-A177-3AD203B41FA5}">
                      <a16:colId xmlns:a16="http://schemas.microsoft.com/office/drawing/2014/main" val="3850687780"/>
                    </a:ext>
                  </a:extLst>
                </a:gridCol>
                <a:gridCol w="1468602">
                  <a:extLst>
                    <a:ext uri="{9D8B030D-6E8A-4147-A177-3AD203B41FA5}">
                      <a16:colId xmlns:a16="http://schemas.microsoft.com/office/drawing/2014/main" val="1315549254"/>
                    </a:ext>
                  </a:extLst>
                </a:gridCol>
                <a:gridCol w="1468602">
                  <a:extLst>
                    <a:ext uri="{9D8B030D-6E8A-4147-A177-3AD203B41FA5}">
                      <a16:colId xmlns:a16="http://schemas.microsoft.com/office/drawing/2014/main" val="3810641195"/>
                    </a:ext>
                  </a:extLst>
                </a:gridCol>
                <a:gridCol w="1468602">
                  <a:extLst>
                    <a:ext uri="{9D8B030D-6E8A-4147-A177-3AD203B41FA5}">
                      <a16:colId xmlns:a16="http://schemas.microsoft.com/office/drawing/2014/main" val="659424331"/>
                    </a:ext>
                  </a:extLst>
                </a:gridCol>
                <a:gridCol w="1468602">
                  <a:extLst>
                    <a:ext uri="{9D8B030D-6E8A-4147-A177-3AD203B41FA5}">
                      <a16:colId xmlns:a16="http://schemas.microsoft.com/office/drawing/2014/main" val="1779746670"/>
                    </a:ext>
                  </a:extLst>
                </a:gridCol>
                <a:gridCol w="1468602">
                  <a:extLst>
                    <a:ext uri="{9D8B030D-6E8A-4147-A177-3AD203B41FA5}">
                      <a16:colId xmlns:a16="http://schemas.microsoft.com/office/drawing/2014/main" val="2748192609"/>
                    </a:ext>
                  </a:extLst>
                </a:gridCol>
              </a:tblGrid>
              <a:tr h="1428207">
                <a:tc>
                  <a:txBody>
                    <a:bodyPr/>
                    <a:lstStyle/>
                    <a:p>
                      <a:endParaRPr lang="ru-RU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Стандартная нейронная сеть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Байесовская нейронная сеть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Стандартная нейронная сеть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Байесовская нейронная сеть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Стандартная нейронная сеть</a:t>
                      </a:r>
                    </a:p>
                    <a:p>
                      <a:endParaRPr lang="ru-RU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Байесовская нейронная сеть</a:t>
                      </a:r>
                    </a:p>
                    <a:p>
                      <a:endParaRPr lang="ru-RU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Байесовская нейронная сеть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96027"/>
                  </a:ext>
                </a:extLst>
              </a:tr>
              <a:tr h="1428207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Количество итераций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1000</a:t>
                      </a:r>
                      <a:endParaRPr lang="ru-RU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1000</a:t>
                      </a:r>
                      <a:endParaRPr lang="ru-RU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ru-RU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10000</a:t>
                      </a:r>
                      <a:endParaRPr lang="ru-RU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10000</a:t>
                      </a:r>
                      <a:endParaRPr lang="ru-RU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0000</a:t>
                      </a:r>
                      <a:endParaRPr lang="ru-RU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14427"/>
                  </a:ext>
                </a:extLst>
              </a:tr>
              <a:tr h="1428207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Время (с)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</a:t>
                      </a:r>
                      <a:endParaRPr lang="ru-RU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9.4</a:t>
                      </a:r>
                      <a:endParaRPr lang="ru-RU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1.4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497565"/>
                  </a:ext>
                </a:extLst>
              </a:tr>
              <a:tr h="1428207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Точность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85.7</a:t>
                      </a:r>
                      <a:endParaRPr lang="ru-RU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85.2</a:t>
                      </a:r>
                      <a:endParaRPr lang="ru-RU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95.4</a:t>
                      </a:r>
                      <a:endParaRPr lang="ru-RU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88.2</a:t>
                      </a:r>
                      <a:endParaRPr lang="ru-RU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95.2</a:t>
                      </a:r>
                      <a:endParaRPr lang="ru-RU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518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835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7C8471AE-8075-4055-999E-7F5FB6475BDF}"/>
              </a:ext>
            </a:extLst>
          </p:cNvPr>
          <p:cNvSpPr/>
          <p:nvPr/>
        </p:nvSpPr>
        <p:spPr>
          <a:xfrm>
            <a:off x="5201419" y="4613027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BD1AA97-8D5D-41BB-A69B-FC98226314BD}"/>
              </a:ext>
            </a:extLst>
          </p:cNvPr>
          <p:cNvSpPr/>
          <p:nvPr/>
        </p:nvSpPr>
        <p:spPr>
          <a:xfrm>
            <a:off x="1301199" y="1830549"/>
            <a:ext cx="3284115" cy="3284115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583DA3B-1930-4EAB-BDEC-113AF359F85B}"/>
              </a:ext>
            </a:extLst>
          </p:cNvPr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2761066C-E15E-B078-2592-1253A83B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0977" y="6256421"/>
            <a:ext cx="2743200" cy="365125"/>
          </a:xfrm>
        </p:spPr>
        <p:txBody>
          <a:bodyPr/>
          <a:lstStyle/>
          <a:p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FDB72C-106E-F70C-AEF5-71CECD6AE974}"/>
              </a:ext>
            </a:extLst>
          </p:cNvPr>
          <p:cNvSpPr txBox="1"/>
          <p:nvPr/>
        </p:nvSpPr>
        <p:spPr>
          <a:xfrm>
            <a:off x="840433" y="0"/>
            <a:ext cx="105111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Calibri" panose="020F0502020204030204" pitchFamily="34" charset="0"/>
                <a:cs typeface="Calibri" panose="020F0502020204030204" pitchFamily="34" charset="0"/>
              </a:rPr>
              <a:t>Используемые программные продукты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255CD5-C5C3-5D02-541E-EDE44EF2899E}"/>
              </a:ext>
            </a:extLst>
          </p:cNvPr>
          <p:cNvSpPr txBox="1"/>
          <p:nvPr/>
        </p:nvSpPr>
        <p:spPr>
          <a:xfrm>
            <a:off x="407368" y="1052736"/>
            <a:ext cx="102971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Python 3.9.7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 – язык программирования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Pymc3 3.11.5 –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библиотека для создания вероятностных моделей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Arviz 0.11.4 –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библиотека для анализа данных и моделей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68728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7C8471AE-8075-4055-999E-7F5FB6475BDF}"/>
              </a:ext>
            </a:extLst>
          </p:cNvPr>
          <p:cNvSpPr/>
          <p:nvPr/>
        </p:nvSpPr>
        <p:spPr>
          <a:xfrm>
            <a:off x="5201419" y="4613027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BD1AA97-8D5D-41BB-A69B-FC98226314BD}"/>
              </a:ext>
            </a:extLst>
          </p:cNvPr>
          <p:cNvSpPr/>
          <p:nvPr/>
        </p:nvSpPr>
        <p:spPr>
          <a:xfrm>
            <a:off x="1301199" y="1830549"/>
            <a:ext cx="3284115" cy="3284115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583DA3B-1930-4EAB-BDEC-113AF359F85B}"/>
              </a:ext>
            </a:extLst>
          </p:cNvPr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2761066C-E15E-B078-2592-1253A83B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0977" y="6256421"/>
            <a:ext cx="2743200" cy="365125"/>
          </a:xfrm>
        </p:spPr>
        <p:txBody>
          <a:bodyPr/>
          <a:lstStyle/>
          <a:p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D4F208-1BFB-437B-8248-E0D8BEC2726B}"/>
              </a:ext>
            </a:extLst>
          </p:cNvPr>
          <p:cNvSpPr txBox="1"/>
          <p:nvPr/>
        </p:nvSpPr>
        <p:spPr>
          <a:xfrm>
            <a:off x="1954909" y="143591"/>
            <a:ext cx="87576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Calibri" panose="020F0502020204030204" pitchFamily="34" charset="0"/>
                <a:cs typeface="Calibri" panose="020F0502020204030204" pitchFamily="34" charset="0"/>
              </a:rPr>
              <a:t>Особенность предметной области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DDB4A7-CED7-2482-7B42-8D53C7B565B1}"/>
              </a:ext>
            </a:extLst>
          </p:cNvPr>
          <p:cNvSpPr txBox="1"/>
          <p:nvPr/>
        </p:nvSpPr>
        <p:spPr>
          <a:xfrm>
            <a:off x="424235" y="825922"/>
            <a:ext cx="11525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0" dirty="0">
                <a:latin typeface="Calibri" panose="020F0502020204030204" pitchFamily="34" charset="0"/>
                <a:cs typeface="Calibri" panose="020F0502020204030204" pitchFamily="34" charset="0"/>
              </a:rPr>
              <a:t>Из-за роста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количества данных и слабого развития вычислительных мощностей, д</a:t>
            </a:r>
            <a:r>
              <a:rPr lang="ru-RU" sz="2400" b="0" dirty="0">
                <a:latin typeface="Calibri" panose="020F0502020204030204" pitchFamily="34" charset="0"/>
                <a:cs typeface="Calibri" panose="020F0502020204030204" pitchFamily="34" charset="0"/>
              </a:rPr>
              <a:t>ля машинного обучения </a:t>
            </a:r>
            <a:r>
              <a:rPr lang="ru-RU" sz="2400" b="0" u="sng" dirty="0">
                <a:latin typeface="Calibri" panose="020F0502020204030204" pitchFamily="34" charset="0"/>
                <a:cs typeface="Calibri" panose="020F0502020204030204" pitchFamily="34" charset="0"/>
              </a:rPr>
              <a:t>актуален</a:t>
            </a:r>
            <a:r>
              <a:rPr lang="ru-RU" sz="2400" b="0" dirty="0">
                <a:latin typeface="Calibri" panose="020F0502020204030204" pitchFamily="34" charset="0"/>
                <a:cs typeface="Calibri" panose="020F0502020204030204" pitchFamily="34" charset="0"/>
              </a:rPr>
              <a:t> вопрос эффективности алгоритмов. </a:t>
            </a:r>
            <a:endParaRPr lang="en-US" sz="24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b="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CF3F6AAF-3EBF-798D-495E-611C51BC84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675"/>
          <a:stretch/>
        </p:blipFill>
        <p:spPr>
          <a:xfrm>
            <a:off x="424234" y="1595363"/>
            <a:ext cx="5949405" cy="526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000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7C8471AE-8075-4055-999E-7F5FB6475BDF}"/>
              </a:ext>
            </a:extLst>
          </p:cNvPr>
          <p:cNvSpPr/>
          <p:nvPr/>
        </p:nvSpPr>
        <p:spPr>
          <a:xfrm>
            <a:off x="5201419" y="4613027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BD1AA97-8D5D-41BB-A69B-FC98226314BD}"/>
              </a:ext>
            </a:extLst>
          </p:cNvPr>
          <p:cNvSpPr/>
          <p:nvPr/>
        </p:nvSpPr>
        <p:spPr>
          <a:xfrm>
            <a:off x="1301199" y="1830549"/>
            <a:ext cx="3284115" cy="3284115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583DA3B-1930-4EAB-BDEC-113AF359F85B}"/>
              </a:ext>
            </a:extLst>
          </p:cNvPr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2761066C-E15E-B078-2592-1253A83B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0977" y="6256421"/>
            <a:ext cx="2743200" cy="365125"/>
          </a:xfrm>
        </p:spPr>
        <p:txBody>
          <a:bodyPr/>
          <a:lstStyle/>
          <a:p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EC0B52-C359-3375-93E2-1817AD960905}"/>
              </a:ext>
            </a:extLst>
          </p:cNvPr>
          <p:cNvSpPr txBox="1"/>
          <p:nvPr/>
        </p:nvSpPr>
        <p:spPr>
          <a:xfrm>
            <a:off x="4801890" y="0"/>
            <a:ext cx="2588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Calibri" panose="020F0502020204030204" pitchFamily="34" charset="0"/>
                <a:cs typeface="Calibri" panose="020F0502020204030204" pitchFamily="34" charset="0"/>
              </a:rPr>
              <a:t>Выводы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A58C1-C14F-D3F2-FAE8-FF04CE0774A7}"/>
              </a:ext>
            </a:extLst>
          </p:cNvPr>
          <p:cNvSpPr txBox="1"/>
          <p:nvPr/>
        </p:nvSpPr>
        <p:spPr>
          <a:xfrm>
            <a:off x="407368" y="1052736"/>
            <a:ext cx="102971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0" dirty="0">
                <a:latin typeface="Calibri" panose="020F0502020204030204" pitchFamily="34" charset="0"/>
                <a:cs typeface="Calibri" panose="020F0502020204030204" pitchFamily="34" charset="0"/>
              </a:rPr>
              <a:t>Рассмотрено применение теоремы Байеса в машинном обучении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0" dirty="0">
                <a:latin typeface="Calibri" panose="020F0502020204030204" pitchFamily="34" charset="0"/>
                <a:cs typeface="Calibri" panose="020F0502020204030204" pitchFamily="34" charset="0"/>
              </a:rPr>
              <a:t>Рассмотрены современные алгоритмы, применяемые в вероятностном подходе (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NUTS, AVDI)</a:t>
            </a:r>
            <a:endParaRPr lang="ru-RU" sz="24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Создана нейронная сеть с вероятностным подходом, проанализированы результаты работы алгоритмов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(NUTS, AVDI)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0" dirty="0">
                <a:latin typeface="Calibri" panose="020F0502020204030204" pitchFamily="34" charset="0"/>
                <a:cs typeface="Calibri" panose="020F0502020204030204" pitchFamily="34" charset="0"/>
              </a:rPr>
              <a:t>Создана нейронная сеть со схожей архитектурой, проведено сравнение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классического и вероятностного подходов в машинном обучении. Сделан вывод об эффективности вариационного вывода автоматического дифференцирования (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AVDI)</a:t>
            </a:r>
            <a:endParaRPr lang="ru-RU" sz="24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42407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7C8471AE-8075-4055-999E-7F5FB6475BDF}"/>
              </a:ext>
            </a:extLst>
          </p:cNvPr>
          <p:cNvSpPr/>
          <p:nvPr/>
        </p:nvSpPr>
        <p:spPr>
          <a:xfrm>
            <a:off x="5201419" y="4613027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BD1AA97-8D5D-41BB-A69B-FC98226314BD}"/>
              </a:ext>
            </a:extLst>
          </p:cNvPr>
          <p:cNvSpPr/>
          <p:nvPr/>
        </p:nvSpPr>
        <p:spPr>
          <a:xfrm>
            <a:off x="1301199" y="1830549"/>
            <a:ext cx="3284115" cy="3284115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583DA3B-1930-4EAB-BDEC-113AF359F85B}"/>
              </a:ext>
            </a:extLst>
          </p:cNvPr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2761066C-E15E-B078-2592-1253A83B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0977" y="6256421"/>
            <a:ext cx="2743200" cy="365125"/>
          </a:xfrm>
        </p:spPr>
        <p:txBody>
          <a:bodyPr/>
          <a:lstStyle/>
          <a:p>
            <a:r>
              <a:rPr lang="ru-RU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21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4F99D000-B335-125E-B6A0-53122233D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738"/>
            <a:ext cx="9600446" cy="2852737"/>
          </a:xfrm>
        </p:spPr>
        <p:txBody>
          <a:bodyPr>
            <a:normAutofit/>
          </a:bodyPr>
          <a:lstStyle/>
          <a:p>
            <a:r>
              <a:rPr lang="ru-RU" sz="6600" dirty="0"/>
              <a:t>Спасибо за внимание!</a:t>
            </a:r>
            <a:endParaRPr lang="en-US" sz="660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F30031B-5565-CDEB-64D2-6121B217E698}"/>
              </a:ext>
            </a:extLst>
          </p:cNvPr>
          <p:cNvSpPr txBox="1">
            <a:spLocks/>
          </p:cNvSpPr>
          <p:nvPr/>
        </p:nvSpPr>
        <p:spPr>
          <a:xfrm>
            <a:off x="7896200" y="18320"/>
            <a:ext cx="3065785" cy="89377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u="sng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</a:rPr>
              <a:t>https://t.me/Ave220</a:t>
            </a:r>
          </a:p>
          <a:p>
            <a:pPr marL="0" indent="0" algn="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u="sng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</a:rPr>
              <a:t>mik16748@gmail.com</a:t>
            </a:r>
          </a:p>
        </p:txBody>
      </p:sp>
      <p:sp>
        <p:nvSpPr>
          <p:cNvPr id="13" name="Freeform: Shape 16">
            <a:extLst>
              <a:ext uri="{FF2B5EF4-FFF2-40B4-BE49-F238E27FC236}">
                <a16:creationId xmlns:a16="http://schemas.microsoft.com/office/drawing/2014/main" id="{35EF3FC8-256F-3DCD-FC0A-164E8CF8BEA8}"/>
              </a:ext>
            </a:extLst>
          </p:cNvPr>
          <p:cNvSpPr/>
          <p:nvPr/>
        </p:nvSpPr>
        <p:spPr>
          <a:xfrm>
            <a:off x="10952009" y="546965"/>
            <a:ext cx="378501" cy="348162"/>
          </a:xfrm>
          <a:custGeom>
            <a:avLst/>
            <a:gdLst>
              <a:gd name="connsiteX0" fmla="*/ 228545 w 279328"/>
              <a:gd name="connsiteY0" fmla="*/ 0 h 279328"/>
              <a:gd name="connsiteX1" fmla="*/ 279328 w 279328"/>
              <a:gd name="connsiteY1" fmla="*/ 50784 h 279328"/>
              <a:gd name="connsiteX2" fmla="*/ 264443 w 279328"/>
              <a:gd name="connsiteY2" fmla="*/ 86695 h 279328"/>
              <a:gd name="connsiteX3" fmla="*/ 93045 w 279328"/>
              <a:gd name="connsiteY3" fmla="*/ 258107 h 279328"/>
              <a:gd name="connsiteX4" fmla="*/ 0 w 279328"/>
              <a:gd name="connsiteY4" fmla="*/ 279328 h 279328"/>
              <a:gd name="connsiteX5" fmla="*/ 21221 w 279328"/>
              <a:gd name="connsiteY5" fmla="*/ 186283 h 279328"/>
              <a:gd name="connsiteX6" fmla="*/ 192633 w 279328"/>
              <a:gd name="connsiteY6" fmla="*/ 14885 h 279328"/>
              <a:gd name="connsiteX7" fmla="*/ 228545 w 279328"/>
              <a:gd name="connsiteY7" fmla="*/ 0 h 279328"/>
              <a:gd name="connsiteX8" fmla="*/ 228545 w 279328"/>
              <a:gd name="connsiteY8" fmla="*/ 12699 h 279328"/>
              <a:gd name="connsiteX9" fmla="*/ 201608 w 279328"/>
              <a:gd name="connsiteY9" fmla="*/ 23859 h 279328"/>
              <a:gd name="connsiteX10" fmla="*/ 187059 w 279328"/>
              <a:gd name="connsiteY10" fmla="*/ 38408 h 279328"/>
              <a:gd name="connsiteX11" fmla="*/ 240920 w 279328"/>
              <a:gd name="connsiteY11" fmla="*/ 92282 h 279328"/>
              <a:gd name="connsiteX12" fmla="*/ 255469 w 279328"/>
              <a:gd name="connsiteY12" fmla="*/ 77721 h 279328"/>
              <a:gd name="connsiteX13" fmla="*/ 266629 w 279328"/>
              <a:gd name="connsiteY13" fmla="*/ 50784 h 279328"/>
              <a:gd name="connsiteX14" fmla="*/ 228545 w 279328"/>
              <a:gd name="connsiteY14" fmla="*/ 12699 h 279328"/>
              <a:gd name="connsiteX15" fmla="*/ 178072 w 279328"/>
              <a:gd name="connsiteY15" fmla="*/ 47395 h 279328"/>
              <a:gd name="connsiteX16" fmla="*/ 41356 w 279328"/>
              <a:gd name="connsiteY16" fmla="*/ 184098 h 279328"/>
              <a:gd name="connsiteX17" fmla="*/ 88881 w 279328"/>
              <a:gd name="connsiteY17" fmla="*/ 184098 h 279328"/>
              <a:gd name="connsiteX18" fmla="*/ 95230 w 279328"/>
              <a:gd name="connsiteY18" fmla="*/ 190448 h 279328"/>
              <a:gd name="connsiteX19" fmla="*/ 95230 w 279328"/>
              <a:gd name="connsiteY19" fmla="*/ 237972 h 279328"/>
              <a:gd name="connsiteX20" fmla="*/ 231933 w 279328"/>
              <a:gd name="connsiteY20" fmla="*/ 101257 h 279328"/>
              <a:gd name="connsiteX21" fmla="*/ 178072 w 279328"/>
              <a:gd name="connsiteY21" fmla="*/ 47395 h 279328"/>
              <a:gd name="connsiteX22" fmla="*/ 33080 w 279328"/>
              <a:gd name="connsiteY22" fmla="*/ 196797 h 279328"/>
              <a:gd name="connsiteX23" fmla="*/ 22695 w 279328"/>
              <a:gd name="connsiteY23" fmla="*/ 241244 h 279328"/>
              <a:gd name="connsiteX24" fmla="*/ 38084 w 279328"/>
              <a:gd name="connsiteY24" fmla="*/ 241244 h 279328"/>
              <a:gd name="connsiteX25" fmla="*/ 38084 w 279328"/>
              <a:gd name="connsiteY25" fmla="*/ 256633 h 279328"/>
              <a:gd name="connsiteX26" fmla="*/ 82531 w 279328"/>
              <a:gd name="connsiteY26" fmla="*/ 246248 h 279328"/>
              <a:gd name="connsiteX27" fmla="*/ 82531 w 279328"/>
              <a:gd name="connsiteY27" fmla="*/ 196797 h 279328"/>
              <a:gd name="connsiteX28" fmla="*/ 33080 w 279328"/>
              <a:gd name="connsiteY28" fmla="*/ 196797 h 27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79328" h="279328">
                <a:moveTo>
                  <a:pt x="228545" y="0"/>
                </a:moveTo>
                <a:cubicBezTo>
                  <a:pt x="256594" y="0"/>
                  <a:pt x="279328" y="22734"/>
                  <a:pt x="279328" y="50784"/>
                </a:cubicBezTo>
                <a:cubicBezTo>
                  <a:pt x="279328" y="64815"/>
                  <a:pt x="273638" y="77514"/>
                  <a:pt x="264443" y="86695"/>
                </a:cubicBezTo>
                <a:lnTo>
                  <a:pt x="93045" y="258107"/>
                </a:lnTo>
                <a:lnTo>
                  <a:pt x="0" y="279328"/>
                </a:lnTo>
                <a:lnTo>
                  <a:pt x="21221" y="186283"/>
                </a:lnTo>
                <a:lnTo>
                  <a:pt x="192633" y="14885"/>
                </a:lnTo>
                <a:cubicBezTo>
                  <a:pt x="201814" y="5677"/>
                  <a:pt x="214514" y="0"/>
                  <a:pt x="228545" y="0"/>
                </a:cubicBezTo>
                <a:close/>
                <a:moveTo>
                  <a:pt x="228545" y="12699"/>
                </a:moveTo>
                <a:cubicBezTo>
                  <a:pt x="211966" y="12699"/>
                  <a:pt x="201608" y="23859"/>
                  <a:pt x="201608" y="23859"/>
                </a:cubicBezTo>
                <a:lnTo>
                  <a:pt x="187059" y="38408"/>
                </a:lnTo>
                <a:lnTo>
                  <a:pt x="240920" y="92282"/>
                </a:lnTo>
                <a:lnTo>
                  <a:pt x="255469" y="77721"/>
                </a:lnTo>
                <a:cubicBezTo>
                  <a:pt x="262361" y="70828"/>
                  <a:pt x="266629" y="61310"/>
                  <a:pt x="266629" y="50784"/>
                </a:cubicBezTo>
                <a:cubicBezTo>
                  <a:pt x="266629" y="29743"/>
                  <a:pt x="249585" y="12699"/>
                  <a:pt x="228545" y="12699"/>
                </a:cubicBezTo>
                <a:close/>
                <a:moveTo>
                  <a:pt x="178072" y="47395"/>
                </a:moveTo>
                <a:lnTo>
                  <a:pt x="41356" y="184098"/>
                </a:lnTo>
                <a:lnTo>
                  <a:pt x="88881" y="184098"/>
                </a:lnTo>
                <a:cubicBezTo>
                  <a:pt x="92385" y="184098"/>
                  <a:pt x="95230" y="186943"/>
                  <a:pt x="95230" y="190448"/>
                </a:cubicBezTo>
                <a:lnTo>
                  <a:pt x="95230" y="237972"/>
                </a:lnTo>
                <a:cubicBezTo>
                  <a:pt x="95230" y="237972"/>
                  <a:pt x="231933" y="101257"/>
                  <a:pt x="231933" y="101257"/>
                </a:cubicBezTo>
                <a:lnTo>
                  <a:pt x="178072" y="47395"/>
                </a:lnTo>
                <a:close/>
                <a:moveTo>
                  <a:pt x="33080" y="196797"/>
                </a:moveTo>
                <a:lnTo>
                  <a:pt x="22695" y="241244"/>
                </a:lnTo>
                <a:lnTo>
                  <a:pt x="38084" y="241244"/>
                </a:lnTo>
                <a:lnTo>
                  <a:pt x="38084" y="256633"/>
                </a:lnTo>
                <a:lnTo>
                  <a:pt x="82531" y="246248"/>
                </a:lnTo>
                <a:cubicBezTo>
                  <a:pt x="82531" y="246248"/>
                  <a:pt x="82531" y="196797"/>
                  <a:pt x="82531" y="196797"/>
                </a:cubicBezTo>
                <a:lnTo>
                  <a:pt x="33080" y="1967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Freeform: Shape 14">
            <a:extLst>
              <a:ext uri="{FF2B5EF4-FFF2-40B4-BE49-F238E27FC236}">
                <a16:creationId xmlns:a16="http://schemas.microsoft.com/office/drawing/2014/main" id="{5AE7C21A-ED86-0046-D07F-80F968B2C3B9}"/>
              </a:ext>
            </a:extLst>
          </p:cNvPr>
          <p:cNvSpPr/>
          <p:nvPr/>
        </p:nvSpPr>
        <p:spPr>
          <a:xfrm>
            <a:off x="10952009" y="100080"/>
            <a:ext cx="391815" cy="365125"/>
          </a:xfrm>
          <a:custGeom>
            <a:avLst/>
            <a:gdLst>
              <a:gd name="connsiteX0" fmla="*/ 101580 w 279328"/>
              <a:gd name="connsiteY0" fmla="*/ 209496 h 279328"/>
              <a:gd name="connsiteX1" fmla="*/ 107916 w 279328"/>
              <a:gd name="connsiteY1" fmla="*/ 215846 h 279328"/>
              <a:gd name="connsiteX2" fmla="*/ 106067 w 279328"/>
              <a:gd name="connsiteY2" fmla="*/ 220333 h 279328"/>
              <a:gd name="connsiteX3" fmla="*/ 87018 w 279328"/>
              <a:gd name="connsiteY3" fmla="*/ 239382 h 279328"/>
              <a:gd name="connsiteX4" fmla="*/ 82531 w 279328"/>
              <a:gd name="connsiteY4" fmla="*/ 241244 h 279328"/>
              <a:gd name="connsiteX5" fmla="*/ 76182 w 279328"/>
              <a:gd name="connsiteY5" fmla="*/ 234894 h 279328"/>
              <a:gd name="connsiteX6" fmla="*/ 78044 w 279328"/>
              <a:gd name="connsiteY6" fmla="*/ 230407 h 279328"/>
              <a:gd name="connsiteX7" fmla="*/ 97079 w 279328"/>
              <a:gd name="connsiteY7" fmla="*/ 211358 h 279328"/>
              <a:gd name="connsiteX8" fmla="*/ 101580 w 279328"/>
              <a:gd name="connsiteY8" fmla="*/ 209496 h 279328"/>
              <a:gd name="connsiteX9" fmla="*/ 95230 w 279328"/>
              <a:gd name="connsiteY9" fmla="*/ 177748 h 279328"/>
              <a:gd name="connsiteX10" fmla="*/ 101580 w 279328"/>
              <a:gd name="connsiteY10" fmla="*/ 184111 h 279328"/>
              <a:gd name="connsiteX11" fmla="*/ 99718 w 279328"/>
              <a:gd name="connsiteY11" fmla="*/ 188585 h 279328"/>
              <a:gd name="connsiteX12" fmla="*/ 36235 w 279328"/>
              <a:gd name="connsiteY12" fmla="*/ 252081 h 279328"/>
              <a:gd name="connsiteX13" fmla="*/ 31748 w 279328"/>
              <a:gd name="connsiteY13" fmla="*/ 253930 h 279328"/>
              <a:gd name="connsiteX14" fmla="*/ 25398 w 279328"/>
              <a:gd name="connsiteY14" fmla="*/ 247580 h 279328"/>
              <a:gd name="connsiteX15" fmla="*/ 27247 w 279328"/>
              <a:gd name="connsiteY15" fmla="*/ 243093 h 279328"/>
              <a:gd name="connsiteX16" fmla="*/ 90743 w 279328"/>
              <a:gd name="connsiteY16" fmla="*/ 179611 h 279328"/>
              <a:gd name="connsiteX17" fmla="*/ 95230 w 279328"/>
              <a:gd name="connsiteY17" fmla="*/ 177748 h 279328"/>
              <a:gd name="connsiteX18" fmla="*/ 63483 w 279328"/>
              <a:gd name="connsiteY18" fmla="*/ 171412 h 279328"/>
              <a:gd name="connsiteX19" fmla="*/ 69833 w 279328"/>
              <a:gd name="connsiteY19" fmla="*/ 177748 h 279328"/>
              <a:gd name="connsiteX20" fmla="*/ 67971 w 279328"/>
              <a:gd name="connsiteY20" fmla="*/ 182249 h 279328"/>
              <a:gd name="connsiteX21" fmla="*/ 61621 w 279328"/>
              <a:gd name="connsiteY21" fmla="*/ 188585 h 279328"/>
              <a:gd name="connsiteX22" fmla="*/ 57134 w 279328"/>
              <a:gd name="connsiteY22" fmla="*/ 190448 h 279328"/>
              <a:gd name="connsiteX23" fmla="*/ 50784 w 279328"/>
              <a:gd name="connsiteY23" fmla="*/ 184111 h 279328"/>
              <a:gd name="connsiteX24" fmla="*/ 52647 w 279328"/>
              <a:gd name="connsiteY24" fmla="*/ 179611 h 279328"/>
              <a:gd name="connsiteX25" fmla="*/ 58996 w 279328"/>
              <a:gd name="connsiteY25" fmla="*/ 173261 h 279328"/>
              <a:gd name="connsiteX26" fmla="*/ 63483 w 279328"/>
              <a:gd name="connsiteY26" fmla="*/ 171412 h 279328"/>
              <a:gd name="connsiteX27" fmla="*/ 254176 w 279328"/>
              <a:gd name="connsiteY27" fmla="*/ 34140 h 279328"/>
              <a:gd name="connsiteX28" fmla="*/ 121728 w 279328"/>
              <a:gd name="connsiteY28" fmla="*/ 166588 h 279328"/>
              <a:gd name="connsiteX29" fmla="*/ 158816 w 279328"/>
              <a:gd name="connsiteY29" fmla="*/ 256646 h 279328"/>
              <a:gd name="connsiteX30" fmla="*/ 254176 w 279328"/>
              <a:gd name="connsiteY30" fmla="*/ 34140 h 279328"/>
              <a:gd name="connsiteX31" fmla="*/ 245188 w 279328"/>
              <a:gd name="connsiteY31" fmla="*/ 25153 h 279328"/>
              <a:gd name="connsiteX32" fmla="*/ 22695 w 279328"/>
              <a:gd name="connsiteY32" fmla="*/ 120525 h 279328"/>
              <a:gd name="connsiteX33" fmla="*/ 112753 w 279328"/>
              <a:gd name="connsiteY33" fmla="*/ 157601 h 279328"/>
              <a:gd name="connsiteX34" fmla="*/ 272978 w 279328"/>
              <a:gd name="connsiteY34" fmla="*/ 0 h 279328"/>
              <a:gd name="connsiteX35" fmla="*/ 279328 w 279328"/>
              <a:gd name="connsiteY35" fmla="*/ 6350 h 279328"/>
              <a:gd name="connsiteX36" fmla="*/ 278643 w 279328"/>
              <a:gd name="connsiteY36" fmla="*/ 9039 h 279328"/>
              <a:gd name="connsiteX37" fmla="*/ 278720 w 279328"/>
              <a:gd name="connsiteY37" fmla="*/ 9078 h 279328"/>
              <a:gd name="connsiteX38" fmla="*/ 164558 w 279328"/>
              <a:gd name="connsiteY38" fmla="*/ 275423 h 279328"/>
              <a:gd name="connsiteX39" fmla="*/ 164532 w 279328"/>
              <a:gd name="connsiteY39" fmla="*/ 275487 h 279328"/>
              <a:gd name="connsiteX40" fmla="*/ 164441 w 279328"/>
              <a:gd name="connsiteY40" fmla="*/ 275707 h 279328"/>
              <a:gd name="connsiteX41" fmla="*/ 164403 w 279328"/>
              <a:gd name="connsiteY41" fmla="*/ 275694 h 279328"/>
              <a:gd name="connsiteX42" fmla="*/ 158713 w 279328"/>
              <a:gd name="connsiteY42" fmla="*/ 279328 h 279328"/>
              <a:gd name="connsiteX43" fmla="*/ 152712 w 279328"/>
              <a:gd name="connsiteY43" fmla="*/ 274737 h 279328"/>
              <a:gd name="connsiteX44" fmla="*/ 152609 w 279328"/>
              <a:gd name="connsiteY44" fmla="*/ 274776 h 279328"/>
              <a:gd name="connsiteX45" fmla="*/ 109429 w 279328"/>
              <a:gd name="connsiteY45" fmla="*/ 169899 h 279328"/>
              <a:gd name="connsiteX46" fmla="*/ 4565 w 279328"/>
              <a:gd name="connsiteY46" fmla="*/ 126719 h 279328"/>
              <a:gd name="connsiteX47" fmla="*/ 4591 w 279328"/>
              <a:gd name="connsiteY47" fmla="*/ 126616 h 279328"/>
              <a:gd name="connsiteX48" fmla="*/ 0 w 279328"/>
              <a:gd name="connsiteY48" fmla="*/ 120615 h 279328"/>
              <a:gd name="connsiteX49" fmla="*/ 3634 w 279328"/>
              <a:gd name="connsiteY49" fmla="*/ 114925 h 279328"/>
              <a:gd name="connsiteX50" fmla="*/ 3621 w 279328"/>
              <a:gd name="connsiteY50" fmla="*/ 114900 h 279328"/>
              <a:gd name="connsiteX51" fmla="*/ 3841 w 279328"/>
              <a:gd name="connsiteY51" fmla="*/ 114796 h 279328"/>
              <a:gd name="connsiteX52" fmla="*/ 3905 w 279328"/>
              <a:gd name="connsiteY52" fmla="*/ 114770 h 279328"/>
              <a:gd name="connsiteX53" fmla="*/ 270250 w 279328"/>
              <a:gd name="connsiteY53" fmla="*/ 621 h 279328"/>
              <a:gd name="connsiteX54" fmla="*/ 270276 w 279328"/>
              <a:gd name="connsiteY54" fmla="*/ 673 h 279328"/>
              <a:gd name="connsiteX55" fmla="*/ 272978 w 279328"/>
              <a:gd name="connsiteY55" fmla="*/ 0 h 27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79328" h="279328">
                <a:moveTo>
                  <a:pt x="101580" y="209496"/>
                </a:moveTo>
                <a:cubicBezTo>
                  <a:pt x="105084" y="209496"/>
                  <a:pt x="107916" y="212341"/>
                  <a:pt x="107916" y="215846"/>
                </a:cubicBezTo>
                <a:cubicBezTo>
                  <a:pt x="107916" y="217604"/>
                  <a:pt x="107218" y="219195"/>
                  <a:pt x="106067" y="220333"/>
                </a:cubicBezTo>
                <a:lnTo>
                  <a:pt x="87018" y="239382"/>
                </a:lnTo>
                <a:cubicBezTo>
                  <a:pt x="85867" y="240533"/>
                  <a:pt x="84277" y="241244"/>
                  <a:pt x="82531" y="241244"/>
                </a:cubicBezTo>
                <a:cubicBezTo>
                  <a:pt x="79027" y="241244"/>
                  <a:pt x="76182" y="238399"/>
                  <a:pt x="76182" y="234894"/>
                </a:cubicBezTo>
                <a:cubicBezTo>
                  <a:pt x="76182" y="233148"/>
                  <a:pt x="76893" y="231545"/>
                  <a:pt x="78044" y="230407"/>
                </a:cubicBezTo>
                <a:lnTo>
                  <a:pt x="97079" y="211358"/>
                </a:lnTo>
                <a:cubicBezTo>
                  <a:pt x="98230" y="210207"/>
                  <a:pt x="99821" y="209496"/>
                  <a:pt x="101580" y="209496"/>
                </a:cubicBezTo>
                <a:close/>
                <a:moveTo>
                  <a:pt x="95230" y="177748"/>
                </a:moveTo>
                <a:cubicBezTo>
                  <a:pt x="98735" y="177748"/>
                  <a:pt x="101580" y="180606"/>
                  <a:pt x="101580" y="184111"/>
                </a:cubicBezTo>
                <a:cubicBezTo>
                  <a:pt x="101580" y="185857"/>
                  <a:pt x="100868" y="187447"/>
                  <a:pt x="99718" y="188585"/>
                </a:cubicBezTo>
                <a:lnTo>
                  <a:pt x="36235" y="252081"/>
                </a:lnTo>
                <a:cubicBezTo>
                  <a:pt x="35084" y="253232"/>
                  <a:pt x="33493" y="253930"/>
                  <a:pt x="31748" y="253930"/>
                </a:cubicBezTo>
                <a:cubicBezTo>
                  <a:pt x="28243" y="253930"/>
                  <a:pt x="25398" y="251098"/>
                  <a:pt x="25398" y="247580"/>
                </a:cubicBezTo>
                <a:cubicBezTo>
                  <a:pt x="25398" y="245848"/>
                  <a:pt x="26109" y="244257"/>
                  <a:pt x="27247" y="243093"/>
                </a:cubicBezTo>
                <a:lnTo>
                  <a:pt x="90743" y="179611"/>
                </a:lnTo>
                <a:cubicBezTo>
                  <a:pt x="91881" y="178473"/>
                  <a:pt x="93471" y="177748"/>
                  <a:pt x="95230" y="177748"/>
                </a:cubicBezTo>
                <a:close/>
                <a:moveTo>
                  <a:pt x="63483" y="171412"/>
                </a:moveTo>
                <a:cubicBezTo>
                  <a:pt x="66988" y="171412"/>
                  <a:pt x="69833" y="174257"/>
                  <a:pt x="69833" y="177748"/>
                </a:cubicBezTo>
                <a:cubicBezTo>
                  <a:pt x="69833" y="179507"/>
                  <a:pt x="69122" y="181098"/>
                  <a:pt x="67971" y="182249"/>
                </a:cubicBezTo>
                <a:lnTo>
                  <a:pt x="61621" y="188585"/>
                </a:lnTo>
                <a:cubicBezTo>
                  <a:pt x="60470" y="189749"/>
                  <a:pt x="58893" y="190448"/>
                  <a:pt x="57134" y="190448"/>
                </a:cubicBezTo>
                <a:cubicBezTo>
                  <a:pt x="53629" y="190448"/>
                  <a:pt x="50784" y="187603"/>
                  <a:pt x="50784" y="184111"/>
                </a:cubicBezTo>
                <a:cubicBezTo>
                  <a:pt x="50784" y="182352"/>
                  <a:pt x="51496" y="180774"/>
                  <a:pt x="52647" y="179611"/>
                </a:cubicBezTo>
                <a:lnTo>
                  <a:pt x="58996" y="173261"/>
                </a:lnTo>
                <a:cubicBezTo>
                  <a:pt x="60147" y="172123"/>
                  <a:pt x="61738" y="171412"/>
                  <a:pt x="63483" y="171412"/>
                </a:cubicBezTo>
                <a:close/>
                <a:moveTo>
                  <a:pt x="254176" y="34140"/>
                </a:moveTo>
                <a:lnTo>
                  <a:pt x="121728" y="166588"/>
                </a:lnTo>
                <a:lnTo>
                  <a:pt x="158816" y="256646"/>
                </a:lnTo>
                <a:cubicBezTo>
                  <a:pt x="158816" y="256646"/>
                  <a:pt x="254176" y="34140"/>
                  <a:pt x="254176" y="34140"/>
                </a:cubicBezTo>
                <a:close/>
                <a:moveTo>
                  <a:pt x="245188" y="25153"/>
                </a:moveTo>
                <a:lnTo>
                  <a:pt x="22695" y="120525"/>
                </a:lnTo>
                <a:cubicBezTo>
                  <a:pt x="22695" y="120525"/>
                  <a:pt x="112753" y="157601"/>
                  <a:pt x="112753" y="157601"/>
                </a:cubicBezTo>
                <a:close/>
                <a:moveTo>
                  <a:pt x="272978" y="0"/>
                </a:moveTo>
                <a:cubicBezTo>
                  <a:pt x="276483" y="0"/>
                  <a:pt x="279328" y="2845"/>
                  <a:pt x="279328" y="6350"/>
                </a:cubicBezTo>
                <a:cubicBezTo>
                  <a:pt x="279328" y="7332"/>
                  <a:pt x="279043" y="8225"/>
                  <a:pt x="278643" y="9039"/>
                </a:cubicBezTo>
                <a:lnTo>
                  <a:pt x="278720" y="9078"/>
                </a:lnTo>
                <a:lnTo>
                  <a:pt x="164558" y="275423"/>
                </a:lnTo>
                <a:cubicBezTo>
                  <a:pt x="164558" y="275449"/>
                  <a:pt x="164545" y="275462"/>
                  <a:pt x="164532" y="275487"/>
                </a:cubicBezTo>
                <a:lnTo>
                  <a:pt x="164441" y="275707"/>
                </a:lnTo>
                <a:lnTo>
                  <a:pt x="164403" y="275694"/>
                </a:lnTo>
                <a:cubicBezTo>
                  <a:pt x="163381" y="277828"/>
                  <a:pt x="161234" y="279328"/>
                  <a:pt x="158713" y="279328"/>
                </a:cubicBezTo>
                <a:cubicBezTo>
                  <a:pt x="155829" y="279328"/>
                  <a:pt x="153488" y="277375"/>
                  <a:pt x="152712" y="274737"/>
                </a:cubicBezTo>
                <a:lnTo>
                  <a:pt x="152609" y="274776"/>
                </a:lnTo>
                <a:lnTo>
                  <a:pt x="109429" y="169899"/>
                </a:lnTo>
                <a:lnTo>
                  <a:pt x="4565" y="126719"/>
                </a:lnTo>
                <a:lnTo>
                  <a:pt x="4591" y="126616"/>
                </a:lnTo>
                <a:cubicBezTo>
                  <a:pt x="1953" y="125840"/>
                  <a:pt x="0" y="123499"/>
                  <a:pt x="0" y="120615"/>
                </a:cubicBezTo>
                <a:cubicBezTo>
                  <a:pt x="0" y="118094"/>
                  <a:pt x="1500" y="115960"/>
                  <a:pt x="3634" y="114925"/>
                </a:cubicBezTo>
                <a:lnTo>
                  <a:pt x="3621" y="114900"/>
                </a:lnTo>
                <a:lnTo>
                  <a:pt x="3841" y="114796"/>
                </a:lnTo>
                <a:cubicBezTo>
                  <a:pt x="3867" y="114783"/>
                  <a:pt x="3892" y="114770"/>
                  <a:pt x="3905" y="114770"/>
                </a:cubicBezTo>
                <a:lnTo>
                  <a:pt x="270250" y="621"/>
                </a:lnTo>
                <a:lnTo>
                  <a:pt x="270276" y="673"/>
                </a:lnTo>
                <a:cubicBezTo>
                  <a:pt x="271103" y="259"/>
                  <a:pt x="272009" y="0"/>
                  <a:pt x="27297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椭圆 4">
            <a:extLst>
              <a:ext uri="{FF2B5EF4-FFF2-40B4-BE49-F238E27FC236}">
                <a16:creationId xmlns:a16="http://schemas.microsoft.com/office/drawing/2014/main" id="{41894A6D-D6A1-17EC-CC6B-17685375C111}"/>
              </a:ext>
            </a:extLst>
          </p:cNvPr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  <a:cs typeface="+mn-ea"/>
              <a:sym typeface="+mn-lt"/>
            </a:endParaRPr>
          </a:p>
        </p:txBody>
      </p:sp>
      <p:sp>
        <p:nvSpPr>
          <p:cNvPr id="17" name="椭圆 9">
            <a:extLst>
              <a:ext uri="{FF2B5EF4-FFF2-40B4-BE49-F238E27FC236}">
                <a16:creationId xmlns:a16="http://schemas.microsoft.com/office/drawing/2014/main" id="{F8BCA958-2A03-A612-FF0F-E5E36F9984D8}"/>
              </a:ext>
            </a:extLst>
          </p:cNvPr>
          <p:cNvSpPr/>
          <p:nvPr/>
        </p:nvSpPr>
        <p:spPr>
          <a:xfrm>
            <a:off x="1956935" y="3533827"/>
            <a:ext cx="224588" cy="224588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9710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7C8471AE-8075-4055-999E-7F5FB6475BDF}"/>
              </a:ext>
            </a:extLst>
          </p:cNvPr>
          <p:cNvSpPr/>
          <p:nvPr/>
        </p:nvSpPr>
        <p:spPr>
          <a:xfrm>
            <a:off x="5201419" y="4613027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BD1AA97-8D5D-41BB-A69B-FC98226314BD}"/>
              </a:ext>
            </a:extLst>
          </p:cNvPr>
          <p:cNvSpPr/>
          <p:nvPr/>
        </p:nvSpPr>
        <p:spPr>
          <a:xfrm>
            <a:off x="1301199" y="1830549"/>
            <a:ext cx="3284115" cy="3284115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583DA3B-1930-4EAB-BDEC-113AF359F85B}"/>
              </a:ext>
            </a:extLst>
          </p:cNvPr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2761066C-E15E-B078-2592-1253A83B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0977" y="6256421"/>
            <a:ext cx="2743200" cy="365125"/>
          </a:xfrm>
        </p:spPr>
        <p:txBody>
          <a:bodyPr/>
          <a:lstStyle/>
          <a:p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D4F208-1BFB-437B-8248-E0D8BEC2726B}"/>
              </a:ext>
            </a:extLst>
          </p:cNvPr>
          <p:cNvSpPr txBox="1"/>
          <p:nvPr/>
        </p:nvSpPr>
        <p:spPr>
          <a:xfrm>
            <a:off x="3726660" y="279109"/>
            <a:ext cx="47386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Calibri" panose="020F0502020204030204" pitchFamily="34" charset="0"/>
                <a:cs typeface="Calibri" panose="020F0502020204030204" pitchFamily="34" charset="0"/>
              </a:rPr>
              <a:t>Постановка задачи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734280-6536-9472-1E53-ACE92E67CCB9}"/>
              </a:ext>
            </a:extLst>
          </p:cNvPr>
          <p:cNvSpPr txBox="1"/>
          <p:nvPr/>
        </p:nvSpPr>
        <p:spPr>
          <a:xfrm>
            <a:off x="407368" y="1052736"/>
            <a:ext cx="1115899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0" dirty="0">
                <a:latin typeface="Calibri" panose="020F0502020204030204" pitchFamily="34" charset="0"/>
                <a:cs typeface="Calibri" panose="020F0502020204030204" pitchFamily="34" charset="0"/>
              </a:rPr>
              <a:t>Рассмотреть теорему Байеса в машинном обучении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0" dirty="0">
                <a:latin typeface="Calibri" panose="020F0502020204030204" pitchFamily="34" charset="0"/>
                <a:cs typeface="Calibri" panose="020F0502020204030204" pitchFamily="34" charset="0"/>
              </a:rPr>
              <a:t>Рассмотреть современные алгоритмы, применяемые в вероятностном подходе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Проанализировать результаты работы алгоритмов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0" dirty="0">
                <a:latin typeface="Calibri" panose="020F0502020204030204" pitchFamily="34" charset="0"/>
                <a:cs typeface="Calibri" panose="020F0502020204030204" pitchFamily="34" charset="0"/>
              </a:rPr>
              <a:t>Сравнить 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классический и вероятностный подход</a:t>
            </a:r>
            <a:endParaRPr lang="ru-RU" sz="28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b="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b="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b="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358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7C8471AE-8075-4055-999E-7F5FB6475BDF}"/>
              </a:ext>
            </a:extLst>
          </p:cNvPr>
          <p:cNvSpPr/>
          <p:nvPr/>
        </p:nvSpPr>
        <p:spPr>
          <a:xfrm>
            <a:off x="5201419" y="4613027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BD1AA97-8D5D-41BB-A69B-FC98226314BD}"/>
              </a:ext>
            </a:extLst>
          </p:cNvPr>
          <p:cNvSpPr/>
          <p:nvPr/>
        </p:nvSpPr>
        <p:spPr>
          <a:xfrm>
            <a:off x="1301199" y="1830549"/>
            <a:ext cx="3284115" cy="3284115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583DA3B-1930-4EAB-BDEC-113AF359F85B}"/>
              </a:ext>
            </a:extLst>
          </p:cNvPr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2761066C-E15E-B078-2592-1253A83B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0977" y="6256421"/>
            <a:ext cx="2743200" cy="365125"/>
          </a:xfrm>
        </p:spPr>
        <p:txBody>
          <a:bodyPr/>
          <a:lstStyle/>
          <a:p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D4F208-1BFB-437B-8248-E0D8BEC2726B}"/>
              </a:ext>
            </a:extLst>
          </p:cNvPr>
          <p:cNvSpPr txBox="1"/>
          <p:nvPr/>
        </p:nvSpPr>
        <p:spPr>
          <a:xfrm>
            <a:off x="4005035" y="307838"/>
            <a:ext cx="41819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Теорема Байеса</a:t>
            </a:r>
          </a:p>
        </p:txBody>
      </p:sp>
      <p:pic>
        <p:nvPicPr>
          <p:cNvPr id="9" name="Picture 8" descr="Figure">
            <a:extLst>
              <a:ext uri="{FF2B5EF4-FFF2-40B4-BE49-F238E27FC236}">
                <a16:creationId xmlns:a16="http://schemas.microsoft.com/office/drawing/2014/main" id="{CA2253CF-FF09-096B-6D64-D3D907AA5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386" y="1448780"/>
            <a:ext cx="3751228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Figure">
            <a:extLst>
              <a:ext uri="{FF2B5EF4-FFF2-40B4-BE49-F238E27FC236}">
                <a16:creationId xmlns:a16="http://schemas.microsoft.com/office/drawing/2014/main" id="{C2075DE9-6B6F-D2F1-6E14-B9C88D323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987" y="2960948"/>
            <a:ext cx="6072026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67624C-3592-389F-8D09-5FFF6FBD695A}"/>
                  </a:ext>
                </a:extLst>
              </p:cNvPr>
              <p:cNvSpPr txBox="1"/>
              <p:nvPr/>
            </p:nvSpPr>
            <p:spPr>
              <a:xfrm>
                <a:off x="407368" y="4293096"/>
                <a:ext cx="6237876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𝑚𝑜𝑑𝑒𝑙</m:t>
                        </m:r>
                      </m:e>
                    </m:d>
                  </m:oMath>
                </a14:m>
                <a:r>
                  <a:rPr lang="en-US" sz="24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- </a:t>
                </a:r>
                <a:r>
                  <a:rPr lang="ru-RU" sz="24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априорная вероятность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𝑚𝑜𝑑𝑒𝑙</m:t>
                        </m:r>
                      </m:e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𝑑𝑎𝑡𝑎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- </a:t>
                </a:r>
                <a:r>
                  <a:rPr lang="ru-RU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апостериорная вероятность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𝑑𝑎𝑡𝑎</m:t>
                        </m:r>
                      </m:e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𝑚𝑜𝑑𝑒𝑙</m:t>
                        </m:r>
                      </m:e>
                    </m:d>
                  </m:oMath>
                </a14:m>
                <a:r>
                  <a:rPr lang="ru-RU" sz="24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- </a:t>
                </a:r>
                <a:r>
                  <a:rPr lang="ru-RU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правдоподобие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𝑑𝑎𝑡𝑎</m:t>
                        </m:r>
                      </m:e>
                    </m:d>
                  </m:oMath>
                </a14:m>
                <a:r>
                  <a:rPr lang="en-US" sz="24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- </a:t>
                </a:r>
                <a:r>
                  <a:rPr lang="ru-RU" sz="24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предельное правдоподобие</a:t>
                </a:r>
                <a:endParaRPr lang="en-US" sz="24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b="0" dirty="0">
                  <a:solidFill>
                    <a:schemeClr val="bg1"/>
                  </a:solidFill>
                </a:endParaRPr>
              </a:p>
              <a:p>
                <a:endParaRPr lang="en-US" b="0" dirty="0">
                  <a:solidFill>
                    <a:schemeClr val="bg1"/>
                  </a:solidFill>
                </a:endParaRPr>
              </a:p>
              <a:p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67624C-3592-389F-8D09-5FFF6FBD6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4293096"/>
                <a:ext cx="6237876" cy="2400657"/>
              </a:xfrm>
              <a:prstGeom prst="rect">
                <a:avLst/>
              </a:prstGeom>
              <a:blipFill>
                <a:blip r:embed="rId5"/>
                <a:stretch>
                  <a:fillRect l="-293" t="-20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2053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7C8471AE-8075-4055-999E-7F5FB6475BDF}"/>
              </a:ext>
            </a:extLst>
          </p:cNvPr>
          <p:cNvSpPr/>
          <p:nvPr/>
        </p:nvSpPr>
        <p:spPr>
          <a:xfrm>
            <a:off x="5201419" y="4613027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BD1AA97-8D5D-41BB-A69B-FC98226314BD}"/>
              </a:ext>
            </a:extLst>
          </p:cNvPr>
          <p:cNvSpPr/>
          <p:nvPr/>
        </p:nvSpPr>
        <p:spPr>
          <a:xfrm>
            <a:off x="1301199" y="1830549"/>
            <a:ext cx="3284115" cy="3284115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583DA3B-1930-4EAB-BDEC-113AF359F85B}"/>
              </a:ext>
            </a:extLst>
          </p:cNvPr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2761066C-E15E-B078-2592-1253A83B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0977" y="6256421"/>
            <a:ext cx="2743200" cy="365125"/>
          </a:xfrm>
        </p:spPr>
        <p:txBody>
          <a:bodyPr/>
          <a:lstStyle/>
          <a:p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676FEE-060F-E7F5-EE1E-2BFA2FC6D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134" y="0"/>
            <a:ext cx="80637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30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7C8471AE-8075-4055-999E-7F5FB6475BDF}"/>
              </a:ext>
            </a:extLst>
          </p:cNvPr>
          <p:cNvSpPr/>
          <p:nvPr/>
        </p:nvSpPr>
        <p:spPr>
          <a:xfrm>
            <a:off x="5201419" y="4613027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BD1AA97-8D5D-41BB-A69B-FC98226314BD}"/>
              </a:ext>
            </a:extLst>
          </p:cNvPr>
          <p:cNvSpPr/>
          <p:nvPr/>
        </p:nvSpPr>
        <p:spPr>
          <a:xfrm>
            <a:off x="1301199" y="1830549"/>
            <a:ext cx="3284115" cy="3284115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583DA3B-1930-4EAB-BDEC-113AF359F85B}"/>
              </a:ext>
            </a:extLst>
          </p:cNvPr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2761066C-E15E-B078-2592-1253A83B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0977" y="6256421"/>
            <a:ext cx="2743200" cy="365125"/>
          </a:xfrm>
        </p:spPr>
        <p:txBody>
          <a:bodyPr/>
          <a:lstStyle/>
          <a:p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BD1C72-093C-1E99-C18F-3B7036C20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776" y="1052432"/>
            <a:ext cx="10128448" cy="47531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7B2F56-4F06-E81D-7868-C0A77FF11A65}"/>
              </a:ext>
            </a:extLst>
          </p:cNvPr>
          <p:cNvSpPr txBox="1"/>
          <p:nvPr/>
        </p:nvSpPr>
        <p:spPr>
          <a:xfrm>
            <a:off x="1793522" y="185875"/>
            <a:ext cx="86049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Calibri" panose="020F0502020204030204" pitchFamily="34" charset="0"/>
                <a:cs typeface="Calibri" panose="020F0502020204030204" pitchFamily="34" charset="0"/>
              </a:rPr>
              <a:t>Теорема Байеса в нейронных сетях</a:t>
            </a:r>
          </a:p>
        </p:txBody>
      </p:sp>
    </p:spTree>
    <p:extLst>
      <p:ext uri="{BB962C8B-B14F-4D97-AF65-F5344CB8AC3E}">
        <p14:creationId xmlns:p14="http://schemas.microsoft.com/office/powerpoint/2010/main" val="344382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7C8471AE-8075-4055-999E-7F5FB6475BDF}"/>
              </a:ext>
            </a:extLst>
          </p:cNvPr>
          <p:cNvSpPr/>
          <p:nvPr/>
        </p:nvSpPr>
        <p:spPr>
          <a:xfrm>
            <a:off x="5201419" y="4613027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BD1AA97-8D5D-41BB-A69B-FC98226314BD}"/>
              </a:ext>
            </a:extLst>
          </p:cNvPr>
          <p:cNvSpPr/>
          <p:nvPr/>
        </p:nvSpPr>
        <p:spPr>
          <a:xfrm>
            <a:off x="1301199" y="1830549"/>
            <a:ext cx="3284115" cy="3284115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583DA3B-1930-4EAB-BDEC-113AF359F85B}"/>
              </a:ext>
            </a:extLst>
          </p:cNvPr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2761066C-E15E-B078-2592-1253A83B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0977" y="6256421"/>
            <a:ext cx="2743200" cy="365125"/>
          </a:xfrm>
        </p:spPr>
        <p:txBody>
          <a:bodyPr/>
          <a:lstStyle/>
          <a:p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BD246B-28CF-F0A6-AA54-702D8D3A0C71}"/>
              </a:ext>
            </a:extLst>
          </p:cNvPr>
          <p:cNvSpPr txBox="1"/>
          <p:nvPr/>
        </p:nvSpPr>
        <p:spPr>
          <a:xfrm>
            <a:off x="799964" y="193374"/>
            <a:ext cx="10592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Calibri" panose="020F0502020204030204" pitchFamily="34" charset="0"/>
                <a:cs typeface="Calibri" panose="020F0502020204030204" pitchFamily="34" charset="0"/>
              </a:rPr>
              <a:t>Алгоритм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NUTS (No-U-Turn/</a:t>
            </a:r>
            <a:r>
              <a:rPr lang="ru-RU" sz="4400" dirty="0">
                <a:latin typeface="Calibri" panose="020F0502020204030204" pitchFamily="34" charset="0"/>
                <a:cs typeface="Calibri" panose="020F0502020204030204" pitchFamily="34" charset="0"/>
              </a:rPr>
              <a:t>Нет разворота)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07C18E-245E-C892-8A05-6CD89E60DA44}"/>
              </a:ext>
            </a:extLst>
          </p:cNvPr>
          <p:cNvSpPr txBox="1"/>
          <p:nvPr/>
        </p:nvSpPr>
        <p:spPr>
          <a:xfrm>
            <a:off x="181448" y="109682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Определение момента остановки работы алгоритма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34A5A6F-865B-5972-E6D8-1320FC9BC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1642290"/>
            <a:ext cx="6200822" cy="11099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33BB672-ECEF-96AA-6646-DE1D36370CBB}"/>
              </a:ext>
            </a:extLst>
          </p:cNvPr>
          <p:cNvSpPr txBox="1"/>
          <p:nvPr/>
        </p:nvSpPr>
        <p:spPr>
          <a:xfrm>
            <a:off x="191344" y="2706692"/>
            <a:ext cx="6272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Выбор случайного направления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770AF24-51D8-0CA6-59AE-FD62BBC58A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616"/>
          <a:stretch/>
        </p:blipFill>
        <p:spPr>
          <a:xfrm>
            <a:off x="263352" y="3234231"/>
            <a:ext cx="2742398" cy="4616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3B29F3C-9973-4097-3FA0-39A025A58EB6}"/>
              </a:ext>
            </a:extLst>
          </p:cNvPr>
          <p:cNvSpPr txBox="1"/>
          <p:nvPr/>
        </p:nvSpPr>
        <p:spPr>
          <a:xfrm>
            <a:off x="181448" y="3755299"/>
            <a:ext cx="10276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Границы целевого распределения</a:t>
            </a:r>
            <a:r>
              <a:rPr lang="en-US" sz="2400" dirty="0"/>
              <a:t> </a:t>
            </a:r>
            <a:r>
              <a:rPr lang="ru-RU" sz="2400" dirty="0"/>
              <a:t>задаются с использованием формулы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1CFB744-19A9-A978-3719-74D08900C7B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435"/>
          <a:stretch/>
        </p:blipFill>
        <p:spPr>
          <a:xfrm>
            <a:off x="263352" y="4282838"/>
            <a:ext cx="2266383" cy="52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18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7C8471AE-8075-4055-999E-7F5FB6475BDF}"/>
              </a:ext>
            </a:extLst>
          </p:cNvPr>
          <p:cNvSpPr/>
          <p:nvPr/>
        </p:nvSpPr>
        <p:spPr>
          <a:xfrm>
            <a:off x="5201419" y="4613027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BD1AA97-8D5D-41BB-A69B-FC98226314BD}"/>
              </a:ext>
            </a:extLst>
          </p:cNvPr>
          <p:cNvSpPr/>
          <p:nvPr/>
        </p:nvSpPr>
        <p:spPr>
          <a:xfrm>
            <a:off x="1301199" y="1830549"/>
            <a:ext cx="3284115" cy="3284115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583DA3B-1930-4EAB-BDEC-113AF359F85B}"/>
              </a:ext>
            </a:extLst>
          </p:cNvPr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2761066C-E15E-B078-2592-1253A83B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0977" y="6256421"/>
            <a:ext cx="2743200" cy="365125"/>
          </a:xfrm>
        </p:spPr>
        <p:txBody>
          <a:bodyPr/>
          <a:lstStyle/>
          <a:p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BD246B-28CF-F0A6-AA54-702D8D3A0C71}"/>
              </a:ext>
            </a:extLst>
          </p:cNvPr>
          <p:cNvSpPr txBox="1"/>
          <p:nvPr/>
        </p:nvSpPr>
        <p:spPr>
          <a:xfrm>
            <a:off x="799964" y="193374"/>
            <a:ext cx="10592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Calibri" panose="020F0502020204030204" pitchFamily="34" charset="0"/>
                <a:cs typeface="Calibri" panose="020F0502020204030204" pitchFamily="34" charset="0"/>
              </a:rPr>
              <a:t>Алгоритм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NUTS (No-U-Turn/</a:t>
            </a:r>
            <a:r>
              <a:rPr lang="ru-RU" sz="4400" dirty="0">
                <a:latin typeface="Calibri" panose="020F0502020204030204" pitchFamily="34" charset="0"/>
                <a:cs typeface="Calibri" panose="020F0502020204030204" pitchFamily="34" charset="0"/>
              </a:rPr>
              <a:t>Нет разворота)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826AB15-3921-CD8C-3FF8-D6A77898414B}"/>
                  </a:ext>
                </a:extLst>
              </p:cNvPr>
              <p:cNvSpPr txBox="1"/>
              <p:nvPr/>
            </p:nvSpPr>
            <p:spPr>
              <a:xfrm>
                <a:off x="118916" y="1389204"/>
                <a:ext cx="8568952" cy="1629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С⋅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– </a:t>
                </a:r>
                <a:r>
                  <a:rPr lang="ru-RU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вероятность с новым параметрами</a:t>
                </a:r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ru-R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– </a:t>
                </a:r>
                <a:r>
                  <a:rPr lang="ru-RU" sz="2400" dirty="0">
                    <a:solidFill>
                      <a:schemeClr val="tx1"/>
                    </a:solidFill>
                  </a:rPr>
                  <a:t>функция Гамильтона, где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– </a:t>
                </a:r>
                <a:r>
                  <a:rPr lang="ru-RU" sz="2400" dirty="0">
                    <a:solidFill>
                      <a:schemeClr val="tx1"/>
                    </a:solidFill>
                  </a:rPr>
                  <a:t>импульс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826AB15-3921-CD8C-3FF8-D6A778984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16" y="1389204"/>
                <a:ext cx="8568952" cy="1629549"/>
              </a:xfrm>
              <a:prstGeom prst="rect">
                <a:avLst/>
              </a:prstGeom>
              <a:blipFill>
                <a:blip r:embed="rId3"/>
                <a:stretch>
                  <a:fillRect l="-214" t="-29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EFE37A4F-DBB9-7DC7-37FF-9C6C51CD913A}"/>
              </a:ext>
            </a:extLst>
          </p:cNvPr>
          <p:cNvSpPr txBox="1"/>
          <p:nvPr/>
        </p:nvSpPr>
        <p:spPr>
          <a:xfrm>
            <a:off x="118916" y="962815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Метод </a:t>
            </a:r>
            <a:r>
              <a:rPr lang="ru-R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Стёрмера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 — Верле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для блуждания точки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27C720F-7570-279E-E09D-759E4F009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16" y="2752260"/>
            <a:ext cx="9613349" cy="76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2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7C8471AE-8075-4055-999E-7F5FB6475BDF}"/>
              </a:ext>
            </a:extLst>
          </p:cNvPr>
          <p:cNvSpPr/>
          <p:nvPr/>
        </p:nvSpPr>
        <p:spPr>
          <a:xfrm>
            <a:off x="5201419" y="4613027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BD1AA97-8D5D-41BB-A69B-FC98226314BD}"/>
              </a:ext>
            </a:extLst>
          </p:cNvPr>
          <p:cNvSpPr/>
          <p:nvPr/>
        </p:nvSpPr>
        <p:spPr>
          <a:xfrm>
            <a:off x="1301199" y="1830549"/>
            <a:ext cx="3284115" cy="3284115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583DA3B-1930-4EAB-BDEC-113AF359F85B}"/>
              </a:ext>
            </a:extLst>
          </p:cNvPr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2761066C-E15E-B078-2592-1253A83B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0977" y="6256421"/>
            <a:ext cx="2743200" cy="365125"/>
          </a:xfrm>
        </p:spPr>
        <p:txBody>
          <a:bodyPr/>
          <a:lstStyle/>
          <a:p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BD246B-28CF-F0A6-AA54-702D8D3A0C71}"/>
              </a:ext>
            </a:extLst>
          </p:cNvPr>
          <p:cNvSpPr txBox="1"/>
          <p:nvPr/>
        </p:nvSpPr>
        <p:spPr>
          <a:xfrm>
            <a:off x="1459238" y="193374"/>
            <a:ext cx="92735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Calibri" panose="020F0502020204030204" pitchFamily="34" charset="0"/>
                <a:cs typeface="Calibri" panose="020F0502020204030204" pitchFamily="34" charset="0"/>
              </a:rPr>
              <a:t>Графический пример алгоритма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NUTS</a:t>
            </a:r>
            <a:endParaRPr lang="ru-RU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EC804DD-6F85-D58A-84B0-048B8191D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749" y="909022"/>
            <a:ext cx="7660502" cy="594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467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述职"/>
</p:tagLst>
</file>

<file path=ppt/theme/theme1.xml><?xml version="1.0" encoding="utf-8"?>
<a:theme xmlns:a="http://schemas.openxmlformats.org/drawingml/2006/main" name="Start Up Corporation Template - Freepptbackgrounds.n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tantia-Franklin Gothic Book">
      <a:maj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465</Words>
  <Application>Microsoft Office PowerPoint</Application>
  <PresentationFormat>Широкоэкранный</PresentationFormat>
  <Paragraphs>124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等线</vt:lpstr>
      <vt:lpstr>Arial</vt:lpstr>
      <vt:lpstr>Calibri</vt:lpstr>
      <vt:lpstr>Cambria Math</vt:lpstr>
      <vt:lpstr>Constantia</vt:lpstr>
      <vt:lpstr>Franklin Gothic Book</vt:lpstr>
      <vt:lpstr>Start Up Corporation Template - Freepptbackgrounds.net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Manager/>
  <Company>Freepptbackgrounds.net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Up Corporation Template</dc:title>
  <dc:subject>Powerpoint Templates</dc:subject>
  <dc:creator>Freepptbackgrounds.net</dc:creator>
  <cp:keywords>Start Up Corporation Template</cp:keywords>
  <dc:description>Start Up Corporation Template
www.freepptbackgrounds.net/</dc:description>
  <cp:lastModifiedBy>Алексей</cp:lastModifiedBy>
  <cp:revision>264</cp:revision>
  <dcterms:created xsi:type="dcterms:W3CDTF">2019-06-11T09:29:47Z</dcterms:created>
  <dcterms:modified xsi:type="dcterms:W3CDTF">2022-05-19T00:11:29Z</dcterms:modified>
  <cp:category/>
</cp:coreProperties>
</file>