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24"/>
  </p:notesMasterIdLst>
  <p:handoutMasterIdLst>
    <p:handoutMasterId r:id="rId25"/>
  </p:handoutMasterIdLst>
  <p:sldIdLst>
    <p:sldId id="896" r:id="rId4"/>
    <p:sldId id="932" r:id="rId5"/>
    <p:sldId id="934" r:id="rId6"/>
    <p:sldId id="916" r:id="rId7"/>
    <p:sldId id="918" r:id="rId8"/>
    <p:sldId id="919" r:id="rId9"/>
    <p:sldId id="920" r:id="rId10"/>
    <p:sldId id="921" r:id="rId11"/>
    <p:sldId id="936" r:id="rId12"/>
    <p:sldId id="922" r:id="rId13"/>
    <p:sldId id="929" r:id="rId14"/>
    <p:sldId id="915" r:id="rId15"/>
    <p:sldId id="923" r:id="rId16"/>
    <p:sldId id="925" r:id="rId17"/>
    <p:sldId id="926" r:id="rId18"/>
    <p:sldId id="927" r:id="rId19"/>
    <p:sldId id="931" r:id="rId20"/>
    <p:sldId id="937" r:id="rId21"/>
    <p:sldId id="935" r:id="rId22"/>
    <p:sldId id="917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932"/>
            <p14:sldId id="934"/>
            <p14:sldId id="916"/>
            <p14:sldId id="918"/>
            <p14:sldId id="919"/>
            <p14:sldId id="920"/>
            <p14:sldId id="921"/>
            <p14:sldId id="936"/>
            <p14:sldId id="922"/>
            <p14:sldId id="929"/>
            <p14:sldId id="915"/>
            <p14:sldId id="923"/>
            <p14:sldId id="925"/>
            <p14:sldId id="926"/>
            <p14:sldId id="927"/>
            <p14:sldId id="931"/>
            <p14:sldId id="937"/>
            <p14:sldId id="935"/>
            <p14:sldId id="917"/>
          </p14:sldIdLst>
        </p14:section>
        <p14:section name="CREDITS &amp; COPYRIGHTS" id="{96A22112-93F8-4FC4-92DC-51B794962E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 varScale="1">
        <p:scale>
          <a:sx n="105" d="100"/>
          <a:sy n="105" d="100"/>
        </p:scale>
        <p:origin x="396" y="11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5/16/2022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3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9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2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2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17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0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9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7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jpeg"/><Relationship Id="rId5" Type="http://schemas.openxmlformats.org/officeDocument/2006/relationships/hyperlink" Target="https://unsplash.com/search/photos/shake-hands?utm_source=unsplash&amp;utm_medium=referral&amp;utm_content=creditCopyText" TargetMode="External"/><Relationship Id="rId4" Type="http://schemas.openxmlformats.org/officeDocument/2006/relationships/hyperlink" Target="https://unsplash.com/photos/7uGUFCyH3GY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924944"/>
            <a:ext cx="4114800" cy="2387600"/>
          </a:xfrm>
        </p:spPr>
        <p:txBody>
          <a:bodyPr>
            <a:noAutofit/>
          </a:bodyPr>
          <a:lstStyle/>
          <a:p>
            <a:r>
              <a:rPr lang="ru-RU" sz="3700" b="0" i="0" dirty="0">
                <a:solidFill>
                  <a:srgbClr val="222222"/>
                </a:solidFill>
                <a:effectLst/>
              </a:rPr>
              <a:t>Вероятностный подход</a:t>
            </a:r>
            <a:r>
              <a:rPr lang="ru-RU" sz="3700" b="0" dirty="0">
                <a:solidFill>
                  <a:srgbClr val="222222"/>
                </a:solidFill>
              </a:rPr>
              <a:t> к обработке последовательных данных</a:t>
            </a:r>
            <a:endParaRPr lang="en-US" sz="3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3357EAFE-0E48-4D37-82B7-DB5459C56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8088" y="6005900"/>
            <a:ext cx="5303912" cy="839508"/>
          </a:xfrm>
        </p:spPr>
        <p:txBody>
          <a:bodyPr>
            <a:normAutofit/>
          </a:bodyPr>
          <a:lstStyle/>
          <a:p>
            <a:r>
              <a:rPr lang="ru-RU" sz="1400" dirty="0">
                <a:solidFill>
                  <a:schemeClr val="bg2"/>
                </a:solidFill>
              </a:rPr>
              <a:t>Обучающийся: А. М. Гузенко, 4 курс, д</a:t>
            </a:r>
            <a:r>
              <a:rPr lang="en-US" sz="1400" dirty="0">
                <a:solidFill>
                  <a:schemeClr val="bg2"/>
                </a:solidFill>
              </a:rPr>
              <a:t>/</a:t>
            </a:r>
            <a:r>
              <a:rPr lang="ru-RU" sz="1400" dirty="0">
                <a:solidFill>
                  <a:schemeClr val="bg2"/>
                </a:solidFill>
              </a:rPr>
              <a:t>о</a:t>
            </a:r>
          </a:p>
          <a:p>
            <a:r>
              <a:rPr lang="ru-RU" sz="1400" dirty="0">
                <a:solidFill>
                  <a:schemeClr val="bg2"/>
                </a:solidFill>
              </a:rPr>
              <a:t>Научный руководитель: А. Ф. Клинских, д. ф.-м. н, профессор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5FAACA-6DA3-454B-B670-FC9DD91DD2CB}"/>
              </a:ext>
            </a:extLst>
          </p:cNvPr>
          <p:cNvSpPr txBox="1"/>
          <p:nvPr/>
        </p:nvSpPr>
        <p:spPr>
          <a:xfrm>
            <a:off x="2943926" y="142285"/>
            <a:ext cx="6304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Результат работы </a:t>
            </a:r>
            <a:r>
              <a:rPr lang="en-US" sz="4400" dirty="0">
                <a:solidFill>
                  <a:schemeClr val="bg1"/>
                </a:solidFill>
              </a:rPr>
              <a:t>NUTS.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78CE5B-B604-4FF0-8CE7-46B53364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10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5EC56D-F844-42D9-B10C-F2F9341F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6" y="1358562"/>
            <a:ext cx="11928648" cy="414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4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5FAACA-6DA3-454B-B670-FC9DD91DD2CB}"/>
              </a:ext>
            </a:extLst>
          </p:cNvPr>
          <p:cNvSpPr txBox="1"/>
          <p:nvPr/>
        </p:nvSpPr>
        <p:spPr>
          <a:xfrm>
            <a:off x="2943926" y="142285"/>
            <a:ext cx="6304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Результат работы </a:t>
            </a:r>
            <a:r>
              <a:rPr lang="en-US" sz="4400" dirty="0">
                <a:solidFill>
                  <a:schemeClr val="bg1"/>
                </a:solidFill>
              </a:rPr>
              <a:t>NUTS.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78CE5B-B604-4FF0-8CE7-46B53364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11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243F00-2953-43F1-95E9-4D6C006A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124744"/>
            <a:ext cx="8007169" cy="47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5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649373E-0CD7-4037-8ADB-E4190CF7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bg1"/>
                </a:solidFill>
              </a:rPr>
              <a:t>12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052BD-776D-41F8-B08B-7985EB68CFDD}"/>
              </a:ext>
            </a:extLst>
          </p:cNvPr>
          <p:cNvSpPr txBox="1"/>
          <p:nvPr/>
        </p:nvSpPr>
        <p:spPr>
          <a:xfrm>
            <a:off x="4024046" y="44624"/>
            <a:ext cx="4143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</a:t>
            </a:r>
            <a:r>
              <a:rPr lang="en-US" sz="4400" dirty="0">
                <a:solidFill>
                  <a:schemeClr val="bg1"/>
                </a:solidFill>
              </a:rPr>
              <a:t>AVDI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CD3EE-379E-4B7F-9864-6CA5ECF06CC9}"/>
              </a:ext>
            </a:extLst>
          </p:cNvPr>
          <p:cNvSpPr txBox="1"/>
          <p:nvPr/>
        </p:nvSpPr>
        <p:spPr>
          <a:xfrm>
            <a:off x="119336" y="692696"/>
            <a:ext cx="12072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(Automatic Differentiation Variational Inference/</a:t>
            </a:r>
            <a:r>
              <a:rPr lang="ru-RU" sz="2000" dirty="0">
                <a:solidFill>
                  <a:schemeClr val="bg1"/>
                </a:solidFill>
              </a:rPr>
              <a:t>Вариационный вывод автоматического дифференцирования)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85F43-C7C4-4D71-AA97-0D208F96B7BA}"/>
                  </a:ext>
                </a:extLst>
              </p:cNvPr>
              <p:cNvSpPr txBox="1"/>
              <p:nvPr/>
            </p:nvSpPr>
            <p:spPr>
              <a:xfrm>
                <a:off x="239792" y="1222393"/>
                <a:ext cx="11832872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chemeClr val="bg1"/>
                    </a:solidFill>
                  </a:rPr>
                  <a:t>Мы должны решить задачу, при которой </a:t>
                </a:r>
                <a:r>
                  <a:rPr lang="en-US" dirty="0">
                    <a:solidFill>
                      <a:schemeClr val="bg1"/>
                    </a:solidFill>
                  </a:rPr>
                  <a:t>ELBO </a:t>
                </a:r>
                <a:r>
                  <a:rPr lang="ru-RU" dirty="0">
                    <a:solidFill>
                      <a:schemeClr val="bg1"/>
                    </a:solidFill>
                  </a:rPr>
                  <a:t>(доказательство нижней границы) будет минимальна.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- </a:t>
                </a:r>
                <a:r>
                  <a:rPr lang="ru-RU" dirty="0">
                    <a:solidFill>
                      <a:schemeClr val="bg1"/>
                    </a:solidFill>
                  </a:rPr>
                  <a:t>это метрика для измерения «расстояния» между двумя распределениями</a:t>
                </a:r>
                <a:r>
                  <a:rPr lang="en-US" dirty="0">
                    <a:solidFill>
                      <a:schemeClr val="bg1"/>
                    </a:solidFill>
                  </a:rPr>
                  <a:t>. </a:t>
                </a:r>
                <a:r>
                  <a:rPr lang="ru-RU" dirty="0">
                    <a:solidFill>
                      <a:schemeClr val="bg1"/>
                    </a:solidFill>
                  </a:rPr>
                  <a:t>Следующая форма используется для всех методов класса </a:t>
                </a:r>
                <a:r>
                  <a:rPr lang="en-US" dirty="0">
                    <a:solidFill>
                      <a:schemeClr val="bg1"/>
                    </a:solidFill>
                  </a:rPr>
                  <a:t>VI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(Variational Inference/</a:t>
                </a:r>
                <a:r>
                  <a:rPr lang="ru-RU" dirty="0">
                    <a:solidFill>
                      <a:schemeClr val="bg1"/>
                    </a:solidFill>
                  </a:rPr>
                  <a:t>Вариационный вывод)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85F43-C7C4-4D71-AA97-0D208F96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2" y="1222393"/>
                <a:ext cx="11832872" cy="944746"/>
              </a:xfrm>
              <a:prstGeom prst="rect">
                <a:avLst/>
              </a:prstGeom>
              <a:blipFill>
                <a:blip r:embed="rId3"/>
                <a:stretch>
                  <a:fillRect l="-412" t="-3226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2872DBF-E24D-44C9-84C4-1986118D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48" y="2345034"/>
            <a:ext cx="5677520" cy="4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649373E-0CD7-4037-8ADB-E4190CF7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bg1"/>
                </a:solidFill>
              </a:rPr>
              <a:t>13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052BD-776D-41F8-B08B-7985EB68CFDD}"/>
              </a:ext>
            </a:extLst>
          </p:cNvPr>
          <p:cNvSpPr txBox="1"/>
          <p:nvPr/>
        </p:nvSpPr>
        <p:spPr>
          <a:xfrm>
            <a:off x="3151811" y="0"/>
            <a:ext cx="58883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Результат работы </a:t>
            </a:r>
            <a:r>
              <a:rPr lang="en-US" sz="4400" dirty="0">
                <a:solidFill>
                  <a:schemeClr val="bg1"/>
                </a:solidFill>
              </a:rPr>
              <a:t>AVDI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F9FFA-DA44-4A42-9ABE-6492BFDA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851082"/>
            <a:ext cx="9073008" cy="53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9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649373E-0CD7-4037-8ADB-E4190CF7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bg1"/>
                </a:solidFill>
              </a:rPr>
              <a:t>14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052BD-776D-41F8-B08B-7985EB68CFDD}"/>
              </a:ext>
            </a:extLst>
          </p:cNvPr>
          <p:cNvSpPr txBox="1"/>
          <p:nvPr/>
        </p:nvSpPr>
        <p:spPr>
          <a:xfrm>
            <a:off x="2643685" y="-20536"/>
            <a:ext cx="690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Результат прогнозирования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E9E845-7513-4933-9CD7-D8EB7F8F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83" y="799733"/>
            <a:ext cx="8840434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7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649373E-0CD7-4037-8ADB-E4190CF7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bg1"/>
                </a:solidFill>
              </a:rPr>
              <a:t>15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052BD-776D-41F8-B08B-7985EB68CFDD}"/>
              </a:ext>
            </a:extLst>
          </p:cNvPr>
          <p:cNvSpPr txBox="1"/>
          <p:nvPr/>
        </p:nvSpPr>
        <p:spPr>
          <a:xfrm>
            <a:off x="2643685" y="-20536"/>
            <a:ext cx="690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Результат прогнозирования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B8E177-0EB3-4A9C-8215-73FB3FE33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4" y="856891"/>
            <a:ext cx="850701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649373E-0CD7-4037-8ADB-E4190CF7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bg1"/>
                </a:solidFill>
              </a:rPr>
              <a:t>16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052BD-776D-41F8-B08B-7985EB68CFDD}"/>
              </a:ext>
            </a:extLst>
          </p:cNvPr>
          <p:cNvSpPr txBox="1"/>
          <p:nvPr/>
        </p:nvSpPr>
        <p:spPr>
          <a:xfrm>
            <a:off x="2643685" y="-20536"/>
            <a:ext cx="690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Результат прогнозирования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7DCD0E-E0AE-46FD-9E15-74C7592A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099" y="1210570"/>
            <a:ext cx="9133799" cy="5287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8D22F7-B6A2-483A-83E3-70818A3CFA35}"/>
              </a:ext>
            </a:extLst>
          </p:cNvPr>
          <p:cNvSpPr txBox="1"/>
          <p:nvPr/>
        </p:nvSpPr>
        <p:spPr>
          <a:xfrm>
            <a:off x="1847528" y="748002"/>
            <a:ext cx="864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Плотность распределения вероятностей при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54885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78CE5B-B604-4FF0-8CE7-46B53364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17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FCFD4-CFA3-4607-9B94-4021C7C93F9C}"/>
              </a:ext>
            </a:extLst>
          </p:cNvPr>
          <p:cNvSpPr txBox="1"/>
          <p:nvPr/>
        </p:nvSpPr>
        <p:spPr>
          <a:xfrm>
            <a:off x="2643685" y="-20536"/>
            <a:ext cx="6904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Сравнение нейросетей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C5806FFF-63B7-4405-B021-C872F043D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06830"/>
              </p:ext>
            </p:extLst>
          </p:nvPr>
        </p:nvGraphicFramePr>
        <p:xfrm>
          <a:off x="335360" y="908720"/>
          <a:ext cx="10513168" cy="4941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146">
                  <a:extLst>
                    <a:ext uri="{9D8B030D-6E8A-4147-A177-3AD203B41FA5}">
                      <a16:colId xmlns:a16="http://schemas.microsoft.com/office/drawing/2014/main" val="831872527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217389755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3850687780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1315549254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3810641195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659424331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1779746670"/>
                    </a:ext>
                  </a:extLst>
                </a:gridCol>
                <a:gridCol w="1314146">
                  <a:extLst>
                    <a:ext uri="{9D8B030D-6E8A-4147-A177-3AD203B41FA5}">
                      <a16:colId xmlns:a16="http://schemas.microsoft.com/office/drawing/2014/main" val="2748192609"/>
                    </a:ext>
                  </a:extLst>
                </a:gridCol>
              </a:tblGrid>
              <a:tr h="1235396"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Стандартная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Байесовская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Стандартная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Байесовская 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Стандартная нейронная сеть</a:t>
                      </a:r>
                    </a:p>
                    <a:p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Байесовская нейронная сеть</a:t>
                      </a:r>
                    </a:p>
                    <a:p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Байесовская нейронная сеть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96027"/>
                  </a:ext>
                </a:extLst>
              </a:tr>
              <a:tr h="123539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Количество итераций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10000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10000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0000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14427"/>
                  </a:ext>
                </a:extLst>
              </a:tr>
              <a:tr h="123539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4.68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1.24 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9.47 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1.43 s</a:t>
                      </a:r>
                      <a:endParaRPr lang="ru-RU" sz="14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95 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 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20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 s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97565"/>
                  </a:ext>
                </a:extLst>
              </a:tr>
              <a:tr h="1235396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85.79%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85.20%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95.40%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88.20%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95%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88.20%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95.20%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1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4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78CE5B-B604-4FF0-8CE7-46B53364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18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FCFD4-CFA3-4607-9B94-4021C7C93F9C}"/>
              </a:ext>
            </a:extLst>
          </p:cNvPr>
          <p:cNvSpPr txBox="1"/>
          <p:nvPr/>
        </p:nvSpPr>
        <p:spPr>
          <a:xfrm>
            <a:off x="840433" y="0"/>
            <a:ext cx="10511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Используемые программные продукты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6A856-6E16-578F-7F7E-87FA860285A4}"/>
              </a:ext>
            </a:extLst>
          </p:cNvPr>
          <p:cNvSpPr txBox="1"/>
          <p:nvPr/>
        </p:nvSpPr>
        <p:spPr>
          <a:xfrm>
            <a:off x="407368" y="1052736"/>
            <a:ext cx="102971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Python 3.9.7</a:t>
            </a:r>
            <a:r>
              <a:rPr lang="ru-RU" sz="2000" dirty="0">
                <a:solidFill>
                  <a:schemeClr val="bg1"/>
                </a:solidFill>
              </a:rPr>
              <a:t> – язык программирования 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Pymc3 3.11.5 – </a:t>
            </a:r>
            <a:r>
              <a:rPr lang="ru-RU" sz="2000" dirty="0">
                <a:solidFill>
                  <a:schemeClr val="bg1"/>
                </a:solidFill>
              </a:rPr>
              <a:t>библиотека для создания вероятностных моделей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Arviz 0.11.4 – </a:t>
            </a:r>
            <a:r>
              <a:rPr lang="ru-RU" sz="2000" dirty="0">
                <a:solidFill>
                  <a:schemeClr val="bg1"/>
                </a:solidFill>
              </a:rPr>
              <a:t>библиотека для анализа данных </a:t>
            </a:r>
            <a:r>
              <a:rPr lang="ru-RU" sz="2000">
                <a:solidFill>
                  <a:schemeClr val="bg1"/>
                </a:solidFill>
              </a:rPr>
              <a:t>и моделей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17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78CE5B-B604-4FF0-8CE7-46B53364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19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FCFD4-CFA3-4607-9B94-4021C7C93F9C}"/>
              </a:ext>
            </a:extLst>
          </p:cNvPr>
          <p:cNvSpPr txBox="1"/>
          <p:nvPr/>
        </p:nvSpPr>
        <p:spPr>
          <a:xfrm>
            <a:off x="4801890" y="0"/>
            <a:ext cx="2588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Выводы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6A856-6E16-578F-7F7E-87FA860285A4}"/>
              </a:ext>
            </a:extLst>
          </p:cNvPr>
          <p:cNvSpPr txBox="1"/>
          <p:nvPr/>
        </p:nvSpPr>
        <p:spPr>
          <a:xfrm>
            <a:off x="407368" y="1052736"/>
            <a:ext cx="10297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chemeClr val="bg1"/>
                </a:solidFill>
              </a:rPr>
              <a:t>Рассмотрено применение теоремы Байеса в машинном обучении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chemeClr val="bg1"/>
                </a:solidFill>
              </a:rPr>
              <a:t>Рассмотрено современные алгоритмы, применяемые в вероятностном подходе (</a:t>
            </a:r>
            <a:r>
              <a:rPr lang="en-US" sz="2400" b="0" dirty="0">
                <a:solidFill>
                  <a:schemeClr val="bg1"/>
                </a:solidFill>
              </a:rPr>
              <a:t>NUTS, AVDI)</a:t>
            </a:r>
            <a:endParaRPr lang="ru-RU" sz="2400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Проанализированы результаты работы алгоритмов</a:t>
            </a:r>
            <a:r>
              <a:rPr lang="en-US" sz="2400" dirty="0">
                <a:solidFill>
                  <a:schemeClr val="bg1"/>
                </a:solidFill>
              </a:rPr>
              <a:t> (NUTS, AVDI)</a:t>
            </a:r>
            <a:endParaRPr lang="ru-RU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chemeClr val="bg1"/>
                </a:solidFill>
              </a:rPr>
              <a:t>Проведено сравнение </a:t>
            </a:r>
            <a:r>
              <a:rPr lang="ru-RU" sz="2400" dirty="0">
                <a:solidFill>
                  <a:schemeClr val="bg1"/>
                </a:solidFill>
              </a:rPr>
              <a:t>классического и вероятностного подходов в машинном обучении. Сделан вывод об эффективности </a:t>
            </a:r>
            <a:r>
              <a:rPr lang="en-US" sz="2400">
                <a:solidFill>
                  <a:schemeClr val="bg1"/>
                </a:solidFill>
              </a:rPr>
              <a:t>AVDI</a:t>
            </a:r>
            <a:endParaRPr lang="ru-RU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9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A3639-31BE-4C81-975D-667FC1324F09}"/>
              </a:ext>
            </a:extLst>
          </p:cNvPr>
          <p:cNvSpPr txBox="1"/>
          <p:nvPr/>
        </p:nvSpPr>
        <p:spPr>
          <a:xfrm>
            <a:off x="2711624" y="183555"/>
            <a:ext cx="6768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Характеристика проблемы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A6215-6DFF-411A-AE76-74D091B23EC8}"/>
              </a:ext>
            </a:extLst>
          </p:cNvPr>
          <p:cNvSpPr txBox="1"/>
          <p:nvPr/>
        </p:nvSpPr>
        <p:spPr>
          <a:xfrm>
            <a:off x="407368" y="1052736"/>
            <a:ext cx="10297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chemeClr val="bg1"/>
                </a:solidFill>
              </a:rPr>
              <a:t>Из-за роста </a:t>
            </a:r>
            <a:r>
              <a:rPr lang="ru-RU" dirty="0">
                <a:solidFill>
                  <a:schemeClr val="bg1"/>
                </a:solidFill>
              </a:rPr>
              <a:t>количества данных и слабого развития вычислительных мощностей, д</a:t>
            </a:r>
            <a:r>
              <a:rPr lang="ru-RU" b="0" dirty="0">
                <a:solidFill>
                  <a:schemeClr val="bg1"/>
                </a:solidFill>
              </a:rPr>
              <a:t>ля машинного обучения </a:t>
            </a:r>
            <a:r>
              <a:rPr lang="ru-RU" b="0" u="sng" dirty="0">
                <a:solidFill>
                  <a:schemeClr val="bg1"/>
                </a:solidFill>
              </a:rPr>
              <a:t>актуален</a:t>
            </a:r>
            <a:r>
              <a:rPr lang="ru-RU" b="0" dirty="0">
                <a:solidFill>
                  <a:schemeClr val="bg1"/>
                </a:solidFill>
              </a:rPr>
              <a:t> вопрос эффективности алгоритмов. </a:t>
            </a:r>
          </a:p>
          <a:p>
            <a:r>
              <a:rPr lang="ru-RU" b="0" dirty="0">
                <a:solidFill>
                  <a:schemeClr val="bg1"/>
                </a:solidFill>
              </a:rPr>
              <a:t>Для решения данной проблемы используются как другие вычислительные модели, на основе квантовых алгоритмов, так и поиск более эффективных алгоритмов для обучения модели. </a:t>
            </a:r>
          </a:p>
          <a:p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B3D75-BB9E-977A-2AE2-9096F4EF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7" y="2204864"/>
            <a:ext cx="4574774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42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7896200" y="18320"/>
            <a:ext cx="3065785" cy="89377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https://t.me/Ave220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u="sng" dirty="0">
                <a:solidFill>
                  <a:schemeClr val="accent1"/>
                </a:solidFill>
                <a:latin typeface="+mj-lt"/>
                <a:ea typeface="Roboto" panose="02000000000000000000" pitchFamily="2" charset="0"/>
              </a:rPr>
              <a:t>mik16748@gmail.com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0952009" y="100080"/>
            <a:ext cx="391815" cy="365125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0952009" y="546965"/>
            <a:ext cx="378501" cy="348162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FDEE9-2C21-4F93-AE1F-9C0EE79C754D}"/>
              </a:ext>
            </a:extLst>
          </p:cNvPr>
          <p:cNvSpPr/>
          <p:nvPr/>
        </p:nvSpPr>
        <p:spPr>
          <a:xfrm>
            <a:off x="4563272" y="7245424"/>
            <a:ext cx="306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 err="1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rawpixel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5"/>
              </a:rPr>
              <a:t>Unsplash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796E9458-D7D9-49AD-8E8E-603F3006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20</a:t>
            </a:fld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571CA6-DCBD-80D5-3B1D-70647BCD7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0" b="27950"/>
          <a:stretch/>
        </p:blipFill>
        <p:spPr bwMode="auto">
          <a:xfrm>
            <a:off x="5807968" y="3329608"/>
            <a:ext cx="316865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A3639-31BE-4C81-975D-667FC1324F09}"/>
              </a:ext>
            </a:extLst>
          </p:cNvPr>
          <p:cNvSpPr txBox="1"/>
          <p:nvPr/>
        </p:nvSpPr>
        <p:spPr>
          <a:xfrm>
            <a:off x="3431704" y="183555"/>
            <a:ext cx="5328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0" i="0" dirty="0">
                <a:solidFill>
                  <a:srgbClr val="E1E3E6"/>
                </a:solidFill>
                <a:effectLst/>
                <a:latin typeface="-apple-system"/>
              </a:rPr>
              <a:t>Постановка задачи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4A6215-6DFF-411A-AE76-74D091B23EC8}"/>
              </a:ext>
            </a:extLst>
          </p:cNvPr>
          <p:cNvSpPr txBox="1"/>
          <p:nvPr/>
        </p:nvSpPr>
        <p:spPr>
          <a:xfrm>
            <a:off x="407368" y="1052736"/>
            <a:ext cx="10297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chemeClr val="bg1"/>
                </a:solidFill>
              </a:rPr>
              <a:t>Рассмотреть теорему Байеса в машинном обучении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chemeClr val="bg1"/>
                </a:solidFill>
              </a:rPr>
              <a:t>Рассмотреть современные алгоритмы, применяемые в вероятностном подходе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</a:rPr>
              <a:t>Проанализировать результаты работы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>
                <a:solidFill>
                  <a:schemeClr val="bg1"/>
                </a:solidFill>
              </a:rPr>
              <a:t>Сравнить </a:t>
            </a:r>
            <a:r>
              <a:rPr lang="ru-RU" sz="2400" dirty="0">
                <a:solidFill>
                  <a:schemeClr val="bg1"/>
                </a:solidFill>
              </a:rPr>
              <a:t>классический и вероятностный подход</a:t>
            </a:r>
            <a:endParaRPr lang="ru-RU" sz="2400" b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0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A3639-31BE-4C81-975D-667FC1324F09}"/>
              </a:ext>
            </a:extLst>
          </p:cNvPr>
          <p:cNvSpPr txBox="1"/>
          <p:nvPr/>
        </p:nvSpPr>
        <p:spPr>
          <a:xfrm>
            <a:off x="4079776" y="188640"/>
            <a:ext cx="4032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Теорема Байеса</a:t>
            </a:r>
          </a:p>
        </p:txBody>
      </p:sp>
      <p:pic>
        <p:nvPicPr>
          <p:cNvPr id="1030" name="Picture 6" descr="Figure">
            <a:extLst>
              <a:ext uri="{FF2B5EF4-FFF2-40B4-BE49-F238E27FC236}">
                <a16:creationId xmlns:a16="http://schemas.microsoft.com/office/drawing/2014/main" id="{BB70069D-475F-462A-8E4E-0778946D6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87" y="2960948"/>
            <a:ext cx="607202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gure">
            <a:extLst>
              <a:ext uri="{FF2B5EF4-FFF2-40B4-BE49-F238E27FC236}">
                <a16:creationId xmlns:a16="http://schemas.microsoft.com/office/drawing/2014/main" id="{AA8348C6-A121-44D5-8732-D2966AA82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86" y="1448780"/>
            <a:ext cx="375122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4A6215-6DFF-411A-AE76-74D091B23EC8}"/>
                  </a:ext>
                </a:extLst>
              </p:cNvPr>
              <p:cNvSpPr txBox="1"/>
              <p:nvPr/>
            </p:nvSpPr>
            <p:spPr>
              <a:xfrm>
                <a:off x="407368" y="4293096"/>
                <a:ext cx="5688632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bg1"/>
                    </a:solidFill>
                  </a:rPr>
                  <a:t> - </a:t>
                </a:r>
                <a:r>
                  <a:rPr lang="ru-RU" sz="2000" b="0" dirty="0">
                    <a:solidFill>
                      <a:schemeClr val="bg1"/>
                    </a:solidFill>
                  </a:rPr>
                  <a:t>априорная вероятность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sz="2000" dirty="0">
                    <a:solidFill>
                      <a:schemeClr val="bg1"/>
                    </a:solidFill>
                  </a:rPr>
                  <a:t>апостериорная вероятность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e>
                    </m:d>
                  </m:oMath>
                </a14:m>
                <a:r>
                  <a:rPr lang="ru-RU" sz="2000" b="0" dirty="0">
                    <a:solidFill>
                      <a:schemeClr val="bg1"/>
                    </a:solidFill>
                  </a:rPr>
                  <a:t> - </a:t>
                </a:r>
                <a:r>
                  <a:rPr lang="ru-RU" sz="2000" dirty="0">
                    <a:solidFill>
                      <a:schemeClr val="bg1"/>
                    </a:solidFill>
                  </a:rPr>
                  <a:t>правдоподобие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chemeClr val="bg1"/>
                    </a:solidFill>
                  </a:rPr>
                  <a:t> - </a:t>
                </a:r>
                <a:r>
                  <a:rPr lang="ru-RU" sz="2000" b="0">
                    <a:solidFill>
                      <a:schemeClr val="bg1"/>
                    </a:solidFill>
                  </a:rPr>
                  <a:t>предельное </a:t>
                </a:r>
                <a:r>
                  <a:rPr lang="ru-RU" sz="2000" b="0" dirty="0">
                    <a:solidFill>
                      <a:schemeClr val="bg1"/>
                    </a:solidFill>
                  </a:rPr>
                  <a:t>правдоподобие</a:t>
                </a:r>
                <a:endParaRPr lang="en-US" sz="2000" b="0" dirty="0">
                  <a:solidFill>
                    <a:schemeClr val="bg1"/>
                  </a:solidFill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4A6215-6DFF-411A-AE76-74D091B23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293096"/>
                <a:ext cx="5688632" cy="2154436"/>
              </a:xfrm>
              <a:prstGeom prst="rect">
                <a:avLst/>
              </a:prstGeom>
              <a:blipFill>
                <a:blip r:embed="rId5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8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BA9DCF-1245-41B6-8406-DDC251A1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bg1"/>
                </a:solidFill>
              </a:rPr>
              <a:t>5</a:t>
            </a:fld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AE6A27-1A18-473B-9451-FD7EED6B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08" y="164115"/>
            <a:ext cx="7704783" cy="65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1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A3639-31BE-4C81-975D-667FC1324F09}"/>
              </a:ext>
            </a:extLst>
          </p:cNvPr>
          <p:cNvSpPr txBox="1"/>
          <p:nvPr/>
        </p:nvSpPr>
        <p:spPr>
          <a:xfrm>
            <a:off x="1793522" y="185875"/>
            <a:ext cx="86049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Теорема Байеса в нейронных сетях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0447C0-8D97-40E2-82A5-092D7064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76" y="1052432"/>
            <a:ext cx="10128448" cy="47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3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A3639-31BE-4C81-975D-667FC1324F09}"/>
              </a:ext>
            </a:extLst>
          </p:cNvPr>
          <p:cNvSpPr txBox="1"/>
          <p:nvPr/>
        </p:nvSpPr>
        <p:spPr>
          <a:xfrm>
            <a:off x="799964" y="193374"/>
            <a:ext cx="10592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</a:t>
            </a:r>
            <a:r>
              <a:rPr lang="en-US" sz="4400" dirty="0">
                <a:solidFill>
                  <a:schemeClr val="bg1"/>
                </a:solidFill>
              </a:rPr>
              <a:t>NUTS (No-U-Turn/</a:t>
            </a:r>
            <a:r>
              <a:rPr lang="ru-RU" sz="4400" dirty="0">
                <a:solidFill>
                  <a:schemeClr val="bg1"/>
                </a:solidFill>
              </a:rPr>
              <a:t>Нет разворота)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C8786-33DD-4400-B9EA-C3AEA1E6AC6D}"/>
              </a:ext>
            </a:extLst>
          </p:cNvPr>
          <p:cNvSpPr txBox="1"/>
          <p:nvPr/>
        </p:nvSpPr>
        <p:spPr>
          <a:xfrm>
            <a:off x="181448" y="109682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Определение момента остановки работы алгоритма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38FD7D-01CA-427C-9F61-287DE492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642290"/>
            <a:ext cx="5976664" cy="9721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0EE134-435C-4DA2-A4FD-0780CB1A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3132663"/>
            <a:ext cx="2524477" cy="38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F61ED7-842F-4A2C-819A-5830D91160EA}"/>
              </a:ext>
            </a:extLst>
          </p:cNvPr>
          <p:cNvSpPr txBox="1"/>
          <p:nvPr/>
        </p:nvSpPr>
        <p:spPr>
          <a:xfrm>
            <a:off x="191344" y="270669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Выбор случайного направления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75AC2-A8BC-4C53-B648-8D94B757EB8E}"/>
              </a:ext>
            </a:extLst>
          </p:cNvPr>
          <p:cNvSpPr txBox="1"/>
          <p:nvPr/>
        </p:nvSpPr>
        <p:spPr>
          <a:xfrm>
            <a:off x="155340" y="354206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Метод </a:t>
            </a:r>
            <a:r>
              <a:rPr lang="ru-RU" dirty="0" err="1">
                <a:solidFill>
                  <a:schemeClr val="bg1"/>
                </a:solidFill>
              </a:rPr>
              <a:t>Стёрмера</a:t>
            </a:r>
            <a:r>
              <a:rPr lang="ru-RU" dirty="0">
                <a:solidFill>
                  <a:schemeClr val="bg1"/>
                </a:solidFill>
              </a:rPr>
              <a:t> — Верле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для блуждания точки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A19D76-88F5-4A0D-AA70-114B1B9C3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40" y="4894105"/>
            <a:ext cx="9097645" cy="552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8B414F-2880-4D75-9876-9E19E6A0E1CF}"/>
                  </a:ext>
                </a:extLst>
              </p:cNvPr>
              <p:cNvSpPr txBox="1"/>
              <p:nvPr/>
            </p:nvSpPr>
            <p:spPr>
              <a:xfrm>
                <a:off x="191344" y="3860735"/>
                <a:ext cx="8568952" cy="131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С⋅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– </a:t>
                </a:r>
                <a:r>
                  <a:rPr lang="ru-RU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вероятность с новым параметрами</a:t>
                </a:r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– </a:t>
                </a:r>
                <a:r>
                  <a:rPr lang="ru-RU" dirty="0">
                    <a:solidFill>
                      <a:schemeClr val="bg1"/>
                    </a:solidFill>
                  </a:rPr>
                  <a:t>функция Гамильтона,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– </a:t>
                </a:r>
                <a:r>
                  <a:rPr lang="ru-RU" dirty="0">
                    <a:solidFill>
                      <a:schemeClr val="bg1"/>
                    </a:solidFill>
                  </a:rPr>
                  <a:t>импульс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ru-R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8B414F-2880-4D75-9876-9E19E6A0E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3860735"/>
                <a:ext cx="8568952" cy="1314462"/>
              </a:xfrm>
              <a:prstGeom prst="rect">
                <a:avLst/>
              </a:prstGeom>
              <a:blipFill>
                <a:blip r:embed="rId6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E5B72-7413-4A0D-AF72-8F429E4F8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25" y="5872845"/>
            <a:ext cx="2038635" cy="457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5909B6-C238-4155-AA51-44B9B1580D69}"/>
              </a:ext>
            </a:extLst>
          </p:cNvPr>
          <p:cNvSpPr txBox="1"/>
          <p:nvPr/>
        </p:nvSpPr>
        <p:spPr>
          <a:xfrm>
            <a:off x="153484" y="5470605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Границы целевого распределения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задаются с использованием формулы</a:t>
            </a:r>
          </a:p>
        </p:txBody>
      </p:sp>
    </p:spTree>
    <p:extLst>
      <p:ext uri="{BB962C8B-B14F-4D97-AF65-F5344CB8AC3E}">
        <p14:creationId xmlns:p14="http://schemas.microsoft.com/office/powerpoint/2010/main" val="261945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A3639-31BE-4C81-975D-667FC1324F09}"/>
              </a:ext>
            </a:extLst>
          </p:cNvPr>
          <p:cNvSpPr txBox="1"/>
          <p:nvPr/>
        </p:nvSpPr>
        <p:spPr>
          <a:xfrm>
            <a:off x="799964" y="193374"/>
            <a:ext cx="10592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</a:t>
            </a:r>
            <a:r>
              <a:rPr lang="en-US" sz="4400" dirty="0">
                <a:solidFill>
                  <a:schemeClr val="bg1"/>
                </a:solidFill>
              </a:rPr>
              <a:t>NUTS (No-U-Turn/</a:t>
            </a:r>
            <a:r>
              <a:rPr lang="ru-RU" sz="4400" dirty="0">
                <a:solidFill>
                  <a:schemeClr val="bg1"/>
                </a:solidFill>
              </a:rPr>
              <a:t>Нет разворота)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980FF9-8A65-41E7-A934-02575387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962815"/>
            <a:ext cx="7067731" cy="56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5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3B94-56F3-4C47-B7D6-E9534554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4272" y="630932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z="1800" smtClean="0">
                <a:solidFill>
                  <a:schemeClr val="tx1"/>
                </a:solidFill>
              </a:rPr>
              <a:t>9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A3639-31BE-4C81-975D-667FC1324F09}"/>
              </a:ext>
            </a:extLst>
          </p:cNvPr>
          <p:cNvSpPr txBox="1"/>
          <p:nvPr/>
        </p:nvSpPr>
        <p:spPr>
          <a:xfrm>
            <a:off x="407368" y="184230"/>
            <a:ext cx="1137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Блок-Схема Алгоритма </a:t>
            </a:r>
            <a:r>
              <a:rPr lang="en-US" sz="3600" dirty="0">
                <a:solidFill>
                  <a:schemeClr val="bg1"/>
                </a:solidFill>
              </a:rPr>
              <a:t>NUTS (No-U-Turn/</a:t>
            </a:r>
            <a:r>
              <a:rPr lang="ru-RU" sz="3600" dirty="0">
                <a:solidFill>
                  <a:schemeClr val="bg1"/>
                </a:solidFill>
              </a:rPr>
              <a:t>Нет разворота)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DE9BAF-2FA1-8385-921D-EBBA86452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29"/>
          <a:stretch/>
        </p:blipFill>
        <p:spPr>
          <a:xfrm>
            <a:off x="3431704" y="830561"/>
            <a:ext cx="5328592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238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78548</TotalTime>
  <Words>658</Words>
  <Application>Microsoft Office PowerPoint</Application>
  <PresentationFormat>Широкоэкранный</PresentationFormat>
  <Paragraphs>138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Cambria Math</vt:lpstr>
      <vt:lpstr>Open Sans</vt:lpstr>
      <vt:lpstr>SHOWEET-DARK PRO</vt:lpstr>
      <vt:lpstr>Showeet theme</vt:lpstr>
      <vt:lpstr>showeet</vt:lpstr>
      <vt:lpstr>Вероятностный подход к обработке последовательных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Алексей</cp:lastModifiedBy>
  <cp:revision>216</cp:revision>
  <dcterms:created xsi:type="dcterms:W3CDTF">2011-05-09T14:18:21Z</dcterms:created>
  <dcterms:modified xsi:type="dcterms:W3CDTF">2022-05-16T15:46:34Z</dcterms:modified>
  <cp:category>Templates</cp:category>
</cp:coreProperties>
</file>