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verag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Oswald-bold.fntdata"/><Relationship Id="rId16" Type="http://schemas.openxmlformats.org/officeDocument/2006/relationships/slide" Target="slides/slide12.xml"/><Relationship Id="rId38" Type="http://schemas.openxmlformats.org/officeDocument/2006/relationships/font" Target="fonts/Oswald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Podpis biometrycznego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CACACA"/>
                </a:solidFill>
              </a:rPr>
              <a:t>Bartosz Zaleski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u="sng">
                <a:solidFill>
                  <a:srgbClr val="FFD966"/>
                </a:solidFill>
              </a:rPr>
              <a:t>balzak@amu.edu.pl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CACACA"/>
                </a:solidFill>
              </a:rPr>
              <a:t>B3-37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CACACA"/>
                </a:solidFill>
              </a:rPr>
              <a:t>dyżur: wtorek 12:00-13:00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Wykres podpisu - nacisk(t)</a:t>
            </a:r>
          </a:p>
        </p:txBody>
      </p:sp>
      <p:pic>
        <p:nvPicPr>
          <p:cNvPr descr="Nac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" y="1383725"/>
            <a:ext cx="88296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Metody offline - wstępne przetwarzanie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Wyodrębnianie z tła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Lokalizacja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usuniecie tła i zakłóceń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progowanie i tworzenie obrazu szkieletowego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Segmentacja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jednorodna, np podział na prostokąty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GB" sz="1800"/>
              <a:t>niejednorodna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Metody offline - cechy badane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387700"/>
            <a:ext cx="8361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Wielkość podpisu (dylatacja obrazu)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Liczba pętli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Liczba przecięć linii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Nachylenia linii (erozja obrazu odpowiednimi elementami strukturalnymi)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Wartości średnie i odchylenia standardowe elementów podpisu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To samo dla każdego segmentu z osobna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Metody online - wstępne przetwarzanie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41967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Redukcja liczby punktów (przyśpiesza późniejsze obliczenia)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jednorodna (np co 2,3,5 punkt)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niejednorodna (analiza zmienności wykresu)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Segmentacja 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Wykorzystanie danych o prędkości, przypieszeniu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-GB" sz="1600"/>
              <a:t>Wykorzystanie siły nacisku - oderwania długopisu</a:t>
            </a:r>
          </a:p>
        </p:txBody>
      </p:sp>
      <p:pic>
        <p:nvPicPr>
          <p:cNvPr descr="redukcja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500" y="1537375"/>
            <a:ext cx="4355950" cy="18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Metody online - dobór cech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Podstawowe cechy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Czas trwania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Współczynniki trendów liniowych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Średnie i odchylenia standardowe składników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Trzecie momenty empiryczne wybranych współrzędnych (np skośność)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Prędkość i przyspieszenie prowadzenia długopisu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Eliminacja cech skorelowanych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Wybór “najlepszych cech”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najlepiej rozróżniających, ale...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-GB" sz="1400"/>
              <a:t>i utrudniających życie fałszerzowi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Klasyfikacja cech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469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Klasyfikatory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Sieci neuronowe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SVM (maszyna wektorów nośnych)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Inne klasyfikatory, jak k-nearest neighbours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Warianty: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osobny dla każdego podpisu (weryfikacja)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-GB" sz="1600"/>
              <a:t>wspólny dla wszystkich (identyfikacja)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Jak mierzyć podobieńswtwo dwóch serii?</a:t>
            </a:r>
          </a:p>
        </p:txBody>
      </p:sp>
      <p:pic>
        <p:nvPicPr>
          <p:cNvPr descr="marsz0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5" y="1567662"/>
            <a:ext cx="84677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Dynamic Time Warping 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Liniowe przyporządkowanie dwóch serii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“Zmarszczone” przyporządkowanie dwóch serii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sz1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5" y="1660278"/>
            <a:ext cx="4759076" cy="129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rsz2.png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23" y="3400975"/>
            <a:ext cx="5846275" cy="164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Jak to działa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sz4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749" y="378225"/>
            <a:ext cx="6674250" cy="44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DTW (przypadek dyskretny)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Dyskretny czas i zbiór wartości: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r = {r(t), t = 1, 2, ..,M</a:t>
            </a:r>
            <a:r>
              <a:rPr baseline="-25000" lang="en-GB" sz="1600"/>
              <a:t>r</a:t>
            </a:r>
            <a:r>
              <a:rPr lang="en-GB" sz="1600"/>
              <a:t>}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g = {g(s), s = 1,2,..., M</a:t>
            </a:r>
            <a:r>
              <a:rPr baseline="-25000" lang="en-GB" sz="1600"/>
              <a:t>g</a:t>
            </a:r>
            <a:r>
              <a:rPr lang="en-GB" sz="1600"/>
              <a:t>}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Funkcja marszcząca - ścieżka  marszczenia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w(l) = [w</a:t>
            </a:r>
            <a:r>
              <a:rPr baseline="30000" lang="en-GB" sz="1600"/>
              <a:t>t</a:t>
            </a:r>
            <a:r>
              <a:rPr lang="en-GB" sz="1600"/>
              <a:t>(l), w</a:t>
            </a:r>
            <a:r>
              <a:rPr baseline="30000" lang="en-GB" sz="1600"/>
              <a:t>s</a:t>
            </a:r>
            <a:r>
              <a:rPr lang="en-GB" sz="1600"/>
              <a:t>(l)]</a:t>
            </a:r>
            <a:r>
              <a:rPr baseline="30000" lang="en-GB" sz="1600"/>
              <a:t>T</a:t>
            </a:r>
            <a:r>
              <a:rPr lang="en-GB" sz="1600"/>
              <a:t>, gdzie l = 1,2,... L</a:t>
            </a:r>
            <a:r>
              <a:rPr baseline="-25000" lang="en-GB" sz="1600"/>
              <a:t>w</a:t>
            </a:r>
            <a:r>
              <a:rPr lang="en-GB" sz="1600"/>
              <a:t>  oraz w</a:t>
            </a:r>
            <a:r>
              <a:rPr baseline="30000" lang="en-GB" sz="1600"/>
              <a:t>t</a:t>
            </a:r>
            <a:r>
              <a:rPr lang="en-GB" sz="1600"/>
              <a:t>(l) ∈ {1,2,...,M</a:t>
            </a:r>
            <a:r>
              <a:rPr baseline="-25000" lang="en-GB" sz="1600"/>
              <a:t>r</a:t>
            </a:r>
            <a:r>
              <a:rPr lang="en-GB" sz="1600"/>
              <a:t>}, w</a:t>
            </a:r>
            <a:r>
              <a:rPr baseline="30000" lang="en-GB" sz="1600"/>
              <a:t>s</a:t>
            </a:r>
            <a:r>
              <a:rPr lang="en-GB" sz="1600"/>
              <a:t>(l)∈ {1,2,...,M</a:t>
            </a:r>
            <a:r>
              <a:rPr baseline="-25000" lang="en-GB" sz="1600"/>
              <a:t>g</a:t>
            </a:r>
            <a:r>
              <a:rPr lang="en-GB" sz="1600"/>
              <a:t>}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łączą punkt (0,0) z (M</a:t>
            </a:r>
            <a:r>
              <a:rPr baseline="-25000" lang="en-GB" sz="1600"/>
              <a:t>r</a:t>
            </a:r>
            <a:r>
              <a:rPr lang="en-GB" sz="1600"/>
              <a:t>, M</a:t>
            </a:r>
            <a:r>
              <a:rPr baseline="-25000" lang="en-GB" sz="1600"/>
              <a:t>g</a:t>
            </a:r>
            <a:r>
              <a:rPr lang="en-GB" sz="1600"/>
              <a:t>)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przejścia "na ukos" odpowiadają zgodnemu upływowu czasu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przejścia “poziome” i “pionowe” odpowiadają niezgodnemu upływowu czasu - czas płynie szybciej dla jednej z krzywych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Warunki brzegowe: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w</a:t>
            </a:r>
            <a:r>
              <a:rPr baseline="30000" lang="en-GB" sz="1600"/>
              <a:t>t</a:t>
            </a:r>
            <a:r>
              <a:rPr lang="en-GB" sz="1600"/>
              <a:t>(1) = w</a:t>
            </a:r>
            <a:r>
              <a:rPr baseline="30000" lang="en-GB" sz="1600"/>
              <a:t>s</a:t>
            </a:r>
            <a:r>
              <a:rPr lang="en-GB" sz="1600"/>
              <a:t> (1) = 1; w</a:t>
            </a:r>
            <a:r>
              <a:rPr baseline="30000" lang="en-GB" sz="1600"/>
              <a:t>t</a:t>
            </a:r>
            <a:r>
              <a:rPr lang="en-GB" sz="1600"/>
              <a:t>(L</a:t>
            </a:r>
            <a:r>
              <a:rPr baseline="-25000" lang="en-GB" sz="1600"/>
              <a:t>w</a:t>
            </a:r>
            <a:r>
              <a:rPr lang="en-GB" sz="1600"/>
              <a:t>) = M</a:t>
            </a:r>
            <a:r>
              <a:rPr baseline="-25000" lang="en-GB" sz="1600"/>
              <a:t>r</a:t>
            </a:r>
            <a:r>
              <a:rPr lang="en-GB" sz="1600"/>
              <a:t>; w</a:t>
            </a:r>
            <a:r>
              <a:rPr baseline="30000" lang="en-GB" sz="1600"/>
              <a:t>s</a:t>
            </a:r>
            <a:r>
              <a:rPr lang="en-GB" sz="1600"/>
              <a:t> (L</a:t>
            </a:r>
            <a:r>
              <a:rPr baseline="-25000" lang="en-GB" sz="1600"/>
              <a:t>w</a:t>
            </a:r>
            <a:r>
              <a:rPr lang="en-GB" sz="1600"/>
              <a:t>) = M</a:t>
            </a:r>
            <a:r>
              <a:rPr baseline="-25000" lang="en-GB" sz="1600"/>
              <a:t>g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-GB" sz="1600"/>
              <a:t>w</a:t>
            </a:r>
            <a:r>
              <a:rPr baseline="30000" lang="en-GB" sz="1600"/>
              <a:t>t</a:t>
            </a:r>
            <a:r>
              <a:rPr lang="en-GB" sz="1600"/>
              <a:t>(l + 1) ­ &gt;= w</a:t>
            </a:r>
            <a:r>
              <a:rPr baseline="30000" lang="en-GB" sz="1600"/>
              <a:t>t</a:t>
            </a:r>
            <a:r>
              <a:rPr lang="en-GB" sz="1600"/>
              <a:t>(l); w</a:t>
            </a:r>
            <a:r>
              <a:rPr baseline="30000" lang="en-GB" sz="1600"/>
              <a:t>s</a:t>
            </a:r>
            <a:r>
              <a:rPr lang="en-GB" sz="1600"/>
              <a:t> (l + 1)  &gt;=­ w</a:t>
            </a:r>
            <a:r>
              <a:rPr baseline="30000" lang="en-GB" sz="1600"/>
              <a:t>s</a:t>
            </a:r>
            <a:r>
              <a:rPr lang="en-GB" sz="1600"/>
              <a:t> (l)</a:t>
            </a:r>
          </a:p>
          <a:p>
            <a:pPr indent="-330200" lvl="1" marL="914400">
              <a:spcBef>
                <a:spcPts val="0"/>
              </a:spcBef>
              <a:buSzPct val="100000"/>
            </a:pPr>
            <a:r>
              <a:rPr lang="en-GB" sz="1600"/>
              <a:t>max(M</a:t>
            </a:r>
            <a:r>
              <a:rPr baseline="-25000" lang="en-GB" sz="1600"/>
              <a:t>r</a:t>
            </a:r>
            <a:r>
              <a:rPr lang="en-GB" sz="1600"/>
              <a:t>,M</a:t>
            </a:r>
            <a:r>
              <a:rPr baseline="-25000" lang="en-GB" sz="1600"/>
              <a:t>g</a:t>
            </a:r>
            <a:r>
              <a:rPr lang="en-GB" sz="1600"/>
              <a:t>) &lt;= L</a:t>
            </a:r>
            <a:r>
              <a:rPr baseline="-25000" lang="en-GB" sz="1600"/>
              <a:t>w</a:t>
            </a:r>
            <a:r>
              <a:rPr lang="en-GB" sz="1600"/>
              <a:t> &lt;= M</a:t>
            </a:r>
            <a:r>
              <a:rPr baseline="-25000" lang="en-GB" sz="1600"/>
              <a:t>r</a:t>
            </a:r>
            <a:r>
              <a:rPr lang="en-GB" sz="1600"/>
              <a:t> +M</a:t>
            </a:r>
            <a:r>
              <a:rPr baseline="-25000" lang="en-GB" sz="1600"/>
              <a:t>g</a:t>
            </a:r>
            <a:r>
              <a:rPr lang="en-GB" sz="1600"/>
              <a:t> − 1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Schemt oceniania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Maksymalnie 100 punktów do zdobycia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30 punktów za obecności na ćwiczeniach (po  5 za każdą “godzinę lekcyjną”). 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Nieobecności usprawiedliwione normalizują punktację.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30 punktów za prace domowe - 5 za każde zadanie (zadania będą ogłaszana na koniec każdych ćwiczeń)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40 punktów za projekt (w grupach po 2-4 osoby). 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Projekt trzeba będzie obronić osobiście do końca semestru (dyżury we wtorki i ew. wyznaczone soboty).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DTW (przypadek dyskretny) - cd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07800" y="1152475"/>
            <a:ext cx="88991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Lokalne odległości między punktami: d - wypróbujemy różne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Wartość niepodobieństwa dla ścieżki w</a:t>
            </a:r>
          </a:p>
          <a:p>
            <a:pPr indent="-33655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700"/>
              <a:t>D(r, g,w) = d(r(w</a:t>
            </a:r>
            <a:r>
              <a:rPr baseline="30000" lang="en-GB" sz="1700"/>
              <a:t>t</a:t>
            </a:r>
            <a:r>
              <a:rPr lang="en-GB" sz="1700"/>
              <a:t>(1)), g(w</a:t>
            </a:r>
            <a:r>
              <a:rPr baseline="30000" lang="en-GB" sz="1700"/>
              <a:t>s</a:t>
            </a:r>
            <a:r>
              <a:rPr lang="en-GB" sz="1700"/>
              <a:t>(1)) + d(r(w</a:t>
            </a:r>
            <a:r>
              <a:rPr baseline="30000" lang="en-GB" sz="1700"/>
              <a:t>t</a:t>
            </a:r>
            <a:r>
              <a:rPr lang="en-GB" sz="1700"/>
              <a:t>(2)), g(w</a:t>
            </a:r>
            <a:r>
              <a:rPr baseline="30000" lang="en-GB" sz="1700"/>
              <a:t>s</a:t>
            </a:r>
            <a:r>
              <a:rPr lang="en-GB" sz="1700"/>
              <a:t>(2)) + … + d(r(w</a:t>
            </a:r>
            <a:r>
              <a:rPr baseline="30000" lang="en-GB" sz="1700"/>
              <a:t>t</a:t>
            </a:r>
            <a:r>
              <a:rPr lang="en-GB" sz="1700"/>
              <a:t>(L</a:t>
            </a:r>
            <a:r>
              <a:rPr baseline="-25000" lang="en-GB" sz="1700"/>
              <a:t>w</a:t>
            </a:r>
            <a:r>
              <a:rPr lang="en-GB" sz="1700"/>
              <a:t>)), g(w</a:t>
            </a:r>
            <a:r>
              <a:rPr baseline="30000" lang="en-GB" sz="1700"/>
              <a:t>s</a:t>
            </a:r>
            <a:r>
              <a:rPr lang="en-GB" sz="1700"/>
              <a:t>(L</a:t>
            </a:r>
            <a:r>
              <a:rPr baseline="-25000" lang="en-GB" sz="1700"/>
              <a:t>w</a:t>
            </a:r>
            <a:r>
              <a:rPr lang="en-GB" sz="1700"/>
              <a:t>))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Cel -&gt; znaleźć ścieżkę minimalizującą niepodobieństwo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800"/>
              <a:t>Technika -&gt; programowanie dynamiczne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DTW (przypadek dyskretny) - cd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Ograniczenie</a:t>
            </a:r>
          </a:p>
        </p:txBody>
      </p:sp>
      <p:sp>
        <p:nvSpPr>
          <p:cNvPr id="193" name="Shape 19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warp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450" y="54950"/>
            <a:ext cx="379095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kienka.png"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99" y="2083140"/>
            <a:ext cx="5284448" cy="284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DTW - pseudokod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seudokod.png"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4"/>
            <a:ext cx="7509097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Jak będziemy to wykorzystywać?</a:t>
            </a:r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Wybór przedstawiciela grupy: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Resampling podpisów do wspólnej liczby punktów i urednienie ich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Mergesampling - zastosowanie LVQ (Learning vector quantization)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KNN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Mając zbiór odpowiednio skategoryzowanych obiektów zastanawiamy się do którego z nich trafić ma nowy obiekt.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-GB" sz="1400"/>
              <a:t>Pseudokod?</a:t>
            </a:r>
          </a:p>
          <a:p>
            <a:pPr indent="-317500" lvl="2" marL="1371600" rtl="0">
              <a:spcBef>
                <a:spcPts val="0"/>
              </a:spcBef>
              <a:buSzPct val="100000"/>
            </a:pPr>
            <a:r>
              <a:rPr lang="en-GB" sz="1400"/>
              <a:t>Dla każdego obiektu w bazie oblicz odległość do nowego obiektu</a:t>
            </a:r>
          </a:p>
          <a:p>
            <a:pPr indent="-317500" lvl="2" marL="1371600" rtl="0">
              <a:spcBef>
                <a:spcPts val="0"/>
              </a:spcBef>
              <a:buSzPct val="100000"/>
            </a:pPr>
            <a:r>
              <a:rPr lang="en-GB" sz="1400"/>
              <a:t>Posortuj je rosnąco</a:t>
            </a:r>
          </a:p>
          <a:p>
            <a:pPr indent="-317500" lvl="2" marL="1371600">
              <a:spcBef>
                <a:spcPts val="0"/>
              </a:spcBef>
              <a:buSzPct val="100000"/>
            </a:pPr>
            <a:r>
              <a:rPr lang="en-GB" sz="1400"/>
              <a:t>Zaklasyfikuj nowy obiket jako należący do klasy, która występuje najczęściej wśród pierwszych k z powyższego porządku.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KNN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ebNZ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800" y="1152474"/>
            <a:ext cx="5206050" cy="371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Przypomnienie (?) z rachunku prawdopodobieństwa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391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400"/>
              <a:t>Łacuch Markowa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 sz="1600"/>
              <a:t>Ciąg zmiennych losowych (X</a:t>
            </a:r>
            <a:r>
              <a:rPr baseline="-25000" lang="en-GB" sz="1600"/>
              <a:t>t</a:t>
            </a:r>
            <a:r>
              <a:rPr lang="en-GB" sz="1600"/>
              <a:t>) o wartościach w przeliczalnym zbiorze S</a:t>
            </a:r>
            <a:r>
              <a:rPr baseline="-25000" lang="en-GB" sz="1600"/>
              <a:t>X</a:t>
            </a:r>
            <a:r>
              <a:rPr lang="en-GB" sz="1600"/>
              <a:t> (przestrzeni stanów) nazywamy łańcuchem Markowa wtedy i tylko wtedy, gdy dla każdego t ∈ N i każdego ciągu  x</a:t>
            </a:r>
            <a:r>
              <a:rPr baseline="-25000" lang="en-GB" sz="1600"/>
              <a:t>1</a:t>
            </a:r>
            <a:r>
              <a:rPr lang="en-GB" sz="1600"/>
              <a:t>,x</a:t>
            </a:r>
            <a:r>
              <a:rPr baseline="-25000" lang="en-GB" sz="1600"/>
              <a:t>2</a:t>
            </a:r>
            <a:r>
              <a:rPr lang="en-GB" sz="1600"/>
              <a:t>,...,x</a:t>
            </a:r>
            <a:r>
              <a:rPr baseline="-25000" lang="en-GB" sz="1600"/>
              <a:t>t</a:t>
            </a:r>
            <a:r>
              <a:rPr lang="en-GB" sz="1600"/>
              <a:t> ∈ S</a:t>
            </a:r>
            <a:r>
              <a:rPr baseline="-25000" lang="en-GB" sz="1600"/>
              <a:t>X</a:t>
            </a:r>
            <a:r>
              <a:rPr lang="en-GB" sz="1600"/>
              <a:t> mamy	</a:t>
            </a:r>
            <a:r>
              <a:rPr lang="en-GB"/>
              <a:t>												</a:t>
            </a:r>
            <a:r>
              <a:rPr lang="en-GB" sz="1600"/>
              <a:t>P(X</a:t>
            </a:r>
            <a:r>
              <a:rPr baseline="-25000" lang="en-GB" sz="1600"/>
              <a:t>t </a:t>
            </a:r>
            <a:r>
              <a:rPr lang="en-GB" sz="1600"/>
              <a:t> = x</a:t>
            </a:r>
            <a:r>
              <a:rPr baseline="-25000" lang="en-GB" sz="1600"/>
              <a:t>t</a:t>
            </a:r>
            <a:r>
              <a:rPr lang="en-GB" sz="1600"/>
              <a:t>|X</a:t>
            </a:r>
            <a:r>
              <a:rPr baseline="-25000" lang="en-GB" sz="1600"/>
              <a:t>t-1 </a:t>
            </a:r>
            <a:r>
              <a:rPr lang="en-GB" sz="1600"/>
              <a:t> = x</a:t>
            </a:r>
            <a:r>
              <a:rPr baseline="-25000" lang="en-GB" sz="1600"/>
              <a:t>t-1</a:t>
            </a:r>
            <a:r>
              <a:rPr lang="en-GB" sz="1600"/>
              <a:t>, … ,X</a:t>
            </a:r>
            <a:r>
              <a:rPr baseline="-25000" lang="en-GB" sz="1600"/>
              <a:t>2 </a:t>
            </a:r>
            <a:r>
              <a:rPr lang="en-GB" sz="1600"/>
              <a:t> = x</a:t>
            </a:r>
            <a:r>
              <a:rPr baseline="-25000" lang="en-GB" sz="1600"/>
              <a:t>2</a:t>
            </a:r>
            <a:r>
              <a:rPr lang="en-GB" sz="1600"/>
              <a:t>, X</a:t>
            </a:r>
            <a:r>
              <a:rPr baseline="-25000" lang="en-GB" sz="1600"/>
              <a:t>1 </a:t>
            </a:r>
            <a:r>
              <a:rPr lang="en-GB" sz="1600"/>
              <a:t> = x</a:t>
            </a:r>
            <a:r>
              <a:rPr baseline="-25000" lang="en-GB" sz="1600"/>
              <a:t>1</a:t>
            </a:r>
            <a:r>
              <a:rPr lang="en-GB" sz="1600"/>
              <a:t>) = P(X</a:t>
            </a:r>
            <a:r>
              <a:rPr baseline="-25000" lang="en-GB" sz="1600"/>
              <a:t>t </a:t>
            </a:r>
            <a:r>
              <a:rPr lang="en-GB" sz="1600"/>
              <a:t> = x</a:t>
            </a:r>
            <a:r>
              <a:rPr baseline="-25000" lang="en-GB" sz="1600"/>
              <a:t>t</a:t>
            </a:r>
            <a:r>
              <a:rPr lang="en-GB" sz="1600"/>
              <a:t>|X</a:t>
            </a:r>
            <a:r>
              <a:rPr baseline="-25000" lang="en-GB" sz="1600"/>
              <a:t>t-1 </a:t>
            </a:r>
            <a:r>
              <a:rPr lang="en-GB" sz="1600"/>
              <a:t> = x</a:t>
            </a:r>
            <a:r>
              <a:rPr baseline="-25000" lang="en-GB" sz="1600"/>
              <a:t>t-1</a:t>
            </a:r>
            <a:r>
              <a:rPr lang="en-GB" sz="1600"/>
              <a:t>)		       o ile P(X</a:t>
            </a:r>
            <a:r>
              <a:rPr baseline="-25000" lang="en-GB" sz="1600"/>
              <a:t>t-1 </a:t>
            </a:r>
            <a:r>
              <a:rPr lang="en-GB" sz="1600"/>
              <a:t> = x</a:t>
            </a:r>
            <a:r>
              <a:rPr baseline="-25000" lang="en-GB" sz="1600"/>
              <a:t>t-1</a:t>
            </a:r>
            <a:r>
              <a:rPr lang="en-GB" sz="1600"/>
              <a:t>, … ,X</a:t>
            </a:r>
            <a:r>
              <a:rPr baseline="-25000" lang="en-GB" sz="1600"/>
              <a:t>2 </a:t>
            </a:r>
            <a:r>
              <a:rPr lang="en-GB" sz="1600"/>
              <a:t> = x</a:t>
            </a:r>
            <a:r>
              <a:rPr baseline="-25000" lang="en-GB" sz="1600"/>
              <a:t>2</a:t>
            </a:r>
            <a:r>
              <a:rPr lang="en-GB" sz="1600"/>
              <a:t>, X</a:t>
            </a:r>
            <a:r>
              <a:rPr baseline="-25000" lang="en-GB" sz="1600"/>
              <a:t>1 </a:t>
            </a:r>
            <a:r>
              <a:rPr lang="en-GB" sz="1600"/>
              <a:t> = x</a:t>
            </a:r>
            <a:r>
              <a:rPr baseline="-25000" lang="en-GB" sz="1600"/>
              <a:t>1</a:t>
            </a:r>
            <a:r>
              <a:rPr lang="en-GB" sz="1600"/>
              <a:t>) &gt; 0.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Zatem tym co charakteryzuje dany proces Markowa są prawdopodobieństwa przejść między poszczególnymi stanami.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Prawdopodobieństwo przejścia między stanem i, a stanem j oznaczymy przez p</a:t>
            </a:r>
            <a:r>
              <a:rPr baseline="-25000" lang="en-GB" sz="1600"/>
              <a:t>ij</a:t>
            </a:r>
            <a:r>
              <a:rPr lang="en-GB" sz="1600"/>
              <a:t>.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-GB" sz="1600"/>
              <a:t>Macierz P =[p</a:t>
            </a:r>
            <a:r>
              <a:rPr baseline="-25000" lang="en-GB" sz="1600"/>
              <a:t>ij</a:t>
            </a:r>
            <a:r>
              <a:rPr lang="en-GB" sz="1600"/>
              <a:t>] nazwiemy macierzą przejść.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Łacuchy Markowa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Mówimy, że stan j jest </a:t>
            </a:r>
            <a:r>
              <a:rPr lang="en-GB" u="sng"/>
              <a:t>osiągalny </a:t>
            </a:r>
            <a:r>
              <a:rPr lang="en-GB"/>
              <a:t>ze stanu i, gdy możliwe jest przejście z i do j (w pewnej liczbie kroków), czyli P(X</a:t>
            </a:r>
            <a:r>
              <a:rPr baseline="-25000" lang="en-GB"/>
              <a:t>n</a:t>
            </a:r>
            <a:r>
              <a:rPr lang="en-GB"/>
              <a:t> = j | X</a:t>
            </a:r>
            <a:r>
              <a:rPr baseline="-25000" lang="en-GB"/>
              <a:t>1</a:t>
            </a:r>
            <a:r>
              <a:rPr lang="en-GB"/>
              <a:t> = i) &gt; 0 dla pewnego 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Stany i oraz j nazywamy komunikującymi się, jeśli stan i jest osiągalny ze stanu j             i na odwrót.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Łańcuch Markowa nazywamy nieprzywiedlnym, jeśli wszystkie jego stany się wzajemnie komunikują.</a:t>
            </a:r>
          </a:p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Niech d(i) oznacza największy wspólny dzielnik liczb n &gt; 1 takich, że spełnione jest 		P(X</a:t>
            </a:r>
            <a:r>
              <a:rPr baseline="-25000" lang="en-GB"/>
              <a:t>n</a:t>
            </a:r>
            <a:r>
              <a:rPr lang="en-GB"/>
              <a:t>=i | X</a:t>
            </a:r>
            <a:r>
              <a:rPr baseline="-25000" lang="en-GB"/>
              <a:t>1</a:t>
            </a:r>
            <a:r>
              <a:rPr lang="en-GB"/>
              <a:t> = i) &gt; 0. 		Stan i nazywamy stanem okresowym jeśli d(i) &gt; 1. W przeciwnym przypadku i jest stanem nieokresowym.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Mówimy, że rozkład prawdopodobieństwa 	  D = (d</a:t>
            </a:r>
            <a:r>
              <a:rPr baseline="-25000" lang="en-GB"/>
              <a:t>j</a:t>
            </a:r>
            <a:r>
              <a:rPr lang="en-GB"/>
              <a:t>)</a:t>
            </a:r>
            <a:r>
              <a:rPr baseline="-25000" lang="en-GB"/>
              <a:t>j∈Sx</a:t>
            </a:r>
            <a:r>
              <a:rPr lang="en-GB"/>
              <a:t> jest rozkładem stacjonarnym jeśli       			 D = DP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Przykład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Stany: 1,2,3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Prawdopodobieśtwa przejść: a</a:t>
            </a:r>
            <a:r>
              <a:rPr baseline="-25000" lang="en-GB"/>
              <a:t>11</a:t>
            </a:r>
            <a:r>
              <a:rPr lang="en-GB"/>
              <a:t>, a</a:t>
            </a:r>
            <a:r>
              <a:rPr baseline="-25000" lang="en-GB"/>
              <a:t>12</a:t>
            </a:r>
            <a:r>
              <a:rPr lang="en-GB"/>
              <a:t>, a</a:t>
            </a:r>
            <a:r>
              <a:rPr baseline="-25000" lang="en-GB"/>
              <a:t>13</a:t>
            </a:r>
            <a:r>
              <a:rPr lang="en-GB"/>
              <a:t>, a</a:t>
            </a:r>
            <a:r>
              <a:rPr baseline="-25000" lang="en-GB"/>
              <a:t>21</a:t>
            </a:r>
            <a:r>
              <a:rPr lang="en-GB"/>
              <a:t>, a</a:t>
            </a:r>
            <a:r>
              <a:rPr baseline="-25000" lang="en-GB"/>
              <a:t>22</a:t>
            </a:r>
            <a:r>
              <a:rPr lang="en-GB"/>
              <a:t>, a</a:t>
            </a:r>
            <a:r>
              <a:rPr baseline="-25000" lang="en-GB"/>
              <a:t>23</a:t>
            </a:r>
            <a:r>
              <a:rPr lang="en-GB"/>
              <a:t>, a</a:t>
            </a:r>
            <a:r>
              <a:rPr baseline="-25000" lang="en-GB"/>
              <a:t>31</a:t>
            </a:r>
            <a:r>
              <a:rPr lang="en-GB"/>
              <a:t>, a</a:t>
            </a:r>
            <a:r>
              <a:rPr baseline="-25000" lang="en-GB"/>
              <a:t>32</a:t>
            </a:r>
            <a:r>
              <a:rPr lang="en-GB"/>
              <a:t>,a</a:t>
            </a:r>
            <a:r>
              <a:rPr baseline="-25000" lang="en-GB"/>
              <a:t>33</a:t>
            </a:r>
            <a:r>
              <a:rPr lang="en-GB"/>
              <a:t>.</a:t>
            </a:r>
          </a:p>
        </p:txBody>
      </p:sp>
      <p:pic>
        <p:nvPicPr>
          <p:cNvPr descr="rys1-300x227.jp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3392949" cy="256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yk9_grafy_przejsc.png"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99500"/>
            <a:ext cx="9144000" cy="15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4684700" y="2381550"/>
            <a:ext cx="19500" cy="25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Najważniejsza własność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Niech (Xt)</a:t>
            </a:r>
            <a:r>
              <a:rPr baseline="30000" lang="en-GB" sz="1800"/>
              <a:t>∞</a:t>
            </a:r>
            <a:r>
              <a:rPr baseline="-25000" lang="en-GB" sz="1800"/>
              <a:t>t =1  </a:t>
            </a:r>
            <a:r>
              <a:rPr lang="en-GB" sz="1800"/>
              <a:t>będzie nieprzywiedlnym i nieokresowym, jednorodnym łańcuchem Markowa ze skończoną, N-elementową, przestrzenią stanów S</a:t>
            </a:r>
            <a:r>
              <a:rPr baseline="-25000" lang="en-GB" sz="1800"/>
              <a:t>X</a:t>
            </a:r>
            <a:r>
              <a:rPr lang="en-GB" sz="1800"/>
              <a:t> i z macierzą przejścia P. Wtedy: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Istnieje rozkład stacjonarny 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GB" sz="1800"/>
              <a:t>Każdy inny rozkład do niego dąży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GB" sz="1800"/>
              <a:t>Rozkład stacjonarny jest jedyny.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Ukryte modele Markowa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Rozważmy nastepujący ciąg (X</a:t>
            </a:r>
            <a:r>
              <a:rPr baseline="-25000" lang="en-GB"/>
              <a:t>t</a:t>
            </a:r>
            <a:r>
              <a:rPr lang="en-GB"/>
              <a:t>, Y</a:t>
            </a:r>
            <a:r>
              <a:rPr baseline="-25000" lang="en-GB"/>
              <a:t>t</a:t>
            </a:r>
            <a:r>
              <a:rPr lang="en-GB"/>
              <a:t>)</a:t>
            </a:r>
            <a:r>
              <a:rPr baseline="30000" lang="en-GB"/>
              <a:t>∞</a:t>
            </a:r>
            <a:r>
              <a:rPr baseline="-25000" lang="en-GB"/>
              <a:t>t=1</a:t>
            </a:r>
            <a:r>
              <a:rPr lang="en-GB"/>
              <a:t>, gdzie (X</a:t>
            </a:r>
            <a:r>
              <a:rPr baseline="-25000" lang="en-GB"/>
              <a:t>t</a:t>
            </a:r>
            <a:r>
              <a:rPr lang="en-GB"/>
              <a:t>)</a:t>
            </a:r>
            <a:r>
              <a:rPr baseline="30000" lang="en-GB"/>
              <a:t>∞</a:t>
            </a:r>
            <a:r>
              <a:rPr baseline="-25000" lang="en-GB"/>
              <a:t>t=1</a:t>
            </a:r>
            <a:r>
              <a:rPr lang="en-GB"/>
              <a:t>, jest łańcuchem Markowa o macierzy przejść P, przestrzeni stanów S</a:t>
            </a:r>
            <a:r>
              <a:rPr baseline="-25000" lang="en-GB"/>
              <a:t>X</a:t>
            </a:r>
            <a:r>
              <a:rPr lang="en-GB"/>
              <a:t> i  rozkładzie stacjonarnym D, a (Y</a:t>
            </a:r>
            <a:r>
              <a:rPr baseline="-25000" lang="en-GB"/>
              <a:t>t</a:t>
            </a:r>
            <a:r>
              <a:rPr lang="en-GB"/>
              <a:t>)</a:t>
            </a:r>
            <a:r>
              <a:rPr baseline="30000" lang="en-GB"/>
              <a:t>∞</a:t>
            </a:r>
            <a:r>
              <a:rPr baseline="-25000" lang="en-GB"/>
              <a:t>t=1</a:t>
            </a:r>
            <a:r>
              <a:rPr lang="en-GB"/>
              <a:t> jest ciągiem zmiennych losowych przyjmujących wartości ze zbioru S</a:t>
            </a:r>
            <a:r>
              <a:rPr baseline="-25000" lang="en-GB"/>
              <a:t>Y</a:t>
            </a:r>
            <a:r>
              <a:rPr lang="en-GB"/>
              <a:t>. 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Niech  y</a:t>
            </a:r>
            <a:r>
              <a:rPr baseline="-25000" lang="en-GB"/>
              <a:t>t </a:t>
            </a:r>
            <a:r>
              <a:rPr lang="en-GB"/>
              <a:t>∈ S</a:t>
            </a:r>
            <a:r>
              <a:rPr baseline="-25000" lang="en-GB"/>
              <a:t>Y</a:t>
            </a:r>
            <a:r>
              <a:rPr lang="en-GB"/>
              <a:t> oznacza wartość jaką może przyjąć Y</a:t>
            </a:r>
            <a:r>
              <a:rPr baseline="-25000" lang="en-GB"/>
              <a:t>t</a:t>
            </a:r>
            <a:r>
              <a:rPr lang="en-GB"/>
              <a:t>. W każdym momencie t i dla każdego stanu i na zbiorze S</a:t>
            </a:r>
            <a:r>
              <a:rPr baseline="-25000" lang="en-GB"/>
              <a:t>Y</a:t>
            </a:r>
            <a:r>
              <a:rPr lang="en-GB"/>
              <a:t> zdefiniowany mamy rozkład prawdopodobieństwa dla zmiennej Yt. Rozkład ten nazywamy rozkładem emisji.</a:t>
            </a:r>
          </a:p>
        </p:txBody>
      </p:sp>
      <p:sp>
        <p:nvSpPr>
          <p:cNvPr id="253" name="Shape 25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Cig ten reprezentuje ukryty proces Markowa. Ukrytość polega na tym, że zakładamy, że obserwowalne są jedynie realizacje procesu (Y</a:t>
            </a:r>
            <a:r>
              <a:rPr baseline="-25000" lang="en-GB"/>
              <a:t>t</a:t>
            </a:r>
            <a:r>
              <a:rPr lang="en-GB"/>
              <a:t>), podczas gdy realizacje (X</a:t>
            </a:r>
            <a:r>
              <a:rPr baseline="-25000" lang="en-GB"/>
              <a:t>t</a:t>
            </a:r>
            <a:r>
              <a:rPr lang="en-GB"/>
              <a:t>) są nieznane.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 naszym przypadku prawdopodobieństwa emisji zapisywać będziemy w macierzy E = [exy], gdzie x ∈ S</a:t>
            </a:r>
            <a:r>
              <a:rPr baseline="-25000" lang="en-GB"/>
              <a:t>X</a:t>
            </a:r>
            <a:r>
              <a:rPr lang="en-GB"/>
              <a:t>, i y ∈ S</a:t>
            </a:r>
            <a:r>
              <a:rPr baseline="-25000" lang="en-GB"/>
              <a:t>Y</a:t>
            </a:r>
            <a:r>
              <a:rPr lang="en-GB"/>
              <a:t>. Macierz tę nazwiemy macierzą emisji.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Ważna obserwacja: pod warunkiem znajomości procesu (X</a:t>
            </a:r>
            <a:r>
              <a:rPr baseline="-25000" lang="en-GB"/>
              <a:t>t</a:t>
            </a:r>
            <a:r>
              <a:rPr lang="en-GB"/>
              <a:t>) zmienne losowe Y</a:t>
            </a:r>
            <a:r>
              <a:rPr baseline="-25000" lang="en-GB"/>
              <a:t>1</a:t>
            </a:r>
            <a:r>
              <a:rPr lang="en-GB"/>
              <a:t>,Y</a:t>
            </a:r>
            <a:r>
              <a:rPr baseline="-25000" lang="en-GB"/>
              <a:t>2</a:t>
            </a:r>
            <a:r>
              <a:rPr lang="en-GB"/>
              <a:t>,... są niezależne!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Schemt oceniania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0 - 50 punktów - brak zaliczenia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51 - 60 punktów - dostateczny (3)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61 - 70 punktów - dostateczny+ (3.5)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71 - 80 punktów - dobry (4)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81 - 90 punktów - dobry+  (4.5)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91 - 100 punktów - bardzo dobry (5)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ALE - żeby zaliczyć przedmiot należy mieć co najmniej połowę punktów z każdej grupy!!!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Przykład - nieuczciwe kasyno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-GB" sz="1500"/>
              <a:t>Przykładem ukrytego modelu Markowa jest tak zwane „nieuczciwe kasyno gry”. Przypuśćmy, że w kasyno mamy dwa rodzaje kości: uczciwą kostkę do gry (z prawdopodobieństwem 1/6 wypada każda z sześciu możliwych wartości) oraz nieuczciwą kostkę (dla której prawdopodobieństwo wyrzucenia szóstki jest równe 1/2, a dla pozostałych liczb 1/10). Tak więc mamy dwa stany: F (uczciwa kostka) i L (nieuczciwa).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260" name="Shape 260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-GB" sz="1500"/>
              <a:t>Układ może zmieniać swój stan z pewnym prawdopodobieństwem, ale my stanu nie możemy zaobserwować (krupier zmienia kostki pod stołem!). To, którą kostką rzucamy zależy tylko i wyłącznie od stanu ukrytego łańcucha Markowa.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-GB" sz="1500"/>
              <a:t>Niech macierz przejcia ma postać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-GB" sz="1500"/>
              <a:t>p</a:t>
            </a:r>
            <a:r>
              <a:rPr baseline="-25000" lang="en-GB" sz="1500"/>
              <a:t>FF</a:t>
            </a:r>
            <a:r>
              <a:rPr lang="en-GB" sz="1500"/>
              <a:t> = 0.9,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-GB" sz="1500"/>
              <a:t>p</a:t>
            </a:r>
            <a:r>
              <a:rPr baseline="-25000" lang="en-GB" sz="1500"/>
              <a:t>FL</a:t>
            </a:r>
            <a:r>
              <a:rPr lang="en-GB" sz="1500"/>
              <a:t> = 0.1,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-GB" sz="1500"/>
              <a:t>p</a:t>
            </a:r>
            <a:r>
              <a:rPr baseline="-25000" lang="en-GB" sz="1500"/>
              <a:t>LF</a:t>
            </a:r>
            <a:r>
              <a:rPr lang="en-GB" sz="1500"/>
              <a:t> = 0.45, </a:t>
            </a:r>
          </a:p>
          <a:p>
            <a:pPr indent="-323850" lvl="1" marL="914400" rtl="0">
              <a:spcBef>
                <a:spcPts val="0"/>
              </a:spcBef>
              <a:buSzPct val="100000"/>
            </a:pPr>
            <a:r>
              <a:rPr lang="en-GB" sz="1500"/>
              <a:t>p</a:t>
            </a:r>
            <a:r>
              <a:rPr baseline="-25000" lang="en-GB" sz="1500"/>
              <a:t>LL</a:t>
            </a:r>
            <a:r>
              <a:rPr lang="en-GB" sz="1500"/>
              <a:t> = 0.55.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Przykład ciąg dalszy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Nie znamy kolejnych zmian/braków zmian kostek, ale możemy coś powiedzieć o nich na podstawie obserwacji wyników.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Macierz emisji ma w tym przypadku postać: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F1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F2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F3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F4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F5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F6</a:t>
            </a:r>
            <a:r>
              <a:rPr lang="en-GB"/>
              <a:t> = 1/6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L1</a:t>
            </a:r>
            <a:r>
              <a:rPr lang="en-GB"/>
              <a:t> = 1/10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L2</a:t>
            </a:r>
            <a:r>
              <a:rPr lang="en-GB"/>
              <a:t> = 1/10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L3</a:t>
            </a:r>
            <a:r>
              <a:rPr lang="en-GB"/>
              <a:t> = 1/10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L4</a:t>
            </a:r>
            <a:r>
              <a:rPr lang="en-GB"/>
              <a:t> = 1/10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L5</a:t>
            </a:r>
            <a:r>
              <a:rPr lang="en-GB"/>
              <a:t> = 1/10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e</a:t>
            </a:r>
            <a:r>
              <a:rPr baseline="-25000" lang="en-GB"/>
              <a:t>L6</a:t>
            </a:r>
            <a:r>
              <a:rPr lang="en-GB"/>
              <a:t> = 1/2</a:t>
            </a:r>
          </a:p>
        </p:txBody>
      </p:sp>
      <p:sp>
        <p:nvSpPr>
          <p:cNvPr id="267" name="Shape 267"/>
          <p:cNvSpPr txBox="1"/>
          <p:nvPr>
            <p:ph idx="2" type="body"/>
          </p:nvPr>
        </p:nvSpPr>
        <p:spPr>
          <a:xfrm>
            <a:off x="4832400" y="101772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Możemy rozważyć 3 następujące problemy: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Znając szereg 1000 kolejnych wyników rzutów kostką, chcemy znaleźć prawdopodobieństwo pojawienia się takiego ciągu przy zadanych parametrach modelu.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Znając szereg 1000 kolejnych wyników rzutów kostką, chcemy znaleźć najbardziej prawdopodobny (nieobserwowalny) ciąg stanów krupiera, który ten szereg wygenerował.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Znając szereg 1000 kolejnych wyników rzutów, chemy oszacować, dla jakich wartości parametrów modelu, wygenerowanie takiego szeregu byłoby najbardziej prawdopodobne.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Bibliografia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i="1" lang="en-GB" sz="110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Materiały do wykładu BIT (Biometryczna Identyfikacja Tożsamości) prowadzonego na Wydziale Elektroniki i Technik Informacyjnych Politechniki Warszawskiej, semestr letni 2014</a:t>
            </a:r>
          </a:p>
          <a:p>
            <a:pPr indent="-29845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Wstęp do ukrytych modeli Markowa i metody Bauma–Welcha. Piotr Wiktor Zwiernik</a:t>
            </a:r>
          </a:p>
          <a:p>
            <a:pPr indent="-29845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Online and Offine Character Recognition Using Alignment to Prototypes. Jonathan Alon, Vassilis Athitsos and Stan Sclaroff. Computer Science Department Boston University.</a:t>
            </a:r>
          </a:p>
          <a:p>
            <a:pPr indent="-29845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Dynamic Time Warping. Quim Llimona Torras. Journal Club 2011</a:t>
            </a:r>
          </a:p>
          <a:p>
            <a:pPr indent="-298450" lvl="0" marL="457200" rtl="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Using Dynamic Time Warping for Intuitive Handwriting Recognition Ralph Niels and Louis Vuurpijl</a:t>
            </a:r>
          </a:p>
          <a:p>
            <a:pPr indent="-298450" lvl="0" marL="457200">
              <a:spcBef>
                <a:spcPts val="0"/>
              </a:spcBef>
              <a:buClr>
                <a:srgbClr val="CACACA"/>
              </a:buClr>
              <a:buSzPct val="100000"/>
              <a:buFont typeface="Arial"/>
            </a:pPr>
            <a:r>
              <a:rPr i="1" lang="en-GB" sz="1100">
                <a:solidFill>
                  <a:srgbClr val="CACACA"/>
                </a:solidFill>
                <a:latin typeface="Arial"/>
                <a:ea typeface="Arial"/>
                <a:cs typeface="Arial"/>
                <a:sym typeface="Arial"/>
              </a:rPr>
              <a:t>The Writer Independent Online Handwriting Recognition System frog on hand and  Cluster Generative Statistical Dynamic  Time Warping. Claus Bahlmann and Hans Burkhardt</a:t>
            </a:r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Podpis biometryczny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4029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385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500">
                <a:solidFill>
                  <a:srgbClr val="CACACA"/>
                </a:solidFill>
              </a:rPr>
              <a:t>Klasyfikacja metod:</a:t>
            </a:r>
          </a:p>
          <a:p>
            <a:pPr indent="-31115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300">
                <a:solidFill>
                  <a:srgbClr val="CACACA"/>
                </a:solidFill>
              </a:rPr>
              <a:t>off-line - na podstawie samego obrazu  graficznego podpisu</a:t>
            </a:r>
          </a:p>
          <a:p>
            <a:pPr indent="-31115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300">
                <a:solidFill>
                  <a:srgbClr val="CACACA"/>
                </a:solidFill>
              </a:rPr>
              <a:t>on-line - na podstawie dynamicznych cech pisma (zmienność w czasie):</a:t>
            </a:r>
          </a:p>
          <a:p>
            <a:pPr indent="-311150" lvl="2" marL="13716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300">
                <a:solidFill>
                  <a:srgbClr val="CACACA"/>
                </a:solidFill>
              </a:rPr>
              <a:t>2D - samo położenie</a:t>
            </a:r>
          </a:p>
          <a:p>
            <a:pPr indent="-311150" lvl="2" marL="13716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300">
                <a:solidFill>
                  <a:srgbClr val="CACACA"/>
                </a:solidFill>
              </a:rPr>
              <a:t>3D - położenie + siła nacisku</a:t>
            </a:r>
          </a:p>
          <a:p>
            <a:pPr indent="-311150" lvl="2" marL="1371600" rtl="0">
              <a:lnSpc>
                <a:spcPct val="138000"/>
              </a:lnSpc>
              <a:spcBef>
                <a:spcPts val="0"/>
              </a:spcBef>
              <a:buClr>
                <a:srgbClr val="CACACA"/>
              </a:buClr>
              <a:buSzPct val="100000"/>
              <a:buFont typeface="Average"/>
            </a:pPr>
            <a:r>
              <a:rPr lang="en-GB" sz="1300">
                <a:solidFill>
                  <a:srgbClr val="CACACA"/>
                </a:solidFill>
              </a:rPr>
              <a:t>5D - położenie + siła nacisku + kąty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ACACA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odp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75" y="0"/>
            <a:ext cx="42767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dp2.pn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225" y="1958712"/>
            <a:ext cx="4314824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dp3.png"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425" y="3450700"/>
            <a:ext cx="57435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Długopis cyfrowy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4470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600">
                <a:solidFill>
                  <a:srgbClr val="CACACA"/>
                </a:solidFill>
              </a:rPr>
              <a:t>Cechy (podpisu biometrycznego przy użyciu długopisu cyfrowego):</a:t>
            </a:r>
          </a:p>
          <a:p>
            <a:pPr indent="-3175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400">
                <a:solidFill>
                  <a:srgbClr val="CACACA"/>
                </a:solidFill>
              </a:rPr>
              <a:t>Unikalność   +</a:t>
            </a:r>
          </a:p>
          <a:p>
            <a:pPr indent="-3175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400">
                <a:solidFill>
                  <a:srgbClr val="CACACA"/>
                </a:solidFill>
              </a:rPr>
              <a:t>Powszechność +++ albo --- (w zależności od regionu)</a:t>
            </a:r>
          </a:p>
          <a:p>
            <a:pPr indent="-3175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400">
                <a:solidFill>
                  <a:srgbClr val="CACACA"/>
                </a:solidFill>
              </a:rPr>
              <a:t>Trwałość (kilkadziesiąt lat stabilności) +</a:t>
            </a:r>
          </a:p>
          <a:p>
            <a:pPr indent="-3175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400">
                <a:solidFill>
                  <a:srgbClr val="CACACA"/>
                </a:solidFill>
              </a:rPr>
              <a:t>Akceptacja (o ile potrafią pisać) +++</a:t>
            </a:r>
          </a:p>
          <a:p>
            <a:pPr indent="-3175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400">
                <a:solidFill>
                  <a:srgbClr val="CACACA"/>
                </a:solidFill>
              </a:rPr>
              <a:t>Odporność na fałszerstwa +/-   +</a:t>
            </a:r>
          </a:p>
          <a:p>
            <a:pPr indent="-317500" lvl="1" marL="9144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 sz="1400">
                <a:solidFill>
                  <a:srgbClr val="CACACA"/>
                </a:solidFill>
              </a:rPr>
              <a:t>Bezpieczeństwo i wygoda pozyskania (j/w) +++</a:t>
            </a:r>
          </a:p>
          <a:p>
            <a:pPr indent="-317500" lvl="1" marL="914400" rtl="0">
              <a:lnSpc>
                <a:spcPct val="138000"/>
              </a:lnSpc>
              <a:spcBef>
                <a:spcPts val="0"/>
              </a:spcBef>
              <a:buClr>
                <a:srgbClr val="CACACA"/>
              </a:buClr>
              <a:buSzPct val="100000"/>
              <a:buFont typeface="Average"/>
            </a:pPr>
            <a:r>
              <a:rPr lang="en-GB" sz="1400">
                <a:solidFill>
                  <a:srgbClr val="CACACA"/>
                </a:solidFill>
              </a:rPr>
              <a:t>Techniczna możliwość (tanie i łatwe w obsłudze) ++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723900" y="1152475"/>
            <a:ext cx="2361899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>
                <a:solidFill>
                  <a:srgbClr val="CACACA"/>
                </a:solidFill>
              </a:rPr>
              <a:t>Zapisuje położenie na kartce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>
                <a:solidFill>
                  <a:srgbClr val="CACACA"/>
                </a:solidFill>
              </a:rPr>
              <a:t>Znaczniki czasu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Average"/>
            </a:pPr>
            <a:r>
              <a:rPr lang="en-GB">
                <a:solidFill>
                  <a:srgbClr val="CACACA"/>
                </a:solidFill>
              </a:rPr>
              <a:t>Naturalne użycie</a:t>
            </a:r>
          </a:p>
          <a:p>
            <a:pPr indent="-317500" lvl="0" marL="457200" rtl="0">
              <a:lnSpc>
                <a:spcPct val="138000"/>
              </a:lnSpc>
              <a:spcBef>
                <a:spcPts val="0"/>
              </a:spcBef>
              <a:buClr>
                <a:srgbClr val="CACACA"/>
              </a:buClr>
              <a:buSzPct val="100000"/>
              <a:buFont typeface="Average"/>
            </a:pPr>
            <a:r>
              <a:rPr lang="en-GB">
                <a:solidFill>
                  <a:srgbClr val="CACACA"/>
                </a:solidFill>
              </a:rPr>
              <a:t>Mierzy siłę nacisku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412763050_1bb87d41d15fe27b500a4bfcde01bb0e.pn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25" y="3009900"/>
            <a:ext cx="3190875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bd52f602aca30bdfadceaa55886cbd.jpg"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5425" y="0"/>
            <a:ext cx="2028571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Podstawowe definicje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077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GB" sz="1800"/>
              <a:t>Obraz podpisu</a:t>
            </a:r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GB" sz="1600"/>
              <a:t>konkretna instancja podpisu -  w naszym przypadku krzywa/zbiór krzywych w R4</a:t>
            </a:r>
          </a:p>
          <a:p>
            <a:pPr indent="-342900" lvl="0" marL="4572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GB" sz="1800"/>
              <a:t>Podpis</a:t>
            </a:r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GB" sz="1600"/>
              <a:t>przestrzeń wszystkich możliwych obrazów podpisów. </a:t>
            </a:r>
          </a:p>
          <a:p>
            <a:pPr indent="-330200" lvl="1" marL="9144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GB" sz="1600"/>
              <a:t>Różne typy podpisu tej samej osoby traktujemy jako osobne podpisy.</a:t>
            </a:r>
          </a:p>
          <a:p>
            <a:pPr indent="-342900" lvl="0" marL="457200" rtl="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GB" sz="1800"/>
              <a:t>Wykres podpisu</a:t>
            </a:r>
          </a:p>
          <a:p>
            <a:pPr indent="-330200" lvl="1" marL="914400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GB" sz="1600"/>
              <a:t>Rzut obrazu podpisu na dowolną podprzestrzeń parametrów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Wykres podpisu - (x,y)</a:t>
            </a:r>
          </a:p>
        </p:txBody>
      </p:sp>
      <p:pic>
        <p:nvPicPr>
          <p:cNvPr descr="Wykres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62" y="1302787"/>
            <a:ext cx="59912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Wykres podpisu - x(t)</a:t>
            </a:r>
          </a:p>
        </p:txBody>
      </p:sp>
      <p:pic>
        <p:nvPicPr>
          <p:cNvPr descr="x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75" y="1252925"/>
            <a:ext cx="8374451" cy="35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Wykres podpisu - y(t)</a:t>
            </a:r>
          </a:p>
        </p:txBody>
      </p:sp>
      <p:pic>
        <p:nvPicPr>
          <p:cNvPr descr="y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88" y="1274075"/>
            <a:ext cx="8119224" cy="35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