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Viterbi_algorithm" TargetMode="External"/><Relationship Id="rId4" Type="http://schemas.openxmlformats.org/officeDocument/2006/relationships/hyperlink" Target="https://en.wikipedia.org/wiki/Baum%E2%80%93Welch_algorith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Podpis biometrycznego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Bartosz Zaleski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rgbClr val="FFD966"/>
                </a:solidFill>
              </a:rPr>
              <a:t>balzak@amu.edu.pl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B3-37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dyżur: wtorek 12:00-13:00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Normalizacja do równej długości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Ustalamy wspólną długość (np. najdłuższego podpisu).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Interpolujemy punkty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  wewnętrzne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terpolacja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115" y="1687900"/>
            <a:ext cx="64428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Normalizacja cd.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 naszym przypadku każdy punkt to (x, y, f).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“Algorytm” normalizujący podpis długości L do długości 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 =  L/K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/>
              <a:t>(x’</a:t>
            </a:r>
            <a:r>
              <a:rPr baseline="-25000" lang="en-GB"/>
              <a:t>i</a:t>
            </a:r>
            <a:r>
              <a:rPr lang="en-GB"/>
              <a:t>, y’</a:t>
            </a:r>
            <a:r>
              <a:rPr baseline="-25000" lang="en-GB"/>
              <a:t>i</a:t>
            </a:r>
            <a:r>
              <a:rPr lang="en-GB"/>
              <a:t>, f’</a:t>
            </a:r>
            <a:r>
              <a:rPr baseline="-25000" lang="en-GB"/>
              <a:t>i</a:t>
            </a:r>
            <a:r>
              <a:rPr lang="en-GB"/>
              <a:t>) = (a * x</a:t>
            </a:r>
            <a:r>
              <a:rPr baseline="-25000" lang="en-GB"/>
              <a:t>j</a:t>
            </a:r>
            <a:r>
              <a:rPr lang="en-GB"/>
              <a:t> + b * x</a:t>
            </a:r>
            <a:r>
              <a:rPr baseline="-25000" lang="en-GB"/>
              <a:t>j+1</a:t>
            </a:r>
            <a:r>
              <a:rPr lang="en-GB"/>
              <a:t>, 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GB"/>
              <a:t> a * y</a:t>
            </a:r>
            <a:r>
              <a:rPr baseline="-25000" lang="en-GB"/>
              <a:t>j</a:t>
            </a:r>
            <a:r>
              <a:rPr lang="en-GB"/>
              <a:t> + b * y</a:t>
            </a:r>
            <a:r>
              <a:rPr baseline="-25000" lang="en-GB"/>
              <a:t>j+1</a:t>
            </a:r>
            <a:r>
              <a:rPr lang="en-GB"/>
              <a:t>,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GB"/>
              <a:t> a * f</a:t>
            </a:r>
            <a:r>
              <a:rPr baseline="-25000" lang="en-GB"/>
              <a:t>j</a:t>
            </a:r>
            <a:r>
              <a:rPr lang="en-GB"/>
              <a:t> + b * f</a:t>
            </a:r>
            <a:r>
              <a:rPr baseline="-25000" lang="en-GB"/>
              <a:t>j+1</a:t>
            </a:r>
            <a:r>
              <a:rPr lang="en-GB"/>
              <a:t>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/>
              <a:t>gdzie j = podłoga(i * n)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/>
              <a:t>b = i * n - j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/>
              <a:t>a = 1 - b</a:t>
            </a:r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Zakładamy tu (dla uproszczenie), że punkty są rozłożone równomiernie czasowo.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Interpolacja jest liniowa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Algorytm Bauma-Welcha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Szukanie najlepszego HMM dla danych treningowych.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Oznaczamy Θ = (P, E, d), gdzie P - macierz przejść procesu Markowa, E - macierz emisji, d - rozkład początkowy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Mamy zestaw treningowy podpisów - O = (O</a:t>
            </a:r>
            <a:r>
              <a:rPr baseline="-25000" lang="en-GB"/>
              <a:t>1</a:t>
            </a:r>
            <a:r>
              <a:rPr lang="en-GB"/>
              <a:t>,O</a:t>
            </a:r>
            <a:r>
              <a:rPr baseline="-25000" lang="en-GB"/>
              <a:t>2</a:t>
            </a:r>
            <a:r>
              <a:rPr lang="en-GB"/>
              <a:t>,...,O</a:t>
            </a:r>
            <a:r>
              <a:rPr baseline="-25000" lang="en-GB"/>
              <a:t>T</a:t>
            </a:r>
            <a:r>
              <a:rPr lang="en-GB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Chcemy znaleźć takie parametry P, E i d, żeby zmaksymalizować prawdopodobieństwo P(O|Θ)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Inicjujemy P, E, d dowolnie. Np. prawdopodobieństwa przejść rozdzielone po równo, podobnie prawdopodobieństwa emisji, a d - rozkład skupiony w stanie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Iteracyjne stosowanie procedury suffiksowej i prefiksowej, aż nie będziemy "zadowoleni" (np. tak długo jak przyrosty prawdopodobieństwa są większe od jakiegoś zadanego poziomu).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Algorytm Bauma-Welcha - procedura pre/suffiksowa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Prefiksowa: definiujemy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α</a:t>
            </a:r>
            <a:r>
              <a:rPr baseline="-25000" lang="en-GB"/>
              <a:t>i</a:t>
            </a:r>
            <a:r>
              <a:rPr lang="en-GB"/>
              <a:t>(t) = P(Y</a:t>
            </a:r>
            <a:r>
              <a:rPr baseline="-25000" lang="en-GB"/>
              <a:t>1</a:t>
            </a:r>
            <a:r>
              <a:rPr lang="en-GB"/>
              <a:t> = y(1),Y</a:t>
            </a:r>
            <a:r>
              <a:rPr baseline="-25000" lang="en-GB"/>
              <a:t>2</a:t>
            </a:r>
            <a:r>
              <a:rPr lang="en-GB"/>
              <a:t>= y(2)...,Y</a:t>
            </a:r>
            <a:r>
              <a:rPr baseline="-25000" lang="en-GB"/>
              <a:t>t</a:t>
            </a:r>
            <a:r>
              <a:rPr lang="en-GB"/>
              <a:t> = y(t),X</a:t>
            </a:r>
            <a:r>
              <a:rPr baseline="-25000" lang="en-GB"/>
              <a:t>t</a:t>
            </a:r>
            <a:r>
              <a:rPr lang="en-GB"/>
              <a:t> = i|Θ)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czyli prawdopodobieństwo zaobserwowania do momentu t ciągu obserwacji y</a:t>
            </a:r>
            <a:r>
              <a:rPr baseline="-25000" lang="en-GB"/>
              <a:t>1</a:t>
            </a:r>
            <a:r>
              <a:rPr lang="en-GB"/>
              <a:t>, y</a:t>
            </a:r>
            <a:r>
              <a:rPr baseline="-25000" lang="en-GB"/>
              <a:t>2</a:t>
            </a:r>
            <a:r>
              <a:rPr lang="en-GB"/>
              <a:t>, ..., y</a:t>
            </a:r>
            <a:r>
              <a:rPr baseline="-25000" lang="en-GB"/>
              <a:t>t</a:t>
            </a:r>
            <a:r>
              <a:rPr lang="en-GB"/>
              <a:t> i bycia w stanie i.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Obliczamy to dynamicznie: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α</a:t>
            </a:r>
            <a:r>
              <a:rPr baseline="-25000" lang="en-GB"/>
              <a:t>i</a:t>
            </a:r>
            <a:r>
              <a:rPr lang="en-GB"/>
              <a:t>(1) = d</a:t>
            </a:r>
            <a:r>
              <a:rPr baseline="-25000" lang="en-GB"/>
              <a:t>i</a:t>
            </a:r>
            <a:r>
              <a:rPr lang="en-GB"/>
              <a:t> * e</a:t>
            </a:r>
            <a:r>
              <a:rPr baseline="-25000" lang="en-GB"/>
              <a:t>i, y(1)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α</a:t>
            </a:r>
            <a:r>
              <a:rPr baseline="-25000" lang="en-GB"/>
              <a:t>j</a:t>
            </a:r>
            <a:r>
              <a:rPr lang="en-GB"/>
              <a:t>(t+1) = e</a:t>
            </a:r>
            <a:r>
              <a:rPr baseline="-25000" lang="en-GB"/>
              <a:t>j, y(t+1)</a:t>
            </a:r>
            <a:r>
              <a:rPr lang="en-GB"/>
              <a:t> * ∑</a:t>
            </a:r>
            <a:r>
              <a:rPr baseline="-25000" lang="en-GB"/>
              <a:t>i=1</a:t>
            </a:r>
            <a:r>
              <a:rPr baseline="30000" lang="en-GB"/>
              <a:t>|Sx|</a:t>
            </a:r>
            <a:r>
              <a:rPr lang="en-GB"/>
              <a:t>α</a:t>
            </a:r>
            <a:r>
              <a:rPr baseline="-25000" lang="en-GB"/>
              <a:t>i</a:t>
            </a:r>
            <a:r>
              <a:rPr lang="en-GB"/>
              <a:t>(t) * p</a:t>
            </a:r>
            <a:r>
              <a:rPr baseline="-25000" lang="en-GB"/>
              <a:t>i,j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431650" y="1152475"/>
            <a:ext cx="44006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Suffiksowa: definiujemy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β</a:t>
            </a:r>
            <a:r>
              <a:rPr baseline="-25000" lang="en-GB"/>
              <a:t>i</a:t>
            </a:r>
            <a:r>
              <a:rPr lang="en-GB"/>
              <a:t>(t) = P(Y</a:t>
            </a:r>
            <a:r>
              <a:rPr baseline="-25000" lang="en-GB"/>
              <a:t>t+1</a:t>
            </a:r>
            <a:r>
              <a:rPr lang="en-GB"/>
              <a:t> = y(t+1),Y</a:t>
            </a:r>
            <a:r>
              <a:rPr baseline="-25000" lang="en-GB"/>
              <a:t>t+2</a:t>
            </a:r>
            <a:r>
              <a:rPr lang="en-GB"/>
              <a:t>= y(t+2)...,Y</a:t>
            </a:r>
            <a:r>
              <a:rPr baseline="-25000" lang="en-GB"/>
              <a:t>T</a:t>
            </a:r>
            <a:r>
              <a:rPr lang="en-GB"/>
              <a:t> = y(T)|X</a:t>
            </a:r>
            <a:r>
              <a:rPr baseline="-25000" lang="en-GB"/>
              <a:t>t</a:t>
            </a:r>
            <a:r>
              <a:rPr lang="en-GB"/>
              <a:t> = i,Θ)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czyli prawdopodobieństwo zaobserwowania od momentu t do końca ciągu obserwacji y</a:t>
            </a:r>
            <a:r>
              <a:rPr baseline="-25000" lang="en-GB"/>
              <a:t>t+1</a:t>
            </a:r>
            <a:r>
              <a:rPr lang="en-GB"/>
              <a:t>, y</a:t>
            </a:r>
            <a:r>
              <a:rPr baseline="-25000" lang="en-GB"/>
              <a:t>t+2</a:t>
            </a:r>
            <a:r>
              <a:rPr lang="en-GB"/>
              <a:t>, ..., y</a:t>
            </a:r>
            <a:r>
              <a:rPr baseline="-25000" lang="en-GB"/>
              <a:t>T</a:t>
            </a:r>
            <a:r>
              <a:rPr lang="en-GB"/>
              <a:t> pod warunkiem rozpoczęcia w momencie t w stanie i.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Obliczamy to dynamicznie: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β</a:t>
            </a:r>
            <a:r>
              <a:rPr baseline="-25000" lang="en-GB"/>
              <a:t>i</a:t>
            </a:r>
            <a:r>
              <a:rPr lang="en-GB"/>
              <a:t>(T) = 1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β</a:t>
            </a:r>
            <a:r>
              <a:rPr baseline="-25000" lang="en-GB"/>
              <a:t>i</a:t>
            </a:r>
            <a:r>
              <a:rPr lang="en-GB"/>
              <a:t>(t+1) = ∑</a:t>
            </a:r>
            <a:r>
              <a:rPr baseline="-25000" lang="en-GB"/>
              <a:t>j=1</a:t>
            </a:r>
            <a:r>
              <a:rPr baseline="30000" lang="en-GB"/>
              <a:t>|Sx|</a:t>
            </a:r>
            <a:r>
              <a:rPr lang="en-GB"/>
              <a:t>β</a:t>
            </a:r>
            <a:r>
              <a:rPr baseline="-25000" lang="en-GB"/>
              <a:t>j</a:t>
            </a:r>
            <a:r>
              <a:rPr lang="en-GB"/>
              <a:t>(t+1) * p</a:t>
            </a:r>
            <a:r>
              <a:rPr baseline="-25000" lang="en-GB"/>
              <a:t>i,j </a:t>
            </a:r>
            <a:r>
              <a:rPr lang="en-GB"/>
              <a:t>* e</a:t>
            </a:r>
            <a:r>
              <a:rPr baseline="-25000" lang="en-GB"/>
              <a:t>j, y(t+1)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Algorytm Bauma-Welcha - procedura aktualizacji modelu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6964500" cy="389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Zgodnie ze wzorem Bayesa, prawdopodobieństwo bycia w stanie i w czasie t, pod warunkiem zaobserwowania ciągu emisji Y, przy modelu Θ wynosi: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γ</a:t>
            </a:r>
            <a:r>
              <a:rPr baseline="-25000" lang="en-GB"/>
              <a:t>i</a:t>
            </a:r>
            <a:r>
              <a:rPr lang="en-GB"/>
              <a:t>(t) = (α</a:t>
            </a:r>
            <a:r>
              <a:rPr baseline="-25000" lang="en-GB"/>
              <a:t>i</a:t>
            </a:r>
            <a:r>
              <a:rPr lang="en-GB"/>
              <a:t>(t) * β</a:t>
            </a:r>
            <a:r>
              <a:rPr baseline="-25000" lang="en-GB"/>
              <a:t>i</a:t>
            </a:r>
            <a:r>
              <a:rPr lang="en-GB"/>
              <a:t>(t)) / (∑</a:t>
            </a:r>
            <a:r>
              <a:rPr baseline="-25000" lang="en-GB"/>
              <a:t>j=1</a:t>
            </a:r>
            <a:r>
              <a:rPr baseline="30000" lang="en-GB"/>
              <a:t>|Sx| </a:t>
            </a:r>
            <a:r>
              <a:rPr lang="en-GB"/>
              <a:t>α</a:t>
            </a:r>
            <a:r>
              <a:rPr baseline="-25000" lang="en-GB"/>
              <a:t>j</a:t>
            </a:r>
            <a:r>
              <a:rPr lang="en-GB"/>
              <a:t>(t) * β</a:t>
            </a:r>
            <a:r>
              <a:rPr baseline="-25000" lang="en-GB"/>
              <a:t>j</a:t>
            </a:r>
            <a:r>
              <a:rPr lang="en-GB"/>
              <a:t>(t))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Ponadto, prawdopodobieśtwo przejścia między stanem i, a stanem j w czasie t, t+1, pod warunkiem zaobserwowania ciągu Y wynosi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ξ</a:t>
            </a:r>
            <a:r>
              <a:rPr baseline="-25000" lang="en-GB"/>
              <a:t>i,j</a:t>
            </a:r>
            <a:r>
              <a:rPr lang="en-GB"/>
              <a:t>(t) = (α</a:t>
            </a:r>
            <a:r>
              <a:rPr baseline="-25000" lang="en-GB"/>
              <a:t>i</a:t>
            </a:r>
            <a:r>
              <a:rPr lang="en-GB"/>
              <a:t>(t) * p</a:t>
            </a:r>
            <a:r>
              <a:rPr baseline="-25000" lang="en-GB"/>
              <a:t>ij</a:t>
            </a:r>
            <a:r>
              <a:rPr lang="en-GB"/>
              <a:t> *  β</a:t>
            </a:r>
            <a:r>
              <a:rPr baseline="-25000" lang="en-GB"/>
              <a:t>j</a:t>
            </a:r>
            <a:r>
              <a:rPr lang="en-GB"/>
              <a:t>(t+1) * e</a:t>
            </a:r>
            <a:r>
              <a:rPr baseline="-25000" lang="en-GB"/>
              <a:t>j, y(t+1)</a:t>
            </a:r>
            <a:r>
              <a:rPr lang="en-GB"/>
              <a:t>) / (∑</a:t>
            </a:r>
            <a:r>
              <a:rPr baseline="-25000" lang="en-GB"/>
              <a:t>k=1</a:t>
            </a:r>
            <a:r>
              <a:rPr baseline="30000" lang="en-GB"/>
              <a:t>|Sx| </a:t>
            </a:r>
            <a:r>
              <a:rPr lang="en-GB"/>
              <a:t>α</a:t>
            </a:r>
            <a:r>
              <a:rPr baseline="-25000" lang="en-GB"/>
              <a:t>k</a:t>
            </a:r>
            <a:r>
              <a:rPr lang="en-GB"/>
              <a:t>(t))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Aktualizujemy model: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d’</a:t>
            </a:r>
            <a:r>
              <a:rPr baseline="-25000" lang="en-GB"/>
              <a:t>i </a:t>
            </a:r>
            <a:r>
              <a:rPr lang="en-GB"/>
              <a:t>= γ</a:t>
            </a:r>
            <a:r>
              <a:rPr baseline="-25000" lang="en-GB"/>
              <a:t>i</a:t>
            </a:r>
            <a:r>
              <a:rPr lang="en-GB"/>
              <a:t>(1)               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p’</a:t>
            </a:r>
            <a:r>
              <a:rPr baseline="-25000" lang="en-GB"/>
              <a:t>i,j</a:t>
            </a:r>
            <a:r>
              <a:rPr lang="en-GB"/>
              <a:t> =  ∑</a:t>
            </a:r>
            <a:r>
              <a:rPr baseline="-25000" lang="en-GB"/>
              <a:t>t=1</a:t>
            </a:r>
            <a:r>
              <a:rPr baseline="30000" lang="en-GB"/>
              <a:t>T-1</a:t>
            </a:r>
            <a:r>
              <a:rPr lang="en-GB"/>
              <a:t>ξ</a:t>
            </a:r>
            <a:r>
              <a:rPr baseline="-25000" lang="en-GB"/>
              <a:t>i,j</a:t>
            </a:r>
            <a:r>
              <a:rPr lang="en-GB"/>
              <a:t>(t) /  ∑</a:t>
            </a:r>
            <a:r>
              <a:rPr baseline="-25000" lang="en-GB"/>
              <a:t>t=1</a:t>
            </a:r>
            <a:r>
              <a:rPr baseline="30000" lang="en-GB"/>
              <a:t>T-1</a:t>
            </a:r>
            <a:r>
              <a:rPr lang="en-GB"/>
              <a:t>γ</a:t>
            </a:r>
            <a:r>
              <a:rPr baseline="-25000" lang="en-GB"/>
              <a:t>i</a:t>
            </a:r>
            <a:r>
              <a:rPr lang="en-GB"/>
              <a:t>(t)  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e’</a:t>
            </a:r>
            <a:r>
              <a:rPr baseline="-25000" lang="en-GB"/>
              <a:t>i, v</a:t>
            </a:r>
            <a:r>
              <a:rPr lang="en-GB"/>
              <a:t> =     (∑</a:t>
            </a:r>
            <a:r>
              <a:rPr baseline="-25000" lang="en-GB"/>
              <a:t>t=1</a:t>
            </a:r>
            <a:r>
              <a:rPr baseline="30000" lang="en-GB"/>
              <a:t>T</a:t>
            </a:r>
            <a:r>
              <a:rPr lang="en-GB"/>
              <a:t>γ</a:t>
            </a:r>
            <a:r>
              <a:rPr baseline="-25000" lang="en-GB"/>
              <a:t>i</a:t>
            </a:r>
            <a:r>
              <a:rPr lang="en-GB"/>
              <a:t>(t)  * 1</a:t>
            </a:r>
            <a:r>
              <a:rPr baseline="-25000" lang="en-GB"/>
              <a:t>{y(t) = v}</a:t>
            </a:r>
            <a:r>
              <a:rPr lang="en-GB"/>
              <a:t> ) / (∑</a:t>
            </a:r>
            <a:r>
              <a:rPr baseline="-25000" lang="en-GB"/>
              <a:t>t=1</a:t>
            </a:r>
            <a:r>
              <a:rPr baseline="30000" lang="en-GB"/>
              <a:t>T</a:t>
            </a:r>
            <a:r>
              <a:rPr lang="en-GB"/>
              <a:t>γ</a:t>
            </a:r>
            <a:r>
              <a:rPr baseline="-25000" lang="en-GB"/>
              <a:t>i</a:t>
            </a:r>
            <a:r>
              <a:rPr lang="en-GB"/>
              <a:t>(t)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Algorytm Bauma-Welcha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Żeby ocenić, czy już skończyliśmy iterować obliczamy stopień dopasowania modelu do obserwacji: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∑</a:t>
            </a:r>
            <a:r>
              <a:rPr baseline="-25000" lang="en-GB"/>
              <a:t>t=1</a:t>
            </a:r>
            <a:r>
              <a:rPr baseline="30000" lang="en-GB"/>
              <a:t>T</a:t>
            </a:r>
            <a:r>
              <a:rPr lang="en-GB"/>
              <a:t> log(P(Y</a:t>
            </a:r>
            <a:r>
              <a:rPr baseline="-25000" lang="en-GB"/>
              <a:t>t</a:t>
            </a:r>
            <a:r>
              <a:rPr lang="en-GB"/>
              <a:t> = y(t)))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gdzie P(Y</a:t>
            </a:r>
            <a:r>
              <a:rPr baseline="-25000" lang="en-GB"/>
              <a:t>t</a:t>
            </a:r>
            <a:r>
              <a:rPr lang="en-GB"/>
              <a:t> = y(t)) - prawdopodobieństwo zaobserwowania w czasie t emisji y(t).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P(Y</a:t>
            </a:r>
            <a:r>
              <a:rPr baseline="-25000" lang="en-GB"/>
              <a:t>t</a:t>
            </a:r>
            <a:r>
              <a:rPr lang="en-GB"/>
              <a:t> = y(t)) = ∑</a:t>
            </a:r>
            <a:r>
              <a:rPr baseline="-25000" lang="en-GB"/>
              <a:t>i=1</a:t>
            </a:r>
            <a:r>
              <a:rPr baseline="30000" lang="en-GB"/>
              <a:t>|Sx|</a:t>
            </a:r>
            <a:r>
              <a:rPr lang="en-GB"/>
              <a:t> e</a:t>
            </a:r>
            <a:r>
              <a:rPr baseline="-25000" lang="en-GB"/>
              <a:t>i,y(t)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Skala logarytmiczna -&gt; uniknięcie mnożenia wielu małych liczb.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Powyższy algorytm jest szczególnym przypadkiem metody EM (Expectation Maximization). Można pokazać, że po każdym kroku w pętli stopień dopasowania dla zmienionego modelu jest niemniejsza od analogicznej wartości dla poprzedniego modelu. Typowy problem z powyższym algorytmem polega na tym, że może on znaleźć lokalne maksimum zamiast globalnego. Można częściowo obejść ten problem startując algorytm dla różnych wartości początkowych modelu. Jeśli w większości przypadków dostaniemy podobny wynik, to jest szansa, że mamy do czynienia z maksimum globalnym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Algorytm Viterbiego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4143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Znajduje najbardziej prawdopodobny (przy zadanym rozkładzie początkowym) ciąg stanów, w których znajdował się proces przy wyemitowaniu ciągu Y=(y(1), y(2),...,y(T)).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Niech v(t,k) - prawdopodobieństwo najbardziej prawdopodobnego ciągu stanów, który doprowadził do wyemitowania (y(1),y(2),...,y(t)) i który kończy się w stanie k.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Znowu dynamik!</a:t>
            </a:r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689000" y="1152475"/>
            <a:ext cx="4143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v(1,k) = e</a:t>
            </a:r>
            <a:r>
              <a:rPr baseline="-25000" lang="en-GB"/>
              <a:t>k, y(1)</a:t>
            </a:r>
            <a:r>
              <a:rPr lang="en-GB"/>
              <a:t> * d(k)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v(i,k) = e</a:t>
            </a:r>
            <a:r>
              <a:rPr baseline="-25000" lang="en-GB"/>
              <a:t>k, y(i) </a:t>
            </a:r>
            <a:r>
              <a:rPr lang="en-GB"/>
              <a:t>* max(v(i-1,m) * p</a:t>
            </a:r>
            <a:r>
              <a:rPr baseline="-25000" lang="en-GB"/>
              <a:t>m,k</a:t>
            </a:r>
            <a:r>
              <a:rPr lang="en-GB"/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/>
              <a:t>gdzie maksimum przebiego po wszystkich stanach 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Ostatecznie prawdopodobieństwo uzyskania danej obserwacji wynosi max(v(t, k)), gdzie maksimum przebiega po wszystkich stanach k.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Żeby znaleźć ciąg stanów, który odpowiada za to prawdopodobieństwo należy w każdym kroku wybierania maksimum zapamiętywać, dla jakiego stanu maksimum            max(v(i-1,m) * p</a:t>
            </a:r>
            <a:r>
              <a:rPr baseline="-25000" lang="en-GB"/>
              <a:t>m,k</a:t>
            </a:r>
            <a:r>
              <a:rPr lang="en-GB"/>
              <a:t>) było osiągane.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Jak dobrać odpowiedni łańcuch Markowa?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-GB"/>
              <a:t>Online Handwritten Signature Verification Using Hidden Markov Models</a:t>
            </a:r>
            <a:r>
              <a:rPr lang="en-GB"/>
              <a:t> - </a:t>
            </a:r>
            <a:r>
              <a:rPr i="1" lang="en-GB"/>
              <a:t>Juan J. Igarza, Iñaki Goirizelaia, Koldo Espinosa, Inmaculada Hernáez, Raúl Méndez iJon Sánchez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497050" y="1152475"/>
            <a:ext cx="43352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Łańcuch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650" y="2445275"/>
            <a:ext cx="5868349" cy="26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Projekty (a raczej rozszerzona praca domowa)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Zaimplementować sieć neuronową do rozpoznawania podpisu (dowolny model). Do .Neta istnieje biblioteka Aforge, która zawiera sieci - można wykorzystać.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Przeszkolić HMM na swoich (każdego członka zespołu) podpisach, a następnie sprawdzić jak będzie przydzielał do odpowiednich grup nowe podpisy - znaleźć taki parametr, od którego traktujemy podpis jako należący do danej grupy, dla którego będzie "dobrze".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 każdego z nich będę chciał otrzymać opis tego, jak zostały dobrane parametry, jaka jest liczba źle rozpoznanych podpisów - osobno pozytywnie zweryfikowanych podpisów, które nie należały do nas i tych, które zostały odrzucone, choć należały do nas.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Dokładniej, będą Państwo tworzyć swoje rozwiązanie na danych, które teraz macie dostępne, a następnie udostępnię drugą połowę podpisów i na nich będzie miało miejsce testowanie.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Bez obrony - chcę otrzymać program i opracowanie.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Bibliografia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Wstęp do ukrytych modeli Markowa i metody Bauma–Welcha. Piotr Wiktor Zwiernik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https://en.wikipedia.org/wiki/Viterbi_algorithm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https://en.wikipedia.org/wiki/Baum%E2%80%93Welch_algorithm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HMM-Based On-Line Signature Verification: Feature Extraction and Signature Modeling - Julian Fierrez, Javier Ortega-Garcia, Daniel Ramos, Joaquin Gonzalez-Rodriguez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Online Handwritten Signature Verification Using Hidden Markov Models - Juan J. Igarza, Iñaki Goirizelaia, Koldo Espinosa, Inmaculada Hernáez, Raúl Méndez i Jon Sánchez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Przypomnienie (?) z rachunku prawdopodobieństwa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391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Łacuch Markowa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sz="1600"/>
              <a:t>Ciąg zmiennych losowych (X</a:t>
            </a:r>
            <a:r>
              <a:rPr baseline="-25000" lang="en-GB" sz="1600"/>
              <a:t>t</a:t>
            </a:r>
            <a:r>
              <a:rPr lang="en-GB" sz="1600"/>
              <a:t>) o wartościach w przeliczalnym zbiorze S</a:t>
            </a:r>
            <a:r>
              <a:rPr baseline="-25000" lang="en-GB" sz="1600"/>
              <a:t>X</a:t>
            </a:r>
            <a:r>
              <a:rPr lang="en-GB" sz="1600"/>
              <a:t> (przestrzeni stanów) nazywamy łańcuchem Markowa wtedy i tylko wtedy, gdy dla każdego t ∈ N i każdego ciągu  x</a:t>
            </a:r>
            <a:r>
              <a:rPr baseline="-25000" lang="en-GB" sz="1600"/>
              <a:t>1</a:t>
            </a:r>
            <a:r>
              <a:rPr lang="en-GB" sz="1600"/>
              <a:t>,x</a:t>
            </a:r>
            <a:r>
              <a:rPr baseline="-25000" lang="en-GB" sz="1600"/>
              <a:t>2</a:t>
            </a:r>
            <a:r>
              <a:rPr lang="en-GB" sz="1600"/>
              <a:t>,...,x</a:t>
            </a:r>
            <a:r>
              <a:rPr baseline="-25000" lang="en-GB" sz="1600"/>
              <a:t>t</a:t>
            </a:r>
            <a:r>
              <a:rPr lang="en-GB" sz="1600"/>
              <a:t> ∈ S</a:t>
            </a:r>
            <a:r>
              <a:rPr baseline="-25000" lang="en-GB" sz="1600"/>
              <a:t>X</a:t>
            </a:r>
            <a:r>
              <a:rPr lang="en-GB" sz="1600"/>
              <a:t> mamy	</a:t>
            </a:r>
            <a:r>
              <a:rPr lang="en-GB"/>
              <a:t>												</a:t>
            </a:r>
            <a:r>
              <a:rPr lang="en-GB" sz="1600"/>
              <a:t>P(X</a:t>
            </a:r>
            <a:r>
              <a:rPr baseline="-25000" lang="en-GB" sz="1600"/>
              <a:t>t </a:t>
            </a:r>
            <a:r>
              <a:rPr lang="en-GB" sz="1600"/>
              <a:t> = x</a:t>
            </a:r>
            <a:r>
              <a:rPr baseline="-25000" lang="en-GB" sz="1600"/>
              <a:t>t</a:t>
            </a:r>
            <a:r>
              <a:rPr lang="en-GB" sz="1600"/>
              <a:t>|X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, … ,X</a:t>
            </a:r>
            <a:r>
              <a:rPr baseline="-25000" lang="en-GB" sz="1600"/>
              <a:t>2 </a:t>
            </a:r>
            <a:r>
              <a:rPr lang="en-GB" sz="1600"/>
              <a:t> = x</a:t>
            </a:r>
            <a:r>
              <a:rPr baseline="-25000" lang="en-GB" sz="1600"/>
              <a:t>2</a:t>
            </a:r>
            <a:r>
              <a:rPr lang="en-GB" sz="1600"/>
              <a:t>, X</a:t>
            </a:r>
            <a:r>
              <a:rPr baseline="-25000" lang="en-GB" sz="1600"/>
              <a:t>1 </a:t>
            </a:r>
            <a:r>
              <a:rPr lang="en-GB" sz="1600"/>
              <a:t> = x</a:t>
            </a:r>
            <a:r>
              <a:rPr baseline="-25000" lang="en-GB" sz="1600"/>
              <a:t>1</a:t>
            </a:r>
            <a:r>
              <a:rPr lang="en-GB" sz="1600"/>
              <a:t>) = P(X</a:t>
            </a:r>
            <a:r>
              <a:rPr baseline="-25000" lang="en-GB" sz="1600"/>
              <a:t>t </a:t>
            </a:r>
            <a:r>
              <a:rPr lang="en-GB" sz="1600"/>
              <a:t> = x</a:t>
            </a:r>
            <a:r>
              <a:rPr baseline="-25000" lang="en-GB" sz="1600"/>
              <a:t>t</a:t>
            </a:r>
            <a:r>
              <a:rPr lang="en-GB" sz="1600"/>
              <a:t>|X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)		       o ile P(X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, … ,X</a:t>
            </a:r>
            <a:r>
              <a:rPr baseline="-25000" lang="en-GB" sz="1600"/>
              <a:t>2 </a:t>
            </a:r>
            <a:r>
              <a:rPr lang="en-GB" sz="1600"/>
              <a:t> = x</a:t>
            </a:r>
            <a:r>
              <a:rPr baseline="-25000" lang="en-GB" sz="1600"/>
              <a:t>2</a:t>
            </a:r>
            <a:r>
              <a:rPr lang="en-GB" sz="1600"/>
              <a:t>, X</a:t>
            </a:r>
            <a:r>
              <a:rPr baseline="-25000" lang="en-GB" sz="1600"/>
              <a:t>1 </a:t>
            </a:r>
            <a:r>
              <a:rPr lang="en-GB" sz="1600"/>
              <a:t> = x</a:t>
            </a:r>
            <a:r>
              <a:rPr baseline="-25000" lang="en-GB" sz="1600"/>
              <a:t>1</a:t>
            </a:r>
            <a:r>
              <a:rPr lang="en-GB" sz="1600"/>
              <a:t>) &gt; 0.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Zatem tym co charakteryzuje dany proces Markowa są prawdopodobieństwa przejść między poszczególnymi stanami.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Prawdopodobieństwo przejścia między stanem i, a stanem j oznaczymy przez p</a:t>
            </a:r>
            <a:r>
              <a:rPr baseline="-25000" lang="en-GB" sz="1600"/>
              <a:t>ij</a:t>
            </a:r>
            <a:r>
              <a:rPr lang="en-GB" sz="1600"/>
              <a:t>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Macierz P =[p</a:t>
            </a:r>
            <a:r>
              <a:rPr baseline="-25000" lang="en-GB" sz="1600"/>
              <a:t>ij</a:t>
            </a:r>
            <a:r>
              <a:rPr lang="en-GB" sz="1600"/>
              <a:t>] nazwiemy macierzą przejść.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Łacuchy Markowa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Mówimy, że stan j jest </a:t>
            </a:r>
            <a:r>
              <a:rPr lang="en-GB" u="sng"/>
              <a:t>osiągalny </a:t>
            </a:r>
            <a:r>
              <a:rPr lang="en-GB"/>
              <a:t>ze stanu i, gdy możliwe jest przejście z i do j (w pewnej liczbie kroków), czyli P(X</a:t>
            </a:r>
            <a:r>
              <a:rPr baseline="-25000" lang="en-GB"/>
              <a:t>n</a:t>
            </a:r>
            <a:r>
              <a:rPr lang="en-GB"/>
              <a:t> = j | X</a:t>
            </a:r>
            <a:r>
              <a:rPr baseline="-25000" lang="en-GB"/>
              <a:t>1</a:t>
            </a:r>
            <a:r>
              <a:rPr lang="en-GB"/>
              <a:t> = i) &gt; 0 dla pewnego 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Stany i oraz j nazywamy komunikującymi się, jeśli stan i jest osiągalny ze stanu j             i na odwrót.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Łańcuch Markowa nazywamy nieprzywiedlnym, jeśli wszystkie jego stany się wzajemnie komunikują.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Niech d(i) oznacza największy wspólny dzielnik liczb n &gt; 1 takich, że spełnione jest 		P(X</a:t>
            </a:r>
            <a:r>
              <a:rPr baseline="-25000" lang="en-GB"/>
              <a:t>n</a:t>
            </a:r>
            <a:r>
              <a:rPr lang="en-GB"/>
              <a:t>=i | X</a:t>
            </a:r>
            <a:r>
              <a:rPr baseline="-25000" lang="en-GB"/>
              <a:t>1</a:t>
            </a:r>
            <a:r>
              <a:rPr lang="en-GB"/>
              <a:t> = i) &gt; 0. 		Stan i nazywamy stanem okresowym jeśli d(i) &gt; 1. W przeciwnym przypadku i jest stanem nieokresowym.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Mówimy, że rozkład prawdopodobieństwa 	  D = (d</a:t>
            </a:r>
            <a:r>
              <a:rPr baseline="-25000" lang="en-GB"/>
              <a:t>j</a:t>
            </a:r>
            <a:r>
              <a:rPr lang="en-GB"/>
              <a:t>)</a:t>
            </a:r>
            <a:r>
              <a:rPr baseline="-25000" lang="en-GB"/>
              <a:t>j∈Sx</a:t>
            </a:r>
            <a:r>
              <a:rPr lang="en-GB"/>
              <a:t> jest rozkładem stacjonarnym jeśli       			 D = DP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Stany: 1,2,3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Prawdopodobieśtwa przejść: a</a:t>
            </a:r>
            <a:r>
              <a:rPr baseline="-25000" lang="en-GB"/>
              <a:t>11</a:t>
            </a:r>
            <a:r>
              <a:rPr lang="en-GB"/>
              <a:t>, a</a:t>
            </a:r>
            <a:r>
              <a:rPr baseline="-25000" lang="en-GB"/>
              <a:t>12</a:t>
            </a:r>
            <a:r>
              <a:rPr lang="en-GB"/>
              <a:t>, a</a:t>
            </a:r>
            <a:r>
              <a:rPr baseline="-25000" lang="en-GB"/>
              <a:t>13</a:t>
            </a:r>
            <a:r>
              <a:rPr lang="en-GB"/>
              <a:t>, a</a:t>
            </a:r>
            <a:r>
              <a:rPr baseline="-25000" lang="en-GB"/>
              <a:t>21</a:t>
            </a:r>
            <a:r>
              <a:rPr lang="en-GB"/>
              <a:t>, a</a:t>
            </a:r>
            <a:r>
              <a:rPr baseline="-25000" lang="en-GB"/>
              <a:t>22</a:t>
            </a:r>
            <a:r>
              <a:rPr lang="en-GB"/>
              <a:t>, a</a:t>
            </a:r>
            <a:r>
              <a:rPr baseline="-25000" lang="en-GB"/>
              <a:t>23</a:t>
            </a:r>
            <a:r>
              <a:rPr lang="en-GB"/>
              <a:t>, a</a:t>
            </a:r>
            <a:r>
              <a:rPr baseline="-25000" lang="en-GB"/>
              <a:t>31</a:t>
            </a:r>
            <a:r>
              <a:rPr lang="en-GB"/>
              <a:t>, a</a:t>
            </a:r>
            <a:r>
              <a:rPr baseline="-25000" lang="en-GB"/>
              <a:t>32</a:t>
            </a:r>
            <a:r>
              <a:rPr lang="en-GB"/>
              <a:t>,a</a:t>
            </a:r>
            <a:r>
              <a:rPr baseline="-25000" lang="en-GB"/>
              <a:t>33</a:t>
            </a:r>
            <a:r>
              <a:rPr lang="en-GB"/>
              <a:t>.</a:t>
            </a:r>
          </a:p>
        </p:txBody>
      </p:sp>
      <p:pic>
        <p:nvPicPr>
          <p:cNvPr descr="rys1-300x227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3392949" cy="256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yk9_grafy_przejsc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99500"/>
            <a:ext cx="9144000" cy="15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684700" y="2381550"/>
            <a:ext cx="19500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Najważniejsza własność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Niech (Xt)</a:t>
            </a:r>
            <a:r>
              <a:rPr baseline="30000" lang="en-GB" sz="1800"/>
              <a:t>∞</a:t>
            </a:r>
            <a:r>
              <a:rPr baseline="-25000" lang="en-GB" sz="1800"/>
              <a:t>t =1  </a:t>
            </a:r>
            <a:r>
              <a:rPr lang="en-GB" sz="1800"/>
              <a:t>będzie nieprzywiedlnym i nieokresowym, jednorodnym łańcuchem Markowa ze skończoną, N-elementową, przestrzenią stanów S</a:t>
            </a:r>
            <a:r>
              <a:rPr baseline="-25000" lang="en-GB" sz="1800"/>
              <a:t>X</a:t>
            </a:r>
            <a:r>
              <a:rPr lang="en-GB" sz="1800"/>
              <a:t> i z macierzą przejścia P. Wtedy: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Istnieje rozkład stacjonarny 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Każdy inny rozkład do niego dąży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Rozkład stacjonarny jest jedyny.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Ukryte modele Markowa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Rozważmy nastepujący ciąg (X</a:t>
            </a:r>
            <a:r>
              <a:rPr baseline="-25000" lang="en-GB"/>
              <a:t>t</a:t>
            </a:r>
            <a:r>
              <a:rPr lang="en-GB"/>
              <a:t>, Y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, gdzie (X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, jest łańcuchem Markowa o macierzy przejść P, przestrzeni stanów S</a:t>
            </a:r>
            <a:r>
              <a:rPr baseline="-25000" lang="en-GB"/>
              <a:t>X</a:t>
            </a:r>
            <a:r>
              <a:rPr lang="en-GB"/>
              <a:t> i  rozkładzie stacjonarnym D, a (Y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 jest ciągiem zmiennych losowych przyjmujących wartości ze zbioru S</a:t>
            </a:r>
            <a:r>
              <a:rPr baseline="-25000" lang="en-GB"/>
              <a:t>Y</a:t>
            </a:r>
            <a:r>
              <a:rPr lang="en-GB"/>
              <a:t>.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Niech  y</a:t>
            </a:r>
            <a:r>
              <a:rPr baseline="-25000" lang="en-GB"/>
              <a:t>t </a:t>
            </a:r>
            <a:r>
              <a:rPr lang="en-GB"/>
              <a:t>∈ S</a:t>
            </a:r>
            <a:r>
              <a:rPr baseline="-25000" lang="en-GB"/>
              <a:t>Y</a:t>
            </a:r>
            <a:r>
              <a:rPr lang="en-GB"/>
              <a:t> oznacza wartość jaką może przyjąć Y</a:t>
            </a:r>
            <a:r>
              <a:rPr baseline="-25000" lang="en-GB"/>
              <a:t>t</a:t>
            </a:r>
            <a:r>
              <a:rPr lang="en-GB"/>
              <a:t>. W każdym momencie t i dla każdego stanu i na zbiorze S</a:t>
            </a:r>
            <a:r>
              <a:rPr baseline="-25000" lang="en-GB"/>
              <a:t>Y</a:t>
            </a:r>
            <a:r>
              <a:rPr lang="en-GB"/>
              <a:t> zdefiniowany mamy rozkład prawdopodobieństwa dla zmiennej Y</a:t>
            </a:r>
            <a:r>
              <a:rPr baseline="-25000" lang="en-GB"/>
              <a:t>t</a:t>
            </a:r>
            <a:r>
              <a:rPr lang="en-GB"/>
              <a:t>. Rozkład ten nazywamy rozkładem emisji.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Ciąg ten reprezentuje ukryty proces Markowa. Ukrytość polega na tym, że zakładamy, że obserwowalne są jedynie realizacje procesu (Y</a:t>
            </a:r>
            <a:r>
              <a:rPr baseline="-25000" lang="en-GB"/>
              <a:t>t</a:t>
            </a:r>
            <a:r>
              <a:rPr lang="en-GB"/>
              <a:t>), podczas gdy realizacje (X</a:t>
            </a:r>
            <a:r>
              <a:rPr baseline="-25000" lang="en-GB"/>
              <a:t>t</a:t>
            </a:r>
            <a:r>
              <a:rPr lang="en-GB"/>
              <a:t>) są nieznane.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 naszym przypadku prawdopodobieństwa emisji zapisywać będziemy w macierzy E = [e</a:t>
            </a:r>
            <a:r>
              <a:rPr baseline="-25000" lang="en-GB"/>
              <a:t>xy</a:t>
            </a:r>
            <a:r>
              <a:rPr lang="en-GB"/>
              <a:t>], gdzie x ∈ S</a:t>
            </a:r>
            <a:r>
              <a:rPr baseline="-25000" lang="en-GB"/>
              <a:t>X</a:t>
            </a:r>
            <a:r>
              <a:rPr lang="en-GB"/>
              <a:t>, i y ∈ S</a:t>
            </a:r>
            <a:r>
              <a:rPr baseline="-25000" lang="en-GB"/>
              <a:t>Y</a:t>
            </a:r>
            <a:r>
              <a:rPr lang="en-GB"/>
              <a:t>. Macierz tę nazwiemy macierzą emisji.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Ważna obserwacja: pod warunkiem znajomości procesu (X</a:t>
            </a:r>
            <a:r>
              <a:rPr baseline="-25000" lang="en-GB"/>
              <a:t>t</a:t>
            </a:r>
            <a:r>
              <a:rPr lang="en-GB"/>
              <a:t>) zmienne losowe Y</a:t>
            </a:r>
            <a:r>
              <a:rPr baseline="-25000" lang="en-GB"/>
              <a:t>1</a:t>
            </a:r>
            <a:r>
              <a:rPr lang="en-GB"/>
              <a:t>,Y</a:t>
            </a:r>
            <a:r>
              <a:rPr baseline="-25000" lang="en-GB"/>
              <a:t>2</a:t>
            </a:r>
            <a:r>
              <a:rPr lang="en-GB"/>
              <a:t>,... są niezależne!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 - nieuczciwe kasyno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Przykładem ukrytego modelu Markowa jest tak zwane „nieuczciwe kasyno gry”. Przypuśćmy, że w kasyno mamy dwa rodzaje kości: uczciwą kostkę do gry (z prawdopodobieństwem 1/6 wypada każda z sześciu możliwych wartości) oraz nieuczciwą kostkę (dla której prawdopodobieństwo wyrzucenia szóstki jest równe 1/2, a dla pozostałych liczb 1/10). Tak więc mamy dwa stany: F (uczciwa kostka) i L (nieuczciwa).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Układ może zmieniać swój stan z pewnym prawdopodobieństwem, ale my stanu nie możemy zaobserwować (krupier zmienia kostki pod stołem!). To, którą kostką rzucamy zależy tylko i wyłącznie od stanu ukrytego łańcucha Markowa.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Niech macierz przejcia ma postać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FF</a:t>
            </a:r>
            <a:r>
              <a:rPr lang="en-GB" sz="1500"/>
              <a:t> = 0.9,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FL</a:t>
            </a:r>
            <a:r>
              <a:rPr lang="en-GB" sz="1500"/>
              <a:t> = 0.1,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LF</a:t>
            </a:r>
            <a:r>
              <a:rPr lang="en-GB" sz="1500"/>
              <a:t> = 0.45,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LL</a:t>
            </a:r>
            <a:r>
              <a:rPr lang="en-GB" sz="1500"/>
              <a:t> = 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 ciąg dalszy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Nie znamy kolejnych zmian/braków zmian kostek, ale możemy coś powiedzieć o nich na podstawie obserwacji wyników.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Macierz emisji ma w tym przypadku postać: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F1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F2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F3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F4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F5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F6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L1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L2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L3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L4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L5</a:t>
            </a:r>
            <a:r>
              <a:rPr lang="en-GB"/>
              <a:t> = 1/10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L6</a:t>
            </a:r>
            <a:r>
              <a:rPr lang="en-GB"/>
              <a:t> = 1/2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01772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Możemy rozważyć 3 następujące problemy: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Znając szereg 1000 kolejnych wyników rzutów kostką, chcemy znaleźć prawdopodobieństwo pojawienia się takiego ciągu przy zadanych parametrach modelu.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Znając szereg 1000 kolejnych wyników rzutów kostką, chcemy znaleźć najbardziej prawdopodobny (nieobserwowalny) ciąg stanów krupiera, który ten szereg wygenerował.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Znając szereg 1000 kolejnych wyników rzutów, chemy oszacować, dla jakich wartości parametrów modelu, wygenerowanie takiego szeregu byłoby najbardziej prawdopodobne.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Wykorzystanie w rozpoznaniu podpisu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Nasz podpis -&gt; obserwowany ciąg emisji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Trening modelu -&gt; stworzenie odpowiedniego modelu HMM dla naszych podpisów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GB"/>
              <a:t>Walidacja podpisu -&gt; obliczenie prawdopodobieństwa otrzymania emisji odpowiadającej testowanemu podpisowi dla wutrenowanego modelu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Jak to zrobić?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Trening -&gt; Algorytm Bauma-Welcha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Walidacja -&gt; Algorytm prefixowy/sufixowy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Ale najpierw -&gt; normalizacja podpisów treningowych do równej długości.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