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1" r:id="rId3"/>
    <p:sldId id="267" r:id="rId4"/>
    <p:sldId id="258" r:id="rId5"/>
    <p:sldId id="257" r:id="rId6"/>
    <p:sldId id="259" r:id="rId7"/>
    <p:sldId id="263" r:id="rId8"/>
    <p:sldId id="264" r:id="rId9"/>
    <p:sldId id="260" r:id="rId10"/>
    <p:sldId id="265" r:id="rId11"/>
    <p:sldId id="266" r:id="rId12"/>
  </p:sldIdLst>
  <p:sldSz cx="9144000" cy="6858000" type="screen4x3"/>
  <p:notesSz cx="6858000" cy="9144000"/>
  <p:defaultTextStyle>
    <a:defPPr>
      <a:defRPr lang="sl-SI"/>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8" name="Freeform 6"/>
            <p:cNvSpPr>
              <a:spLocks/>
            </p:cNvSpPr>
            <p:nvPr/>
          </p:nvSpPr>
          <p:spPr bwMode="hidden">
            <a:xfrm>
              <a:off x="4038" y="3577"/>
              <a:ext cx="1720" cy="65"/>
            </a:xfrm>
            <a:custGeom>
              <a:avLst/>
              <a:gdLst>
                <a:gd name="T0" fmla="*/ 1716 w 1722"/>
                <a:gd name="T1" fmla="*/ 63 h 66"/>
                <a:gd name="T2" fmla="*/ 1716 w 1722"/>
                <a:gd name="T3" fmla="*/ 57 h 66"/>
                <a:gd name="T4" fmla="*/ 0 w 1722"/>
                <a:gd name="T5" fmla="*/ 0 h 66"/>
                <a:gd name="T6" fmla="*/ 0 w 1722"/>
                <a:gd name="T7" fmla="*/ 45 h 66"/>
                <a:gd name="T8" fmla="*/ 1716 w 1722"/>
                <a:gd name="T9" fmla="*/ 63 h 66"/>
                <a:gd name="T10" fmla="*/ 1716 w 1722"/>
                <a:gd name="T11" fmla="*/ 6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sl-SI"/>
            </a:p>
          </p:txBody>
        </p:sp>
        <p:sp>
          <p:nvSpPr>
            <p:cNvPr id="10" name="Freeform 8"/>
            <p:cNvSpPr>
              <a:spLocks/>
            </p:cNvSpPr>
            <p:nvPr/>
          </p:nvSpPr>
          <p:spPr bwMode="hidden">
            <a:xfrm>
              <a:off x="4784" y="3702"/>
              <a:ext cx="974" cy="101"/>
            </a:xfrm>
            <a:custGeom>
              <a:avLst/>
              <a:gdLst>
                <a:gd name="T0" fmla="*/ 972 w 975"/>
                <a:gd name="T1" fmla="*/ 48 h 101"/>
                <a:gd name="T2" fmla="*/ 972 w 975"/>
                <a:gd name="T3" fmla="*/ 0 h 101"/>
                <a:gd name="T4" fmla="*/ 0 w 975"/>
                <a:gd name="T5" fmla="*/ 24 h 101"/>
                <a:gd name="T6" fmla="*/ 0 w 975"/>
                <a:gd name="T7" fmla="*/ 101 h 101"/>
                <a:gd name="T8" fmla="*/ 972 w 975"/>
                <a:gd name="T9" fmla="*/ 48 h 101"/>
                <a:gd name="T10" fmla="*/ 97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11" name="Freeform 9"/>
            <p:cNvSpPr>
              <a:spLocks/>
            </p:cNvSpPr>
            <p:nvPr/>
          </p:nvSpPr>
          <p:spPr bwMode="hidden">
            <a:xfrm>
              <a:off x="3619" y="3815"/>
              <a:ext cx="2139" cy="198"/>
            </a:xfrm>
            <a:custGeom>
              <a:avLst/>
              <a:gdLst>
                <a:gd name="T0" fmla="*/ 2135 w 2141"/>
                <a:gd name="T1" fmla="*/ 0 h 198"/>
                <a:gd name="T2" fmla="*/ 0 w 2141"/>
                <a:gd name="T3" fmla="*/ 156 h 198"/>
                <a:gd name="T4" fmla="*/ 0 w 2141"/>
                <a:gd name="T5" fmla="*/ 198 h 198"/>
                <a:gd name="T6" fmla="*/ 2135 w 2141"/>
                <a:gd name="T7" fmla="*/ 0 h 198"/>
                <a:gd name="T8" fmla="*/ 213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3" name="Freeform 11"/>
            <p:cNvSpPr>
              <a:spLocks/>
            </p:cNvSpPr>
            <p:nvPr/>
          </p:nvSpPr>
          <p:spPr bwMode="hidden">
            <a:xfrm>
              <a:off x="2097" y="4043"/>
              <a:ext cx="2514" cy="276"/>
            </a:xfrm>
            <a:custGeom>
              <a:avLst/>
              <a:gdLst>
                <a:gd name="T0" fmla="*/ 2173 w 2517"/>
                <a:gd name="T1" fmla="*/ 276 h 276"/>
                <a:gd name="T2" fmla="*/ 2508 w 2517"/>
                <a:gd name="T3" fmla="*/ 204 h 276"/>
                <a:gd name="T4" fmla="*/ 2251 w 2517"/>
                <a:gd name="T5" fmla="*/ 0 h 276"/>
                <a:gd name="T6" fmla="*/ 0 w 2517"/>
                <a:gd name="T7" fmla="*/ 276 h 276"/>
                <a:gd name="T8" fmla="*/ 2173 w 2517"/>
                <a:gd name="T9" fmla="*/ 276 h 276"/>
                <a:gd name="T10" fmla="*/ 21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5" name="Freeform 13"/>
            <p:cNvSpPr>
              <a:spLocks/>
            </p:cNvSpPr>
            <p:nvPr/>
          </p:nvSpPr>
          <p:spPr bwMode="hidden">
            <a:xfrm>
              <a:off x="5030" y="3151"/>
              <a:ext cx="728" cy="240"/>
            </a:xfrm>
            <a:custGeom>
              <a:avLst/>
              <a:gdLst>
                <a:gd name="T0" fmla="*/ 726 w 729"/>
                <a:gd name="T1" fmla="*/ 240 h 240"/>
                <a:gd name="T2" fmla="*/ 0 w 729"/>
                <a:gd name="T3" fmla="*/ 0 h 240"/>
                <a:gd name="T4" fmla="*/ 0 w 729"/>
                <a:gd name="T5" fmla="*/ 6 h 240"/>
                <a:gd name="T6" fmla="*/ 726 w 729"/>
                <a:gd name="T7" fmla="*/ 240 h 240"/>
                <a:gd name="T8" fmla="*/ 72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7" name="Freeform 15"/>
            <p:cNvSpPr>
              <a:spLocks/>
            </p:cNvSpPr>
            <p:nvPr/>
          </p:nvSpPr>
          <p:spPr bwMode="hidden">
            <a:xfrm>
              <a:off x="5030" y="3049"/>
              <a:ext cx="728" cy="318"/>
            </a:xfrm>
            <a:custGeom>
              <a:avLst/>
              <a:gdLst>
                <a:gd name="T0" fmla="*/ 726 w 729"/>
                <a:gd name="T1" fmla="*/ 318 h 318"/>
                <a:gd name="T2" fmla="*/ 726 w 729"/>
                <a:gd name="T3" fmla="*/ 312 h 318"/>
                <a:gd name="T4" fmla="*/ 0 w 729"/>
                <a:gd name="T5" fmla="*/ 0 h 318"/>
                <a:gd name="T6" fmla="*/ 0 w 729"/>
                <a:gd name="T7" fmla="*/ 54 h 318"/>
                <a:gd name="T8" fmla="*/ 726 w 729"/>
                <a:gd name="T9" fmla="*/ 318 h 318"/>
                <a:gd name="T10" fmla="*/ 72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sl-SI"/>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0" name="Freeform 28"/>
            <p:cNvSpPr>
              <a:spLocks/>
            </p:cNvSpPr>
            <p:nvPr/>
          </p:nvSpPr>
          <p:spPr bwMode="hidden">
            <a:xfrm>
              <a:off x="5698" y="653"/>
              <a:ext cx="60" cy="311"/>
            </a:xfrm>
            <a:custGeom>
              <a:avLst/>
              <a:gdLst>
                <a:gd name="T0" fmla="*/ 0 w 60"/>
                <a:gd name="T1" fmla="*/ 144 h 312"/>
                <a:gd name="T2" fmla="*/ 60 w 60"/>
                <a:gd name="T3" fmla="*/ 30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sl-SI" altLang="sl-SI" noProof="0" smtClean="0"/>
              <a:t>Click to edit Master title style</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sl-SI" altLang="sl-SI" noProof="0" smtClean="0"/>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sl-SI" altLang="sl-SI"/>
          </a:p>
        </p:txBody>
      </p:sp>
      <p:sp>
        <p:nvSpPr>
          <p:cNvPr id="45" name="Rectangle 45"/>
          <p:cNvSpPr>
            <a:spLocks noGrp="1" noChangeArrowheads="1"/>
          </p:cNvSpPr>
          <p:nvPr>
            <p:ph type="ftr" sz="quarter" idx="11"/>
          </p:nvPr>
        </p:nvSpPr>
        <p:spPr/>
        <p:txBody>
          <a:bodyPr/>
          <a:lstStyle>
            <a:lvl1pPr>
              <a:defRPr/>
            </a:lvl1pPr>
          </a:lstStyle>
          <a:p>
            <a:pPr>
              <a:defRPr/>
            </a:pPr>
            <a:endParaRPr lang="sl-SI" altLang="sl-SI"/>
          </a:p>
        </p:txBody>
      </p:sp>
      <p:sp>
        <p:nvSpPr>
          <p:cNvPr id="46" name="Rectangle 46"/>
          <p:cNvSpPr>
            <a:spLocks noGrp="1" noChangeArrowheads="1"/>
          </p:cNvSpPr>
          <p:nvPr>
            <p:ph type="sldNum" sz="quarter" idx="12"/>
          </p:nvPr>
        </p:nvSpPr>
        <p:spPr/>
        <p:txBody>
          <a:bodyPr/>
          <a:lstStyle>
            <a:lvl1pPr>
              <a:defRPr/>
            </a:lvl1pPr>
          </a:lstStyle>
          <a:p>
            <a:pPr>
              <a:defRPr/>
            </a:pPr>
            <a:fld id="{C994944A-F987-4A3C-8CC9-6437C96B7BCA}" type="slidenum">
              <a:rPr lang="sl-SI" altLang="sl-SI"/>
              <a:pPr>
                <a:defRPr/>
              </a:pPr>
              <a:t>‹#›</a:t>
            </a:fld>
            <a:endParaRPr lang="sl-SI" altLang="sl-SI"/>
          </a:p>
        </p:txBody>
      </p:sp>
    </p:spTree>
    <p:extLst>
      <p:ext uri="{BB962C8B-B14F-4D97-AF65-F5344CB8AC3E}">
        <p14:creationId xmlns:p14="http://schemas.microsoft.com/office/powerpoint/2010/main" val="356445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navpičnega besedila 2"/>
          <p:cNvSpPr>
            <a:spLocks noGrp="1"/>
          </p:cNvSpPr>
          <p:nvPr>
            <p:ph type="body" orient="vert" idx="1"/>
          </p:nvPr>
        </p:nvSpPr>
        <p:spPr/>
        <p:txBody>
          <a:bodyPr vert="eaVert"/>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5"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6" name="Rectangle 46"/>
          <p:cNvSpPr>
            <a:spLocks noGrp="1" noChangeArrowheads="1"/>
          </p:cNvSpPr>
          <p:nvPr>
            <p:ph type="sldNum" sz="quarter" idx="12"/>
          </p:nvPr>
        </p:nvSpPr>
        <p:spPr>
          <a:ln/>
        </p:spPr>
        <p:txBody>
          <a:bodyPr/>
          <a:lstStyle>
            <a:lvl1pPr>
              <a:defRPr/>
            </a:lvl1pPr>
          </a:lstStyle>
          <a:p>
            <a:pPr>
              <a:defRPr/>
            </a:pPr>
            <a:fld id="{9F6AD74F-9CA5-420D-9329-0F9DB877DF3F}" type="slidenum">
              <a:rPr lang="sl-SI" altLang="sl-SI"/>
              <a:pPr>
                <a:defRPr/>
              </a:pPr>
              <a:t>‹#›</a:t>
            </a:fld>
            <a:endParaRPr lang="sl-SI" altLang="sl-SI"/>
          </a:p>
        </p:txBody>
      </p:sp>
    </p:spTree>
    <p:extLst>
      <p:ext uri="{BB962C8B-B14F-4D97-AF65-F5344CB8AC3E}">
        <p14:creationId xmlns:p14="http://schemas.microsoft.com/office/powerpoint/2010/main" val="249827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6629400" y="277813"/>
            <a:ext cx="2057400" cy="5853112"/>
          </a:xfrm>
        </p:spPr>
        <p:txBody>
          <a:bodyPr vert="eaVert"/>
          <a:lstStyle/>
          <a:p>
            <a:r>
              <a:rPr lang="sl-SI" smtClean="0"/>
              <a:t>Uredite slog naslova matrice</a:t>
            </a:r>
            <a:endParaRPr lang="sl-SI"/>
          </a:p>
        </p:txBody>
      </p:sp>
      <p:sp>
        <p:nvSpPr>
          <p:cNvPr id="3" name="Označba mesta navpičnega besedila 2"/>
          <p:cNvSpPr>
            <a:spLocks noGrp="1"/>
          </p:cNvSpPr>
          <p:nvPr>
            <p:ph type="body" orient="vert" idx="1"/>
          </p:nvPr>
        </p:nvSpPr>
        <p:spPr>
          <a:xfrm>
            <a:off x="457200" y="277813"/>
            <a:ext cx="6019800" cy="5853112"/>
          </a:xfrm>
        </p:spPr>
        <p:txBody>
          <a:bodyPr vert="eaVert"/>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5"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6" name="Rectangle 46"/>
          <p:cNvSpPr>
            <a:spLocks noGrp="1" noChangeArrowheads="1"/>
          </p:cNvSpPr>
          <p:nvPr>
            <p:ph type="sldNum" sz="quarter" idx="12"/>
          </p:nvPr>
        </p:nvSpPr>
        <p:spPr>
          <a:ln/>
        </p:spPr>
        <p:txBody>
          <a:bodyPr/>
          <a:lstStyle>
            <a:lvl1pPr>
              <a:defRPr/>
            </a:lvl1pPr>
          </a:lstStyle>
          <a:p>
            <a:pPr>
              <a:defRPr/>
            </a:pPr>
            <a:fld id="{8C8348AA-280C-4E40-829C-1C4FA88E6AA5}" type="slidenum">
              <a:rPr lang="sl-SI" altLang="sl-SI"/>
              <a:pPr>
                <a:defRPr/>
              </a:pPr>
              <a:t>‹#›</a:t>
            </a:fld>
            <a:endParaRPr lang="sl-SI" altLang="sl-SI"/>
          </a:p>
        </p:txBody>
      </p:sp>
    </p:spTree>
    <p:extLst>
      <p:ext uri="{BB962C8B-B14F-4D97-AF65-F5344CB8AC3E}">
        <p14:creationId xmlns:p14="http://schemas.microsoft.com/office/powerpoint/2010/main" val="259530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Naslov, besedilo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7813"/>
            <a:ext cx="8229600" cy="1143000"/>
          </a:xfrm>
        </p:spPr>
        <p:txBody>
          <a:bodyPr/>
          <a:lstStyle/>
          <a:p>
            <a:r>
              <a:rPr lang="sl-SI" smtClean="0"/>
              <a:t>Uredite slog naslova matrice</a:t>
            </a:r>
            <a:endParaRPr lang="sl-SI"/>
          </a:p>
        </p:txBody>
      </p:sp>
      <p:sp>
        <p:nvSpPr>
          <p:cNvPr id="3" name="Označba mesta besedila 2"/>
          <p:cNvSpPr>
            <a:spLocks noGrp="1"/>
          </p:cNvSpPr>
          <p:nvPr>
            <p:ph type="body" sz="half" idx="1"/>
          </p:nvPr>
        </p:nvSpPr>
        <p:spPr>
          <a:xfrm>
            <a:off x="457200" y="1600200"/>
            <a:ext cx="4038600" cy="4530725"/>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vsebine 3"/>
          <p:cNvSpPr>
            <a:spLocks noGrp="1"/>
          </p:cNvSpPr>
          <p:nvPr>
            <p:ph sz="half" idx="2"/>
          </p:nvPr>
        </p:nvSpPr>
        <p:spPr>
          <a:xfrm>
            <a:off x="4648200" y="1600200"/>
            <a:ext cx="4038600" cy="4530725"/>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6"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7" name="Rectangle 46"/>
          <p:cNvSpPr>
            <a:spLocks noGrp="1" noChangeArrowheads="1"/>
          </p:cNvSpPr>
          <p:nvPr>
            <p:ph type="sldNum" sz="quarter" idx="12"/>
          </p:nvPr>
        </p:nvSpPr>
        <p:spPr>
          <a:ln/>
        </p:spPr>
        <p:txBody>
          <a:bodyPr/>
          <a:lstStyle>
            <a:lvl1pPr>
              <a:defRPr/>
            </a:lvl1pPr>
          </a:lstStyle>
          <a:p>
            <a:pPr>
              <a:defRPr/>
            </a:pPr>
            <a:fld id="{A908589D-EA3F-4B47-8B8A-945CD43F2419}" type="slidenum">
              <a:rPr lang="sl-SI" altLang="sl-SI"/>
              <a:pPr>
                <a:defRPr/>
              </a:pPr>
              <a:t>‹#›</a:t>
            </a:fld>
            <a:endParaRPr lang="sl-SI" altLang="sl-SI"/>
          </a:p>
        </p:txBody>
      </p:sp>
    </p:spTree>
    <p:extLst>
      <p:ext uri="{BB962C8B-B14F-4D97-AF65-F5344CB8AC3E}">
        <p14:creationId xmlns:p14="http://schemas.microsoft.com/office/powerpoint/2010/main" val="195614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Vsebina">
    <p:spTree>
      <p:nvGrpSpPr>
        <p:cNvPr id="1" name=""/>
        <p:cNvGrpSpPr/>
        <p:nvPr/>
      </p:nvGrpSpPr>
      <p:grpSpPr>
        <a:xfrm>
          <a:off x="0" y="0"/>
          <a:ext cx="0" cy="0"/>
          <a:chOff x="0" y="0"/>
          <a:chExt cx="0" cy="0"/>
        </a:xfrm>
      </p:grpSpPr>
      <p:sp>
        <p:nvSpPr>
          <p:cNvPr id="2" name="Označba mesta vsebine 1"/>
          <p:cNvSpPr>
            <a:spLocks noGrp="1"/>
          </p:cNvSpPr>
          <p:nvPr>
            <p:ph/>
          </p:nvPr>
        </p:nvSpPr>
        <p:spPr>
          <a:xfrm>
            <a:off x="457200" y="277813"/>
            <a:ext cx="8229600" cy="5853112"/>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3"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4"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5" name="Rectangle 46"/>
          <p:cNvSpPr>
            <a:spLocks noGrp="1" noChangeArrowheads="1"/>
          </p:cNvSpPr>
          <p:nvPr>
            <p:ph type="sldNum" sz="quarter" idx="12"/>
          </p:nvPr>
        </p:nvSpPr>
        <p:spPr>
          <a:ln/>
        </p:spPr>
        <p:txBody>
          <a:bodyPr/>
          <a:lstStyle>
            <a:lvl1pPr>
              <a:defRPr/>
            </a:lvl1pPr>
          </a:lstStyle>
          <a:p>
            <a:pPr>
              <a:defRPr/>
            </a:pPr>
            <a:fld id="{02017F1E-887B-4582-B7E7-E161E977F92A}" type="slidenum">
              <a:rPr lang="sl-SI" altLang="sl-SI"/>
              <a:pPr>
                <a:defRPr/>
              </a:pPr>
              <a:t>‹#›</a:t>
            </a:fld>
            <a:endParaRPr lang="sl-SI" altLang="sl-SI"/>
          </a:p>
        </p:txBody>
      </p:sp>
    </p:spTree>
    <p:extLst>
      <p:ext uri="{BB962C8B-B14F-4D97-AF65-F5344CB8AC3E}">
        <p14:creationId xmlns:p14="http://schemas.microsoft.com/office/powerpoint/2010/main" val="119659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vsebine 2"/>
          <p:cNvSpPr>
            <a:spLocks noGrp="1"/>
          </p:cNvSpPr>
          <p:nvPr>
            <p:ph idx="1"/>
          </p:nvPr>
        </p:nvSpPr>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5"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6" name="Rectangle 46"/>
          <p:cNvSpPr>
            <a:spLocks noGrp="1" noChangeArrowheads="1"/>
          </p:cNvSpPr>
          <p:nvPr>
            <p:ph type="sldNum" sz="quarter" idx="12"/>
          </p:nvPr>
        </p:nvSpPr>
        <p:spPr>
          <a:ln/>
        </p:spPr>
        <p:txBody>
          <a:bodyPr/>
          <a:lstStyle>
            <a:lvl1pPr>
              <a:defRPr/>
            </a:lvl1pPr>
          </a:lstStyle>
          <a:p>
            <a:pPr>
              <a:defRPr/>
            </a:pPr>
            <a:fld id="{131253DC-3F06-475F-B2F3-D1E443823215}" type="slidenum">
              <a:rPr lang="sl-SI" altLang="sl-SI"/>
              <a:pPr>
                <a:defRPr/>
              </a:pPr>
              <a:t>‹#›</a:t>
            </a:fld>
            <a:endParaRPr lang="sl-SI" altLang="sl-SI"/>
          </a:p>
        </p:txBody>
      </p:sp>
    </p:spTree>
    <p:extLst>
      <p:ext uri="{BB962C8B-B14F-4D97-AF65-F5344CB8AC3E}">
        <p14:creationId xmlns:p14="http://schemas.microsoft.com/office/powerpoint/2010/main" val="142219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623888" y="1709738"/>
            <a:ext cx="7886700" cy="2852737"/>
          </a:xfrm>
        </p:spPr>
        <p:txBody>
          <a:bodyPr anchor="b"/>
          <a:lstStyle>
            <a:lvl1pPr>
              <a:defRPr sz="6000"/>
            </a:lvl1pPr>
          </a:lstStyle>
          <a:p>
            <a:r>
              <a:rPr lang="sl-SI" smtClean="0"/>
              <a:t>Uredite slog naslova matrice</a:t>
            </a:r>
            <a:endParaRPr lang="sl-SI"/>
          </a:p>
        </p:txBody>
      </p:sp>
      <p:sp>
        <p:nvSpPr>
          <p:cNvPr id="3" name="Označba mesta besedila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l-SI" smtClean="0"/>
              <a:t>Uredite sloge besedila matrice</a:t>
            </a:r>
          </a:p>
        </p:txBody>
      </p:sp>
      <p:sp>
        <p:nvSpPr>
          <p:cNvPr id="4"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5"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6" name="Rectangle 46"/>
          <p:cNvSpPr>
            <a:spLocks noGrp="1" noChangeArrowheads="1"/>
          </p:cNvSpPr>
          <p:nvPr>
            <p:ph type="sldNum" sz="quarter" idx="12"/>
          </p:nvPr>
        </p:nvSpPr>
        <p:spPr>
          <a:ln/>
        </p:spPr>
        <p:txBody>
          <a:bodyPr/>
          <a:lstStyle>
            <a:lvl1pPr>
              <a:defRPr/>
            </a:lvl1pPr>
          </a:lstStyle>
          <a:p>
            <a:pPr>
              <a:defRPr/>
            </a:pPr>
            <a:fld id="{DC741CDE-2068-4628-B12B-81AB694F9919}" type="slidenum">
              <a:rPr lang="sl-SI" altLang="sl-SI"/>
              <a:pPr>
                <a:defRPr/>
              </a:pPr>
              <a:t>‹#›</a:t>
            </a:fld>
            <a:endParaRPr lang="sl-SI" altLang="sl-SI"/>
          </a:p>
        </p:txBody>
      </p:sp>
    </p:spTree>
    <p:extLst>
      <p:ext uri="{BB962C8B-B14F-4D97-AF65-F5344CB8AC3E}">
        <p14:creationId xmlns:p14="http://schemas.microsoft.com/office/powerpoint/2010/main" val="41829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vsebine 2"/>
          <p:cNvSpPr>
            <a:spLocks noGrp="1"/>
          </p:cNvSpPr>
          <p:nvPr>
            <p:ph sz="half" idx="1"/>
          </p:nvPr>
        </p:nvSpPr>
        <p:spPr>
          <a:xfrm>
            <a:off x="457200" y="1600200"/>
            <a:ext cx="4038600" cy="4530725"/>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vsebine 3"/>
          <p:cNvSpPr>
            <a:spLocks noGrp="1"/>
          </p:cNvSpPr>
          <p:nvPr>
            <p:ph sz="half" idx="2"/>
          </p:nvPr>
        </p:nvSpPr>
        <p:spPr>
          <a:xfrm>
            <a:off x="4648200" y="1600200"/>
            <a:ext cx="4038600" cy="4530725"/>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6"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7" name="Rectangle 46"/>
          <p:cNvSpPr>
            <a:spLocks noGrp="1" noChangeArrowheads="1"/>
          </p:cNvSpPr>
          <p:nvPr>
            <p:ph type="sldNum" sz="quarter" idx="12"/>
          </p:nvPr>
        </p:nvSpPr>
        <p:spPr>
          <a:ln/>
        </p:spPr>
        <p:txBody>
          <a:bodyPr/>
          <a:lstStyle>
            <a:lvl1pPr>
              <a:defRPr/>
            </a:lvl1pPr>
          </a:lstStyle>
          <a:p>
            <a:pPr>
              <a:defRPr/>
            </a:pPr>
            <a:fld id="{D4084729-C821-45E3-A748-3C5093D0F656}" type="slidenum">
              <a:rPr lang="sl-SI" altLang="sl-SI"/>
              <a:pPr>
                <a:defRPr/>
              </a:pPr>
              <a:t>‹#›</a:t>
            </a:fld>
            <a:endParaRPr lang="sl-SI" altLang="sl-SI"/>
          </a:p>
        </p:txBody>
      </p:sp>
    </p:spTree>
    <p:extLst>
      <p:ext uri="{BB962C8B-B14F-4D97-AF65-F5344CB8AC3E}">
        <p14:creationId xmlns:p14="http://schemas.microsoft.com/office/powerpoint/2010/main" val="116576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a:xfrm>
            <a:off x="630238" y="365125"/>
            <a:ext cx="7886700" cy="1325563"/>
          </a:xfrm>
        </p:spPr>
        <p:txBody>
          <a:bodyPr/>
          <a:lstStyle/>
          <a:p>
            <a:r>
              <a:rPr lang="sl-SI" smtClean="0"/>
              <a:t>Uredite slog naslova matrice</a:t>
            </a:r>
            <a:endParaRPr lang="sl-SI"/>
          </a:p>
        </p:txBody>
      </p:sp>
      <p:sp>
        <p:nvSpPr>
          <p:cNvPr id="3" name="Označba mesta besedila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smtClean="0"/>
              <a:t>Uredite sloge besedila matrice</a:t>
            </a:r>
          </a:p>
        </p:txBody>
      </p:sp>
      <p:sp>
        <p:nvSpPr>
          <p:cNvPr id="4" name="Označba mesta vsebine 3"/>
          <p:cNvSpPr>
            <a:spLocks noGrp="1"/>
          </p:cNvSpPr>
          <p:nvPr>
            <p:ph sz="half" idx="2"/>
          </p:nvPr>
        </p:nvSpPr>
        <p:spPr>
          <a:xfrm>
            <a:off x="630238" y="2505075"/>
            <a:ext cx="3868737" cy="3684588"/>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Označba mesta besedila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smtClean="0"/>
              <a:t>Uredite sloge besedila matrice</a:t>
            </a:r>
          </a:p>
        </p:txBody>
      </p:sp>
      <p:sp>
        <p:nvSpPr>
          <p:cNvPr id="6" name="Označba mesta vsebine 5"/>
          <p:cNvSpPr>
            <a:spLocks noGrp="1"/>
          </p:cNvSpPr>
          <p:nvPr>
            <p:ph sz="quarter" idx="4"/>
          </p:nvPr>
        </p:nvSpPr>
        <p:spPr>
          <a:xfrm>
            <a:off x="4629150" y="2505075"/>
            <a:ext cx="3887788" cy="3684588"/>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7"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8"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9" name="Rectangle 46"/>
          <p:cNvSpPr>
            <a:spLocks noGrp="1" noChangeArrowheads="1"/>
          </p:cNvSpPr>
          <p:nvPr>
            <p:ph type="sldNum" sz="quarter" idx="12"/>
          </p:nvPr>
        </p:nvSpPr>
        <p:spPr>
          <a:ln/>
        </p:spPr>
        <p:txBody>
          <a:bodyPr/>
          <a:lstStyle>
            <a:lvl1pPr>
              <a:defRPr/>
            </a:lvl1pPr>
          </a:lstStyle>
          <a:p>
            <a:pPr>
              <a:defRPr/>
            </a:pPr>
            <a:fld id="{BD34CCD9-9E1B-42E3-B3BB-3D50C0661258}" type="slidenum">
              <a:rPr lang="sl-SI" altLang="sl-SI"/>
              <a:pPr>
                <a:defRPr/>
              </a:pPr>
              <a:t>‹#›</a:t>
            </a:fld>
            <a:endParaRPr lang="sl-SI" altLang="sl-SI"/>
          </a:p>
        </p:txBody>
      </p:sp>
    </p:spTree>
    <p:extLst>
      <p:ext uri="{BB962C8B-B14F-4D97-AF65-F5344CB8AC3E}">
        <p14:creationId xmlns:p14="http://schemas.microsoft.com/office/powerpoint/2010/main" val="42502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4"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5" name="Rectangle 46"/>
          <p:cNvSpPr>
            <a:spLocks noGrp="1" noChangeArrowheads="1"/>
          </p:cNvSpPr>
          <p:nvPr>
            <p:ph type="sldNum" sz="quarter" idx="12"/>
          </p:nvPr>
        </p:nvSpPr>
        <p:spPr>
          <a:ln/>
        </p:spPr>
        <p:txBody>
          <a:bodyPr/>
          <a:lstStyle>
            <a:lvl1pPr>
              <a:defRPr/>
            </a:lvl1pPr>
          </a:lstStyle>
          <a:p>
            <a:pPr>
              <a:defRPr/>
            </a:pPr>
            <a:fld id="{0ADCFB16-AB59-4F48-914A-7C3C1A47AFE5}" type="slidenum">
              <a:rPr lang="sl-SI" altLang="sl-SI"/>
              <a:pPr>
                <a:defRPr/>
              </a:pPr>
              <a:t>‹#›</a:t>
            </a:fld>
            <a:endParaRPr lang="sl-SI" altLang="sl-SI"/>
          </a:p>
        </p:txBody>
      </p:sp>
    </p:spTree>
    <p:extLst>
      <p:ext uri="{BB962C8B-B14F-4D97-AF65-F5344CB8AC3E}">
        <p14:creationId xmlns:p14="http://schemas.microsoft.com/office/powerpoint/2010/main" val="19483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3"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4" name="Rectangle 46"/>
          <p:cNvSpPr>
            <a:spLocks noGrp="1" noChangeArrowheads="1"/>
          </p:cNvSpPr>
          <p:nvPr>
            <p:ph type="sldNum" sz="quarter" idx="12"/>
          </p:nvPr>
        </p:nvSpPr>
        <p:spPr>
          <a:ln/>
        </p:spPr>
        <p:txBody>
          <a:bodyPr/>
          <a:lstStyle>
            <a:lvl1pPr>
              <a:defRPr/>
            </a:lvl1pPr>
          </a:lstStyle>
          <a:p>
            <a:pPr>
              <a:defRPr/>
            </a:pPr>
            <a:fld id="{DE35D095-381A-465A-9EA9-C6FEEE8EE3DC}" type="slidenum">
              <a:rPr lang="sl-SI" altLang="sl-SI"/>
              <a:pPr>
                <a:defRPr/>
              </a:pPr>
              <a:t>‹#›</a:t>
            </a:fld>
            <a:endParaRPr lang="sl-SI" altLang="sl-SI"/>
          </a:p>
        </p:txBody>
      </p:sp>
    </p:spTree>
    <p:extLst>
      <p:ext uri="{BB962C8B-B14F-4D97-AF65-F5344CB8AC3E}">
        <p14:creationId xmlns:p14="http://schemas.microsoft.com/office/powerpoint/2010/main" val="220734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p:cNvSpPr>
            <a:spLocks noGrp="1"/>
          </p:cNvSpPr>
          <p:nvPr>
            <p:ph type="title"/>
          </p:nvPr>
        </p:nvSpPr>
        <p:spPr>
          <a:xfrm>
            <a:off x="630238" y="457200"/>
            <a:ext cx="2949575" cy="1600200"/>
          </a:xfrm>
        </p:spPr>
        <p:txBody>
          <a:bodyPr anchor="b"/>
          <a:lstStyle>
            <a:lvl1pPr>
              <a:defRPr sz="3200"/>
            </a:lvl1pPr>
          </a:lstStyle>
          <a:p>
            <a:r>
              <a:rPr lang="sl-SI" smtClean="0"/>
              <a:t>Uredite slog naslova matrice</a:t>
            </a:r>
            <a:endParaRPr lang="sl-SI"/>
          </a:p>
        </p:txBody>
      </p:sp>
      <p:sp>
        <p:nvSpPr>
          <p:cNvPr id="3" name="Označba mesta vsebin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besedila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smtClean="0"/>
              <a:t>Uredite sloge besedila matrice</a:t>
            </a:r>
          </a:p>
        </p:txBody>
      </p:sp>
      <p:sp>
        <p:nvSpPr>
          <p:cNvPr id="5"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6"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7" name="Rectangle 46"/>
          <p:cNvSpPr>
            <a:spLocks noGrp="1" noChangeArrowheads="1"/>
          </p:cNvSpPr>
          <p:nvPr>
            <p:ph type="sldNum" sz="quarter" idx="12"/>
          </p:nvPr>
        </p:nvSpPr>
        <p:spPr>
          <a:ln/>
        </p:spPr>
        <p:txBody>
          <a:bodyPr/>
          <a:lstStyle>
            <a:lvl1pPr>
              <a:defRPr/>
            </a:lvl1pPr>
          </a:lstStyle>
          <a:p>
            <a:pPr>
              <a:defRPr/>
            </a:pPr>
            <a:fld id="{BDBCEBFC-2F7B-4BE4-AFD8-4733D7529B5F}" type="slidenum">
              <a:rPr lang="sl-SI" altLang="sl-SI"/>
              <a:pPr>
                <a:defRPr/>
              </a:pPr>
              <a:t>‹#›</a:t>
            </a:fld>
            <a:endParaRPr lang="sl-SI" altLang="sl-SI"/>
          </a:p>
        </p:txBody>
      </p:sp>
    </p:spTree>
    <p:extLst>
      <p:ext uri="{BB962C8B-B14F-4D97-AF65-F5344CB8AC3E}">
        <p14:creationId xmlns:p14="http://schemas.microsoft.com/office/powerpoint/2010/main" val="27148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630238" y="457200"/>
            <a:ext cx="2949575" cy="1600200"/>
          </a:xfrm>
        </p:spPr>
        <p:txBody>
          <a:bodyPr anchor="b"/>
          <a:lstStyle>
            <a:lvl1pPr>
              <a:defRPr sz="3200"/>
            </a:lvl1pPr>
          </a:lstStyle>
          <a:p>
            <a:r>
              <a:rPr lang="sl-SI" smtClean="0"/>
              <a:t>Uredite slog naslova matrice</a:t>
            </a:r>
            <a:endParaRPr lang="sl-SI"/>
          </a:p>
        </p:txBody>
      </p:sp>
      <p:sp>
        <p:nvSpPr>
          <p:cNvPr id="3" name="Označba mesta slik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l-SI" noProof="0" smtClean="0"/>
          </a:p>
        </p:txBody>
      </p:sp>
      <p:sp>
        <p:nvSpPr>
          <p:cNvPr id="4" name="Označba mesta besedila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smtClean="0"/>
              <a:t>Uredite sloge besedila matrice</a:t>
            </a:r>
          </a:p>
        </p:txBody>
      </p:sp>
      <p:sp>
        <p:nvSpPr>
          <p:cNvPr id="5" name="Rectangle 44"/>
          <p:cNvSpPr>
            <a:spLocks noGrp="1" noChangeArrowheads="1"/>
          </p:cNvSpPr>
          <p:nvPr>
            <p:ph type="dt" sz="half" idx="10"/>
          </p:nvPr>
        </p:nvSpPr>
        <p:spPr>
          <a:ln/>
        </p:spPr>
        <p:txBody>
          <a:bodyPr/>
          <a:lstStyle>
            <a:lvl1pPr>
              <a:defRPr/>
            </a:lvl1pPr>
          </a:lstStyle>
          <a:p>
            <a:pPr>
              <a:defRPr/>
            </a:pPr>
            <a:endParaRPr lang="sl-SI" altLang="sl-SI"/>
          </a:p>
        </p:txBody>
      </p:sp>
      <p:sp>
        <p:nvSpPr>
          <p:cNvPr id="6" name="Rectangle 45"/>
          <p:cNvSpPr>
            <a:spLocks noGrp="1" noChangeArrowheads="1"/>
          </p:cNvSpPr>
          <p:nvPr>
            <p:ph type="ftr" sz="quarter" idx="11"/>
          </p:nvPr>
        </p:nvSpPr>
        <p:spPr>
          <a:ln/>
        </p:spPr>
        <p:txBody>
          <a:bodyPr/>
          <a:lstStyle>
            <a:lvl1pPr>
              <a:defRPr/>
            </a:lvl1pPr>
          </a:lstStyle>
          <a:p>
            <a:pPr>
              <a:defRPr/>
            </a:pPr>
            <a:endParaRPr lang="sl-SI" altLang="sl-SI"/>
          </a:p>
        </p:txBody>
      </p:sp>
      <p:sp>
        <p:nvSpPr>
          <p:cNvPr id="7" name="Rectangle 46"/>
          <p:cNvSpPr>
            <a:spLocks noGrp="1" noChangeArrowheads="1"/>
          </p:cNvSpPr>
          <p:nvPr>
            <p:ph type="sldNum" sz="quarter" idx="12"/>
          </p:nvPr>
        </p:nvSpPr>
        <p:spPr>
          <a:ln/>
        </p:spPr>
        <p:txBody>
          <a:bodyPr/>
          <a:lstStyle>
            <a:lvl1pPr>
              <a:defRPr/>
            </a:lvl1pPr>
          </a:lstStyle>
          <a:p>
            <a:pPr>
              <a:defRPr/>
            </a:pPr>
            <a:fld id="{12955BFF-7348-44F9-BB09-F1D5413DBF7A}" type="slidenum">
              <a:rPr lang="sl-SI" altLang="sl-SI"/>
              <a:pPr>
                <a:defRPr/>
              </a:pPr>
              <a:t>‹#›</a:t>
            </a:fld>
            <a:endParaRPr lang="sl-SI" altLang="sl-SI"/>
          </a:p>
        </p:txBody>
      </p:sp>
    </p:spTree>
    <p:extLst>
      <p:ext uri="{BB962C8B-B14F-4D97-AF65-F5344CB8AC3E}">
        <p14:creationId xmlns:p14="http://schemas.microsoft.com/office/powerpoint/2010/main" val="332060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4099"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00"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01"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35" name="Freeform 6"/>
            <p:cNvSpPr>
              <a:spLocks/>
            </p:cNvSpPr>
            <p:nvPr/>
          </p:nvSpPr>
          <p:spPr bwMode="hidden">
            <a:xfrm>
              <a:off x="4038" y="3577"/>
              <a:ext cx="1720" cy="65"/>
            </a:xfrm>
            <a:custGeom>
              <a:avLst/>
              <a:gdLst>
                <a:gd name="T0" fmla="*/ 1716 w 1722"/>
                <a:gd name="T1" fmla="*/ 63 h 66"/>
                <a:gd name="T2" fmla="*/ 1716 w 1722"/>
                <a:gd name="T3" fmla="*/ 57 h 66"/>
                <a:gd name="T4" fmla="*/ 0 w 1722"/>
                <a:gd name="T5" fmla="*/ 0 h 66"/>
                <a:gd name="T6" fmla="*/ 0 w 1722"/>
                <a:gd name="T7" fmla="*/ 45 h 66"/>
                <a:gd name="T8" fmla="*/ 1716 w 1722"/>
                <a:gd name="T9" fmla="*/ 63 h 66"/>
                <a:gd name="T10" fmla="*/ 1716 w 1722"/>
                <a:gd name="T11" fmla="*/ 6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03"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sl-SI"/>
            </a:p>
          </p:txBody>
        </p:sp>
        <p:sp>
          <p:nvSpPr>
            <p:cNvPr id="1037" name="Freeform 8"/>
            <p:cNvSpPr>
              <a:spLocks/>
            </p:cNvSpPr>
            <p:nvPr/>
          </p:nvSpPr>
          <p:spPr bwMode="hidden">
            <a:xfrm>
              <a:off x="4784" y="3702"/>
              <a:ext cx="974" cy="101"/>
            </a:xfrm>
            <a:custGeom>
              <a:avLst/>
              <a:gdLst>
                <a:gd name="T0" fmla="*/ 972 w 975"/>
                <a:gd name="T1" fmla="*/ 48 h 101"/>
                <a:gd name="T2" fmla="*/ 972 w 975"/>
                <a:gd name="T3" fmla="*/ 0 h 101"/>
                <a:gd name="T4" fmla="*/ 0 w 975"/>
                <a:gd name="T5" fmla="*/ 24 h 101"/>
                <a:gd name="T6" fmla="*/ 0 w 975"/>
                <a:gd name="T7" fmla="*/ 101 h 101"/>
                <a:gd name="T8" fmla="*/ 972 w 975"/>
                <a:gd name="T9" fmla="*/ 48 h 101"/>
                <a:gd name="T10" fmla="*/ 97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1038" name="Freeform 9"/>
            <p:cNvSpPr>
              <a:spLocks/>
            </p:cNvSpPr>
            <p:nvPr/>
          </p:nvSpPr>
          <p:spPr bwMode="hidden">
            <a:xfrm>
              <a:off x="3619" y="3815"/>
              <a:ext cx="2139" cy="198"/>
            </a:xfrm>
            <a:custGeom>
              <a:avLst/>
              <a:gdLst>
                <a:gd name="T0" fmla="*/ 2135 w 2141"/>
                <a:gd name="T1" fmla="*/ 0 h 198"/>
                <a:gd name="T2" fmla="*/ 0 w 2141"/>
                <a:gd name="T3" fmla="*/ 156 h 198"/>
                <a:gd name="T4" fmla="*/ 0 w 2141"/>
                <a:gd name="T5" fmla="*/ 198 h 198"/>
                <a:gd name="T6" fmla="*/ 2135 w 2141"/>
                <a:gd name="T7" fmla="*/ 0 h 198"/>
                <a:gd name="T8" fmla="*/ 213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06"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40" name="Freeform 11"/>
            <p:cNvSpPr>
              <a:spLocks/>
            </p:cNvSpPr>
            <p:nvPr/>
          </p:nvSpPr>
          <p:spPr bwMode="hidden">
            <a:xfrm>
              <a:off x="2097" y="4043"/>
              <a:ext cx="2514" cy="276"/>
            </a:xfrm>
            <a:custGeom>
              <a:avLst/>
              <a:gdLst>
                <a:gd name="T0" fmla="*/ 2173 w 2517"/>
                <a:gd name="T1" fmla="*/ 276 h 276"/>
                <a:gd name="T2" fmla="*/ 2508 w 2517"/>
                <a:gd name="T3" fmla="*/ 204 h 276"/>
                <a:gd name="T4" fmla="*/ 2251 w 2517"/>
                <a:gd name="T5" fmla="*/ 0 h 276"/>
                <a:gd name="T6" fmla="*/ 0 w 2517"/>
                <a:gd name="T7" fmla="*/ 276 h 276"/>
                <a:gd name="T8" fmla="*/ 2173 w 2517"/>
                <a:gd name="T9" fmla="*/ 276 h 276"/>
                <a:gd name="T10" fmla="*/ 21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08"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42" name="Freeform 13"/>
            <p:cNvSpPr>
              <a:spLocks/>
            </p:cNvSpPr>
            <p:nvPr/>
          </p:nvSpPr>
          <p:spPr bwMode="hidden">
            <a:xfrm>
              <a:off x="5030" y="3151"/>
              <a:ext cx="728" cy="240"/>
            </a:xfrm>
            <a:custGeom>
              <a:avLst/>
              <a:gdLst>
                <a:gd name="T0" fmla="*/ 726 w 729"/>
                <a:gd name="T1" fmla="*/ 240 h 240"/>
                <a:gd name="T2" fmla="*/ 0 w 729"/>
                <a:gd name="T3" fmla="*/ 0 h 240"/>
                <a:gd name="T4" fmla="*/ 0 w 729"/>
                <a:gd name="T5" fmla="*/ 6 h 240"/>
                <a:gd name="T6" fmla="*/ 726 w 729"/>
                <a:gd name="T7" fmla="*/ 240 h 240"/>
                <a:gd name="T8" fmla="*/ 72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10"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44" name="Freeform 15"/>
            <p:cNvSpPr>
              <a:spLocks/>
            </p:cNvSpPr>
            <p:nvPr/>
          </p:nvSpPr>
          <p:spPr bwMode="hidden">
            <a:xfrm>
              <a:off x="5030" y="3049"/>
              <a:ext cx="728" cy="318"/>
            </a:xfrm>
            <a:custGeom>
              <a:avLst/>
              <a:gdLst>
                <a:gd name="T0" fmla="*/ 726 w 729"/>
                <a:gd name="T1" fmla="*/ 318 h 318"/>
                <a:gd name="T2" fmla="*/ 726 w 729"/>
                <a:gd name="T3" fmla="*/ 312 h 318"/>
                <a:gd name="T4" fmla="*/ 0 w 729"/>
                <a:gd name="T5" fmla="*/ 0 h 318"/>
                <a:gd name="T6" fmla="*/ 0 w 729"/>
                <a:gd name="T7" fmla="*/ 54 h 318"/>
                <a:gd name="T8" fmla="*/ 726 w 729"/>
                <a:gd name="T9" fmla="*/ 318 h 318"/>
                <a:gd name="T10" fmla="*/ 72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12"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13"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14"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16"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18"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19"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sl-SI"/>
            </a:p>
          </p:txBody>
        </p:sp>
        <p:sp>
          <p:nvSpPr>
            <p:cNvPr id="4120"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22"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23"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57" name="Freeform 28"/>
            <p:cNvSpPr>
              <a:spLocks/>
            </p:cNvSpPr>
            <p:nvPr/>
          </p:nvSpPr>
          <p:spPr bwMode="hidden">
            <a:xfrm>
              <a:off x="5698" y="653"/>
              <a:ext cx="60" cy="311"/>
            </a:xfrm>
            <a:custGeom>
              <a:avLst/>
              <a:gdLst>
                <a:gd name="T0" fmla="*/ 0 w 60"/>
                <a:gd name="T1" fmla="*/ 144 h 312"/>
                <a:gd name="T2" fmla="*/ 60 w 60"/>
                <a:gd name="T3" fmla="*/ 30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25"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l-SI"/>
            </a:p>
          </p:txBody>
        </p:sp>
        <p:sp>
          <p:nvSpPr>
            <p:cNvPr id="4127"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28"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29"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30"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31"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32"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33"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34"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grpSp>
          <p:nvGrpSpPr>
            <p:cNvPr id="1068" name="Group 39"/>
            <p:cNvGrpSpPr>
              <a:grpSpLocks/>
            </p:cNvGrpSpPr>
            <p:nvPr userDrawn="1"/>
          </p:nvGrpSpPr>
          <p:grpSpPr bwMode="auto">
            <a:xfrm>
              <a:off x="0" y="1632"/>
              <a:ext cx="5758" cy="1858"/>
              <a:chOff x="0" y="1632"/>
              <a:chExt cx="5758" cy="1858"/>
            </a:xfrm>
          </p:grpSpPr>
          <p:sp>
            <p:nvSpPr>
              <p:cNvPr id="4136"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sp>
            <p:nvSpPr>
              <p:cNvPr id="4137"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sl-SI"/>
              </a:p>
            </p:txBody>
          </p:sp>
        </p:grpSp>
      </p:grpSp>
      <p:sp>
        <p:nvSpPr>
          <p:cNvPr id="4138"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sl-SI" altLang="sl-SI" smtClean="0"/>
              <a:t>Click to edit Master title style</a:t>
            </a:r>
          </a:p>
        </p:txBody>
      </p:sp>
      <p:sp>
        <p:nvSpPr>
          <p:cNvPr id="413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l-SI" altLang="sl-SI" smtClean="0"/>
              <a:t>Click to edit Master text styles</a:t>
            </a:r>
          </a:p>
          <a:p>
            <a:pPr lvl="1"/>
            <a:r>
              <a:rPr lang="sl-SI" altLang="sl-SI" smtClean="0"/>
              <a:t>Second level</a:t>
            </a:r>
          </a:p>
          <a:p>
            <a:pPr lvl="2"/>
            <a:r>
              <a:rPr lang="sl-SI" altLang="sl-SI" smtClean="0"/>
              <a:t>Third level</a:t>
            </a:r>
          </a:p>
          <a:p>
            <a:pPr lvl="3"/>
            <a:r>
              <a:rPr lang="sl-SI" altLang="sl-SI" smtClean="0"/>
              <a:t>Fourth level</a:t>
            </a:r>
          </a:p>
          <a:p>
            <a:pPr lvl="4"/>
            <a:r>
              <a:rPr lang="sl-SI" altLang="sl-SI" smtClean="0"/>
              <a:t>Fifth level</a:t>
            </a:r>
          </a:p>
        </p:txBody>
      </p:sp>
      <p:sp>
        <p:nvSpPr>
          <p:cNvPr id="4140"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sl-SI" altLang="sl-SI"/>
          </a:p>
        </p:txBody>
      </p:sp>
      <p:sp>
        <p:nvSpPr>
          <p:cNvPr id="4141"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sl-SI" altLang="sl-SI"/>
          </a:p>
        </p:txBody>
      </p:sp>
      <p:sp>
        <p:nvSpPr>
          <p:cNvPr id="4142"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82B53FEA-20B1-4F93-97B5-A72AC420500F}" type="slidenum">
              <a:rPr lang="sl-SI" altLang="sl-SI"/>
              <a:pPr>
                <a:defRPr/>
              </a:pPr>
              <a:t>‹#›</a:t>
            </a:fld>
            <a:endParaRPr lang="sl-SI" altLang="sl-SI"/>
          </a:p>
        </p:txBody>
      </p:sp>
    </p:spTree>
  </p:cSld>
  <p:clrMap bg1="dk2" tx1="lt1" bg2="dk1" tx2="lt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6"/>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7"/>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0"/>
            <a:ext cx="7772400" cy="692150"/>
          </a:xfrm>
        </p:spPr>
        <p:txBody>
          <a:bodyPr/>
          <a:lstStyle/>
          <a:p>
            <a:pPr eaLnBrk="1" hangingPunct="1">
              <a:defRPr/>
            </a:pPr>
            <a:r>
              <a:rPr lang="sl-SI" altLang="sl-SI" sz="3200" b="1" smtClean="0">
                <a:solidFill>
                  <a:srgbClr val="FFFF00"/>
                </a:solidFill>
              </a:rPr>
              <a:t>REKURZIJA</a:t>
            </a:r>
          </a:p>
        </p:txBody>
      </p:sp>
      <p:pic>
        <p:nvPicPr>
          <p:cNvPr id="3075" name="Picture 4" descr="w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36613"/>
            <a:ext cx="7921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5" descr="w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13" y="836613"/>
            <a:ext cx="7921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6"/>
          <p:cNvSpPr txBox="1">
            <a:spLocks noChangeArrowheads="1"/>
          </p:cNvSpPr>
          <p:nvPr/>
        </p:nvSpPr>
        <p:spPr bwMode="auto">
          <a:xfrm>
            <a:off x="1476375" y="981075"/>
            <a:ext cx="619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50000"/>
              </a:spcBef>
              <a:buClrTx/>
              <a:buSzTx/>
              <a:buFontTx/>
              <a:buNone/>
            </a:pPr>
            <a:endParaRPr lang="sl-SI" altLang="sl-SI" sz="1800"/>
          </a:p>
        </p:txBody>
      </p:sp>
      <p:sp>
        <p:nvSpPr>
          <p:cNvPr id="3078" name="Text Box 8"/>
          <p:cNvSpPr txBox="1">
            <a:spLocks noChangeArrowheads="1"/>
          </p:cNvSpPr>
          <p:nvPr/>
        </p:nvSpPr>
        <p:spPr bwMode="auto">
          <a:xfrm>
            <a:off x="1331913" y="836613"/>
            <a:ext cx="6480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2400" b="1">
                <a:solidFill>
                  <a:srgbClr val="FFFF00"/>
                </a:solidFill>
              </a:rPr>
              <a:t>Rekurzija je programska tehnika, kjer funkcija kliče samo sebe</a:t>
            </a:r>
          </a:p>
        </p:txBody>
      </p:sp>
      <p:sp>
        <p:nvSpPr>
          <p:cNvPr id="3079" name="Text Box 10"/>
          <p:cNvSpPr txBox="1">
            <a:spLocks noChangeArrowheads="1"/>
          </p:cNvSpPr>
          <p:nvPr/>
        </p:nvSpPr>
        <p:spPr bwMode="auto">
          <a:xfrm>
            <a:off x="395288" y="2643188"/>
            <a:ext cx="4537075" cy="394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sl-SI" altLang="sl-SI" sz="2200"/>
              <a:t>Bila je temna, nevihtna noč ... Ladjo so valovi premetavali naprej in nazaj, veter je zavijal med jadri in dež se je zlival na palubo. Posadka je bila zbrana ob petrolejki. Vsi so se</a:t>
            </a:r>
          </a:p>
          <a:p>
            <a:pPr eaLnBrk="1" hangingPunct="1">
              <a:spcBef>
                <a:spcPct val="0"/>
              </a:spcBef>
              <a:buClrTx/>
              <a:buSzTx/>
              <a:buFontTx/>
              <a:buNone/>
            </a:pPr>
            <a:r>
              <a:rPr lang="sl-SI" altLang="sl-SI" sz="2200"/>
              <a:t>zavijali v odeje in trepetali, ko je kapitan pričel</a:t>
            </a:r>
          </a:p>
          <a:p>
            <a:pPr eaLnBrk="1" hangingPunct="1">
              <a:spcBef>
                <a:spcPct val="0"/>
              </a:spcBef>
              <a:buClrTx/>
              <a:buSzTx/>
              <a:buFontTx/>
              <a:buNone/>
            </a:pPr>
            <a:r>
              <a:rPr lang="sl-SI" altLang="sl-SI" sz="2200"/>
              <a:t>pripovedovati zgodbo:</a:t>
            </a:r>
          </a:p>
          <a:p>
            <a:pPr eaLnBrk="1" hangingPunct="1">
              <a:spcBef>
                <a:spcPct val="0"/>
              </a:spcBef>
              <a:buClrTx/>
              <a:buSzTx/>
              <a:buFontTx/>
              <a:buNone/>
            </a:pPr>
            <a:r>
              <a:rPr lang="sl-SI" altLang="sl-SI" sz="2200" i="1"/>
              <a:t>"Bila je temna, nevihtna noč ..."</a:t>
            </a:r>
            <a:endParaRPr lang="sl-SI" altLang="sl-SI" sz="2200"/>
          </a:p>
          <a:p>
            <a:pPr eaLnBrk="1" hangingPunct="1">
              <a:spcBef>
                <a:spcPct val="50000"/>
              </a:spcBef>
              <a:buClrTx/>
              <a:buSzTx/>
              <a:buFontTx/>
              <a:buNone/>
            </a:pPr>
            <a:endParaRPr lang="sl-SI" altLang="sl-SI" sz="2200"/>
          </a:p>
        </p:txBody>
      </p:sp>
      <p:pic>
        <p:nvPicPr>
          <p:cNvPr id="308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076825" y="2662238"/>
            <a:ext cx="38195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1" name="Text Box 12"/>
          <p:cNvSpPr txBox="1">
            <a:spLocks noChangeArrowheads="1"/>
          </p:cNvSpPr>
          <p:nvPr/>
        </p:nvSpPr>
        <p:spPr bwMode="auto">
          <a:xfrm>
            <a:off x="468313" y="2205038"/>
            <a:ext cx="8351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50000"/>
              </a:spcBef>
              <a:buClrTx/>
              <a:buSzTx/>
              <a:buFontTx/>
              <a:buNone/>
            </a:pPr>
            <a:endParaRPr lang="sl-SI" altLang="sl-SI" sz="1800"/>
          </a:p>
        </p:txBody>
      </p:sp>
      <p:sp>
        <p:nvSpPr>
          <p:cNvPr id="3082" name="Text Box 13"/>
          <p:cNvSpPr txBox="1">
            <a:spLocks noChangeArrowheads="1"/>
          </p:cNvSpPr>
          <p:nvPr/>
        </p:nvSpPr>
        <p:spPr bwMode="auto">
          <a:xfrm>
            <a:off x="15875" y="2000250"/>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2400" b="1"/>
              <a:t>Dva primera rekurzij iz vsakdanjega življenja: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68313" y="1341438"/>
            <a:ext cx="7210425" cy="4789487"/>
          </a:xfrm>
        </p:spPr>
        <p:txBody>
          <a:bodyPr/>
          <a:lstStyle/>
          <a:p>
            <a:pPr eaLnBrk="1" hangingPunct="1">
              <a:defRPr/>
            </a:pPr>
            <a:r>
              <a:rPr lang="sl-SI" altLang="sl-SI" sz="2400" dirty="0" smtClean="0">
                <a:solidFill>
                  <a:srgbClr val="FFFF00"/>
                </a:solidFill>
              </a:rPr>
              <a:t>Večkratna rekurzija je po definiciji tista rekurzija, </a:t>
            </a:r>
            <a:r>
              <a:rPr lang="sl-SI" altLang="sl-SI" sz="2400" dirty="0" smtClean="0">
                <a:solidFill>
                  <a:srgbClr val="FFFF00"/>
                </a:solidFill>
              </a:rPr>
              <a:t>ki vsebuje več r</a:t>
            </a:r>
            <a:r>
              <a:rPr lang="en-GB" altLang="sl-SI" sz="2400" dirty="0" err="1" smtClean="0">
                <a:solidFill>
                  <a:srgbClr val="FFFF00"/>
                </a:solidFill>
              </a:rPr>
              <a:t>ekur</a:t>
            </a:r>
            <a:r>
              <a:rPr lang="sl-SI" altLang="sl-SI" sz="2400" dirty="0" smtClean="0">
                <a:solidFill>
                  <a:srgbClr val="FFFF00"/>
                </a:solidFill>
              </a:rPr>
              <a:t>z</a:t>
            </a:r>
            <a:r>
              <a:rPr lang="en-GB" altLang="sl-SI" sz="2400" dirty="0" err="1" smtClean="0">
                <a:solidFill>
                  <a:srgbClr val="FFFF00"/>
                </a:solidFill>
              </a:rPr>
              <a:t>ivni</a:t>
            </a:r>
            <a:r>
              <a:rPr lang="sl-SI" altLang="sl-SI" sz="2400" dirty="0" smtClean="0">
                <a:solidFill>
                  <a:srgbClr val="FFFF00"/>
                </a:solidFill>
              </a:rPr>
              <a:t>h</a:t>
            </a:r>
            <a:r>
              <a:rPr lang="en-GB" altLang="sl-SI" sz="2400" dirty="0" smtClean="0">
                <a:solidFill>
                  <a:srgbClr val="FFFF00"/>
                </a:solidFill>
              </a:rPr>
              <a:t> </a:t>
            </a:r>
            <a:r>
              <a:rPr lang="en-GB" altLang="sl-SI" sz="2400" dirty="0" err="1" smtClean="0">
                <a:solidFill>
                  <a:srgbClr val="FFFF00"/>
                </a:solidFill>
              </a:rPr>
              <a:t>klic</a:t>
            </a:r>
            <a:r>
              <a:rPr lang="sl-SI" altLang="sl-SI" sz="2400" dirty="0" err="1" smtClean="0">
                <a:solidFill>
                  <a:srgbClr val="FFFF00"/>
                </a:solidFill>
              </a:rPr>
              <a:t>ev</a:t>
            </a:r>
            <a:r>
              <a:rPr lang="en-GB" altLang="sl-SI" sz="2400" dirty="0" smtClean="0">
                <a:solidFill>
                  <a:srgbClr val="FFFF00"/>
                </a:solidFill>
              </a:rPr>
              <a:t> </a:t>
            </a:r>
            <a:r>
              <a:rPr lang="sl-SI" altLang="sl-SI" sz="2400" smtClean="0">
                <a:solidFill>
                  <a:srgbClr val="FFFF00"/>
                </a:solidFill>
              </a:rPr>
              <a:t>znotraj iste funkcije.</a:t>
            </a:r>
            <a:endParaRPr lang="sl-SI" altLang="sl-SI" sz="2400" dirty="0" smtClean="0">
              <a:solidFill>
                <a:srgbClr val="FFFF00"/>
              </a:solidFill>
            </a:endParaRPr>
          </a:p>
          <a:p>
            <a:pPr eaLnBrk="1" hangingPunct="1">
              <a:defRPr/>
            </a:pPr>
            <a:r>
              <a:rPr lang="sl-SI" altLang="sl-SI" sz="2400" dirty="0" smtClean="0">
                <a:solidFill>
                  <a:srgbClr val="FFFF00"/>
                </a:solidFill>
              </a:rPr>
              <a:t>Enako kot pri ostalih vrstah rekurzije velja, da moramo imeti vsaj en ustavitveni pogoj.</a:t>
            </a:r>
          </a:p>
          <a:p>
            <a:pPr eaLnBrk="1" hangingPunct="1">
              <a:defRPr/>
            </a:pPr>
            <a:r>
              <a:rPr lang="sl-SI" altLang="sl-SI" sz="2400" dirty="0" smtClean="0">
                <a:solidFill>
                  <a:schemeClr val="tx2"/>
                </a:solidFill>
              </a:rPr>
              <a:t>Primeri uporabe:</a:t>
            </a:r>
          </a:p>
          <a:p>
            <a:pPr lvl="1" eaLnBrk="1" hangingPunct="1">
              <a:defRPr/>
            </a:pPr>
            <a:r>
              <a:rPr lang="sl-SI" altLang="sl-SI" sz="2000" dirty="0" smtClean="0">
                <a:solidFill>
                  <a:schemeClr val="tx2"/>
                </a:solidFill>
              </a:rPr>
              <a:t>Pri dinamičnih podatkovnih strukturah kot so dvojiška drevesa, AVL drevo, 2-3 drevo, ipd.</a:t>
            </a:r>
          </a:p>
          <a:p>
            <a:pPr lvl="1" eaLnBrk="1" hangingPunct="1">
              <a:defRPr/>
            </a:pPr>
            <a:r>
              <a:rPr lang="sl-SI" altLang="sl-SI" sz="2000" dirty="0" smtClean="0">
                <a:solidFill>
                  <a:schemeClr val="tx2"/>
                </a:solidFill>
              </a:rPr>
              <a:t>Pri preiskovanju prostora</a:t>
            </a:r>
          </a:p>
          <a:p>
            <a:pPr lvl="1" eaLnBrk="1" hangingPunct="1">
              <a:defRPr/>
            </a:pPr>
            <a:r>
              <a:rPr lang="sl-SI" altLang="sl-SI" sz="2000" dirty="0" smtClean="0">
                <a:solidFill>
                  <a:schemeClr val="tx2"/>
                </a:solidFill>
              </a:rPr>
              <a:t>Pri računanju določenih matematičnih zaporedjih, kot je npr. Fibonaccijevo zaporedje</a:t>
            </a:r>
          </a:p>
          <a:p>
            <a:pPr lvl="1" eaLnBrk="1" hangingPunct="1">
              <a:defRPr/>
            </a:pPr>
            <a:r>
              <a:rPr lang="sl-SI" altLang="sl-SI" sz="2000" dirty="0" smtClean="0">
                <a:solidFill>
                  <a:schemeClr val="tx2"/>
                </a:solidFill>
              </a:rPr>
              <a:t>Pri razvrščanjih podatkov (npr. algoritem </a:t>
            </a:r>
            <a:r>
              <a:rPr lang="sl-SI" altLang="sl-SI" sz="2000" dirty="0" err="1" smtClean="0">
                <a:solidFill>
                  <a:schemeClr val="tx2"/>
                </a:solidFill>
              </a:rPr>
              <a:t>QuickSort</a:t>
            </a:r>
            <a:r>
              <a:rPr lang="sl-SI" altLang="sl-SI" sz="2000" dirty="0" smtClean="0">
                <a:solidFill>
                  <a:schemeClr val="tx2"/>
                </a:solidFill>
              </a:rPr>
              <a:t>)</a:t>
            </a:r>
            <a:r>
              <a:rPr lang="sl-SI" altLang="sl-SI" sz="2000" dirty="0" smtClean="0">
                <a:solidFill>
                  <a:srgbClr val="FFFF00"/>
                </a:solidFill>
              </a:rPr>
              <a:t>	</a:t>
            </a:r>
          </a:p>
          <a:p>
            <a:pPr eaLnBrk="1" hangingPunct="1">
              <a:buFont typeface="Wingdings" panose="05000000000000000000" pitchFamily="2" charset="2"/>
              <a:buNone/>
              <a:defRPr/>
            </a:pPr>
            <a:endParaRPr lang="en-GB" altLang="sl-SI" sz="2400" dirty="0" smtClean="0">
              <a:solidFill>
                <a:srgbClr val="FFFF00"/>
              </a:solidFill>
            </a:endParaRPr>
          </a:p>
          <a:p>
            <a:pPr eaLnBrk="1" hangingPunct="1">
              <a:defRPr/>
            </a:pPr>
            <a:endParaRPr lang="sl-SI" altLang="sl-SI" sz="2400" dirty="0" smtClean="0">
              <a:solidFill>
                <a:srgbClr val="FFFF00"/>
              </a:solidFill>
            </a:endParaRPr>
          </a:p>
        </p:txBody>
      </p:sp>
      <p:sp>
        <p:nvSpPr>
          <p:cNvPr id="17412" name="Rectangle 4"/>
          <p:cNvSpPr>
            <a:spLocks noChangeArrowheads="1"/>
          </p:cNvSpPr>
          <p:nvPr/>
        </p:nvSpPr>
        <p:spPr bwMode="auto">
          <a:xfrm>
            <a:off x="827088" y="260350"/>
            <a:ext cx="777398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60" tIns="44280" rIns="90360" bIns="44280" anchor="ctr"/>
          <a:lstStyle>
            <a:lvl1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1pPr>
            <a:lvl2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2pPr>
            <a:lvl3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3pPr>
            <a:lvl4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4pPr>
            <a:lvl5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5pPr>
            <a:lvl6pPr marL="4572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6pPr>
            <a:lvl7pPr marL="9144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7pPr>
            <a:lvl8pPr marL="13716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8pPr>
            <a:lvl9pPr marL="18288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defRPr/>
            </a:pPr>
            <a:r>
              <a:rPr lang="sl-SI" altLang="sl-SI" sz="3200" b="1" smtClean="0">
                <a:solidFill>
                  <a:srgbClr val="FFFF00"/>
                </a:solidFill>
              </a:rPr>
              <a:t>Večkratna rekurzija</a:t>
            </a:r>
            <a:endParaRPr lang="en-GB" altLang="sl-SI" sz="3200" b="1" smtClean="0">
              <a:solidFill>
                <a:srgbClr val="FFFF00"/>
              </a:solidFill>
            </a:endParaRPr>
          </a:p>
        </p:txBody>
      </p:sp>
      <p:pic>
        <p:nvPicPr>
          <p:cNvPr id="12292" name="Picture 8" descr="w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1844824"/>
            <a:ext cx="12239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68313" y="0"/>
            <a:ext cx="8229600" cy="981075"/>
          </a:xfrm>
        </p:spPr>
        <p:txBody>
          <a:bodyPr/>
          <a:lstStyle/>
          <a:p>
            <a:pPr eaLnBrk="1" hangingPunct="1">
              <a:defRPr/>
            </a:pPr>
            <a:r>
              <a:rPr lang="sl-SI" altLang="sl-SI" sz="2800" dirty="0" smtClean="0">
                <a:solidFill>
                  <a:srgbClr val="FFFF00"/>
                </a:solidFill>
              </a:rPr>
              <a:t>Primer večkratne (dvojiške) rekurzije – Fibonaccijevo zaporedje</a:t>
            </a:r>
          </a:p>
        </p:txBody>
      </p:sp>
      <p:graphicFrame>
        <p:nvGraphicFramePr>
          <p:cNvPr id="13315" name="Object 6">
            <a:hlinkClick r:id="" action="ppaction://ole?verb=0"/>
          </p:cNvPr>
          <p:cNvGraphicFramePr>
            <a:graphicFrameLocks/>
          </p:cNvGraphicFramePr>
          <p:nvPr>
            <p:ph idx="1"/>
          </p:nvPr>
        </p:nvGraphicFramePr>
        <p:xfrm>
          <a:off x="5219700" y="1196975"/>
          <a:ext cx="2089150" cy="1152525"/>
        </p:xfrm>
        <a:graphic>
          <a:graphicData uri="http://schemas.openxmlformats.org/presentationml/2006/ole">
            <mc:AlternateContent xmlns:mc="http://schemas.openxmlformats.org/markup-compatibility/2006">
              <mc:Choice xmlns:v="urn:schemas-microsoft-com:vml" Requires="v">
                <p:oleObj spid="_x0000_s13321" name="Microsoft Equation 3.0" r:id="rId3" imgW="1282700" imgH="711200" progId="Equation.3">
                  <p:embed/>
                </p:oleObj>
              </mc:Choice>
              <mc:Fallback>
                <p:oleObj name="Microsoft Equation 3.0" r:id="rId3" imgW="1282700" imgH="7112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196975"/>
                        <a:ext cx="2089150" cy="11525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8"/>
          <p:cNvSpPr txBox="1">
            <a:spLocks noChangeArrowheads="1"/>
          </p:cNvSpPr>
          <p:nvPr/>
        </p:nvSpPr>
        <p:spPr bwMode="auto">
          <a:xfrm>
            <a:off x="395288" y="1989138"/>
            <a:ext cx="4392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9pPr>
          </a:lstStyle>
          <a:p>
            <a:pPr eaLnBrk="1" hangingPunct="1">
              <a:spcBef>
                <a:spcPct val="50000"/>
              </a:spcBef>
              <a:buClrTx/>
              <a:buSzTx/>
              <a:buFontTx/>
              <a:buChar char="•"/>
            </a:pPr>
            <a:endParaRPr lang="sl-SI" altLang="sl-SI" sz="1800"/>
          </a:p>
        </p:txBody>
      </p:sp>
      <p:sp>
        <p:nvSpPr>
          <p:cNvPr id="13317" name="Text Box 9"/>
          <p:cNvSpPr txBox="1">
            <a:spLocks noChangeArrowheads="1"/>
          </p:cNvSpPr>
          <p:nvPr/>
        </p:nvSpPr>
        <p:spPr bwMode="auto">
          <a:xfrm>
            <a:off x="395288" y="1341438"/>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9pPr>
          </a:lstStyle>
          <a:p>
            <a:pPr eaLnBrk="1" hangingPunct="1">
              <a:spcBef>
                <a:spcPct val="50000"/>
              </a:spcBef>
              <a:buClrTx/>
              <a:buSzTx/>
              <a:buFontTx/>
              <a:buChar char="•"/>
            </a:pPr>
            <a:r>
              <a:rPr lang="sl-SI" altLang="sl-SI" sz="2000"/>
              <a:t> Fibonaccijevo zaporedje je definirano      rekurzivno na naslednji način:</a:t>
            </a:r>
          </a:p>
        </p:txBody>
      </p:sp>
      <p:sp>
        <p:nvSpPr>
          <p:cNvPr id="13318" name="Text Box 10"/>
          <p:cNvSpPr txBox="1">
            <a:spLocks noChangeArrowheads="1"/>
          </p:cNvSpPr>
          <p:nvPr/>
        </p:nvSpPr>
        <p:spPr bwMode="auto">
          <a:xfrm>
            <a:off x="395288" y="2420938"/>
            <a:ext cx="81375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9pPr>
          </a:lstStyle>
          <a:p>
            <a:pPr eaLnBrk="1" hangingPunct="1">
              <a:spcBef>
                <a:spcPct val="0"/>
              </a:spcBef>
              <a:buClrTx/>
              <a:buSzTx/>
              <a:buFontTx/>
              <a:buNone/>
            </a:pPr>
            <a:r>
              <a:rPr lang="sl-SI" altLang="sl-SI" sz="2000" dirty="0" err="1" smtClean="0"/>
              <a:t>long</a:t>
            </a:r>
            <a:r>
              <a:rPr lang="sl-SI" altLang="sl-SI" sz="2000" dirty="0" smtClean="0"/>
              <a:t> </a:t>
            </a:r>
            <a:r>
              <a:rPr lang="sl-SI" altLang="sl-SI" sz="2000" dirty="0" err="1"/>
              <a:t>Fib</a:t>
            </a:r>
            <a:r>
              <a:rPr lang="sl-SI" altLang="sl-SI" sz="2000" dirty="0"/>
              <a:t>(</a:t>
            </a:r>
            <a:r>
              <a:rPr lang="sl-SI" altLang="sl-SI" sz="2000" dirty="0" err="1"/>
              <a:t>int</a:t>
            </a:r>
            <a:r>
              <a:rPr lang="sl-SI" altLang="sl-SI" sz="2000" dirty="0"/>
              <a:t> k)</a:t>
            </a:r>
          </a:p>
          <a:p>
            <a:pPr eaLnBrk="1" hangingPunct="1">
              <a:spcBef>
                <a:spcPct val="0"/>
              </a:spcBef>
              <a:buClrTx/>
              <a:buSzTx/>
              <a:buFontTx/>
              <a:buNone/>
            </a:pPr>
            <a:r>
              <a:rPr lang="sl-SI" altLang="sl-SI" sz="2000" dirty="0"/>
              <a:t>{</a:t>
            </a:r>
          </a:p>
          <a:p>
            <a:pPr eaLnBrk="1" hangingPunct="1">
              <a:spcBef>
                <a:spcPct val="0"/>
              </a:spcBef>
              <a:buClrTx/>
              <a:buSzTx/>
              <a:buFontTx/>
              <a:buNone/>
            </a:pPr>
            <a:r>
              <a:rPr lang="sl-SI" altLang="sl-SI" sz="2000" dirty="0"/>
              <a:t> </a:t>
            </a:r>
            <a:r>
              <a:rPr lang="sl-SI" altLang="sl-SI" sz="2000" dirty="0" err="1"/>
              <a:t>if</a:t>
            </a:r>
            <a:r>
              <a:rPr lang="sl-SI" altLang="sl-SI" sz="2000" dirty="0"/>
              <a:t> (k==1 || k==0) </a:t>
            </a:r>
            <a:r>
              <a:rPr lang="sl-SI" altLang="sl-SI" sz="2000" dirty="0" err="1"/>
              <a:t>return</a:t>
            </a:r>
            <a:r>
              <a:rPr lang="sl-SI" altLang="sl-SI" sz="2000" dirty="0"/>
              <a:t>(1);</a:t>
            </a:r>
          </a:p>
          <a:p>
            <a:pPr eaLnBrk="1" hangingPunct="1">
              <a:spcBef>
                <a:spcPct val="0"/>
              </a:spcBef>
              <a:buClrTx/>
              <a:buSzTx/>
              <a:buFontTx/>
              <a:buNone/>
            </a:pPr>
            <a:r>
              <a:rPr lang="sl-SI" altLang="sl-SI" sz="2000" dirty="0"/>
              <a:t> </a:t>
            </a:r>
            <a:r>
              <a:rPr lang="sl-SI" altLang="sl-SI" sz="2000" dirty="0" err="1"/>
              <a:t>else</a:t>
            </a:r>
            <a:r>
              <a:rPr lang="sl-SI" altLang="sl-SI" sz="2000" dirty="0"/>
              <a:t> </a:t>
            </a:r>
            <a:r>
              <a:rPr lang="sl-SI" altLang="sl-SI" sz="2000" dirty="0" err="1"/>
              <a:t>return</a:t>
            </a:r>
            <a:r>
              <a:rPr lang="sl-SI" altLang="sl-SI" sz="2000" dirty="0"/>
              <a:t> (</a:t>
            </a:r>
            <a:r>
              <a:rPr lang="sl-SI" altLang="sl-SI" sz="2000" dirty="0" err="1"/>
              <a:t>Fib</a:t>
            </a:r>
            <a:r>
              <a:rPr lang="sl-SI" altLang="sl-SI" sz="2000" dirty="0"/>
              <a:t>(k-1) + </a:t>
            </a:r>
            <a:r>
              <a:rPr lang="sl-SI" altLang="sl-SI" sz="2000" dirty="0" err="1"/>
              <a:t>Fib</a:t>
            </a:r>
            <a:r>
              <a:rPr lang="sl-SI" altLang="sl-SI" sz="2000" dirty="0"/>
              <a:t>(k-2));</a:t>
            </a:r>
          </a:p>
          <a:p>
            <a:pPr eaLnBrk="1" hangingPunct="1">
              <a:spcBef>
                <a:spcPct val="0"/>
              </a:spcBef>
              <a:buClrTx/>
              <a:buSzTx/>
              <a:buFontTx/>
              <a:buNone/>
            </a:pPr>
            <a:r>
              <a:rPr lang="sl-SI" altLang="sl-SI" sz="2000" dirty="0"/>
              <a:t>}</a:t>
            </a:r>
          </a:p>
          <a:p>
            <a:pPr eaLnBrk="1" hangingPunct="1">
              <a:spcBef>
                <a:spcPct val="0"/>
              </a:spcBef>
              <a:buClrTx/>
              <a:buSzTx/>
              <a:buFontTx/>
              <a:buNone/>
            </a:pPr>
            <a:r>
              <a:rPr lang="sl-SI" altLang="sl-SI" sz="2000" dirty="0" err="1" smtClean="0"/>
              <a:t>int</a:t>
            </a:r>
            <a:r>
              <a:rPr lang="sl-SI" altLang="sl-SI" sz="2000" dirty="0" smtClean="0"/>
              <a:t> </a:t>
            </a:r>
            <a:r>
              <a:rPr lang="sl-SI" altLang="sl-SI" sz="2000" dirty="0" err="1"/>
              <a:t>main</a:t>
            </a:r>
            <a:r>
              <a:rPr lang="sl-SI" altLang="sl-SI" sz="2000" dirty="0"/>
              <a:t>()</a:t>
            </a:r>
          </a:p>
          <a:p>
            <a:pPr eaLnBrk="1" hangingPunct="1">
              <a:spcBef>
                <a:spcPct val="0"/>
              </a:spcBef>
              <a:buClrTx/>
              <a:buSzTx/>
              <a:buFontTx/>
              <a:buNone/>
            </a:pPr>
            <a:r>
              <a:rPr lang="sl-SI" altLang="sl-SI" sz="2000" dirty="0"/>
              <a:t>{</a:t>
            </a:r>
            <a:r>
              <a:rPr lang="sl-SI" altLang="sl-SI" sz="2000" dirty="0" err="1"/>
              <a:t>int</a:t>
            </a:r>
            <a:r>
              <a:rPr lang="sl-SI" altLang="sl-SI" sz="2000" dirty="0"/>
              <a:t> n;</a:t>
            </a:r>
          </a:p>
          <a:p>
            <a:pPr eaLnBrk="1" hangingPunct="1">
              <a:spcBef>
                <a:spcPct val="0"/>
              </a:spcBef>
              <a:buClrTx/>
              <a:buSzTx/>
              <a:buFontTx/>
              <a:buNone/>
            </a:pPr>
            <a:r>
              <a:rPr lang="sl-SI" altLang="sl-SI" sz="2000" dirty="0"/>
              <a:t> </a:t>
            </a:r>
            <a:r>
              <a:rPr lang="sl-SI" altLang="sl-SI" sz="2000" dirty="0" smtClean="0"/>
              <a:t>cin &gt;&gt; n;</a:t>
            </a:r>
            <a:endParaRPr lang="sl-SI" altLang="sl-SI" sz="2000" dirty="0"/>
          </a:p>
          <a:p>
            <a:pPr eaLnBrk="1" hangingPunct="1">
              <a:spcBef>
                <a:spcPct val="0"/>
              </a:spcBef>
              <a:buClrTx/>
              <a:buSzTx/>
              <a:buFontTx/>
              <a:buNone/>
            </a:pPr>
            <a:r>
              <a:rPr lang="sl-SI" altLang="sl-SI" sz="2000" dirty="0"/>
              <a:t> </a:t>
            </a:r>
            <a:r>
              <a:rPr lang="sl-SI" altLang="sl-SI" sz="2000" dirty="0" err="1"/>
              <a:t>if</a:t>
            </a:r>
            <a:r>
              <a:rPr lang="sl-SI" altLang="sl-SI" sz="2000" dirty="0"/>
              <a:t> (n&gt;0) </a:t>
            </a:r>
            <a:r>
              <a:rPr lang="sl-SI" altLang="sl-SI" sz="2000" dirty="0" err="1" smtClean="0"/>
              <a:t>cout</a:t>
            </a:r>
            <a:r>
              <a:rPr lang="sl-SI" altLang="sl-SI" sz="2000" dirty="0" smtClean="0"/>
              <a:t> &lt;&lt;</a:t>
            </a:r>
            <a:r>
              <a:rPr lang="sl-SI" altLang="sl-SI" sz="2000" dirty="0" err="1" smtClean="0"/>
              <a:t>Fib</a:t>
            </a:r>
            <a:r>
              <a:rPr lang="sl-SI" altLang="sl-SI" sz="2000" dirty="0" smtClean="0"/>
              <a:t>(n);</a:t>
            </a:r>
            <a:endParaRPr lang="sl-SI" altLang="sl-SI" sz="2000" dirty="0"/>
          </a:p>
          <a:p>
            <a:pPr eaLnBrk="1" hangingPunct="1">
              <a:spcBef>
                <a:spcPct val="0"/>
              </a:spcBef>
              <a:buClrTx/>
              <a:buSzTx/>
              <a:buFontTx/>
              <a:buNone/>
            </a:pPr>
            <a:r>
              <a:rPr lang="sl-SI" altLang="sl-SI" sz="2000" dirty="0"/>
              <a:t> </a:t>
            </a:r>
            <a:r>
              <a:rPr lang="sl-SI" altLang="sl-SI" sz="2000" dirty="0" err="1"/>
              <a:t>else</a:t>
            </a:r>
            <a:endParaRPr lang="sl-SI" altLang="sl-SI" sz="2000" dirty="0"/>
          </a:p>
          <a:p>
            <a:pPr eaLnBrk="1" hangingPunct="1">
              <a:spcBef>
                <a:spcPct val="0"/>
              </a:spcBef>
              <a:buClrTx/>
              <a:buSzTx/>
              <a:buFontTx/>
              <a:buNone/>
            </a:pPr>
            <a:r>
              <a:rPr lang="sl-SI" altLang="sl-SI" sz="2000" dirty="0"/>
              <a:t> </a:t>
            </a:r>
            <a:r>
              <a:rPr lang="sl-SI" altLang="sl-SI" sz="2000" dirty="0" err="1" smtClean="0"/>
              <a:t>cout</a:t>
            </a:r>
            <a:r>
              <a:rPr lang="sl-SI" altLang="sl-SI" sz="2000" dirty="0" smtClean="0"/>
              <a:t> &lt;&lt; "</a:t>
            </a:r>
            <a:r>
              <a:rPr lang="sl-SI" altLang="sl-SI" sz="2000" dirty="0"/>
              <a:t>Vneseno </a:t>
            </a:r>
            <a:r>
              <a:rPr lang="sl-SI" altLang="sl-SI" sz="2000" dirty="0" err="1"/>
              <a:t>stevilo</a:t>
            </a:r>
            <a:r>
              <a:rPr lang="sl-SI" altLang="sl-SI" sz="2000" dirty="0"/>
              <a:t> mora biti </a:t>
            </a:r>
            <a:r>
              <a:rPr lang="sl-SI" altLang="sl-SI" sz="2000" dirty="0" smtClean="0"/>
              <a:t>pozitivno;</a:t>
            </a:r>
          </a:p>
          <a:p>
            <a:pPr eaLnBrk="1" hangingPunct="1">
              <a:spcBef>
                <a:spcPct val="0"/>
              </a:spcBef>
              <a:buClrTx/>
              <a:buSzTx/>
              <a:buFontTx/>
              <a:buNone/>
            </a:pPr>
            <a:r>
              <a:rPr lang="sl-SI" altLang="sl-SI" sz="2000" dirty="0" err="1" smtClean="0"/>
              <a:t>return</a:t>
            </a:r>
            <a:r>
              <a:rPr lang="sl-SI" altLang="sl-SI" sz="2000" dirty="0" smtClean="0"/>
              <a:t> 0;</a:t>
            </a:r>
            <a:endParaRPr lang="sl-SI" altLang="sl-SI" sz="2000" dirty="0"/>
          </a:p>
          <a:p>
            <a:pPr eaLnBrk="1" hangingPunct="1">
              <a:spcBef>
                <a:spcPct val="0"/>
              </a:spcBef>
              <a:buClrTx/>
              <a:buSzTx/>
              <a:buFontTx/>
              <a:buNone/>
            </a:pPr>
            <a:r>
              <a:rPr lang="sl-SI" altLang="sl-SI" sz="2000" dirty="0"/>
              <a: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052513"/>
          </a:xfrm>
        </p:spPr>
        <p:txBody>
          <a:bodyPr/>
          <a:lstStyle/>
          <a:p>
            <a:pPr eaLnBrk="1" hangingPunct="1">
              <a:defRPr/>
            </a:pPr>
            <a:r>
              <a:rPr lang="sl-SI" altLang="sl-SI" sz="3200" b="1" smtClean="0">
                <a:solidFill>
                  <a:srgbClr val="FFFF00"/>
                </a:solidFill>
              </a:rPr>
              <a:t>REKURZIJA - lastnosti</a:t>
            </a:r>
          </a:p>
        </p:txBody>
      </p:sp>
      <p:sp>
        <p:nvSpPr>
          <p:cNvPr id="12292" name="Rectangle 4"/>
          <p:cNvSpPr>
            <a:spLocks noChangeArrowheads="1"/>
          </p:cNvSpPr>
          <p:nvPr/>
        </p:nvSpPr>
        <p:spPr bwMode="auto">
          <a:xfrm>
            <a:off x="323850" y="981075"/>
            <a:ext cx="85693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90000"/>
              <a:buFont typeface="Wingdings" panose="05000000000000000000" pitchFamily="2" charset="2"/>
              <a:defRPr sz="3600">
                <a:solidFill>
                  <a:schemeClr val="tx1"/>
                </a:solidFill>
                <a:effectLst>
                  <a:outerShdw blurRad="38100" dist="38100" dir="2700000" algn="tl">
                    <a:srgbClr val="000000"/>
                  </a:outerShdw>
                </a:effectLst>
                <a:latin typeface="Arial" panose="020B0604020202020204" pitchFamily="34" charset="0"/>
              </a:defRPr>
            </a:lvl1pPr>
            <a:lvl2pPr algn="ctr">
              <a:spcBef>
                <a:spcPct val="20000"/>
              </a:spcBef>
              <a:defRPr sz="2800">
                <a:solidFill>
                  <a:schemeClr val="tx1"/>
                </a:solidFill>
                <a:effectLst>
                  <a:outerShdw blurRad="38100" dist="38100" dir="2700000" algn="tl">
                    <a:srgbClr val="000000"/>
                  </a:outerShdw>
                </a:effectLst>
                <a:latin typeface="Arial" panose="020B0604020202020204" pitchFamily="34" charset="0"/>
              </a:defRPr>
            </a:lvl2pPr>
            <a:lvl3pPr algn="ctr">
              <a:spcBef>
                <a:spcPct val="20000"/>
              </a:spcBef>
              <a:buClr>
                <a:schemeClr val="accent2"/>
              </a:buClr>
              <a:buSzPct val="9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3pPr>
            <a:lvl4pPr algn="ctr">
              <a:spcBef>
                <a:spcPct val="20000"/>
              </a:spcBef>
              <a:defRPr sz="2000">
                <a:solidFill>
                  <a:schemeClr val="tx1"/>
                </a:solidFill>
                <a:effectLst>
                  <a:outerShdw blurRad="38100" dist="38100" dir="2700000" algn="tl">
                    <a:srgbClr val="000000"/>
                  </a:outerShdw>
                </a:effectLst>
                <a:latin typeface="Arial" panose="020B0604020202020204" pitchFamily="34" charset="0"/>
              </a:defRPr>
            </a:lvl4pPr>
            <a:lvl5pPr algn="ctr">
              <a:spcBef>
                <a:spcPct val="20000"/>
              </a:spcBef>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algn="ctr" fontAlgn="base">
              <a:spcBef>
                <a:spcPct val="20000"/>
              </a:spcBef>
              <a:spcAft>
                <a:spcPct val="0"/>
              </a:spcAft>
              <a:buClr>
                <a:schemeClr val="folHlink"/>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algn="l" eaLnBrk="1" hangingPunct="1">
              <a:buSzPct val="75000"/>
              <a:buFont typeface="Wingdings" panose="05000000000000000000" pitchFamily="2" charset="2"/>
              <a:buBlip>
                <a:blip r:embed="rId2"/>
              </a:buBlip>
              <a:defRPr/>
            </a:pPr>
            <a:r>
              <a:rPr lang="sl-SI" altLang="sl-SI" sz="2400" dirty="0" smtClean="0"/>
              <a:t> Na 1. pogled precej težje razumljiva programska tehnika kot iteracija. Vendar  je v določenih primerih nepogrešljiva.</a:t>
            </a:r>
          </a:p>
          <a:p>
            <a:pPr algn="l" eaLnBrk="1" hangingPunct="1">
              <a:buSzPct val="75000"/>
              <a:defRPr/>
            </a:pPr>
            <a:endParaRPr lang="sl-SI" altLang="sl-SI" sz="2400" dirty="0" smtClean="0"/>
          </a:p>
          <a:p>
            <a:pPr algn="l" eaLnBrk="1" hangingPunct="1">
              <a:buSzPct val="75000"/>
              <a:buFont typeface="Wingdings" panose="05000000000000000000" pitchFamily="2" charset="2"/>
              <a:buBlip>
                <a:blip r:embed="rId2"/>
              </a:buBlip>
              <a:defRPr/>
            </a:pPr>
            <a:r>
              <a:rPr lang="sl-SI" altLang="sl-SI" sz="2400" dirty="0" smtClean="0">
                <a:solidFill>
                  <a:srgbClr val="FFFF00"/>
                </a:solidFill>
              </a:rPr>
              <a:t> </a:t>
            </a:r>
            <a:r>
              <a:rPr lang="sl-SI" altLang="sl-SI" sz="2400" dirty="0" smtClean="0"/>
              <a:t>Rekurzija potrebuje tako kot iterativne zanke neko ustavitveno točko, kjer se zanka konča.</a:t>
            </a:r>
          </a:p>
          <a:p>
            <a:pPr algn="l" eaLnBrk="1" hangingPunct="1">
              <a:buSzPct val="75000"/>
              <a:defRPr/>
            </a:pPr>
            <a:endParaRPr lang="sl-SI" altLang="sl-SI" sz="2400" dirty="0" smtClean="0"/>
          </a:p>
          <a:p>
            <a:pPr algn="l" eaLnBrk="1" hangingPunct="1">
              <a:buSzPct val="75000"/>
              <a:buFont typeface="Wingdings" panose="05000000000000000000" pitchFamily="2" charset="2"/>
              <a:buBlip>
                <a:blip r:embed="rId2"/>
              </a:buBlip>
              <a:defRPr/>
            </a:pPr>
            <a:r>
              <a:rPr lang="sl-SI" altLang="sl-SI" sz="2400" dirty="0" smtClean="0"/>
              <a:t> Običajno imajo rekurzivne metode večje število argumentov kot funkcije implementirane z iteracijo (zanke). Z njimi namreč krmilimo delovanje rekurzije.</a:t>
            </a:r>
          </a:p>
          <a:p>
            <a:pPr algn="l" eaLnBrk="1" hangingPunct="1">
              <a:buSzPct val="75000"/>
              <a:defRPr/>
            </a:pPr>
            <a:endParaRPr lang="sl-SI" altLang="sl-SI" sz="2400" dirty="0" smtClean="0"/>
          </a:p>
          <a:p>
            <a:pPr algn="l" eaLnBrk="1" hangingPunct="1">
              <a:buSzPct val="75000"/>
              <a:buFont typeface="Wingdings" panose="05000000000000000000" pitchFamily="2" charset="2"/>
              <a:buBlip>
                <a:blip r:embed="rId2"/>
              </a:buBlip>
              <a:defRPr/>
            </a:pPr>
            <a:r>
              <a:rPr lang="sl-SI" altLang="sl-SI" sz="2400" dirty="0" smtClean="0"/>
              <a:t> Pri tem rekurzija sprotno shranjuje vse spremenljivke in razne notranje zaznamke na nek sklop, ki mu rečemo sklad. Ta deluje po sistemu LIFO/FILO.</a:t>
            </a:r>
          </a:p>
          <a:p>
            <a:pPr algn="l" eaLnBrk="1" hangingPunct="1">
              <a:buSzPct val="75000"/>
              <a:defRPr/>
            </a:pPr>
            <a:endParaRPr lang="sl-SI" altLang="sl-SI" sz="2200" dirty="0" smtClean="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0"/>
            <a:ext cx="8229600" cy="558800"/>
          </a:xfrm>
        </p:spPr>
        <p:txBody>
          <a:bodyPr/>
          <a:lstStyle/>
          <a:p>
            <a:pPr eaLnBrk="1" hangingPunct="1">
              <a:defRPr/>
            </a:pPr>
            <a:r>
              <a:rPr lang="sl-SI" altLang="sl-SI" sz="2800" smtClean="0"/>
              <a:t>Preprost primer rekurzije</a:t>
            </a:r>
          </a:p>
        </p:txBody>
      </p:sp>
      <p:sp>
        <p:nvSpPr>
          <p:cNvPr id="7171" name="Rectangle 3"/>
          <p:cNvSpPr>
            <a:spLocks noGrp="1" noChangeArrowheads="1"/>
          </p:cNvSpPr>
          <p:nvPr>
            <p:ph type="body" idx="1"/>
          </p:nvPr>
        </p:nvSpPr>
        <p:spPr>
          <a:xfrm>
            <a:off x="468313" y="836613"/>
            <a:ext cx="8229600" cy="4679950"/>
          </a:xfrm>
        </p:spPr>
        <p:txBody>
          <a:bodyPr/>
          <a:lstStyle/>
          <a:p>
            <a:pPr eaLnBrk="1" hangingPunct="1">
              <a:lnSpc>
                <a:spcPct val="80000"/>
              </a:lnSpc>
              <a:buFont typeface="Wingdings" panose="05000000000000000000" pitchFamily="2" charset="2"/>
              <a:buNone/>
              <a:defRPr/>
            </a:pPr>
            <a:r>
              <a:rPr lang="sl-SI" altLang="sl-SI" sz="2200" dirty="0" err="1" smtClean="0"/>
              <a:t>void</a:t>
            </a:r>
            <a:r>
              <a:rPr lang="sl-SI" altLang="sl-SI" sz="2200" dirty="0" smtClean="0"/>
              <a:t> </a:t>
            </a:r>
            <a:r>
              <a:rPr lang="sl-SI" altLang="sl-SI" sz="2200" dirty="0" err="1" smtClean="0"/>
              <a:t>count_down</a:t>
            </a:r>
            <a:r>
              <a:rPr lang="sl-SI" altLang="sl-SI" sz="2200" dirty="0" smtClean="0"/>
              <a:t> (</a:t>
            </a:r>
            <a:r>
              <a:rPr lang="sl-SI" altLang="sl-SI" sz="2200" dirty="0" err="1" smtClean="0"/>
              <a:t>int</a:t>
            </a:r>
            <a:r>
              <a:rPr lang="sl-SI" altLang="sl-SI" sz="2200" dirty="0" smtClean="0"/>
              <a:t> st);    </a:t>
            </a:r>
          </a:p>
          <a:p>
            <a:pPr eaLnBrk="1" hangingPunct="1">
              <a:lnSpc>
                <a:spcPct val="80000"/>
              </a:lnSpc>
              <a:buFont typeface="Wingdings" panose="05000000000000000000" pitchFamily="2" charset="2"/>
              <a:buNone/>
              <a:defRPr/>
            </a:pPr>
            <a:r>
              <a:rPr lang="sl-SI" altLang="sl-SI" sz="2200" dirty="0" err="1" smtClean="0"/>
              <a:t>int</a:t>
            </a:r>
            <a:r>
              <a:rPr lang="sl-SI" altLang="sl-SI" sz="2200" dirty="0" smtClean="0"/>
              <a:t> </a:t>
            </a:r>
            <a:r>
              <a:rPr lang="sl-SI" altLang="sl-SI" sz="2200" dirty="0" err="1" smtClean="0"/>
              <a:t>main</a:t>
            </a:r>
            <a:r>
              <a:rPr lang="sl-SI" altLang="sl-SI" sz="2200" dirty="0" smtClean="0"/>
              <a:t>()</a:t>
            </a:r>
          </a:p>
          <a:p>
            <a:pPr eaLnBrk="1" hangingPunct="1">
              <a:lnSpc>
                <a:spcPct val="80000"/>
              </a:lnSpc>
              <a:buFont typeface="Wingdings" panose="05000000000000000000" pitchFamily="2" charset="2"/>
              <a:buNone/>
              <a:defRPr/>
            </a:pPr>
            <a:r>
              <a:rPr lang="sl-SI" altLang="sl-SI" sz="2200" dirty="0" smtClean="0"/>
              <a:t>{</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t>int</a:t>
            </a:r>
            <a:r>
              <a:rPr lang="sl-SI" altLang="sl-SI" sz="2200" dirty="0" smtClean="0"/>
              <a:t> </a:t>
            </a:r>
            <a:r>
              <a:rPr lang="sl-SI" altLang="sl-SI" sz="2200" dirty="0" err="1" smtClean="0"/>
              <a:t>index</a:t>
            </a:r>
            <a:r>
              <a:rPr lang="sl-SI" altLang="sl-SI" sz="2200" dirty="0" smtClean="0"/>
              <a:t>=8;</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t>count_down</a:t>
            </a:r>
            <a:r>
              <a:rPr lang="sl-SI" altLang="sl-SI" sz="2200" dirty="0" smtClean="0"/>
              <a:t> (</a:t>
            </a:r>
            <a:r>
              <a:rPr lang="sl-SI" altLang="sl-SI" sz="2200" dirty="0" err="1" smtClean="0"/>
              <a:t>index</a:t>
            </a:r>
            <a:r>
              <a:rPr lang="sl-SI" altLang="sl-SI" sz="2200" dirty="0" smtClean="0"/>
              <a:t>);</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t>return</a:t>
            </a:r>
            <a:r>
              <a:rPr lang="sl-SI" altLang="sl-SI" sz="2200" dirty="0" smtClean="0"/>
              <a:t> 0;</a:t>
            </a:r>
          </a:p>
          <a:p>
            <a:pPr eaLnBrk="1" hangingPunct="1">
              <a:lnSpc>
                <a:spcPct val="80000"/>
              </a:lnSpc>
              <a:buFont typeface="Wingdings" panose="05000000000000000000" pitchFamily="2" charset="2"/>
              <a:buNone/>
              <a:defRPr/>
            </a:pPr>
            <a:r>
              <a:rPr lang="sl-SI" altLang="sl-SI" sz="2200" dirty="0" smtClean="0"/>
              <a:t>}</a:t>
            </a:r>
          </a:p>
          <a:p>
            <a:pPr eaLnBrk="1" hangingPunct="1">
              <a:lnSpc>
                <a:spcPct val="80000"/>
              </a:lnSpc>
              <a:buFont typeface="Wingdings" panose="05000000000000000000" pitchFamily="2" charset="2"/>
              <a:buNone/>
              <a:defRPr/>
            </a:pPr>
            <a:r>
              <a:rPr lang="sl-SI" altLang="sl-SI" sz="2200" dirty="0" err="1" smtClean="0"/>
              <a:t>void</a:t>
            </a:r>
            <a:r>
              <a:rPr lang="sl-SI" altLang="sl-SI" sz="2200" dirty="0" smtClean="0"/>
              <a:t> </a:t>
            </a:r>
            <a:r>
              <a:rPr lang="sl-SI" altLang="sl-SI" sz="2200" dirty="0" err="1" smtClean="0"/>
              <a:t>count_down</a:t>
            </a:r>
            <a:r>
              <a:rPr lang="sl-SI" altLang="sl-SI" sz="2200" dirty="0" smtClean="0"/>
              <a:t> (</a:t>
            </a:r>
            <a:r>
              <a:rPr lang="sl-SI" altLang="sl-SI" sz="2200" dirty="0" err="1" smtClean="0"/>
              <a:t>int</a:t>
            </a:r>
            <a:r>
              <a:rPr lang="sl-SI" altLang="sl-SI" sz="2200" dirty="0" smtClean="0"/>
              <a:t> st)</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t>cout</a:t>
            </a:r>
            <a:r>
              <a:rPr lang="sl-SI" altLang="sl-SI" sz="2200" dirty="0" smtClean="0"/>
              <a:t> &lt;&lt; st &lt;&lt; </a:t>
            </a:r>
            <a:r>
              <a:rPr lang="sl-SI" altLang="sl-SI" sz="2200" dirty="0" err="1" smtClean="0"/>
              <a:t>endl</a:t>
            </a:r>
            <a:r>
              <a:rPr lang="sl-SI" altLang="sl-SI" sz="2200" dirty="0" smtClean="0"/>
              <a:t>;</a:t>
            </a:r>
          </a:p>
          <a:p>
            <a:pPr marL="0" indent="0" eaLnBrk="1" hangingPunct="1">
              <a:lnSpc>
                <a:spcPct val="80000"/>
              </a:lnSpc>
              <a:buFont typeface="Wingdings" panose="05000000000000000000" pitchFamily="2" charset="2"/>
              <a:buNone/>
              <a:defRPr/>
            </a:pPr>
            <a:r>
              <a:rPr lang="sl-SI" altLang="sl-SI" sz="2200" dirty="0" smtClean="0"/>
              <a:t>   st--;</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solidFill>
                  <a:srgbClr val="FFFF00"/>
                </a:solidFill>
              </a:rPr>
              <a:t>if</a:t>
            </a:r>
            <a:r>
              <a:rPr lang="sl-SI" altLang="sl-SI" sz="2200" dirty="0" smtClean="0">
                <a:solidFill>
                  <a:srgbClr val="FFFF00"/>
                </a:solidFill>
              </a:rPr>
              <a:t> (st &gt; 0)              /* Ustavitveni pogoj */</a:t>
            </a:r>
          </a:p>
          <a:p>
            <a:pPr eaLnBrk="1" hangingPunct="1">
              <a:lnSpc>
                <a:spcPct val="80000"/>
              </a:lnSpc>
              <a:buFont typeface="Wingdings" panose="05000000000000000000" pitchFamily="2" charset="2"/>
              <a:buNone/>
              <a:defRPr/>
            </a:pPr>
            <a:r>
              <a:rPr lang="sl-SI" altLang="sl-SI" sz="2200" dirty="0" smtClean="0">
                <a:solidFill>
                  <a:srgbClr val="FFFF00"/>
                </a:solidFill>
              </a:rPr>
              <a:t>    </a:t>
            </a:r>
            <a:r>
              <a:rPr lang="sl-SI" altLang="sl-SI" sz="2200" dirty="0" err="1" smtClean="0">
                <a:solidFill>
                  <a:srgbClr val="FFFF00"/>
                </a:solidFill>
              </a:rPr>
              <a:t>count_down</a:t>
            </a:r>
            <a:r>
              <a:rPr lang="sl-SI" altLang="sl-SI" sz="2200" dirty="0" smtClean="0">
                <a:solidFill>
                  <a:srgbClr val="FFFF00"/>
                </a:solidFill>
              </a:rPr>
              <a:t>(st);    /* klic funkcije same sebe */</a:t>
            </a:r>
          </a:p>
          <a:p>
            <a:pPr eaLnBrk="1" hangingPunct="1">
              <a:lnSpc>
                <a:spcPct val="80000"/>
              </a:lnSpc>
              <a:buFont typeface="Wingdings" panose="05000000000000000000" pitchFamily="2" charset="2"/>
              <a:buNone/>
              <a:defRPr/>
            </a:pPr>
            <a:r>
              <a:rPr lang="sl-SI" altLang="sl-SI" sz="2200" dirty="0" smtClean="0"/>
              <a:t>}</a:t>
            </a:r>
          </a:p>
        </p:txBody>
      </p:sp>
      <p:sp>
        <p:nvSpPr>
          <p:cNvPr id="5124" name="PoljeZBesedilom 1"/>
          <p:cNvSpPr txBox="1">
            <a:spLocks noChangeArrowheads="1"/>
          </p:cNvSpPr>
          <p:nvPr/>
        </p:nvSpPr>
        <p:spPr bwMode="auto">
          <a:xfrm>
            <a:off x="406400" y="5589588"/>
            <a:ext cx="83534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sl-SI" altLang="sl-SI" sz="2200">
                <a:solidFill>
                  <a:srgbClr val="FFFF00"/>
                </a:solidFill>
              </a:rPr>
              <a:t>V zgornjem primeru gre za najpreprostejšo vrsto rekurzije, ki je rečemo rekurzija na repu ali repna rekurzija.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half" idx="1"/>
          </p:nvPr>
        </p:nvSpPr>
        <p:spPr>
          <a:xfrm>
            <a:off x="0" y="908050"/>
            <a:ext cx="5003800" cy="5041900"/>
          </a:xfrm>
        </p:spPr>
        <p:txBody>
          <a:bodyPr/>
          <a:lstStyle/>
          <a:p>
            <a:pPr eaLnBrk="1" hangingPunct="1">
              <a:defRPr/>
            </a:pPr>
            <a:r>
              <a:rPr lang="sl-SI" altLang="sl-SI" sz="2200" b="1" dirty="0" smtClean="0">
                <a:solidFill>
                  <a:srgbClr val="FFFF00"/>
                </a:solidFill>
              </a:rPr>
              <a:t>Sklad je pomnilniška struktura, ki deluje po principu LIFO/FILO (Last In First Out / First In Last Out)</a:t>
            </a:r>
          </a:p>
          <a:p>
            <a:pPr eaLnBrk="1" hangingPunct="1">
              <a:defRPr/>
            </a:pPr>
            <a:r>
              <a:rPr lang="sl-SI" altLang="sl-SI" sz="2200" dirty="0" smtClean="0"/>
              <a:t>To pomeni, da tisti element, ki ga damo na sklad kot 1., zapusti sklad zadnji. Delovanje sklada si lahko predstavljamo kot valj, v katerega spuščamo kroglice. Tista kroglica, ki smo jo prvo spustili v valj, je na dnu. Zato bo valj zapustila zadnja.</a:t>
            </a:r>
          </a:p>
          <a:p>
            <a:pPr eaLnBrk="1" hangingPunct="1">
              <a:defRPr/>
            </a:pPr>
            <a:r>
              <a:rPr lang="sl-SI" altLang="sl-SI" sz="2200" dirty="0" smtClean="0"/>
              <a:t>Primer delovanja sklada za prejšnji program:</a:t>
            </a:r>
          </a:p>
        </p:txBody>
      </p:sp>
      <p:sp>
        <p:nvSpPr>
          <p:cNvPr id="6147" name="Text Box 4"/>
          <p:cNvSpPr txBox="1">
            <a:spLocks noChangeArrowheads="1"/>
          </p:cNvSpPr>
          <p:nvPr/>
        </p:nvSpPr>
        <p:spPr bwMode="auto">
          <a:xfrm>
            <a:off x="468313" y="188913"/>
            <a:ext cx="8207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50000"/>
              </a:spcBef>
              <a:buClrTx/>
              <a:buSzTx/>
              <a:buFontTx/>
              <a:buNone/>
            </a:pPr>
            <a:endParaRPr lang="sl-SI" altLang="sl-SI" sz="1800"/>
          </a:p>
        </p:txBody>
      </p:sp>
      <p:sp>
        <p:nvSpPr>
          <p:cNvPr id="6148" name="Text Box 5"/>
          <p:cNvSpPr txBox="1">
            <a:spLocks noChangeArrowheads="1"/>
          </p:cNvSpPr>
          <p:nvPr/>
        </p:nvSpPr>
        <p:spPr bwMode="auto">
          <a:xfrm>
            <a:off x="395288" y="0"/>
            <a:ext cx="828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2800">
                <a:solidFill>
                  <a:srgbClr val="FFFF00"/>
                </a:solidFill>
              </a:rPr>
              <a:t>Rekurzija &amp; Sklad</a:t>
            </a:r>
          </a:p>
        </p:txBody>
      </p:sp>
      <p:graphicFrame>
        <p:nvGraphicFramePr>
          <p:cNvPr id="8218" name="Group 26"/>
          <p:cNvGraphicFramePr>
            <a:graphicFrameLocks noGrp="1"/>
          </p:cNvGraphicFramePr>
          <p:nvPr>
            <p:ph sz="half" idx="2"/>
          </p:nvPr>
        </p:nvGraphicFramePr>
        <p:xfrm>
          <a:off x="6877050" y="1628775"/>
          <a:ext cx="2020888" cy="4243388"/>
        </p:xfrm>
        <a:graphic>
          <a:graphicData uri="http://schemas.openxmlformats.org/drawingml/2006/table">
            <a:tbl>
              <a:tblPr/>
              <a:tblGrid>
                <a:gridCol w="2020888">
                  <a:extLst>
                    <a:ext uri="{9D8B030D-6E8A-4147-A177-3AD203B41FA5}">
                      <a16:colId xmlns:a16="http://schemas.microsoft.com/office/drawing/2014/main" val="4228247723"/>
                    </a:ext>
                  </a:extLst>
                </a:gridCol>
              </a:tblGrid>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4427100"/>
                  </a:ext>
                </a:extLst>
              </a:tr>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4369310"/>
                  </a:ext>
                </a:extLst>
              </a:tr>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0335605"/>
                  </a:ext>
                </a:extLst>
              </a:tr>
              <a:tr h="5318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128511"/>
                  </a:ext>
                </a:extLst>
              </a:tr>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179778"/>
                  </a:ext>
                </a:extLst>
              </a:tr>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7539464"/>
                  </a:ext>
                </a:extLst>
              </a:tr>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7660669"/>
                  </a:ext>
                </a:extLst>
              </a:tr>
              <a:tr h="5302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sl-SI" altLang="sl-SI" sz="22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st=8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9060887"/>
                  </a:ext>
                </a:extLst>
              </a:tr>
            </a:tbl>
          </a:graphicData>
        </a:graphic>
      </p:graphicFrame>
      <p:sp>
        <p:nvSpPr>
          <p:cNvPr id="6169" name="Line 29"/>
          <p:cNvSpPr>
            <a:spLocks noChangeShapeType="1"/>
          </p:cNvSpPr>
          <p:nvPr/>
        </p:nvSpPr>
        <p:spPr bwMode="auto">
          <a:xfrm flipV="1">
            <a:off x="1692275" y="5013325"/>
            <a:ext cx="3816350" cy="287338"/>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l-SI"/>
          </a:p>
        </p:txBody>
      </p:sp>
      <p:sp>
        <p:nvSpPr>
          <p:cNvPr id="6170" name="Text Box 30"/>
          <p:cNvSpPr txBox="1">
            <a:spLocks noChangeArrowheads="1"/>
          </p:cNvSpPr>
          <p:nvPr/>
        </p:nvSpPr>
        <p:spPr bwMode="auto">
          <a:xfrm>
            <a:off x="7164388" y="59499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50000"/>
              </a:spcBef>
              <a:buClrTx/>
              <a:buSzTx/>
              <a:buFontTx/>
              <a:buNone/>
            </a:pPr>
            <a:r>
              <a:rPr lang="sl-SI" altLang="sl-SI" sz="1800" b="1">
                <a:solidFill>
                  <a:srgbClr val="FFFF00"/>
                </a:solidFill>
              </a:rPr>
              <a:t>dno sklada</a:t>
            </a:r>
          </a:p>
        </p:txBody>
      </p:sp>
      <p:sp>
        <p:nvSpPr>
          <p:cNvPr id="6171" name="Text Box 31"/>
          <p:cNvSpPr txBox="1">
            <a:spLocks noChangeArrowheads="1"/>
          </p:cNvSpPr>
          <p:nvPr/>
        </p:nvSpPr>
        <p:spPr bwMode="auto">
          <a:xfrm>
            <a:off x="7164388" y="1196975"/>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50000"/>
              </a:spcBef>
              <a:buClrTx/>
              <a:buSzTx/>
              <a:buFontTx/>
              <a:buNone/>
            </a:pPr>
            <a:r>
              <a:rPr lang="sl-SI" altLang="sl-SI" sz="1800" b="1">
                <a:solidFill>
                  <a:srgbClr val="FFFF00"/>
                </a:solidFill>
              </a:rPr>
              <a:t>vrh sklada</a:t>
            </a:r>
          </a:p>
        </p:txBody>
      </p:sp>
      <p:grpSp>
        <p:nvGrpSpPr>
          <p:cNvPr id="6172" name="Group 36"/>
          <p:cNvGrpSpPr>
            <a:grpSpLocks/>
          </p:cNvGrpSpPr>
          <p:nvPr/>
        </p:nvGrpSpPr>
        <p:grpSpPr bwMode="auto">
          <a:xfrm>
            <a:off x="5508625" y="1412875"/>
            <a:ext cx="1295400" cy="649288"/>
            <a:chOff x="3424" y="935"/>
            <a:chExt cx="816" cy="409"/>
          </a:xfrm>
        </p:grpSpPr>
        <p:sp>
          <p:nvSpPr>
            <p:cNvPr id="6180" name="AutoShape 34"/>
            <p:cNvSpPr>
              <a:spLocks noChangeArrowheads="1"/>
            </p:cNvSpPr>
            <p:nvPr/>
          </p:nvSpPr>
          <p:spPr bwMode="auto">
            <a:xfrm>
              <a:off x="3424" y="935"/>
              <a:ext cx="816" cy="409"/>
            </a:xfrm>
            <a:prstGeom prst="leftArrow">
              <a:avLst>
                <a:gd name="adj1" fmla="val 50000"/>
                <a:gd name="adj2" fmla="val 49878"/>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endParaRPr lang="sl-SI" altLang="sl-SI" sz="1800"/>
            </a:p>
          </p:txBody>
        </p:sp>
        <p:sp>
          <p:nvSpPr>
            <p:cNvPr id="6181" name="Text Box 35"/>
            <p:cNvSpPr txBox="1">
              <a:spLocks noChangeArrowheads="1"/>
            </p:cNvSpPr>
            <p:nvPr/>
          </p:nvSpPr>
          <p:spPr bwMode="auto">
            <a:xfrm>
              <a:off x="3742" y="1026"/>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1800" b="1">
                  <a:solidFill>
                    <a:srgbClr val="FFFF00"/>
                  </a:solidFill>
                </a:rPr>
                <a:t>1.</a:t>
              </a:r>
            </a:p>
          </p:txBody>
        </p:sp>
      </p:grpSp>
      <p:grpSp>
        <p:nvGrpSpPr>
          <p:cNvPr id="6173" name="Group 37"/>
          <p:cNvGrpSpPr>
            <a:grpSpLocks/>
          </p:cNvGrpSpPr>
          <p:nvPr/>
        </p:nvGrpSpPr>
        <p:grpSpPr bwMode="auto">
          <a:xfrm>
            <a:off x="5508625" y="2205038"/>
            <a:ext cx="1295400" cy="577850"/>
            <a:chOff x="3424" y="935"/>
            <a:chExt cx="816" cy="409"/>
          </a:xfrm>
        </p:grpSpPr>
        <p:sp>
          <p:nvSpPr>
            <p:cNvPr id="6178" name="AutoShape 38"/>
            <p:cNvSpPr>
              <a:spLocks noChangeArrowheads="1"/>
            </p:cNvSpPr>
            <p:nvPr/>
          </p:nvSpPr>
          <p:spPr bwMode="auto">
            <a:xfrm>
              <a:off x="3424" y="935"/>
              <a:ext cx="816" cy="409"/>
            </a:xfrm>
            <a:prstGeom prst="leftArrow">
              <a:avLst>
                <a:gd name="adj1" fmla="val 50000"/>
                <a:gd name="adj2" fmla="val 49878"/>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endParaRPr lang="sl-SI" altLang="sl-SI" sz="1800"/>
            </a:p>
          </p:txBody>
        </p:sp>
        <p:sp>
          <p:nvSpPr>
            <p:cNvPr id="6179" name="Text Box 39"/>
            <p:cNvSpPr txBox="1">
              <a:spLocks noChangeArrowheads="1"/>
            </p:cNvSpPr>
            <p:nvPr/>
          </p:nvSpPr>
          <p:spPr bwMode="auto">
            <a:xfrm>
              <a:off x="3742" y="1026"/>
              <a:ext cx="45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1800" b="1">
                  <a:solidFill>
                    <a:srgbClr val="FFFF00"/>
                  </a:solidFill>
                </a:rPr>
                <a:t>2.</a:t>
              </a:r>
            </a:p>
          </p:txBody>
        </p:sp>
      </p:grpSp>
      <p:grpSp>
        <p:nvGrpSpPr>
          <p:cNvPr id="6174" name="Group 40"/>
          <p:cNvGrpSpPr>
            <a:grpSpLocks/>
          </p:cNvGrpSpPr>
          <p:nvPr/>
        </p:nvGrpSpPr>
        <p:grpSpPr bwMode="auto">
          <a:xfrm>
            <a:off x="5508625" y="5300663"/>
            <a:ext cx="1295400" cy="649287"/>
            <a:chOff x="3424" y="935"/>
            <a:chExt cx="816" cy="409"/>
          </a:xfrm>
        </p:grpSpPr>
        <p:sp>
          <p:nvSpPr>
            <p:cNvPr id="6176" name="AutoShape 41"/>
            <p:cNvSpPr>
              <a:spLocks noChangeArrowheads="1"/>
            </p:cNvSpPr>
            <p:nvPr/>
          </p:nvSpPr>
          <p:spPr bwMode="auto">
            <a:xfrm>
              <a:off x="3424" y="935"/>
              <a:ext cx="816" cy="409"/>
            </a:xfrm>
            <a:prstGeom prst="leftArrow">
              <a:avLst>
                <a:gd name="adj1" fmla="val 50000"/>
                <a:gd name="adj2" fmla="val 49878"/>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endParaRPr lang="sl-SI" altLang="sl-SI" sz="1800"/>
            </a:p>
          </p:txBody>
        </p:sp>
        <p:sp>
          <p:nvSpPr>
            <p:cNvPr id="6177" name="Text Box 42"/>
            <p:cNvSpPr txBox="1">
              <a:spLocks noChangeArrowheads="1"/>
            </p:cNvSpPr>
            <p:nvPr/>
          </p:nvSpPr>
          <p:spPr bwMode="auto">
            <a:xfrm>
              <a:off x="3742" y="1026"/>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1800" b="1">
                  <a:solidFill>
                    <a:srgbClr val="FFFF00"/>
                  </a:solidFill>
                </a:rPr>
                <a:t>8.</a:t>
              </a:r>
            </a:p>
          </p:txBody>
        </p:sp>
      </p:grpSp>
      <p:sp>
        <p:nvSpPr>
          <p:cNvPr id="6175" name="Text Box 43"/>
          <p:cNvSpPr txBox="1">
            <a:spLocks noChangeArrowheads="1"/>
          </p:cNvSpPr>
          <p:nvPr/>
        </p:nvSpPr>
        <p:spPr bwMode="auto">
          <a:xfrm>
            <a:off x="6156325" y="2924175"/>
            <a:ext cx="360363"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sl-SI" altLang="sl-SI" sz="1800" b="1">
                <a:solidFill>
                  <a:srgbClr val="FFFF00"/>
                </a:solidFill>
              </a:rPr>
              <a:t>.</a:t>
            </a:r>
          </a:p>
          <a:p>
            <a:pPr algn="ctr" eaLnBrk="1" hangingPunct="1">
              <a:spcBef>
                <a:spcPct val="50000"/>
              </a:spcBef>
              <a:buClrTx/>
              <a:buSzTx/>
              <a:buFontTx/>
              <a:buNone/>
            </a:pPr>
            <a:r>
              <a:rPr lang="sl-SI" altLang="sl-SI" sz="1800" b="1">
                <a:solidFill>
                  <a:srgbClr val="FFFF00"/>
                </a:solidFill>
              </a:rPr>
              <a:t>.</a:t>
            </a:r>
          </a:p>
          <a:p>
            <a:pPr algn="ctr" eaLnBrk="1" hangingPunct="1">
              <a:spcBef>
                <a:spcPct val="50000"/>
              </a:spcBef>
              <a:buClrTx/>
              <a:buSzTx/>
              <a:buFontTx/>
              <a:buNone/>
            </a:pPr>
            <a:r>
              <a:rPr lang="sl-SI" altLang="sl-SI" sz="1800" b="1">
                <a:solidFill>
                  <a:srgbClr val="FFFF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0"/>
            <a:ext cx="8229600" cy="558800"/>
          </a:xfrm>
        </p:spPr>
        <p:txBody>
          <a:bodyPr/>
          <a:lstStyle/>
          <a:p>
            <a:pPr eaLnBrk="1" hangingPunct="1">
              <a:defRPr/>
            </a:pPr>
            <a:r>
              <a:rPr lang="sl-SI" altLang="sl-SI" sz="2800" dirty="0" smtClean="0">
                <a:solidFill>
                  <a:srgbClr val="FFFF00"/>
                </a:solidFill>
              </a:rPr>
              <a:t>Rekurzija z izvajanjem za nazaj</a:t>
            </a:r>
          </a:p>
        </p:txBody>
      </p:sp>
      <p:sp>
        <p:nvSpPr>
          <p:cNvPr id="7171" name="Rectangle 3"/>
          <p:cNvSpPr>
            <a:spLocks noGrp="1" noChangeArrowheads="1"/>
          </p:cNvSpPr>
          <p:nvPr>
            <p:ph type="body" idx="1"/>
          </p:nvPr>
        </p:nvSpPr>
        <p:spPr>
          <a:xfrm>
            <a:off x="250825" y="2708275"/>
            <a:ext cx="8229600" cy="3313113"/>
          </a:xfrm>
        </p:spPr>
        <p:txBody>
          <a:bodyPr/>
          <a:lstStyle/>
          <a:p>
            <a:pPr eaLnBrk="1" hangingPunct="1">
              <a:lnSpc>
                <a:spcPct val="80000"/>
              </a:lnSpc>
              <a:buFont typeface="Wingdings" panose="05000000000000000000" pitchFamily="2" charset="2"/>
              <a:buNone/>
              <a:defRPr/>
            </a:pPr>
            <a:endParaRPr lang="sl-SI" altLang="sl-SI" sz="2200" dirty="0" smtClean="0"/>
          </a:p>
          <a:p>
            <a:pPr eaLnBrk="1" hangingPunct="1">
              <a:lnSpc>
                <a:spcPct val="80000"/>
              </a:lnSpc>
              <a:buFont typeface="Wingdings" panose="05000000000000000000" pitchFamily="2" charset="2"/>
              <a:buNone/>
              <a:defRPr/>
            </a:pPr>
            <a:r>
              <a:rPr lang="sl-SI" altLang="sl-SI" sz="2200" dirty="0" err="1" smtClean="0"/>
              <a:t>void</a:t>
            </a:r>
            <a:r>
              <a:rPr lang="sl-SI" altLang="sl-SI" sz="2200" dirty="0" smtClean="0"/>
              <a:t> </a:t>
            </a:r>
            <a:r>
              <a:rPr lang="sl-SI" altLang="sl-SI" sz="2200" dirty="0" err="1" smtClean="0"/>
              <a:t>count_down</a:t>
            </a:r>
            <a:r>
              <a:rPr lang="sl-SI" altLang="sl-SI" sz="2200" dirty="0" smtClean="0"/>
              <a:t> (</a:t>
            </a:r>
            <a:r>
              <a:rPr lang="sl-SI" altLang="sl-SI" sz="2200" dirty="0" err="1" smtClean="0"/>
              <a:t>int</a:t>
            </a:r>
            <a:r>
              <a:rPr lang="sl-SI" altLang="sl-SI" sz="2200" dirty="0" smtClean="0"/>
              <a:t> st)</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t>cout</a:t>
            </a:r>
            <a:r>
              <a:rPr lang="sl-SI" altLang="sl-SI" sz="2200" dirty="0" smtClean="0"/>
              <a:t> &lt;&lt; "Shranjujem na sklad vrednost števca", &lt;&lt; st &lt;&lt;</a:t>
            </a:r>
            <a:r>
              <a:rPr lang="sl-SI" altLang="sl-SI" sz="2200" dirty="0" err="1" smtClean="0"/>
              <a:t>endl</a:t>
            </a:r>
            <a:r>
              <a:rPr lang="sl-SI" altLang="sl-SI" sz="2200" dirty="0" smtClean="0"/>
              <a:t>;</a:t>
            </a:r>
          </a:p>
          <a:p>
            <a:pPr eaLnBrk="1" hangingPunct="1">
              <a:lnSpc>
                <a:spcPct val="80000"/>
              </a:lnSpc>
              <a:buFont typeface="Wingdings" panose="05000000000000000000" pitchFamily="2" charset="2"/>
              <a:buNone/>
              <a:defRPr/>
            </a:pPr>
            <a:r>
              <a:rPr lang="sl-SI" altLang="sl-SI" sz="2200" dirty="0"/>
              <a:t> </a:t>
            </a:r>
            <a:r>
              <a:rPr lang="sl-SI" altLang="sl-SI" sz="2200" dirty="0" smtClean="0"/>
              <a:t>  st--;</a:t>
            </a:r>
          </a:p>
          <a:p>
            <a:pPr eaLnBrk="1" hangingPunct="1">
              <a:lnSpc>
                <a:spcPct val="80000"/>
              </a:lnSpc>
              <a:buFont typeface="Wingdings" panose="05000000000000000000" pitchFamily="2" charset="2"/>
              <a:buNone/>
              <a:defRPr/>
            </a:pPr>
            <a:r>
              <a:rPr lang="sl-SI" altLang="sl-SI" sz="2200" dirty="0" smtClean="0">
                <a:solidFill>
                  <a:srgbClr val="FFFF00"/>
                </a:solidFill>
              </a:rPr>
              <a:t>   </a:t>
            </a:r>
            <a:r>
              <a:rPr lang="sl-SI" altLang="sl-SI" sz="2200" dirty="0" err="1" smtClean="0">
                <a:solidFill>
                  <a:srgbClr val="FFFF00"/>
                </a:solidFill>
              </a:rPr>
              <a:t>if</a:t>
            </a:r>
            <a:r>
              <a:rPr lang="sl-SI" altLang="sl-SI" sz="2200" dirty="0" smtClean="0">
                <a:solidFill>
                  <a:srgbClr val="FFFF00"/>
                </a:solidFill>
              </a:rPr>
              <a:t> (st &gt; 0) </a:t>
            </a:r>
            <a:r>
              <a:rPr lang="sl-SI" altLang="sl-SI" sz="2200" dirty="0" err="1" smtClean="0">
                <a:solidFill>
                  <a:srgbClr val="FFFF00"/>
                </a:solidFill>
              </a:rPr>
              <a:t>count_down</a:t>
            </a:r>
            <a:r>
              <a:rPr lang="sl-SI" altLang="sl-SI" sz="2200" dirty="0" smtClean="0">
                <a:solidFill>
                  <a:srgbClr val="FFFF00"/>
                </a:solidFill>
              </a:rPr>
              <a:t>(st);    </a:t>
            </a:r>
          </a:p>
          <a:p>
            <a:pPr eaLnBrk="1" hangingPunct="1">
              <a:lnSpc>
                <a:spcPct val="80000"/>
              </a:lnSpc>
              <a:buFont typeface="Wingdings" panose="05000000000000000000" pitchFamily="2" charset="2"/>
              <a:buNone/>
              <a:defRPr/>
            </a:pPr>
            <a:endParaRPr lang="sl-SI" altLang="sl-SI" sz="2200" dirty="0" smtClean="0">
              <a:solidFill>
                <a:srgbClr val="FFFF00"/>
              </a:solidFill>
            </a:endParaRPr>
          </a:p>
          <a:p>
            <a:pPr eaLnBrk="1" hangingPunct="1">
              <a:lnSpc>
                <a:spcPct val="80000"/>
              </a:lnSpc>
              <a:buFont typeface="Wingdings" panose="05000000000000000000" pitchFamily="2" charset="2"/>
              <a:buNone/>
              <a:defRPr/>
            </a:pPr>
            <a:r>
              <a:rPr lang="sl-SI" altLang="sl-SI" sz="2200" dirty="0" smtClean="0">
                <a:solidFill>
                  <a:srgbClr val="FFFF00"/>
                </a:solidFill>
              </a:rPr>
              <a:t>   </a:t>
            </a:r>
            <a:r>
              <a:rPr lang="sl-SI" altLang="sl-SI" sz="2200" dirty="0" smtClean="0"/>
              <a:t>/*Spodnji izpis se bo začel izvrševati  šele za tem, ko ustavitveni pogoj ne bo veljal več */</a:t>
            </a:r>
          </a:p>
          <a:p>
            <a:pPr eaLnBrk="1" hangingPunct="1">
              <a:lnSpc>
                <a:spcPct val="80000"/>
              </a:lnSpc>
              <a:buFont typeface="Wingdings" panose="05000000000000000000" pitchFamily="2" charset="2"/>
              <a:buNone/>
              <a:defRPr/>
            </a:pPr>
            <a:r>
              <a:rPr lang="sl-SI" altLang="sl-SI" sz="2200" dirty="0" smtClean="0"/>
              <a:t>    </a:t>
            </a:r>
            <a:r>
              <a:rPr lang="sl-SI" altLang="sl-SI" sz="2200" dirty="0" err="1" smtClean="0"/>
              <a:t>cout</a:t>
            </a:r>
            <a:r>
              <a:rPr lang="sl-SI" altLang="sl-SI" sz="2200" dirty="0" smtClean="0"/>
              <a:t> &lt;&lt; "Števec je enak: " &lt;&lt; st &lt;&lt; </a:t>
            </a:r>
            <a:r>
              <a:rPr lang="sl-SI" altLang="sl-SI" sz="2200" dirty="0" err="1" smtClean="0"/>
              <a:t>endl</a:t>
            </a:r>
            <a:r>
              <a:rPr lang="sl-SI" altLang="sl-SI" sz="2200" dirty="0" smtClean="0"/>
              <a:t>;</a:t>
            </a:r>
          </a:p>
          <a:p>
            <a:pPr eaLnBrk="1" hangingPunct="1">
              <a:lnSpc>
                <a:spcPct val="80000"/>
              </a:lnSpc>
              <a:buFont typeface="Wingdings" panose="05000000000000000000" pitchFamily="2" charset="2"/>
              <a:buNone/>
              <a:defRPr/>
            </a:pPr>
            <a:r>
              <a:rPr lang="sl-SI" altLang="sl-SI" sz="2200" dirty="0" smtClean="0"/>
              <a:t>}</a:t>
            </a:r>
          </a:p>
        </p:txBody>
      </p:sp>
      <p:sp>
        <p:nvSpPr>
          <p:cNvPr id="4" name="Rectangle 3"/>
          <p:cNvSpPr txBox="1">
            <a:spLocks noChangeArrowheads="1"/>
          </p:cNvSpPr>
          <p:nvPr/>
        </p:nvSpPr>
        <p:spPr bwMode="auto">
          <a:xfrm>
            <a:off x="468313" y="908050"/>
            <a:ext cx="801211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lnSpc>
                <a:spcPct val="80000"/>
              </a:lnSpc>
              <a:buFont typeface="Wingdings" panose="05000000000000000000" pitchFamily="2" charset="2"/>
              <a:buNone/>
              <a:defRPr/>
            </a:pPr>
            <a:r>
              <a:rPr lang="sl-SI" altLang="sl-SI" sz="2200" dirty="0" smtClean="0">
                <a:solidFill>
                  <a:srgbClr val="FFFF00"/>
                </a:solidFill>
              </a:rPr>
              <a:t>Za to vrsto rekurzije je značilno, da šele ko rekurzija doseže ustavitveno točko, se začnejo izvajati vsi neizvršeni koraki za nazaj - v obratnem vrstnem redu. Tako delovanj je možno zato, ker so vse vrednosti lokalnih spremenljivk shranjene na sklad.</a:t>
            </a:r>
          </a:p>
          <a:p>
            <a:pPr algn="ctr" eaLnBrk="1" hangingPunct="1">
              <a:lnSpc>
                <a:spcPct val="80000"/>
              </a:lnSpc>
              <a:buFont typeface="Wingdings" panose="05000000000000000000" pitchFamily="2" charset="2"/>
              <a:buNone/>
              <a:defRPr/>
            </a:pPr>
            <a:endParaRPr lang="sl-SI" altLang="sl-SI" sz="2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15888"/>
            <a:ext cx="8229600" cy="865187"/>
          </a:xfrm>
        </p:spPr>
        <p:txBody>
          <a:bodyPr/>
          <a:lstStyle/>
          <a:p>
            <a:pPr eaLnBrk="1" hangingPunct="1">
              <a:defRPr/>
            </a:pPr>
            <a:r>
              <a:rPr lang="sl-SI" altLang="sl-SI" sz="2800" dirty="0" smtClean="0">
                <a:solidFill>
                  <a:schemeClr val="tx1"/>
                </a:solidFill>
              </a:rPr>
              <a:t>Še en preprost primer obratne rekurzije, oz. rekurzije z izvajanjem za nazaj</a:t>
            </a:r>
          </a:p>
        </p:txBody>
      </p:sp>
      <p:sp>
        <p:nvSpPr>
          <p:cNvPr id="10243" name="Rectangle 3"/>
          <p:cNvSpPr>
            <a:spLocks noGrp="1" noChangeArrowheads="1"/>
          </p:cNvSpPr>
          <p:nvPr>
            <p:ph type="body" idx="1"/>
          </p:nvPr>
        </p:nvSpPr>
        <p:spPr>
          <a:xfrm>
            <a:off x="250825" y="2133600"/>
            <a:ext cx="8642350" cy="4319588"/>
          </a:xfrm>
        </p:spPr>
        <p:txBody>
          <a:bodyPr/>
          <a:lstStyle/>
          <a:p>
            <a:pPr eaLnBrk="1" hangingPunct="1">
              <a:buFont typeface="Wingdings" panose="05000000000000000000" pitchFamily="2" charset="2"/>
              <a:buNone/>
              <a:defRPr/>
            </a:pPr>
            <a:r>
              <a:rPr lang="sl-SI" altLang="sl-SI" sz="2200" dirty="0" err="1" smtClean="0"/>
              <a:t>void</a:t>
            </a:r>
            <a:r>
              <a:rPr lang="sl-SI" altLang="sl-SI" sz="2200" dirty="0" smtClean="0"/>
              <a:t> beri( )</a:t>
            </a:r>
          </a:p>
          <a:p>
            <a:pPr eaLnBrk="1" hangingPunct="1">
              <a:buFont typeface="Wingdings" panose="05000000000000000000" pitchFamily="2" charset="2"/>
              <a:buNone/>
              <a:defRPr/>
            </a:pPr>
            <a:r>
              <a:rPr lang="sl-SI" altLang="sl-SI" sz="2200" dirty="0" smtClean="0"/>
              <a:t>{ </a:t>
            </a:r>
            <a:r>
              <a:rPr lang="sl-SI" altLang="sl-SI" sz="2200" dirty="0" err="1" smtClean="0"/>
              <a:t>char</a:t>
            </a:r>
            <a:r>
              <a:rPr lang="sl-SI" altLang="sl-SI" sz="2200" dirty="0" smtClean="0"/>
              <a:t> </a:t>
            </a:r>
            <a:r>
              <a:rPr lang="sl-SI" altLang="sl-SI" sz="2200" dirty="0" err="1" smtClean="0"/>
              <a:t>zn</a:t>
            </a:r>
            <a:r>
              <a:rPr lang="sl-SI" altLang="sl-SI" sz="2200" dirty="0" smtClean="0"/>
              <a:t>;</a:t>
            </a:r>
          </a:p>
          <a:p>
            <a:pPr eaLnBrk="1" hangingPunct="1">
              <a:buFont typeface="Wingdings" panose="05000000000000000000" pitchFamily="2" charset="2"/>
              <a:buNone/>
              <a:defRPr/>
            </a:pPr>
            <a:r>
              <a:rPr lang="sl-SI" altLang="sl-SI" sz="2200" dirty="0" smtClean="0"/>
              <a:t>  cin &gt;&gt; </a:t>
            </a:r>
            <a:r>
              <a:rPr lang="sl-SI" altLang="sl-SI" sz="2200" dirty="0" err="1" smtClean="0"/>
              <a:t>zn</a:t>
            </a:r>
            <a:r>
              <a:rPr lang="sl-SI" altLang="sl-SI" sz="2200" dirty="0" smtClean="0"/>
              <a:t>:</a:t>
            </a:r>
          </a:p>
          <a:p>
            <a:pPr eaLnBrk="1" hangingPunct="1">
              <a:buFont typeface="Wingdings" panose="05000000000000000000" pitchFamily="2" charset="2"/>
              <a:buNone/>
              <a:defRPr/>
            </a:pPr>
            <a:r>
              <a:rPr lang="sl-SI" altLang="sl-SI" sz="2200" dirty="0" smtClean="0"/>
              <a:t>  </a:t>
            </a:r>
            <a:r>
              <a:rPr lang="sl-SI" altLang="sl-SI" sz="2200" dirty="0" err="1" smtClean="0"/>
              <a:t>if</a:t>
            </a:r>
            <a:r>
              <a:rPr lang="sl-SI" altLang="sl-SI" sz="2200" dirty="0" smtClean="0"/>
              <a:t> (</a:t>
            </a:r>
            <a:r>
              <a:rPr lang="sl-SI" altLang="sl-SI" sz="2200" dirty="0" err="1" smtClean="0"/>
              <a:t>zn</a:t>
            </a:r>
            <a:r>
              <a:rPr lang="sl-SI" altLang="sl-SI" sz="2200" dirty="0" smtClean="0"/>
              <a:t> != '.’) beri ( );</a:t>
            </a:r>
          </a:p>
          <a:p>
            <a:pPr eaLnBrk="1" hangingPunct="1">
              <a:buFont typeface="Wingdings" panose="05000000000000000000" pitchFamily="2" charset="2"/>
              <a:buNone/>
              <a:defRPr/>
            </a:pPr>
            <a:r>
              <a:rPr lang="sl-SI" altLang="sl-SI" sz="2200" dirty="0" smtClean="0"/>
              <a:t> </a:t>
            </a:r>
            <a:r>
              <a:rPr lang="sl-SI" altLang="sl-SI" sz="2200" dirty="0" err="1" smtClean="0"/>
              <a:t>cout</a:t>
            </a:r>
            <a:r>
              <a:rPr lang="sl-SI" altLang="sl-SI" sz="2200" dirty="0" smtClean="0"/>
              <a:t> &lt;&lt; </a:t>
            </a:r>
            <a:r>
              <a:rPr lang="sl-SI" altLang="sl-SI" sz="2200" dirty="0" err="1" smtClean="0"/>
              <a:t>zn</a:t>
            </a:r>
            <a:r>
              <a:rPr lang="sl-SI" altLang="sl-SI" sz="2200" dirty="0" smtClean="0"/>
              <a:t> &lt;&lt;</a:t>
            </a:r>
            <a:r>
              <a:rPr lang="sl-SI" altLang="sl-SI" sz="2200" dirty="0" err="1" smtClean="0"/>
              <a:t>endl</a:t>
            </a:r>
            <a:r>
              <a:rPr lang="sl-SI" altLang="sl-SI" sz="2200" dirty="0" smtClean="0"/>
              <a:t>;}</a:t>
            </a:r>
          </a:p>
          <a:p>
            <a:pPr eaLnBrk="1" hangingPunct="1">
              <a:buFont typeface="Wingdings" panose="05000000000000000000" pitchFamily="2" charset="2"/>
              <a:buNone/>
              <a:defRPr/>
            </a:pPr>
            <a:endParaRPr lang="sl-SI" altLang="sl-SI" sz="2200" dirty="0" smtClean="0"/>
          </a:p>
          <a:p>
            <a:pPr eaLnBrk="1" hangingPunct="1">
              <a:buFont typeface="Wingdings" panose="05000000000000000000" pitchFamily="2" charset="2"/>
              <a:buNone/>
              <a:defRPr/>
            </a:pPr>
            <a:r>
              <a:rPr lang="sl-SI" altLang="sl-SI" sz="2200" dirty="0" err="1" smtClean="0"/>
              <a:t>void</a:t>
            </a:r>
            <a:r>
              <a:rPr lang="sl-SI" altLang="sl-SI" sz="2200" dirty="0" smtClean="0"/>
              <a:t> </a:t>
            </a:r>
            <a:r>
              <a:rPr lang="sl-SI" altLang="sl-SI" sz="2200" dirty="0" err="1" smtClean="0"/>
              <a:t>main</a:t>
            </a:r>
            <a:r>
              <a:rPr lang="sl-SI" altLang="sl-SI" sz="2200" dirty="0" smtClean="0"/>
              <a:t>( )</a:t>
            </a:r>
          </a:p>
          <a:p>
            <a:pPr eaLnBrk="1" hangingPunct="1">
              <a:buFont typeface="Wingdings" panose="05000000000000000000" pitchFamily="2" charset="2"/>
              <a:buNone/>
              <a:defRPr/>
            </a:pPr>
            <a:r>
              <a:rPr lang="sl-SI" altLang="sl-SI" sz="2200" dirty="0" smtClean="0"/>
              <a:t>{ </a:t>
            </a:r>
            <a:r>
              <a:rPr lang="sl-SI" altLang="sl-SI" sz="2200" dirty="0" err="1" smtClean="0"/>
              <a:t>cout</a:t>
            </a:r>
            <a:r>
              <a:rPr lang="sl-SI" altLang="sl-SI" sz="2200" dirty="0" smtClean="0"/>
              <a:t> &lt;&lt; "Branje znakov in izpis v obratnem vrstnem redu" &lt;&lt; </a:t>
            </a:r>
            <a:r>
              <a:rPr lang="sl-SI" altLang="sl-SI" sz="2200" dirty="0" err="1" smtClean="0"/>
              <a:t>endl</a:t>
            </a:r>
            <a:r>
              <a:rPr lang="sl-SI" altLang="sl-SI" sz="2200" dirty="0" smtClean="0"/>
              <a:t>;</a:t>
            </a:r>
          </a:p>
          <a:p>
            <a:pPr eaLnBrk="1" hangingPunct="1">
              <a:buFont typeface="Wingdings" panose="05000000000000000000" pitchFamily="2" charset="2"/>
              <a:buNone/>
              <a:defRPr/>
            </a:pPr>
            <a:r>
              <a:rPr lang="sl-SI" altLang="sl-SI" sz="2200" dirty="0" smtClean="0"/>
              <a:t>  beri ( ); }</a:t>
            </a:r>
          </a:p>
        </p:txBody>
      </p:sp>
      <p:sp>
        <p:nvSpPr>
          <p:cNvPr id="8196" name="Text Box 4"/>
          <p:cNvSpPr txBox="1">
            <a:spLocks noChangeArrowheads="1"/>
          </p:cNvSpPr>
          <p:nvPr/>
        </p:nvSpPr>
        <p:spPr bwMode="auto">
          <a:xfrm>
            <a:off x="261938" y="1196975"/>
            <a:ext cx="84248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50000"/>
              </a:spcBef>
              <a:buClrTx/>
              <a:buSzTx/>
              <a:buFontTx/>
              <a:buNone/>
            </a:pPr>
            <a:r>
              <a:rPr lang="sl-SI" altLang="sl-SI" sz="2200"/>
              <a:t>Napišimo program, ki bo bral znake, dokler ne vnesemo ‘.’ , ter jih izpisal v obratnem vrstnem redu</a:t>
            </a:r>
            <a:r>
              <a:rPr lang="sl-SI" altLang="sl-SI" sz="180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827088" y="333375"/>
            <a:ext cx="777398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60" tIns="44280" rIns="90360" bIns="44280" anchor="ctr"/>
          <a:lstStyle>
            <a:lvl1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1pPr>
            <a:lvl2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2pPr>
            <a:lvl3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3pPr>
            <a:lvl4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4pPr>
            <a:lvl5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5pPr>
            <a:lvl6pPr marL="4572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6pPr>
            <a:lvl7pPr marL="9144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7pPr>
            <a:lvl8pPr marL="13716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8pPr>
            <a:lvl9pPr marL="18288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defRPr/>
            </a:pPr>
            <a:r>
              <a:rPr lang="en-GB" altLang="sl-SI" sz="3200" b="1" smtClean="0">
                <a:solidFill>
                  <a:srgbClr val="FFFF00"/>
                </a:solidFill>
              </a:rPr>
              <a:t>Argumenti rekurzivnih metod</a:t>
            </a:r>
          </a:p>
        </p:txBody>
      </p:sp>
      <p:sp>
        <p:nvSpPr>
          <p:cNvPr id="14341" name="Rectangle 5"/>
          <p:cNvSpPr>
            <a:spLocks noChangeArrowheads="1"/>
          </p:cNvSpPr>
          <p:nvPr/>
        </p:nvSpPr>
        <p:spPr bwMode="auto">
          <a:xfrm>
            <a:off x="539750" y="1341438"/>
            <a:ext cx="670242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60" tIns="44280" rIns="90360" bIns="44280"/>
          <a:lstStyle>
            <a:lvl1pPr marL="341313" indent="-341313" defTabSz="457200">
              <a:spcBef>
                <a:spcPct val="20000"/>
              </a:spcBef>
              <a:buClr>
                <a:schemeClr val="hlink"/>
              </a:buClr>
              <a:buSzPct val="90000"/>
              <a:buFont typeface="Wingdings" panose="05000000000000000000" pitchFamily="2" charset="2"/>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effectLst>
                  <a:outerShdw blurRad="38100" dist="38100" dir="2700000" algn="tl">
                    <a:srgbClr val="000000"/>
                  </a:outerShdw>
                </a:effectLst>
                <a:latin typeface="Arial" panose="020B0604020202020204" pitchFamily="34" charset="0"/>
              </a:defRPr>
            </a:lvl1pPr>
            <a:lvl2pPr marL="741363" indent="-284163" defTabSz="4572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defTabSz="457200">
              <a:spcBef>
                <a:spcPct val="20000"/>
              </a:spcBef>
              <a:buClr>
                <a:schemeClr val="accent2"/>
              </a:buClr>
              <a:buSzPct val="90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defTabSz="4572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defTabSz="457200">
              <a:spcBef>
                <a:spcPct val="20000"/>
              </a:spcBef>
              <a:buClr>
                <a:schemeClr val="folHlink"/>
              </a:buClr>
              <a:buSzPct val="90000"/>
              <a:buFont typeface="Wingdings" panose="05000000000000000000" pitchFamily="2" charset="2"/>
              <a:buBlip>
                <a:blip r:embed="rId4"/>
              </a:buBlip>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defTabSz="457200" fontAlgn="base">
              <a:spcBef>
                <a:spcPct val="20000"/>
              </a:spcBef>
              <a:spcAft>
                <a:spcPct val="0"/>
              </a:spcAft>
              <a:buClr>
                <a:schemeClr val="folHlink"/>
              </a:buClr>
              <a:buSzPct val="90000"/>
              <a:buFont typeface="Wingdings" panose="05000000000000000000" pitchFamily="2" charset="2"/>
              <a:buBlip>
                <a:blip r:embed="rId4"/>
              </a:buBlip>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defTabSz="457200" fontAlgn="base">
              <a:spcBef>
                <a:spcPct val="20000"/>
              </a:spcBef>
              <a:spcAft>
                <a:spcPct val="0"/>
              </a:spcAft>
              <a:buClr>
                <a:schemeClr val="folHlink"/>
              </a:buClr>
              <a:buSzPct val="90000"/>
              <a:buFont typeface="Wingdings" panose="05000000000000000000" pitchFamily="2" charset="2"/>
              <a:buBlip>
                <a:blip r:embed="rId4"/>
              </a:buBlip>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defTabSz="457200" fontAlgn="base">
              <a:spcBef>
                <a:spcPct val="20000"/>
              </a:spcBef>
              <a:spcAft>
                <a:spcPct val="0"/>
              </a:spcAft>
              <a:buClr>
                <a:schemeClr val="folHlink"/>
              </a:buClr>
              <a:buSzPct val="90000"/>
              <a:buFont typeface="Wingdings" panose="05000000000000000000" pitchFamily="2" charset="2"/>
              <a:buBlip>
                <a:blip r:embed="rId4"/>
              </a:buBlip>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defTabSz="457200" fontAlgn="base">
              <a:spcBef>
                <a:spcPct val="20000"/>
              </a:spcBef>
              <a:spcAft>
                <a:spcPct val="0"/>
              </a:spcAft>
              <a:buClr>
                <a:schemeClr val="folHlink"/>
              </a:buClr>
              <a:buSzPct val="90000"/>
              <a:buFont typeface="Wingdings" panose="05000000000000000000" pitchFamily="2" charset="2"/>
              <a:buBlip>
                <a:blip r:embed="rId4"/>
              </a:buBlip>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defRPr/>
            </a:pPr>
            <a:r>
              <a:rPr lang="en-GB" altLang="sl-SI" sz="2400" smtClean="0">
                <a:solidFill>
                  <a:srgbClr val="FFFF00"/>
                </a:solidFill>
              </a:rPr>
              <a:t>V rekurzivnih metodah je pomembno definirati argumente metode tako, da izkoriščajo rekurzijo.</a:t>
            </a:r>
          </a:p>
          <a:p>
            <a:pPr eaLnBrk="1" hangingPunct="1">
              <a:defRPr/>
            </a:pPr>
            <a:r>
              <a:rPr lang="en-GB" altLang="sl-SI" sz="2400" smtClean="0"/>
              <a:t>Včasih je potrebno definirati dodatne argumente,</a:t>
            </a:r>
            <a:r>
              <a:rPr lang="sl-SI" altLang="sl-SI" sz="2400" smtClean="0"/>
              <a:t>ki jih sicer pri iterativnem klicu ne bi rabili, vendar</a:t>
            </a:r>
            <a:r>
              <a:rPr lang="en-GB" altLang="sl-SI" sz="2400" smtClean="0"/>
              <a:t> služijo za </a:t>
            </a:r>
            <a:r>
              <a:rPr lang="en-GB" altLang="sl-SI" sz="2400" smtClean="0">
                <a:solidFill>
                  <a:srgbClr val="FF3300"/>
                </a:solidFill>
              </a:rPr>
              <a:t>krmiljenje rekurzije</a:t>
            </a:r>
            <a:r>
              <a:rPr lang="en-GB" altLang="sl-SI" sz="2400" smtClean="0"/>
              <a:t>.</a:t>
            </a:r>
            <a:endParaRPr lang="sl-SI" altLang="sl-SI" sz="2400" smtClean="0"/>
          </a:p>
          <a:p>
            <a:pPr eaLnBrk="1" hangingPunct="1">
              <a:buFont typeface="Wingdings" panose="05000000000000000000" pitchFamily="2" charset="2"/>
              <a:buNone/>
              <a:defRPr/>
            </a:pPr>
            <a:endParaRPr lang="sl-SI" altLang="sl-SI" sz="2400" smtClean="0"/>
          </a:p>
          <a:p>
            <a:pPr eaLnBrk="1" hangingPunct="1">
              <a:buFont typeface="Wingdings" panose="05000000000000000000" pitchFamily="2" charset="2"/>
              <a:buNone/>
              <a:defRPr/>
            </a:pPr>
            <a:r>
              <a:rPr lang="en-GB" altLang="sl-SI" sz="2400" smtClean="0"/>
              <a:t>Primer: </a:t>
            </a:r>
          </a:p>
          <a:p>
            <a:pPr lvl="1" eaLnBrk="1" hangingPunct="1">
              <a:defRPr/>
            </a:pPr>
            <a:r>
              <a:rPr lang="sl-SI" altLang="sl-SI" sz="2400" smtClean="0"/>
              <a:t>Pri spodnjem programu smo d</a:t>
            </a:r>
            <a:r>
              <a:rPr lang="en-GB" altLang="sl-SI" sz="2400" smtClean="0"/>
              <a:t>efinirali  metodo obrniPolje(A,i,j) in ne obrniPolje(A).</a:t>
            </a:r>
          </a:p>
        </p:txBody>
      </p:sp>
      <p:pic>
        <p:nvPicPr>
          <p:cNvPr id="9220" name="Picture 6" descr="warning"/>
          <p:cNvPicPr>
            <a:picLocks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a:xfrm>
            <a:off x="6372225" y="1700213"/>
            <a:ext cx="1079500" cy="912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68313" y="1125538"/>
            <a:ext cx="8229600" cy="5111750"/>
          </a:xfrm>
        </p:spPr>
        <p:txBody>
          <a:bodyPr/>
          <a:lstStyle/>
          <a:p>
            <a:pPr eaLnBrk="1" hangingPunct="1">
              <a:lnSpc>
                <a:spcPct val="80000"/>
              </a:lnSpc>
              <a:buFont typeface="Wingdings" panose="05000000000000000000" pitchFamily="2" charset="2"/>
              <a:buNone/>
            </a:pPr>
            <a:r>
              <a:rPr lang="sl-SI" altLang="sl-SI" sz="2200" smtClean="0">
                <a:effectLst/>
              </a:rPr>
              <a:t>#include&lt;iostrem&gt;</a:t>
            </a:r>
          </a:p>
          <a:p>
            <a:pPr eaLnBrk="1" hangingPunct="1">
              <a:lnSpc>
                <a:spcPct val="80000"/>
              </a:lnSpc>
              <a:buFont typeface="Wingdings" panose="05000000000000000000" pitchFamily="2" charset="2"/>
              <a:buNone/>
            </a:pPr>
            <a:r>
              <a:rPr lang="sl-SI" altLang="sl-SI" sz="2200" smtClean="0">
                <a:effectLst/>
              </a:rPr>
              <a:t>using namespace std;</a:t>
            </a:r>
          </a:p>
          <a:p>
            <a:pPr eaLnBrk="1" hangingPunct="1">
              <a:lnSpc>
                <a:spcPct val="80000"/>
              </a:lnSpc>
              <a:buFont typeface="Wingdings" panose="05000000000000000000" pitchFamily="2" charset="2"/>
              <a:buNone/>
            </a:pPr>
            <a:r>
              <a:rPr lang="sl-SI" altLang="sl-SI" sz="2200" smtClean="0">
                <a:effectLst/>
              </a:rPr>
              <a:t>void obrniPolje (int A[],int i,int j)</a:t>
            </a:r>
          </a:p>
          <a:p>
            <a:pPr eaLnBrk="1" hangingPunct="1">
              <a:lnSpc>
                <a:spcPct val="80000"/>
              </a:lnSpc>
              <a:buFont typeface="Wingdings" panose="05000000000000000000" pitchFamily="2" charset="2"/>
              <a:buNone/>
            </a:pPr>
            <a:r>
              <a:rPr lang="sl-SI" altLang="sl-SI" sz="2200" smtClean="0">
                <a:effectLst/>
              </a:rPr>
              <a:t>{ int pom;</a:t>
            </a:r>
          </a:p>
          <a:p>
            <a:pPr eaLnBrk="1" hangingPunct="1">
              <a:lnSpc>
                <a:spcPct val="80000"/>
              </a:lnSpc>
              <a:buFont typeface="Wingdings" panose="05000000000000000000" pitchFamily="2" charset="2"/>
              <a:buNone/>
            </a:pPr>
            <a:r>
              <a:rPr lang="sl-SI" altLang="sl-SI" sz="2200" smtClean="0">
                <a:effectLst/>
              </a:rPr>
              <a:t>  i++; j--;</a:t>
            </a:r>
          </a:p>
          <a:p>
            <a:pPr eaLnBrk="1" hangingPunct="1">
              <a:lnSpc>
                <a:spcPct val="80000"/>
              </a:lnSpc>
              <a:buFont typeface="Wingdings" panose="05000000000000000000" pitchFamily="2" charset="2"/>
              <a:buNone/>
            </a:pPr>
            <a:r>
              <a:rPr lang="sl-SI" altLang="sl-SI" sz="2200" smtClean="0">
                <a:effectLst/>
              </a:rPr>
              <a:t>  if(i+1&lt;j) obrniPolje (A,i,j);</a:t>
            </a:r>
          </a:p>
          <a:p>
            <a:pPr eaLnBrk="1" hangingPunct="1">
              <a:lnSpc>
                <a:spcPct val="80000"/>
              </a:lnSpc>
              <a:buFont typeface="Wingdings" panose="05000000000000000000" pitchFamily="2" charset="2"/>
              <a:buNone/>
            </a:pPr>
            <a:r>
              <a:rPr lang="sl-SI" altLang="sl-SI" sz="2200" smtClean="0">
                <a:effectLst/>
              </a:rPr>
              <a:t>  pom=A[i];</a:t>
            </a:r>
          </a:p>
          <a:p>
            <a:pPr eaLnBrk="1" hangingPunct="1">
              <a:lnSpc>
                <a:spcPct val="80000"/>
              </a:lnSpc>
              <a:buFont typeface="Wingdings" panose="05000000000000000000" pitchFamily="2" charset="2"/>
              <a:buNone/>
            </a:pPr>
            <a:r>
              <a:rPr lang="sl-SI" altLang="sl-SI" sz="2200" smtClean="0">
                <a:effectLst/>
              </a:rPr>
              <a:t>  A[i]=A[j];</a:t>
            </a:r>
          </a:p>
          <a:p>
            <a:pPr eaLnBrk="1" hangingPunct="1">
              <a:lnSpc>
                <a:spcPct val="80000"/>
              </a:lnSpc>
              <a:buFont typeface="Wingdings" panose="05000000000000000000" pitchFamily="2" charset="2"/>
              <a:buNone/>
            </a:pPr>
            <a:r>
              <a:rPr lang="sl-SI" altLang="sl-SI" sz="2200" smtClean="0">
                <a:effectLst/>
              </a:rPr>
              <a:t>  A[j]=pom; }</a:t>
            </a:r>
          </a:p>
          <a:p>
            <a:pPr eaLnBrk="1" hangingPunct="1">
              <a:lnSpc>
                <a:spcPct val="80000"/>
              </a:lnSpc>
              <a:buFont typeface="Wingdings" panose="05000000000000000000" pitchFamily="2" charset="2"/>
              <a:buNone/>
            </a:pPr>
            <a:r>
              <a:rPr lang="sl-SI" altLang="sl-SI" sz="2200" smtClean="0">
                <a:effectLst/>
              </a:rPr>
              <a:t>int main()</a:t>
            </a:r>
          </a:p>
          <a:p>
            <a:pPr eaLnBrk="1" hangingPunct="1">
              <a:lnSpc>
                <a:spcPct val="80000"/>
              </a:lnSpc>
              <a:buFont typeface="Wingdings" panose="05000000000000000000" pitchFamily="2" charset="2"/>
              <a:buNone/>
            </a:pPr>
            <a:r>
              <a:rPr lang="sl-SI" altLang="sl-SI" sz="2200" smtClean="0">
                <a:effectLst/>
              </a:rPr>
              <a:t>{ int i,tab[20];</a:t>
            </a:r>
          </a:p>
          <a:p>
            <a:pPr eaLnBrk="1" hangingPunct="1">
              <a:lnSpc>
                <a:spcPct val="80000"/>
              </a:lnSpc>
              <a:buFont typeface="Wingdings" panose="05000000000000000000" pitchFamily="2" charset="2"/>
              <a:buNone/>
            </a:pPr>
            <a:r>
              <a:rPr lang="sl-SI" altLang="sl-SI" sz="2200" smtClean="0">
                <a:effectLst/>
              </a:rPr>
              <a:t>  for (i=1; i&lt;21; i++) tab[i-1]=i*2;</a:t>
            </a:r>
          </a:p>
          <a:p>
            <a:pPr eaLnBrk="1" hangingPunct="1">
              <a:lnSpc>
                <a:spcPct val="80000"/>
              </a:lnSpc>
              <a:buFont typeface="Wingdings" panose="05000000000000000000" pitchFamily="2" charset="2"/>
              <a:buNone/>
            </a:pPr>
            <a:r>
              <a:rPr lang="sl-SI" altLang="sl-SI" sz="2200" smtClean="0">
                <a:effectLst/>
              </a:rPr>
              <a:t>  obrniPolje(tab,-1,20);</a:t>
            </a:r>
          </a:p>
          <a:p>
            <a:pPr eaLnBrk="1" hangingPunct="1">
              <a:lnSpc>
                <a:spcPct val="80000"/>
              </a:lnSpc>
              <a:buFont typeface="Wingdings" panose="05000000000000000000" pitchFamily="2" charset="2"/>
              <a:buNone/>
            </a:pPr>
            <a:r>
              <a:rPr lang="sl-SI" altLang="sl-SI" sz="2200" smtClean="0">
                <a:effectLst/>
              </a:rPr>
              <a:t>  for (i=0; i&lt;20; i++) cout &lt;&lt; tab[i] &lt;&lt; " "); </a:t>
            </a:r>
          </a:p>
          <a:p>
            <a:pPr eaLnBrk="1" hangingPunct="1">
              <a:lnSpc>
                <a:spcPct val="80000"/>
              </a:lnSpc>
              <a:buFont typeface="Wingdings" panose="05000000000000000000" pitchFamily="2" charset="2"/>
              <a:buNone/>
            </a:pPr>
            <a:r>
              <a:rPr lang="sl-SI" altLang="sl-SI" sz="2200" smtClean="0">
                <a:effectLst/>
              </a:rPr>
              <a:t>return 0; }</a:t>
            </a:r>
          </a:p>
          <a:p>
            <a:pPr eaLnBrk="1" hangingPunct="1">
              <a:lnSpc>
                <a:spcPct val="80000"/>
              </a:lnSpc>
            </a:pPr>
            <a:endParaRPr lang="sl-SI" altLang="sl-SI" sz="2200" smtClean="0">
              <a:effectLst/>
            </a:endParaRPr>
          </a:p>
        </p:txBody>
      </p:sp>
      <p:sp>
        <p:nvSpPr>
          <p:cNvPr id="15364" name="Rectangle 4"/>
          <p:cNvSpPr>
            <a:spLocks noChangeArrowheads="1"/>
          </p:cNvSpPr>
          <p:nvPr/>
        </p:nvSpPr>
        <p:spPr bwMode="auto">
          <a:xfrm>
            <a:off x="468313" y="0"/>
            <a:ext cx="82073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defRPr/>
            </a:pPr>
            <a:r>
              <a:rPr lang="sl-SI" altLang="sl-SI" sz="2800" smtClean="0"/>
              <a:t>Zahtevnejši primer rekurzije – zamenjava vseh elementov polja v obratnem vrstnem redu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0"/>
            <a:ext cx="8229600" cy="692150"/>
          </a:xfrm>
        </p:spPr>
        <p:txBody>
          <a:bodyPr/>
          <a:lstStyle/>
          <a:p>
            <a:pPr eaLnBrk="1" hangingPunct="1">
              <a:defRPr/>
            </a:pPr>
            <a:r>
              <a:rPr lang="sl-SI" altLang="sl-SI" sz="2800" b="1" smtClean="0">
                <a:solidFill>
                  <a:srgbClr val="FFFF00"/>
                </a:solidFill>
              </a:rPr>
              <a:t>Pretvorbe med iteracijo in rekurzijo</a:t>
            </a:r>
          </a:p>
        </p:txBody>
      </p:sp>
      <p:sp>
        <p:nvSpPr>
          <p:cNvPr id="11267" name="Rectangle 3"/>
          <p:cNvSpPr>
            <a:spLocks noGrp="1" noChangeArrowheads="1"/>
          </p:cNvSpPr>
          <p:nvPr>
            <p:ph type="body" idx="1"/>
          </p:nvPr>
        </p:nvSpPr>
        <p:spPr>
          <a:xfrm>
            <a:off x="0" y="692150"/>
            <a:ext cx="9144000" cy="1441450"/>
          </a:xfrm>
        </p:spPr>
        <p:txBody>
          <a:bodyPr/>
          <a:lstStyle/>
          <a:p>
            <a:pPr eaLnBrk="1" hangingPunct="1">
              <a:lnSpc>
                <a:spcPct val="90000"/>
              </a:lnSpc>
              <a:defRPr/>
            </a:pPr>
            <a:r>
              <a:rPr lang="sl-SI" altLang="sl-SI" sz="2000" dirty="0" smtClean="0">
                <a:solidFill>
                  <a:srgbClr val="FFFF00"/>
                </a:solidFill>
              </a:rPr>
              <a:t>Vsako iterativno rešitev je možno pretvoriti v rekurzivno. Velja tudi obratno, vendar je obratna pot, včasih, mnogo težja (glej spodnji primer).</a:t>
            </a:r>
          </a:p>
          <a:p>
            <a:pPr eaLnBrk="1" hangingPunct="1">
              <a:lnSpc>
                <a:spcPct val="90000"/>
              </a:lnSpc>
              <a:defRPr/>
            </a:pPr>
            <a:r>
              <a:rPr lang="sl-SI" altLang="sl-SI" sz="2000" dirty="0" smtClean="0"/>
              <a:t>V določenih primerih je lažje in bolje uporabiti rekurzijo, zopet pri drugih primerih pa iteracijo.</a:t>
            </a:r>
          </a:p>
        </p:txBody>
      </p:sp>
      <p:sp>
        <p:nvSpPr>
          <p:cNvPr id="11268" name="Text Box 4"/>
          <p:cNvSpPr txBox="1">
            <a:spLocks noChangeArrowheads="1"/>
          </p:cNvSpPr>
          <p:nvPr/>
        </p:nvSpPr>
        <p:spPr bwMode="auto">
          <a:xfrm>
            <a:off x="251520" y="2133600"/>
            <a:ext cx="842416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sl-SI" altLang="sl-SI" sz="2000" dirty="0" err="1" smtClean="0">
                <a:effectLst>
                  <a:outerShdw blurRad="38100" dist="38100" dir="2700000" algn="tl">
                    <a:srgbClr val="000000"/>
                  </a:outerShdw>
                </a:effectLst>
              </a:rPr>
              <a:t>void</a:t>
            </a:r>
            <a:r>
              <a:rPr lang="sl-SI" altLang="sl-SI" sz="2000" dirty="0" smtClean="0">
                <a:effectLst>
                  <a:outerShdw blurRad="38100" dist="38100" dir="2700000" algn="tl">
                    <a:srgbClr val="000000"/>
                  </a:outerShdw>
                </a:effectLst>
              </a:rPr>
              <a:t> </a:t>
            </a:r>
            <a:r>
              <a:rPr lang="sl-SI" altLang="sl-SI" sz="2000" dirty="0">
                <a:effectLst>
                  <a:outerShdw blurRad="38100" dist="38100" dir="2700000" algn="tl">
                    <a:srgbClr val="000000"/>
                  </a:outerShdw>
                </a:effectLst>
              </a:rPr>
              <a:t>beri( )</a:t>
            </a:r>
          </a:p>
          <a:p>
            <a:pPr eaLnBrk="1" hangingPunct="1">
              <a:defRPr/>
            </a:pPr>
            <a:r>
              <a:rPr lang="sl-SI" altLang="sl-SI" sz="2000" dirty="0">
                <a:effectLst>
                  <a:outerShdw blurRad="38100" dist="38100" dir="2700000" algn="tl">
                    <a:srgbClr val="000000"/>
                  </a:outerShdw>
                </a:effectLst>
              </a:rPr>
              <a:t>{ </a:t>
            </a:r>
            <a:r>
              <a:rPr lang="sl-SI" altLang="sl-SI" sz="2000" dirty="0" err="1">
                <a:effectLst>
                  <a:outerShdw blurRad="38100" dist="38100" dir="2700000" algn="tl">
                    <a:srgbClr val="000000"/>
                  </a:outerShdw>
                </a:effectLst>
              </a:rPr>
              <a:t>char</a:t>
            </a:r>
            <a:r>
              <a:rPr lang="sl-SI" altLang="sl-SI" sz="2000" dirty="0">
                <a:effectLst>
                  <a:outerShdw blurRad="38100" dist="38100" dir="2700000" algn="tl">
                    <a:srgbClr val="000000"/>
                  </a:outerShdw>
                </a:effectLst>
              </a:rPr>
              <a:t> pomp[100]; </a:t>
            </a:r>
          </a:p>
          <a:p>
            <a:pPr eaLnBrk="1" hangingPunct="1">
              <a:defRPr/>
            </a:pPr>
            <a:r>
              <a:rPr lang="sl-SI" altLang="sl-SI" sz="2000" dirty="0">
                <a:effectLst>
                  <a:outerShdw blurRad="38100" dist="38100" dir="2700000" algn="tl">
                    <a:srgbClr val="000000"/>
                  </a:outerShdw>
                </a:effectLst>
              </a:rPr>
              <a:t>   </a:t>
            </a:r>
            <a:r>
              <a:rPr lang="sl-SI" altLang="sl-SI" sz="2000" dirty="0" err="1">
                <a:effectLst>
                  <a:outerShdw blurRad="38100" dist="38100" dir="2700000" algn="tl">
                    <a:srgbClr val="000000"/>
                  </a:outerShdw>
                </a:effectLst>
              </a:rPr>
              <a:t>int</a:t>
            </a:r>
            <a:r>
              <a:rPr lang="sl-SI" altLang="sl-SI" sz="2000" dirty="0">
                <a:effectLst>
                  <a:outerShdw blurRad="38100" dist="38100" dir="2700000" algn="tl">
                    <a:srgbClr val="000000"/>
                  </a:outerShdw>
                </a:effectLst>
              </a:rPr>
              <a:t> j, i = 0;</a:t>
            </a:r>
          </a:p>
          <a:p>
            <a:pPr eaLnBrk="1" hangingPunct="1">
              <a:defRPr/>
            </a:pPr>
            <a:r>
              <a:rPr lang="sl-SI" altLang="sl-SI" sz="2000" dirty="0">
                <a:effectLst>
                  <a:outerShdw blurRad="38100" dist="38100" dir="2700000" algn="tl">
                    <a:srgbClr val="000000"/>
                  </a:outerShdw>
                </a:effectLst>
              </a:rPr>
              <a:t>  do</a:t>
            </a:r>
          </a:p>
          <a:p>
            <a:pPr eaLnBrk="1" hangingPunct="1">
              <a:defRPr/>
            </a:pPr>
            <a:r>
              <a:rPr lang="sl-SI" altLang="sl-SI" sz="2000" dirty="0">
                <a:effectLst>
                  <a:outerShdw blurRad="38100" dist="38100" dir="2700000" algn="tl">
                    <a:srgbClr val="000000"/>
                  </a:outerShdw>
                </a:effectLst>
              </a:rPr>
              <a:t>  { </a:t>
            </a:r>
            <a:r>
              <a:rPr lang="sl-SI" altLang="sl-SI" sz="2000" dirty="0" smtClean="0">
                <a:effectLst>
                  <a:outerShdw blurRad="38100" dist="38100" dir="2700000" algn="tl">
                    <a:srgbClr val="000000"/>
                  </a:outerShdw>
                </a:effectLst>
              </a:rPr>
              <a:t>cin &gt;&gt; pomp[i]; </a:t>
            </a:r>
            <a:endParaRPr lang="sl-SI" altLang="sl-SI" sz="2000" dirty="0">
              <a:effectLst>
                <a:outerShdw blurRad="38100" dist="38100" dir="2700000" algn="tl">
                  <a:srgbClr val="000000"/>
                </a:outerShdw>
              </a:effectLst>
            </a:endParaRPr>
          </a:p>
          <a:p>
            <a:pPr eaLnBrk="1" hangingPunct="1">
              <a:defRPr/>
            </a:pPr>
            <a:r>
              <a:rPr lang="sl-SI" altLang="sl-SI" sz="2000" dirty="0">
                <a:effectLst>
                  <a:outerShdw blurRad="38100" dist="38100" dir="2700000" algn="tl">
                    <a:srgbClr val="000000"/>
                  </a:outerShdw>
                </a:effectLst>
              </a:rPr>
              <a:t>    i++; }</a:t>
            </a:r>
          </a:p>
          <a:p>
            <a:pPr eaLnBrk="1" hangingPunct="1">
              <a:defRPr/>
            </a:pPr>
            <a:r>
              <a:rPr lang="sl-SI" altLang="sl-SI" sz="2000" dirty="0">
                <a:effectLst>
                  <a:outerShdw blurRad="38100" dist="38100" dir="2700000" algn="tl">
                    <a:srgbClr val="000000"/>
                  </a:outerShdw>
                </a:effectLst>
              </a:rPr>
              <a:t>    </a:t>
            </a:r>
            <a:r>
              <a:rPr lang="sl-SI" altLang="sl-SI" sz="2000" dirty="0" err="1">
                <a:effectLst>
                  <a:outerShdw blurRad="38100" dist="38100" dir="2700000" algn="tl">
                    <a:srgbClr val="000000"/>
                  </a:outerShdw>
                </a:effectLst>
              </a:rPr>
              <a:t>while</a:t>
            </a:r>
            <a:r>
              <a:rPr lang="sl-SI" altLang="sl-SI" sz="2000" dirty="0">
                <a:effectLst>
                  <a:outerShdw blurRad="38100" dist="38100" dir="2700000" algn="tl">
                    <a:srgbClr val="000000"/>
                  </a:outerShdw>
                </a:effectLst>
              </a:rPr>
              <a:t> (pomp[i</a:t>
            </a:r>
            <a:r>
              <a:rPr lang="sl-SI" altLang="sl-SI" sz="2000" dirty="0" smtClean="0">
                <a:effectLst>
                  <a:outerShdw blurRad="38100" dist="38100" dir="2700000" algn="tl">
                    <a:srgbClr val="000000"/>
                  </a:outerShdw>
                </a:effectLst>
              </a:rPr>
              <a:t>] != ‘.’);</a:t>
            </a:r>
            <a:endParaRPr lang="sl-SI" altLang="sl-SI" sz="2000" dirty="0">
              <a:effectLst>
                <a:outerShdw blurRad="38100" dist="38100" dir="2700000" algn="tl">
                  <a:srgbClr val="000000"/>
                </a:outerShdw>
              </a:effectLst>
            </a:endParaRPr>
          </a:p>
          <a:p>
            <a:pPr eaLnBrk="1" hangingPunct="1">
              <a:defRPr/>
            </a:pPr>
            <a:r>
              <a:rPr lang="sl-SI" altLang="sl-SI" sz="2000" dirty="0">
                <a:effectLst>
                  <a:outerShdw blurRad="38100" dist="38100" dir="2700000" algn="tl">
                    <a:srgbClr val="000000"/>
                  </a:outerShdw>
                </a:effectLst>
              </a:rPr>
              <a:t>  </a:t>
            </a:r>
            <a:r>
              <a:rPr lang="sl-SI" altLang="sl-SI" sz="2000" dirty="0" smtClean="0">
                <a:effectLst>
                  <a:outerShdw blurRad="38100" dist="38100" dir="2700000" algn="tl">
                    <a:srgbClr val="000000"/>
                  </a:outerShdw>
                </a:effectLst>
              </a:rPr>
              <a:t>  </a:t>
            </a:r>
            <a:r>
              <a:rPr lang="sl-SI" altLang="sl-SI" sz="2000" dirty="0" err="1" smtClean="0">
                <a:effectLst>
                  <a:outerShdw blurRad="38100" dist="38100" dir="2700000" algn="tl">
                    <a:srgbClr val="000000"/>
                  </a:outerShdw>
                </a:effectLst>
              </a:rPr>
              <a:t>for</a:t>
            </a:r>
            <a:r>
              <a:rPr lang="sl-SI" altLang="sl-SI" sz="2000" dirty="0" smtClean="0">
                <a:effectLst>
                  <a:outerShdw blurRad="38100" dist="38100" dir="2700000" algn="tl">
                    <a:srgbClr val="000000"/>
                  </a:outerShdw>
                </a:effectLst>
              </a:rPr>
              <a:t> </a:t>
            </a:r>
            <a:r>
              <a:rPr lang="sl-SI" altLang="sl-SI" sz="2000" dirty="0">
                <a:effectLst>
                  <a:outerShdw blurRad="38100" dist="38100" dir="2700000" algn="tl">
                    <a:srgbClr val="000000"/>
                  </a:outerShdw>
                </a:effectLst>
              </a:rPr>
              <a:t>(j=i; j&gt;=0; j--)  </a:t>
            </a:r>
            <a:r>
              <a:rPr lang="sl-SI" altLang="sl-SI" sz="2000" dirty="0" err="1" smtClean="0">
                <a:effectLst>
                  <a:outerShdw blurRad="38100" dist="38100" dir="2700000" algn="tl">
                    <a:srgbClr val="000000"/>
                  </a:outerShdw>
                </a:effectLst>
              </a:rPr>
              <a:t>cout</a:t>
            </a:r>
            <a:r>
              <a:rPr lang="sl-SI" altLang="sl-SI" sz="2000" dirty="0" smtClean="0">
                <a:effectLst>
                  <a:outerShdw blurRad="38100" dist="38100" dir="2700000" algn="tl">
                    <a:srgbClr val="000000"/>
                  </a:outerShdw>
                </a:effectLst>
              </a:rPr>
              <a:t> &lt;&lt; </a:t>
            </a:r>
            <a:r>
              <a:rPr lang="sl-SI" altLang="sl-SI" sz="2000" dirty="0">
                <a:effectLst>
                  <a:outerShdw blurRad="38100" dist="38100" dir="2700000" algn="tl">
                    <a:srgbClr val="000000"/>
                  </a:outerShdw>
                </a:effectLst>
              </a:rPr>
              <a:t>pomp[j</a:t>
            </a:r>
            <a:r>
              <a:rPr lang="sl-SI" altLang="sl-SI" sz="2000" dirty="0" smtClean="0">
                <a:effectLst>
                  <a:outerShdw blurRad="38100" dist="38100" dir="2700000" algn="tl">
                    <a:srgbClr val="000000"/>
                  </a:outerShdw>
                </a:effectLst>
              </a:rPr>
              <a:t>] &lt;&lt;</a:t>
            </a:r>
            <a:r>
              <a:rPr lang="sl-SI" altLang="sl-SI" sz="2000" dirty="0" err="1" smtClean="0">
                <a:effectLst>
                  <a:outerShdw blurRad="38100" dist="38100" dir="2700000" algn="tl">
                    <a:srgbClr val="000000"/>
                  </a:outerShdw>
                </a:effectLst>
              </a:rPr>
              <a:t>endl</a:t>
            </a:r>
            <a:r>
              <a:rPr lang="sl-SI" altLang="sl-SI" sz="2000" dirty="0" smtClean="0">
                <a:effectLst>
                  <a:outerShdw blurRad="38100" dist="38100" dir="2700000" algn="tl">
                    <a:srgbClr val="000000"/>
                  </a:outerShdw>
                </a:effectLst>
              </a:rPr>
              <a:t>;</a:t>
            </a:r>
          </a:p>
          <a:p>
            <a:pPr eaLnBrk="1" hangingPunct="1">
              <a:defRPr/>
            </a:pPr>
            <a:r>
              <a:rPr lang="sl-SI" altLang="sl-SI" sz="2000" dirty="0" smtClean="0">
                <a:effectLst>
                  <a:outerShdw blurRad="38100" dist="38100" dir="2700000" algn="tl">
                    <a:srgbClr val="000000"/>
                  </a:outerShdw>
                </a:effectLst>
              </a:rPr>
              <a:t> </a:t>
            </a:r>
            <a:r>
              <a:rPr lang="sl-SI" altLang="sl-SI" sz="2000" dirty="0">
                <a:effectLst>
                  <a:outerShdw blurRad="38100" dist="38100" dir="2700000" algn="tl">
                    <a:srgbClr val="000000"/>
                  </a:outerShdw>
                </a:effectLst>
              </a:rPr>
              <a:t>}</a:t>
            </a:r>
          </a:p>
          <a:p>
            <a:pPr eaLnBrk="1" hangingPunct="1">
              <a:defRPr/>
            </a:pPr>
            <a:endParaRPr lang="sl-SI" altLang="sl-SI" sz="2000" dirty="0">
              <a:effectLst>
                <a:outerShdw blurRad="38100" dist="38100" dir="2700000" algn="tl">
                  <a:srgbClr val="000000"/>
                </a:outerShdw>
              </a:effectLst>
            </a:endParaRPr>
          </a:p>
          <a:p>
            <a:pPr eaLnBrk="1" hangingPunct="1">
              <a:defRPr/>
            </a:pPr>
            <a:r>
              <a:rPr lang="sl-SI" altLang="sl-SI" sz="2000" dirty="0" err="1" smtClean="0">
                <a:effectLst>
                  <a:outerShdw blurRad="38100" dist="38100" dir="2700000" algn="tl">
                    <a:srgbClr val="000000"/>
                  </a:outerShdw>
                </a:effectLst>
              </a:rPr>
              <a:t>int</a:t>
            </a:r>
            <a:r>
              <a:rPr lang="sl-SI" altLang="sl-SI" sz="2000" dirty="0" smtClean="0">
                <a:effectLst>
                  <a:outerShdw blurRad="38100" dist="38100" dir="2700000" algn="tl">
                    <a:srgbClr val="000000"/>
                  </a:outerShdw>
                </a:effectLst>
              </a:rPr>
              <a:t> </a:t>
            </a:r>
            <a:r>
              <a:rPr lang="sl-SI" altLang="sl-SI" sz="2000" dirty="0" err="1">
                <a:effectLst>
                  <a:outerShdw blurRad="38100" dist="38100" dir="2700000" algn="tl">
                    <a:srgbClr val="000000"/>
                  </a:outerShdw>
                </a:effectLst>
              </a:rPr>
              <a:t>main</a:t>
            </a:r>
            <a:r>
              <a:rPr lang="sl-SI" altLang="sl-SI" sz="2000" dirty="0">
                <a:effectLst>
                  <a:outerShdw blurRad="38100" dist="38100" dir="2700000" algn="tl">
                    <a:srgbClr val="000000"/>
                  </a:outerShdw>
                </a:effectLst>
              </a:rPr>
              <a:t>( )</a:t>
            </a:r>
          </a:p>
          <a:p>
            <a:pPr eaLnBrk="1" hangingPunct="1">
              <a:defRPr/>
            </a:pPr>
            <a:r>
              <a:rPr lang="sl-SI" altLang="sl-SI" sz="2000" dirty="0">
                <a:effectLst>
                  <a:outerShdw blurRad="38100" dist="38100" dir="2700000" algn="tl">
                    <a:srgbClr val="000000"/>
                  </a:outerShdw>
                </a:effectLst>
              </a:rPr>
              <a:t>{ </a:t>
            </a:r>
            <a:r>
              <a:rPr lang="sl-SI" altLang="sl-SI" sz="2000" dirty="0" err="1">
                <a:effectLst>
                  <a:outerShdw blurRad="38100" dist="38100" dir="2700000" algn="tl">
                    <a:srgbClr val="000000"/>
                  </a:outerShdw>
                </a:effectLst>
              </a:rPr>
              <a:t>printf</a:t>
            </a:r>
            <a:r>
              <a:rPr lang="sl-SI" altLang="sl-SI" sz="2000" dirty="0">
                <a:effectLst>
                  <a:outerShdw blurRad="38100" dist="38100" dir="2700000" algn="tl">
                    <a:srgbClr val="000000"/>
                  </a:outerShdw>
                </a:effectLst>
              </a:rPr>
              <a:t> (“Branje znakov in izpis v obratnem vrstnem redu”);</a:t>
            </a:r>
          </a:p>
          <a:p>
            <a:pPr eaLnBrk="1" hangingPunct="1">
              <a:defRPr/>
            </a:pPr>
            <a:r>
              <a:rPr lang="sl-SI" altLang="sl-SI" sz="2000" dirty="0">
                <a:effectLst>
                  <a:outerShdw blurRad="38100" dist="38100" dir="2700000" algn="tl">
                    <a:srgbClr val="000000"/>
                  </a:outerShdw>
                </a:effectLst>
              </a:rPr>
              <a:t>  beri ( ); </a:t>
            </a:r>
            <a:endParaRPr lang="sl-SI" altLang="sl-SI" sz="2000" dirty="0" smtClean="0">
              <a:effectLst>
                <a:outerShdw blurRad="38100" dist="38100" dir="2700000" algn="tl">
                  <a:srgbClr val="000000"/>
                </a:outerShdw>
              </a:effectLst>
            </a:endParaRPr>
          </a:p>
          <a:p>
            <a:pPr eaLnBrk="1" hangingPunct="1">
              <a:defRPr/>
            </a:pPr>
            <a:r>
              <a:rPr lang="sl-SI" altLang="sl-SI" sz="2000" dirty="0" err="1" smtClean="0">
                <a:effectLst>
                  <a:outerShdw blurRad="38100" dist="38100" dir="2700000" algn="tl">
                    <a:srgbClr val="000000"/>
                  </a:outerShdw>
                </a:effectLst>
              </a:rPr>
              <a:t>return</a:t>
            </a:r>
            <a:r>
              <a:rPr lang="sl-SI" altLang="sl-SI" sz="2000" dirty="0" smtClean="0">
                <a:effectLst>
                  <a:outerShdw blurRad="38100" dist="38100" dir="2700000" algn="tl">
                    <a:srgbClr val="000000"/>
                  </a:outerShdw>
                </a:effectLst>
              </a:rPr>
              <a:t> 0;}</a:t>
            </a:r>
            <a:endParaRPr lang="sl-SI" altLang="sl-SI" sz="20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1404</TotalTime>
  <Words>1014</Words>
  <Application>Microsoft Office PowerPoint</Application>
  <PresentationFormat>Diaprojekcija na zaslonu (4:3)</PresentationFormat>
  <Paragraphs>134</Paragraphs>
  <Slides>11</Slides>
  <Notes>0</Notes>
  <HiddenSlides>0</HiddenSlides>
  <MMClips>0</MMClips>
  <ScaleCrop>false</ScaleCrop>
  <HeadingPairs>
    <vt:vector size="8" baseType="variant">
      <vt:variant>
        <vt:lpstr>Uporabljene pisave</vt:lpstr>
      </vt:variant>
      <vt:variant>
        <vt:i4>3</vt:i4>
      </vt:variant>
      <vt:variant>
        <vt:lpstr>Tema</vt:lpstr>
      </vt:variant>
      <vt:variant>
        <vt:i4>1</vt:i4>
      </vt:variant>
      <vt:variant>
        <vt:lpstr>Vdelani OLE strežniki</vt:lpstr>
      </vt:variant>
      <vt:variant>
        <vt:i4>1</vt:i4>
      </vt:variant>
      <vt:variant>
        <vt:lpstr>Naslovi diapozitivov</vt:lpstr>
      </vt:variant>
      <vt:variant>
        <vt:i4>11</vt:i4>
      </vt:variant>
    </vt:vector>
  </HeadingPairs>
  <TitlesOfParts>
    <vt:vector size="16" baseType="lpstr">
      <vt:lpstr>Arial</vt:lpstr>
      <vt:lpstr>Wingdings</vt:lpstr>
      <vt:lpstr>Calibri</vt:lpstr>
      <vt:lpstr>Beam</vt:lpstr>
      <vt:lpstr>Microsoft Equation 3.0</vt:lpstr>
      <vt:lpstr>REKURZIJA</vt:lpstr>
      <vt:lpstr>REKURZIJA - lastnosti</vt:lpstr>
      <vt:lpstr>Preprost primer rekurzije</vt:lpstr>
      <vt:lpstr>PowerPointova predstavitev</vt:lpstr>
      <vt:lpstr>Rekurzija z izvajanjem za nazaj</vt:lpstr>
      <vt:lpstr>Še en preprost primer obratne rekurzije, oz. rekurzije z izvajanjem za nazaj</vt:lpstr>
      <vt:lpstr>PowerPointova predstavitev</vt:lpstr>
      <vt:lpstr>PowerPointova predstavitev</vt:lpstr>
      <vt:lpstr>Pretvorbe med iteracijo in rekurzijo</vt:lpstr>
      <vt:lpstr>PowerPointova predstavitev</vt:lpstr>
      <vt:lpstr>Primer večkratne (dvojiške) rekurzije – Fibonaccijevo zaporedje</vt:lpstr>
    </vt:vector>
  </TitlesOfParts>
  <Company>family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Toth</dc:creator>
  <cp:lastModifiedBy>Darjan Toth</cp:lastModifiedBy>
  <cp:revision>35</cp:revision>
  <dcterms:created xsi:type="dcterms:W3CDTF">2005-11-08T20:26:47Z</dcterms:created>
  <dcterms:modified xsi:type="dcterms:W3CDTF">2020-12-16T08:26:47Z</dcterms:modified>
</cp:coreProperties>
</file>