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4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9" r:id="rId2"/>
    <p:sldId id="261" r:id="rId3"/>
    <p:sldId id="288" r:id="rId4"/>
    <p:sldId id="289" r:id="rId5"/>
    <p:sldId id="318" r:id="rId6"/>
    <p:sldId id="314" r:id="rId7"/>
    <p:sldId id="319" r:id="rId8"/>
    <p:sldId id="323" r:id="rId9"/>
    <p:sldId id="315" r:id="rId10"/>
    <p:sldId id="316" r:id="rId11"/>
    <p:sldId id="317" r:id="rId12"/>
    <p:sldId id="320" r:id="rId13"/>
    <p:sldId id="322" r:id="rId14"/>
    <p:sldId id="324" r:id="rId15"/>
    <p:sldId id="325" r:id="rId16"/>
    <p:sldId id="310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</p:sldIdLst>
  <p:sldSz cx="9144000" cy="6858000" type="screen4x3"/>
  <p:notesSz cx="6858000" cy="9144000"/>
  <p:defaultTextStyle>
    <a:defPPr>
      <a:defRPr lang="sl-SI"/>
    </a:defPPr>
    <a:lvl1pPr marL="0" algn="l" defTabSz="914400" rtl="0" eaLnBrk="1" latinLnBrk="0" hangingPunct="1">
      <a:defRPr lang="sl-SI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l-SI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l-SI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l-SI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l-SI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l-SI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l-SI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l-SI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l-SI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vzeti razdelek" id="{779CC93D-E52E-4D84-901B-11D7331DD495}">
          <p14:sldIdLst>
            <p14:sldId id="259"/>
            <p14:sldId id="261"/>
            <p14:sldId id="288"/>
            <p14:sldId id="289"/>
            <p14:sldId id="318"/>
            <p14:sldId id="314"/>
            <p14:sldId id="319"/>
            <p14:sldId id="323"/>
            <p14:sldId id="315"/>
            <p14:sldId id="316"/>
            <p14:sldId id="317"/>
            <p14:sldId id="320"/>
            <p14:sldId id="322"/>
            <p14:sldId id="324"/>
            <p14:sldId id="325"/>
            <p14:sldId id="310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5" autoAdjust="0"/>
    <p:restoredTop sz="83957" autoAdjust="0"/>
  </p:normalViewPr>
  <p:slideViewPr>
    <p:cSldViewPr>
      <p:cViewPr>
        <p:scale>
          <a:sx n="99" d="100"/>
          <a:sy n="99" d="100"/>
        </p:scale>
        <p:origin x="-41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153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l-SI" sz="1200"/>
            </a:lvl1pPr>
          </a:lstStyle>
          <a:p>
            <a:endParaRPr lang="sl-SI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l-SI" sz="1200"/>
            </a:lvl1pPr>
          </a:lstStyle>
          <a:p>
            <a:fld id="{D83FDC75-7F73-4A4A-A77C-09AADF00E0EA}" type="datetimeFigureOut">
              <a:rPr lang="sl-SI" smtClean="0"/>
              <a:pPr/>
              <a:t>30.9.2014</a:t>
            </a:fld>
            <a:endParaRPr lang="sl-SI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l-SI" sz="1200"/>
            </a:lvl1pPr>
          </a:lstStyle>
          <a:p>
            <a:endParaRPr lang="sl-SI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l-SI" sz="1200"/>
            </a:lvl1pPr>
          </a:lstStyle>
          <a:p>
            <a:fld id="{459226BF-1F13-42D3-80DC-373E7ADD1EBC}" type="slidenum">
              <a:rPr lang="sl-SI" smtClean="0"/>
              <a:pPr/>
              <a:t>‹#›</a:t>
            </a:fld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2731188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sl-SI" sz="1200"/>
            </a:lvl1pPr>
          </a:lstStyle>
          <a:p>
            <a:endParaRPr lang="sl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sl-SI" sz="1200"/>
            </a:lvl1pPr>
          </a:lstStyle>
          <a:p>
            <a:fld id="{48AEF76B-3757-4A0B-AF93-28494465C1DD}" type="datetimeFigureOut">
              <a:pPr/>
              <a:t>30.9.2014</a:t>
            </a:fld>
            <a:endParaRPr lang="sl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/>
              <a:t>Kliknite, če želite urediti sloge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sl-SI" sz="1200"/>
            </a:lvl1pPr>
          </a:lstStyle>
          <a:p>
            <a:endParaRPr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sl-SI" sz="1200"/>
            </a:lvl1pPr>
          </a:lstStyle>
          <a:p>
            <a:fld id="{75693FD4-8F83-4EF7-AC3F-0DC0388986B0}" type="slidenum">
              <a:pPr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987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sl-SI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sl-SI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sl-SI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sl-SI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sl-SI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sl-SI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sl-SI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sl-SI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sl-SI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sl-SI"/>
            </a:pPr>
            <a:r>
              <a:rPr lang="sl-SI" dirty="0" smtClean="0"/>
              <a:t>To predlogo je mogoče uporabiti kot začetno datoteko za predstavitev gradiv za usposabljanje v skupini.</a:t>
            </a:r>
          </a:p>
          <a:p>
            <a:endParaRPr lang="sl-SI" dirty="0" smtClean="0"/>
          </a:p>
          <a:p>
            <a:pPr lvl="0"/>
            <a:r>
              <a:rPr lang="sl-SI" sz="1200" b="1" dirty="0" smtClean="0"/>
              <a:t>Razdelki</a:t>
            </a:r>
            <a:endParaRPr lang="sl-SI" sz="1200" b="0" dirty="0" smtClean="0"/>
          </a:p>
          <a:p>
            <a:pPr lvl="0"/>
            <a:r>
              <a:rPr lang="sl-SI" sz="1200" b="0" dirty="0" smtClean="0"/>
              <a:t>Z desno tipko miško kliknite na diapozitiv, če želite dodati razdelke.</a:t>
            </a:r>
            <a:r>
              <a:rPr lang="sl-SI" sz="1200" b="0" baseline="0" dirty="0" smtClean="0"/>
              <a:t> Razdelki olajšajo organizacijo diapozitivov ali  omogočajo sodelovanje med več avtorji.</a:t>
            </a:r>
            <a:endParaRPr lang="sl-SI" sz="1200" b="0" dirty="0" smtClean="0"/>
          </a:p>
          <a:p>
            <a:pPr lvl="0"/>
            <a:endParaRPr lang="sl-SI" sz="1200" b="1" dirty="0" smtClean="0"/>
          </a:p>
          <a:p>
            <a:pPr lvl="0"/>
            <a:r>
              <a:rPr lang="sl-SI" sz="1200" b="1" dirty="0" smtClean="0"/>
              <a:t>Opombe</a:t>
            </a:r>
          </a:p>
          <a:p>
            <a:pPr lvl="0"/>
            <a:r>
              <a:rPr lang="sl-SI" sz="1200" dirty="0" smtClean="0"/>
              <a:t>Če želite občinstvu sporočiti opombe o dostavi ali dodatne podrobnosti, lahko to storite v razdelku »Opombe«.</a:t>
            </a:r>
            <a:r>
              <a:rPr lang="sl-SI" sz="1200" baseline="0" dirty="0" smtClean="0"/>
              <a:t> Te opombe si lahko v pogledu predstavitve ogledate med samo predstavitvijo. </a:t>
            </a:r>
          </a:p>
          <a:p>
            <a:pPr lvl="0">
              <a:buFontTx/>
              <a:buNone/>
            </a:pPr>
            <a:r>
              <a:rPr lang="sl-SI" sz="1200" dirty="0" smtClean="0"/>
              <a:t>Pazite na velikost pisave (pomembna je za dostopnost, vidljivost, snemanje in produkcijo v spletu)</a:t>
            </a:r>
          </a:p>
          <a:p>
            <a:pPr lvl="0"/>
            <a:endParaRPr lang="sl-SI" sz="1200" dirty="0" smtClean="0"/>
          </a:p>
          <a:p>
            <a:pPr lvl="0">
              <a:buFontTx/>
              <a:buNone/>
            </a:pPr>
            <a:r>
              <a:rPr lang="sl-SI" sz="1200" b="1" dirty="0" smtClean="0"/>
              <a:t>Koordinirane barve </a:t>
            </a:r>
          </a:p>
          <a:p>
            <a:pPr lvl="0">
              <a:buFontTx/>
              <a:buNone/>
            </a:pPr>
            <a:r>
              <a:rPr lang="sl-SI" sz="1200" dirty="0" smtClean="0"/>
              <a:t>Bodite še posebej pozorni na grafe, grafikone in polja z besedilom.</a:t>
            </a:r>
            <a:r>
              <a:rPr lang="sl-SI" sz="1200" baseline="0" dirty="0" smtClean="0"/>
              <a:t> </a:t>
            </a:r>
            <a:endParaRPr lang="sl-SI" sz="1200" dirty="0" smtClean="0"/>
          </a:p>
          <a:p>
            <a:pPr lvl="0"/>
            <a:r>
              <a:rPr lang="sl-SI" sz="1200" dirty="0" smtClean="0"/>
              <a:t>Imejte v mislih, da bodo udeleženci tiskali črno-belo ali </a:t>
            </a:r>
            <a:r>
              <a:rPr lang="sl-SI" sz="1200" dirty="0" err="1" smtClean="0"/>
              <a:t>sivinsko</a:t>
            </a:r>
            <a:r>
              <a:rPr lang="sl-SI" sz="1200" dirty="0" smtClean="0"/>
              <a:t>. Izvedite preskusno tiskanje, če se želite prepričati, da bodo barve v redu pri črno-belem tiskanju in </a:t>
            </a:r>
            <a:r>
              <a:rPr lang="sl-SI" sz="1200" dirty="0" err="1" smtClean="0"/>
              <a:t>sivinsko</a:t>
            </a:r>
            <a:r>
              <a:rPr lang="sl-SI" sz="1200" dirty="0" smtClean="0"/>
              <a:t>.</a:t>
            </a:r>
          </a:p>
          <a:p>
            <a:pPr lvl="0">
              <a:buFontTx/>
              <a:buNone/>
            </a:pPr>
            <a:endParaRPr lang="sl-SI" sz="1200" dirty="0" smtClean="0"/>
          </a:p>
          <a:p>
            <a:pPr lvl="0">
              <a:buFontTx/>
              <a:buNone/>
            </a:pPr>
            <a:r>
              <a:rPr lang="sl-SI" sz="1200" b="1" dirty="0" smtClean="0"/>
              <a:t>Grafike, tabele in grafi</a:t>
            </a:r>
          </a:p>
          <a:p>
            <a:pPr lvl="0"/>
            <a:r>
              <a:rPr lang="sl-SI" sz="1200" dirty="0" smtClean="0"/>
              <a:t>Naj bo preprosto: Če je mogoče, uporabljajte skladne sloge in barve, ki ne odvračajo pozornosti.</a:t>
            </a:r>
          </a:p>
          <a:p>
            <a:pPr lvl="0"/>
            <a:r>
              <a:rPr lang="sl-SI" sz="1200" dirty="0" smtClean="0"/>
              <a:t>Označite vse grafe in tabele.</a:t>
            </a:r>
          </a:p>
          <a:p>
            <a:endParaRPr lang="sl-SI" dirty="0" smtClean="0"/>
          </a:p>
          <a:p>
            <a:endParaRPr lang="sl-SI" dirty="0" smtClean="0"/>
          </a:p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1</a:t>
            </a:fld>
            <a:endParaRPr lang="sl-SI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sl-SI" dirty="0" smtClean="0"/>
              <a:t>Microsoft </a:t>
            </a:r>
            <a:r>
              <a:rPr lang="sl-SI" b="1" dirty="0" smtClean="0"/>
              <a:t>Odličnost inženirstva</a:t>
            </a:r>
            <a:endParaRPr lang="sl-SI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sl-SI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sl-SI" smtClean="0"/>
              <a:pPr/>
              <a:t>16</a:t>
            </a:fld>
            <a:endParaRPr lang="sl-SI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sl-SI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17</a:t>
            </a:fld>
            <a:endParaRPr lang="sl-SI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18</a:t>
            </a:fld>
            <a:endParaRPr lang="sl-SI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sl-SI" dirty="0" smtClean="0"/>
              <a:t>Microsoft </a:t>
            </a:r>
            <a:r>
              <a:rPr lang="sl-SI" b="1" dirty="0" smtClean="0"/>
              <a:t>Odličnost inženirstva</a:t>
            </a:r>
            <a:endParaRPr lang="sl-SI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sl-SI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sl-SI" smtClean="0"/>
              <a:pPr/>
              <a:t>21</a:t>
            </a:fld>
            <a:endParaRPr lang="sl-SI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sl-SI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22</a:t>
            </a:fld>
            <a:endParaRPr lang="sl-SI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23</a:t>
            </a:fld>
            <a:endParaRPr lang="sl-SI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24</a:t>
            </a:fld>
            <a:endParaRPr lang="sl-SI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28</a:t>
            </a:fld>
            <a:endParaRPr lang="sl-SI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29</a:t>
            </a:fld>
            <a:endParaRPr lang="sl-SI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sl-SI" dirty="0" smtClean="0"/>
              <a:t>Microsoft </a:t>
            </a:r>
            <a:r>
              <a:rPr lang="sl-SI" b="1" dirty="0" smtClean="0"/>
              <a:t>Odličnost inženirstva</a:t>
            </a:r>
            <a:endParaRPr lang="sl-SI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sl-SI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sl-SI" smtClean="0"/>
              <a:pPr/>
              <a:t>32</a:t>
            </a:fld>
            <a:endParaRPr lang="sl-SI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sl-SI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2</a:t>
            </a:fld>
            <a:endParaRPr lang="sl-SI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3</a:t>
            </a:fld>
            <a:endParaRPr lang="sl-SI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4</a:t>
            </a:fld>
            <a:endParaRPr lang="sl-SI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smtClean="0">
                <a:solidFill>
                  <a:prstClr val="black"/>
                </a:solidFill>
              </a:rPr>
              <a:pPr/>
              <a:t>5</a:t>
            </a:fld>
            <a:endParaRPr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sl-SI" dirty="0" smtClean="0"/>
              <a:t>Microsoft </a:t>
            </a:r>
            <a:r>
              <a:rPr lang="sl-SI" b="1" dirty="0" smtClean="0"/>
              <a:t>Odličnost inženirstva</a:t>
            </a:r>
            <a:endParaRPr lang="sl-SI" dirty="0" smtClean="0"/>
          </a:p>
        </p:txBody>
      </p:sp>
      <p:sp>
        <p:nvSpPr>
          <p:cNvPr id="41987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sl-SI" dirty="0" smtClean="0"/>
              <a:t>Microsoft Confidential</a:t>
            </a:r>
          </a:p>
        </p:txBody>
      </p:sp>
      <p:sp>
        <p:nvSpPr>
          <p:cNvPr id="41988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B44A5F-6CE4-493C-A0D7-6834FF76660C}" type="slidenum">
              <a:rPr lang="sl-SI" smtClean="0"/>
              <a:pPr/>
              <a:t>8</a:t>
            </a:fld>
            <a:endParaRPr lang="sl-SI" dirty="0" smtClean="0"/>
          </a:p>
        </p:txBody>
      </p:sp>
      <p:sp>
        <p:nvSpPr>
          <p:cNvPr id="419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450850"/>
            <a:ext cx="4572000" cy="3429000"/>
          </a:xfrm>
          <a:ln/>
        </p:spPr>
      </p:sp>
      <p:sp>
        <p:nvSpPr>
          <p:cNvPr id="419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0104"/>
            <a:ext cx="6261652" cy="4554823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sl-SI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sl-SI" smtClean="0"/>
              <a:pPr/>
              <a:t>9</a:t>
            </a:fld>
            <a:endParaRPr lang="sl-SI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10</a:t>
            </a:fld>
            <a:endParaRPr lang="sl-SI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sl-SI" dirty="0" smtClean="0"/>
              <a:t>Predstavite krate pregled predstavitve.</a:t>
            </a:r>
            <a:r>
              <a:rPr lang="sl-SI" baseline="0" dirty="0" smtClean="0"/>
              <a:t> D</a:t>
            </a:r>
            <a:r>
              <a:rPr lang="sl-SI" dirty="0" smtClean="0"/>
              <a:t>Opišite glavi poudarek predstavitve in zakaj je pomemben.</a:t>
            </a:r>
          </a:p>
          <a:p>
            <a:pPr>
              <a:lnSpc>
                <a:spcPct val="80000"/>
              </a:lnSpc>
            </a:pPr>
            <a:r>
              <a:rPr lang="sl-SI" dirty="0" smtClean="0"/>
              <a:t>Predstavite glavne teme.</a:t>
            </a:r>
          </a:p>
          <a:p>
            <a:r>
              <a:rPr lang="sl-SI" dirty="0" smtClean="0"/>
              <a:t>Če želite občinstvu pripraviti cestni zemljevid,</a:t>
            </a:r>
            <a:r>
              <a:rPr lang="sl-SI" baseline="0" dirty="0" smtClean="0"/>
              <a:t> lahko </a:t>
            </a:r>
            <a:r>
              <a:rPr lang="sl-SI" dirty="0" smtClean="0"/>
              <a:t>Diapozitiv s pregledom večkrat ponovite skozi predstavitev in označite naslednjo temo, o kateri boste govorili.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sl-SI" smtClean="0"/>
              <a:pPr/>
              <a:t>13</a:t>
            </a:fld>
            <a:endParaRPr lang="sl-SI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590800" y="2286000"/>
            <a:ext cx="6180224" cy="1470025"/>
          </a:xfrm>
        </p:spPr>
        <p:txBody>
          <a:bodyPr anchor="t"/>
          <a:lstStyle>
            <a:lvl1pPr algn="r" eaLnBrk="1" latinLnBrk="0" hangingPunct="1">
              <a:defRPr kumimoji="0" lang="sl-SI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sl-SI"/>
              <a:t>Kliknite, če želite urediti glavni slog naslova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</p:spPr>
        <p:txBody>
          <a:bodyPr>
            <a:normAutofit/>
          </a:bodyPr>
          <a:lstStyle>
            <a:lvl1pPr marL="0" indent="0" algn="r" eaLnBrk="1" latinLnBrk="0" hangingPunct="1">
              <a:buNone/>
              <a:defRPr kumimoji="0" lang="sl-SI" sz="2000" b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sl-SI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sl-SI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sl-SI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sl-SI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sl-SI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sl-SI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sl-SI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sl-SI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eaLnBrk="1" latinLnBrk="0" hangingPunct="1"/>
            <a:r>
              <a:rPr lang="sl-SI" smtClean="0"/>
              <a:t>Uredite slog podnaslova matrice</a:t>
            </a:r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5105400"/>
            <a:ext cx="18288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sl-SI" sz="2000" baseline="0"/>
            </a:lvl1pPr>
          </a:lstStyle>
          <a:p>
            <a:r>
              <a:rPr kumimoji="0" lang="sl-SI"/>
              <a:t>Logotip podjetja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sl-SI" smtClean="0"/>
              <a:t>Uredite slog naslova matrice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35264-746C-4FC0-9B0C-383ED7271386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EA2CE-9833-460F-A9D7-71CBFAA4FCD1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 ozad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6356350"/>
            <a:ext cx="2133600" cy="365125"/>
          </a:xfrm>
        </p:spPr>
        <p:txBody>
          <a:bodyPr/>
          <a:lstStyle/>
          <a:p>
            <a:fld id="{9E806AB1-06D3-4CC8-8A92-020BDFC71E81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6356350"/>
            <a:ext cx="2895600" cy="365125"/>
          </a:xfrm>
        </p:spPr>
        <p:txBody>
          <a:bodyPr/>
          <a:lstStyle/>
          <a:p>
            <a:endParaRPr kumimoji="0" lang="sl-SI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0" y="3048000"/>
            <a:ext cx="4343400" cy="1362075"/>
          </a:xfrm>
        </p:spPr>
        <p:txBody>
          <a:bodyPr anchor="b" anchorCtr="0"/>
          <a:lstStyle>
            <a:lvl1pPr algn="l" eaLnBrk="1" latinLnBrk="0" hangingPunct="1">
              <a:defRPr kumimoji="0" lang="sl-SI" sz="4000" b="1" cap="small" baseline="0">
                <a:solidFill>
                  <a:srgbClr val="003300"/>
                </a:solidFill>
              </a:defRPr>
            </a:lvl1pPr>
          </a:lstStyle>
          <a:p>
            <a:r>
              <a:rPr kumimoji="0" lang="sl-SI"/>
              <a:t>Kliknite, če želite urediti glavni slog naslova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886-4617-4BEA-B38F-3DBE91DB145B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6781800" y="5334000"/>
            <a:ext cx="2133600" cy="990600"/>
          </a:xfrm>
        </p:spPr>
        <p:txBody>
          <a:bodyPr>
            <a:normAutofit/>
          </a:bodyPr>
          <a:lstStyle>
            <a:lvl1pPr marL="0" indent="0" algn="ctr" eaLnBrk="1" latinLnBrk="0" hangingPunct="1">
              <a:buNone/>
              <a:defRPr kumimoji="0" lang="sl-SI" sz="1800"/>
            </a:lvl1pPr>
          </a:lstStyle>
          <a:p>
            <a:r>
              <a:rPr kumimoji="0" lang="sl-SI"/>
              <a:t>Logotip podjetja</a:t>
            </a: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slov in vsebina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69632"/>
            <a:ext cx="8077200" cy="1143000"/>
          </a:xfrm>
        </p:spPr>
        <p:txBody>
          <a:bodyPr anchor="ctr" anchorCtr="0"/>
          <a:lstStyle>
            <a:lvl1pPr algn="l" eaLnBrk="1" latinLnBrk="0" hangingPunct="1">
              <a:defRPr kumimoji="0" lang="sl-SI"/>
            </a:lvl1pPr>
          </a:lstStyle>
          <a:p>
            <a:r>
              <a:rPr kumimoji="0" lang="sl-SI"/>
              <a:t>Kliknite, če želite urediti slog glavnega naslova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596413"/>
            <a:ext cx="80772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sl-SI" sz="3200">
                <a:latin typeface="+mn-lt"/>
              </a:defRPr>
            </a:lvl1pPr>
            <a:lvl2pPr eaLnBrk="1" latinLnBrk="0" hangingPunct="1">
              <a:defRPr kumimoji="0" lang="sl-SI" sz="2800">
                <a:latin typeface="+mn-lt"/>
              </a:defRPr>
            </a:lvl2pPr>
            <a:lvl3pPr eaLnBrk="1" latinLnBrk="0" hangingPunct="1">
              <a:defRPr kumimoji="0" lang="sl-SI" sz="2400">
                <a:latin typeface="+mn-lt"/>
              </a:defRPr>
            </a:lvl3pPr>
            <a:lvl4pPr eaLnBrk="1" latinLnBrk="0" hangingPunct="1">
              <a:defRPr kumimoji="0" lang="sl-SI" sz="2400">
                <a:latin typeface="+mn-lt"/>
              </a:defRPr>
            </a:lvl4pPr>
            <a:lvl5pPr eaLnBrk="1" latinLnBrk="0" hangingPunct="1">
              <a:defRPr kumimoji="0" lang="sl-SI" sz="2400">
                <a:latin typeface="+mn-lt"/>
              </a:defRPr>
            </a:lvl5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6356350"/>
            <a:ext cx="2133600" cy="365125"/>
          </a:xfrm>
        </p:spPr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sl-SI" smtClean="0"/>
              <a:t>Uredite slog naslova matrice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038600" cy="4525963"/>
          </a:xfrm>
        </p:spPr>
        <p:txBody>
          <a:bodyPr/>
          <a:lstStyle>
            <a:lvl1pPr eaLnBrk="1" latinLnBrk="0" hangingPunct="1">
              <a:defRPr kumimoji="0" lang="sl-SI" sz="2800"/>
            </a:lvl1pPr>
            <a:lvl2pPr eaLnBrk="1" latinLnBrk="0" hangingPunct="1">
              <a:defRPr kumimoji="0" lang="sl-SI" sz="2400"/>
            </a:lvl2pPr>
            <a:lvl3pPr eaLnBrk="1" latinLnBrk="0" hangingPunct="1">
              <a:defRPr kumimoji="0" lang="sl-SI" sz="2000"/>
            </a:lvl3pPr>
            <a:lvl4pPr eaLnBrk="1" latinLnBrk="0" hangingPunct="1">
              <a:defRPr kumimoji="0" lang="sl-SI" sz="1800"/>
            </a:lvl4pPr>
            <a:lvl5pPr eaLnBrk="1" latinLnBrk="0" hangingPunct="1">
              <a:defRPr kumimoji="0" lang="sl-SI" sz="1800"/>
            </a:lvl5pPr>
            <a:lvl6pPr eaLnBrk="1" latinLnBrk="0" hangingPunct="1">
              <a:defRPr kumimoji="0" lang="sl-SI" sz="1800"/>
            </a:lvl6pPr>
            <a:lvl7pPr eaLnBrk="1" latinLnBrk="0" hangingPunct="1">
              <a:defRPr kumimoji="0" lang="sl-SI" sz="1800"/>
            </a:lvl7pPr>
            <a:lvl8pPr eaLnBrk="1" latinLnBrk="0" hangingPunct="1">
              <a:defRPr kumimoji="0" lang="sl-SI" sz="1800"/>
            </a:lvl8pPr>
            <a:lvl9pPr eaLnBrk="1" latinLnBrk="0" hangingPunct="1">
              <a:defRPr kumimoji="0" lang="sl-SI" sz="1800"/>
            </a:lvl9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4038600" cy="4525963"/>
          </a:xfrm>
        </p:spPr>
        <p:txBody>
          <a:bodyPr/>
          <a:lstStyle>
            <a:lvl1pPr eaLnBrk="1" latinLnBrk="0" hangingPunct="1">
              <a:defRPr kumimoji="0" lang="sl-SI" sz="2800"/>
            </a:lvl1pPr>
            <a:lvl2pPr eaLnBrk="1" latinLnBrk="0" hangingPunct="1">
              <a:defRPr kumimoji="0" lang="sl-SI" sz="2400"/>
            </a:lvl2pPr>
            <a:lvl3pPr eaLnBrk="1" latinLnBrk="0" hangingPunct="1">
              <a:defRPr kumimoji="0" lang="sl-SI" sz="2000"/>
            </a:lvl3pPr>
            <a:lvl4pPr eaLnBrk="1" latinLnBrk="0" hangingPunct="1">
              <a:defRPr kumimoji="0" lang="sl-SI" sz="1800"/>
            </a:lvl4pPr>
            <a:lvl5pPr eaLnBrk="1" latinLnBrk="0" hangingPunct="1">
              <a:defRPr kumimoji="0" lang="sl-SI" sz="1800"/>
            </a:lvl5pPr>
            <a:lvl6pPr eaLnBrk="1" latinLnBrk="0" hangingPunct="1">
              <a:defRPr kumimoji="0" lang="sl-SI" sz="1800"/>
            </a:lvl6pPr>
            <a:lvl7pPr eaLnBrk="1" latinLnBrk="0" hangingPunct="1">
              <a:defRPr kumimoji="0" lang="sl-SI" sz="1800"/>
            </a:lvl7pPr>
            <a:lvl8pPr eaLnBrk="1" latinLnBrk="0" hangingPunct="1">
              <a:defRPr kumimoji="0" lang="sl-SI" sz="1800"/>
            </a:lvl8pPr>
            <a:lvl9pPr eaLnBrk="1" latinLnBrk="0" hangingPunct="1">
              <a:defRPr kumimoji="0" lang="sl-SI" sz="1800"/>
            </a:lvl9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45EB-98DE-42B2-8DDD-900A4A28816A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eaLnBrk="1" latinLnBrk="0" hangingPunct="1">
              <a:defRPr kumimoji="0" lang="sl-SI"/>
            </a:lvl1pPr>
          </a:lstStyle>
          <a:p>
            <a:pPr eaLnBrk="1" latinLnBrk="0" hangingPunct="1"/>
            <a:r>
              <a:rPr lang="sl-SI" smtClean="0"/>
              <a:t>Uredite slog naslova matrice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sl-SI" sz="2400" b="1"/>
            </a:lvl1pPr>
            <a:lvl2pPr marL="457200" indent="0" eaLnBrk="1" latinLnBrk="0" hangingPunct="1">
              <a:buNone/>
              <a:defRPr kumimoji="0" lang="sl-SI" sz="2000" b="1"/>
            </a:lvl2pPr>
            <a:lvl3pPr marL="914400" indent="0" eaLnBrk="1" latinLnBrk="0" hangingPunct="1">
              <a:buNone/>
              <a:defRPr kumimoji="0" lang="sl-SI" sz="1800" b="1"/>
            </a:lvl3pPr>
            <a:lvl4pPr marL="1371600" indent="0" eaLnBrk="1" latinLnBrk="0" hangingPunct="1">
              <a:buNone/>
              <a:defRPr kumimoji="0" lang="sl-SI" sz="1600" b="1"/>
            </a:lvl4pPr>
            <a:lvl5pPr marL="1828800" indent="0" eaLnBrk="1" latinLnBrk="0" hangingPunct="1">
              <a:buNone/>
              <a:defRPr kumimoji="0" lang="sl-SI" sz="1600" b="1"/>
            </a:lvl5pPr>
            <a:lvl6pPr marL="2286000" indent="0" eaLnBrk="1" latinLnBrk="0" hangingPunct="1">
              <a:buNone/>
              <a:defRPr kumimoji="0" lang="sl-SI" sz="1600" b="1"/>
            </a:lvl6pPr>
            <a:lvl7pPr marL="2743200" indent="0" eaLnBrk="1" latinLnBrk="0" hangingPunct="1">
              <a:buNone/>
              <a:defRPr kumimoji="0" lang="sl-SI" sz="1600" b="1"/>
            </a:lvl7pPr>
            <a:lvl8pPr marL="3200400" indent="0" eaLnBrk="1" latinLnBrk="0" hangingPunct="1">
              <a:buNone/>
              <a:defRPr kumimoji="0" lang="sl-SI" sz="1600" b="1"/>
            </a:lvl8pPr>
            <a:lvl9pPr marL="3657600" indent="0" eaLnBrk="1" latinLnBrk="0" hangingPunct="1">
              <a:buNone/>
              <a:defRPr kumimoji="0" lang="sl-SI" sz="1600" b="1"/>
            </a:lvl9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174875"/>
            <a:ext cx="4040188" cy="3951288"/>
          </a:xfrm>
        </p:spPr>
        <p:txBody>
          <a:bodyPr/>
          <a:lstStyle>
            <a:lvl1pPr eaLnBrk="1" latinLnBrk="0" hangingPunct="1">
              <a:defRPr kumimoji="0" lang="sl-SI" sz="2400"/>
            </a:lvl1pPr>
            <a:lvl2pPr eaLnBrk="1" latinLnBrk="0" hangingPunct="1">
              <a:defRPr kumimoji="0" lang="sl-SI" sz="2000"/>
            </a:lvl2pPr>
            <a:lvl3pPr eaLnBrk="1" latinLnBrk="0" hangingPunct="1">
              <a:defRPr kumimoji="0" lang="sl-SI" sz="1800"/>
            </a:lvl3pPr>
            <a:lvl4pPr eaLnBrk="1" latinLnBrk="0" hangingPunct="1">
              <a:defRPr kumimoji="0" lang="sl-SI" sz="1600"/>
            </a:lvl4pPr>
            <a:lvl5pPr eaLnBrk="1" latinLnBrk="0" hangingPunct="1">
              <a:defRPr kumimoji="0" lang="sl-SI" sz="1600"/>
            </a:lvl5pPr>
            <a:lvl6pPr eaLnBrk="1" latinLnBrk="0" hangingPunct="1">
              <a:defRPr kumimoji="0" lang="sl-SI" sz="1600"/>
            </a:lvl6pPr>
            <a:lvl7pPr eaLnBrk="1" latinLnBrk="0" hangingPunct="1">
              <a:defRPr kumimoji="0" lang="sl-SI" sz="1600"/>
            </a:lvl7pPr>
            <a:lvl8pPr eaLnBrk="1" latinLnBrk="0" hangingPunct="1">
              <a:defRPr kumimoji="0" lang="sl-SI" sz="1600"/>
            </a:lvl8pPr>
            <a:lvl9pPr eaLnBrk="1" latinLnBrk="0" hangingPunct="1">
              <a:defRPr kumimoji="0" lang="sl-SI" sz="1600"/>
            </a:lvl9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5" y="1535113"/>
            <a:ext cx="4041775" cy="639762"/>
          </a:xfrm>
        </p:spPr>
        <p:txBody>
          <a:bodyPr anchor="b"/>
          <a:lstStyle>
            <a:lvl1pPr marL="0" indent="0" eaLnBrk="1" latinLnBrk="0" hangingPunct="1">
              <a:buNone/>
              <a:defRPr kumimoji="0" lang="sl-SI" sz="2400" b="1"/>
            </a:lvl1pPr>
            <a:lvl2pPr marL="457200" indent="0" eaLnBrk="1" latinLnBrk="0" hangingPunct="1">
              <a:buNone/>
              <a:defRPr kumimoji="0" lang="sl-SI" sz="2000" b="1"/>
            </a:lvl2pPr>
            <a:lvl3pPr marL="914400" indent="0" eaLnBrk="1" latinLnBrk="0" hangingPunct="1">
              <a:buNone/>
              <a:defRPr kumimoji="0" lang="sl-SI" sz="1800" b="1"/>
            </a:lvl3pPr>
            <a:lvl4pPr marL="1371600" indent="0" eaLnBrk="1" latinLnBrk="0" hangingPunct="1">
              <a:buNone/>
              <a:defRPr kumimoji="0" lang="sl-SI" sz="1600" b="1"/>
            </a:lvl4pPr>
            <a:lvl5pPr marL="1828800" indent="0" eaLnBrk="1" latinLnBrk="0" hangingPunct="1">
              <a:buNone/>
              <a:defRPr kumimoji="0" lang="sl-SI" sz="1600" b="1"/>
            </a:lvl5pPr>
            <a:lvl6pPr marL="2286000" indent="0" eaLnBrk="1" latinLnBrk="0" hangingPunct="1">
              <a:buNone/>
              <a:defRPr kumimoji="0" lang="sl-SI" sz="1600" b="1"/>
            </a:lvl6pPr>
            <a:lvl7pPr marL="2743200" indent="0" eaLnBrk="1" latinLnBrk="0" hangingPunct="1">
              <a:buNone/>
              <a:defRPr kumimoji="0" lang="sl-SI" sz="1600" b="1"/>
            </a:lvl7pPr>
            <a:lvl8pPr marL="3200400" indent="0" eaLnBrk="1" latinLnBrk="0" hangingPunct="1">
              <a:buNone/>
              <a:defRPr kumimoji="0" lang="sl-SI" sz="1600" b="1"/>
            </a:lvl8pPr>
            <a:lvl9pPr marL="3657600" indent="0" eaLnBrk="1" latinLnBrk="0" hangingPunct="1">
              <a:buNone/>
              <a:defRPr kumimoji="0" lang="sl-SI" sz="1600" b="1"/>
            </a:lvl9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5" y="2174875"/>
            <a:ext cx="4041775" cy="3951288"/>
          </a:xfrm>
        </p:spPr>
        <p:txBody>
          <a:bodyPr/>
          <a:lstStyle>
            <a:lvl1pPr eaLnBrk="1" latinLnBrk="0" hangingPunct="1">
              <a:defRPr kumimoji="0" lang="sl-SI" sz="2400"/>
            </a:lvl1pPr>
            <a:lvl2pPr eaLnBrk="1" latinLnBrk="0" hangingPunct="1">
              <a:defRPr kumimoji="0" lang="sl-SI" sz="2000"/>
            </a:lvl2pPr>
            <a:lvl3pPr eaLnBrk="1" latinLnBrk="0" hangingPunct="1">
              <a:defRPr kumimoji="0" lang="sl-SI" sz="1800"/>
            </a:lvl3pPr>
            <a:lvl4pPr eaLnBrk="1" latinLnBrk="0" hangingPunct="1">
              <a:defRPr kumimoji="0" lang="sl-SI" sz="1600"/>
            </a:lvl4pPr>
            <a:lvl5pPr eaLnBrk="1" latinLnBrk="0" hangingPunct="1">
              <a:defRPr kumimoji="0" lang="sl-SI" sz="1600"/>
            </a:lvl5pPr>
            <a:lvl6pPr eaLnBrk="1" latinLnBrk="0" hangingPunct="1">
              <a:defRPr kumimoji="0" lang="sl-SI" sz="1600"/>
            </a:lvl6pPr>
            <a:lvl7pPr eaLnBrk="1" latinLnBrk="0" hangingPunct="1">
              <a:defRPr kumimoji="0" lang="sl-SI" sz="1600"/>
            </a:lvl7pPr>
            <a:lvl8pPr eaLnBrk="1" latinLnBrk="0" hangingPunct="1">
              <a:defRPr kumimoji="0" lang="sl-SI" sz="1600"/>
            </a:lvl8pPr>
            <a:lvl9pPr eaLnBrk="1" latinLnBrk="0" hangingPunct="1">
              <a:defRPr kumimoji="0" lang="sl-SI" sz="1600"/>
            </a:lvl9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F454-F654-475B-B965-263DB42038F1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</p:spPr>
        <p:txBody>
          <a:bodyPr anchor="b"/>
          <a:lstStyle>
            <a:lvl1pPr algn="l" eaLnBrk="1" latinLnBrk="0" hangingPunct="1">
              <a:defRPr kumimoji="0" lang="sl-SI" sz="2000" b="1"/>
            </a:lvl1pPr>
          </a:lstStyle>
          <a:p>
            <a:pPr eaLnBrk="1" latinLnBrk="0" hangingPunct="1"/>
            <a:r>
              <a:rPr lang="sl-SI" smtClean="0"/>
              <a:t>Uredite slog naslova matrice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73050"/>
            <a:ext cx="5111750" cy="5853113"/>
          </a:xfrm>
        </p:spPr>
        <p:txBody>
          <a:bodyPr/>
          <a:lstStyle>
            <a:lvl1pPr eaLnBrk="1" latinLnBrk="0" hangingPunct="1">
              <a:defRPr kumimoji="0" lang="sl-SI" sz="3200"/>
            </a:lvl1pPr>
            <a:lvl2pPr eaLnBrk="1" latinLnBrk="0" hangingPunct="1">
              <a:defRPr kumimoji="0" lang="sl-SI" sz="2800"/>
            </a:lvl2pPr>
            <a:lvl3pPr eaLnBrk="1" latinLnBrk="0" hangingPunct="1">
              <a:defRPr kumimoji="0" lang="sl-SI" sz="2400"/>
            </a:lvl3pPr>
            <a:lvl4pPr eaLnBrk="1" latinLnBrk="0" hangingPunct="1">
              <a:defRPr kumimoji="0" lang="sl-SI" sz="2000"/>
            </a:lvl4pPr>
            <a:lvl5pPr eaLnBrk="1" latinLnBrk="0" hangingPunct="1">
              <a:defRPr kumimoji="0" lang="sl-SI" sz="2000"/>
            </a:lvl5pPr>
            <a:lvl6pPr eaLnBrk="1" latinLnBrk="0" hangingPunct="1">
              <a:defRPr kumimoji="0" lang="sl-SI" sz="2000"/>
            </a:lvl6pPr>
            <a:lvl7pPr eaLnBrk="1" latinLnBrk="0" hangingPunct="1">
              <a:defRPr kumimoji="0" lang="sl-SI" sz="2000"/>
            </a:lvl7pPr>
            <a:lvl8pPr eaLnBrk="1" latinLnBrk="0" hangingPunct="1">
              <a:defRPr kumimoji="0" lang="sl-SI" sz="2000"/>
            </a:lvl8pPr>
            <a:lvl9pPr eaLnBrk="1" latinLnBrk="0" hangingPunct="1">
              <a:defRPr kumimoji="0" lang="sl-SI" sz="2000"/>
            </a:lvl9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1435100"/>
            <a:ext cx="3008313" cy="4691063"/>
          </a:xfrm>
        </p:spPr>
        <p:txBody>
          <a:bodyPr/>
          <a:lstStyle>
            <a:lvl1pPr marL="0" indent="0" eaLnBrk="1" latinLnBrk="0" hangingPunct="1">
              <a:buNone/>
              <a:defRPr kumimoji="0" lang="sl-SI" sz="1400"/>
            </a:lvl1pPr>
            <a:lvl2pPr marL="457200" indent="0" eaLnBrk="1" latinLnBrk="0" hangingPunct="1">
              <a:buNone/>
              <a:defRPr kumimoji="0" lang="sl-SI" sz="1200"/>
            </a:lvl2pPr>
            <a:lvl3pPr marL="914400" indent="0" eaLnBrk="1" latinLnBrk="0" hangingPunct="1">
              <a:buNone/>
              <a:defRPr kumimoji="0" lang="sl-SI" sz="1000"/>
            </a:lvl3pPr>
            <a:lvl4pPr marL="1371600" indent="0" eaLnBrk="1" latinLnBrk="0" hangingPunct="1">
              <a:buNone/>
              <a:defRPr kumimoji="0" lang="sl-SI" sz="900"/>
            </a:lvl4pPr>
            <a:lvl5pPr marL="1828800" indent="0" eaLnBrk="1" latinLnBrk="0" hangingPunct="1">
              <a:buNone/>
              <a:defRPr kumimoji="0" lang="sl-SI" sz="900"/>
            </a:lvl5pPr>
            <a:lvl6pPr marL="2286000" indent="0" eaLnBrk="1" latinLnBrk="0" hangingPunct="1">
              <a:buNone/>
              <a:defRPr kumimoji="0" lang="sl-SI" sz="900"/>
            </a:lvl6pPr>
            <a:lvl7pPr marL="2743200" indent="0" eaLnBrk="1" latinLnBrk="0" hangingPunct="1">
              <a:buNone/>
              <a:defRPr kumimoji="0" lang="sl-SI" sz="900"/>
            </a:lvl7pPr>
            <a:lvl8pPr marL="3200400" indent="0" eaLnBrk="1" latinLnBrk="0" hangingPunct="1">
              <a:buNone/>
              <a:defRPr kumimoji="0" lang="sl-SI" sz="900"/>
            </a:lvl8pPr>
            <a:lvl9pPr marL="3657600" indent="0" eaLnBrk="1" latinLnBrk="0" hangingPunct="1">
              <a:buNone/>
              <a:defRPr kumimoji="0" lang="sl-SI" sz="900"/>
            </a:lvl9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86235-E674-44C7-8728-605E8F6C93F5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z na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sl-SI" sz="2000" b="1"/>
            </a:lvl1pPr>
          </a:lstStyle>
          <a:p>
            <a:pPr eaLnBrk="1" latinLnBrk="0" hangingPunct="1"/>
            <a:r>
              <a:rPr lang="sl-SI" smtClean="0"/>
              <a:t>Uredite slog naslova matrice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sl-SI" sz="3200"/>
            </a:lvl1pPr>
            <a:lvl2pPr marL="457200" indent="0" eaLnBrk="1" latinLnBrk="0" hangingPunct="1">
              <a:buNone/>
              <a:defRPr kumimoji="0" lang="sl-SI" sz="2800"/>
            </a:lvl2pPr>
            <a:lvl3pPr marL="914400" indent="0" eaLnBrk="1" latinLnBrk="0" hangingPunct="1">
              <a:buNone/>
              <a:defRPr kumimoji="0" lang="sl-SI" sz="2400"/>
            </a:lvl3pPr>
            <a:lvl4pPr marL="1371600" indent="0" eaLnBrk="1" latinLnBrk="0" hangingPunct="1">
              <a:buNone/>
              <a:defRPr kumimoji="0" lang="sl-SI" sz="2000"/>
            </a:lvl4pPr>
            <a:lvl5pPr marL="1828800" indent="0" eaLnBrk="1" latinLnBrk="0" hangingPunct="1">
              <a:buNone/>
              <a:defRPr kumimoji="0" lang="sl-SI" sz="2000"/>
            </a:lvl5pPr>
            <a:lvl6pPr marL="2286000" indent="0" eaLnBrk="1" latinLnBrk="0" hangingPunct="1">
              <a:buNone/>
              <a:defRPr kumimoji="0" lang="sl-SI" sz="2000"/>
            </a:lvl6pPr>
            <a:lvl7pPr marL="2743200" indent="0" eaLnBrk="1" latinLnBrk="0" hangingPunct="1">
              <a:buNone/>
              <a:defRPr kumimoji="0" lang="sl-SI" sz="2000"/>
            </a:lvl7pPr>
            <a:lvl8pPr marL="3200400" indent="0" eaLnBrk="1" latinLnBrk="0" hangingPunct="1">
              <a:buNone/>
              <a:defRPr kumimoji="0" lang="sl-SI" sz="2000"/>
            </a:lvl8pPr>
            <a:lvl9pPr marL="3657600" indent="0" eaLnBrk="1" latinLnBrk="0" hangingPunct="1">
              <a:buNone/>
              <a:defRPr kumimoji="0" lang="sl-SI" sz="2000"/>
            </a:lvl9pPr>
          </a:lstStyle>
          <a:p>
            <a:pPr eaLnBrk="1" latinLnBrk="0" hangingPunct="1"/>
            <a:r>
              <a:rPr lang="sl-SI" smtClean="0"/>
              <a:t>Kliknite ikono, če želite dodati sliko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sl-SI" sz="1400"/>
            </a:lvl1pPr>
            <a:lvl2pPr marL="457200" indent="0" eaLnBrk="1" latinLnBrk="0" hangingPunct="1">
              <a:buNone/>
              <a:defRPr kumimoji="0" lang="sl-SI" sz="1200"/>
            </a:lvl2pPr>
            <a:lvl3pPr marL="914400" indent="0" eaLnBrk="1" latinLnBrk="0" hangingPunct="1">
              <a:buNone/>
              <a:defRPr kumimoji="0" lang="sl-SI" sz="1000"/>
            </a:lvl3pPr>
            <a:lvl4pPr marL="1371600" indent="0" eaLnBrk="1" latinLnBrk="0" hangingPunct="1">
              <a:buNone/>
              <a:defRPr kumimoji="0" lang="sl-SI" sz="900"/>
            </a:lvl4pPr>
            <a:lvl5pPr marL="1828800" indent="0" eaLnBrk="1" latinLnBrk="0" hangingPunct="1">
              <a:buNone/>
              <a:defRPr kumimoji="0" lang="sl-SI" sz="900"/>
            </a:lvl5pPr>
            <a:lvl6pPr marL="2286000" indent="0" eaLnBrk="1" latinLnBrk="0" hangingPunct="1">
              <a:buNone/>
              <a:defRPr kumimoji="0" lang="sl-SI" sz="900"/>
            </a:lvl6pPr>
            <a:lvl7pPr marL="2743200" indent="0" eaLnBrk="1" latinLnBrk="0" hangingPunct="1">
              <a:buNone/>
              <a:defRPr kumimoji="0" lang="sl-SI" sz="900"/>
            </a:lvl7pPr>
            <a:lvl8pPr marL="3200400" indent="0" eaLnBrk="1" latinLnBrk="0" hangingPunct="1">
              <a:buNone/>
              <a:defRPr kumimoji="0" lang="sl-SI" sz="900"/>
            </a:lvl8pPr>
            <a:lvl9pPr marL="3657600" indent="0" eaLnBrk="1" latinLnBrk="0" hangingPunct="1">
              <a:buNone/>
              <a:defRPr kumimoji="0" lang="sl-SI" sz="900"/>
            </a:lvl9pPr>
          </a:lstStyle>
          <a:p>
            <a:pPr lvl="0" eaLnBrk="1" latinLnBrk="0" hangingPunct="1"/>
            <a:r>
              <a:rPr lang="sl-SI" smtClean="0"/>
              <a:t>Uredite sloge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D376F-13B1-4A04-B43F-2BB33F3299E0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sl-SI" smtClean="0"/>
              <a:t>Uredite slog naslova matrice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B16BF-7C35-433E-894B-EFF485F60656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38"/>
            <a:ext cx="2057400" cy="5851525"/>
          </a:xfrm>
        </p:spPr>
        <p:txBody>
          <a:bodyPr vert="eaVert"/>
          <a:lstStyle/>
          <a:p>
            <a:pPr eaLnBrk="1" latinLnBrk="0" hangingPunct="1"/>
            <a:r>
              <a:rPr lang="sl-SI" smtClean="0"/>
              <a:t>Uredite slog naslova matrice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74638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sl-SI" smtClean="0"/>
              <a:t>Uredite sloge besedila matrice</a:t>
            </a:r>
          </a:p>
          <a:p>
            <a:pPr lvl="1" eaLnBrk="1" latinLnBrk="0" hangingPunct="1"/>
            <a:r>
              <a:rPr lang="sl-SI" smtClean="0"/>
              <a:t>Druga raven</a:t>
            </a:r>
          </a:p>
          <a:p>
            <a:pPr lvl="2" eaLnBrk="1" latinLnBrk="0" hangingPunct="1"/>
            <a:r>
              <a:rPr lang="sl-SI" smtClean="0"/>
              <a:t>Tretja raven</a:t>
            </a:r>
          </a:p>
          <a:p>
            <a:pPr lvl="3" eaLnBrk="1" latinLnBrk="0" hangingPunct="1"/>
            <a:r>
              <a:rPr lang="sl-SI" smtClean="0"/>
              <a:t>Četrta raven</a:t>
            </a:r>
          </a:p>
          <a:p>
            <a:pPr lvl="4" eaLnBrk="1" latinLnBrk="0" hangingPunct="1"/>
            <a:r>
              <a:rPr lang="sl-SI" smtClean="0"/>
              <a:t>Peta raven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D696D-719E-4A01-9608-3F8ADBD04339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</p:spTree>
  </p:cSld>
  <p:clrMapOvr>
    <a:masterClrMapping/>
  </p:clrMapOvr>
  <p:transition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sl-SI" smtClean="0"/>
              <a:t>Uredite slog naslova matrice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sl-SI" smtClean="0"/>
              <a:t>Uredite sloge besedila matrice</a:t>
            </a:r>
          </a:p>
          <a:p>
            <a:pPr lvl="1" eaLnBrk="1" latinLnBrk="0" hangingPunct="1"/>
            <a:r>
              <a:rPr kumimoji="0" lang="sl-SI" smtClean="0"/>
              <a:t>Druga raven</a:t>
            </a:r>
          </a:p>
          <a:p>
            <a:pPr lvl="2" eaLnBrk="1" latinLnBrk="0" hangingPunct="1"/>
            <a:r>
              <a:rPr kumimoji="0" lang="sl-SI" smtClean="0"/>
              <a:t>Tretja raven</a:t>
            </a:r>
          </a:p>
          <a:p>
            <a:pPr lvl="3" eaLnBrk="1" latinLnBrk="0" hangingPunct="1"/>
            <a:r>
              <a:rPr kumimoji="0" lang="sl-SI" smtClean="0"/>
              <a:t>Četrta raven</a:t>
            </a:r>
          </a:p>
          <a:p>
            <a:pPr lvl="4" eaLnBrk="1" latinLnBrk="0" hangingPunct="1"/>
            <a:r>
              <a:rPr kumimoji="0" lang="sl-SI" smtClean="0"/>
              <a:t>Peta raven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sl-SI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33D10-3AAE-4D9F-BEF9-567DFDDF6378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sl-SI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sl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sl-SI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pPr/>
              <a:t>‹#›</a:t>
            </a:fld>
            <a:endParaRPr kumimoji="0" lang="sl-SI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54" r:id="rId10"/>
    <p:sldLayoutId id="2147483655" r:id="rId11"/>
    <p:sldLayoutId id="2147483663" r:id="rId12"/>
  </p:sldLayoutIdLst>
  <p:transition spd="slow">
    <p:wipe dir="d"/>
  </p:transition>
  <p:timing>
    <p:tnLst>
      <p:par>
        <p:cTn id="1" dur="indefinite" restart="never" nodeType="tmRoot"/>
      </p:par>
    </p:tnLst>
  </p:timing>
  <p:hf hdr="0" ftr="0"/>
  <p:txStyles>
    <p:titleStyle>
      <a:lvl1pPr algn="l" defTabSz="914400" rtl="0" eaLnBrk="1" latinLnBrk="0" hangingPunct="1">
        <a:spcBef>
          <a:spcPct val="0"/>
        </a:spcBef>
        <a:buNone/>
        <a:defRPr kumimoji="0" lang="sl-SI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l-SI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sl-SI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l-SI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l-SI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l-SI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l-SI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sl-SI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sl-SI"/>
      </a:defPPr>
      <a:lvl1pPr marL="0" algn="l" defTabSz="914400" rtl="0" eaLnBrk="1" latinLnBrk="0" hangingPunct="1"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sl-SI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jp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6.jpe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10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18.wmf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8.wmf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wmf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9.jpe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7" Type="http://schemas.openxmlformats.org/officeDocument/2006/relationships/image" Target="../media/image10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image" Target="../media/image19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7" Type="http://schemas.openxmlformats.org/officeDocument/2006/relationships/image" Target="../media/image1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9.jpe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7" Type="http://schemas.openxmlformats.org/officeDocument/2006/relationships/image" Target="../media/image10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9.jpe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image" Target="../media/image19.jpe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7" Type="http://schemas.openxmlformats.org/officeDocument/2006/relationships/image" Target="../media/image9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257009" y="2132856"/>
            <a:ext cx="7704856" cy="1623169"/>
          </a:xfrm>
        </p:spPr>
        <p:txBody>
          <a:bodyPr/>
          <a:lstStyle/>
          <a:p>
            <a:r>
              <a:rPr lang="sl-SI" dirty="0" smtClean="0"/>
              <a:t>DATOTEKE V JEZIKU C++</a:t>
            </a:r>
            <a:endParaRPr lang="sl-SI" dirty="0"/>
          </a:p>
        </p:txBody>
      </p:sp>
      <p:sp>
        <p:nvSpPr>
          <p:cNvPr id="5" name="PoljeZBesedilom 4"/>
          <p:cNvSpPr txBox="1"/>
          <p:nvPr/>
        </p:nvSpPr>
        <p:spPr>
          <a:xfrm>
            <a:off x="4860032" y="4835630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l-SI" sz="2400" b="1" dirty="0" smtClean="0"/>
              <a:t>Darjan Toth</a:t>
            </a:r>
            <a:endParaRPr lang="sl-SI" sz="2400" b="1" dirty="0"/>
          </a:p>
        </p:txBody>
      </p:sp>
      <p:pic>
        <p:nvPicPr>
          <p:cNvPr id="4" name="Slika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0"/>
            <a:ext cx="7987643" cy="17008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60" y="0"/>
            <a:ext cx="6984776" cy="1143000"/>
          </a:xfrm>
        </p:spPr>
        <p:txBody>
          <a:bodyPr/>
          <a:lstStyle/>
          <a:p>
            <a:pPr algn="ctr"/>
            <a:r>
              <a:rPr lang="sl-SI" dirty="0" smtClean="0"/>
              <a:t>Tekstovne datoteke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649016"/>
            <a:ext cx="8208912" cy="4372272"/>
          </a:xfrm>
        </p:spPr>
        <p:txBody>
          <a:bodyPr>
            <a:normAutofit/>
          </a:bodyPr>
          <a:lstStyle/>
          <a:p>
            <a:r>
              <a:rPr lang="sl-SI" altLang="sl-SI" sz="2400" b="1" dirty="0" smtClean="0"/>
              <a:t>Se uporabljajo bolj za hranjenje enostavnih podatkovnih tipov.</a:t>
            </a:r>
          </a:p>
          <a:p>
            <a:r>
              <a:rPr lang="sl-SI" altLang="sl-SI" sz="2400" b="1" dirty="0" smtClean="0"/>
              <a:t>Njihova končnica je tipično </a:t>
            </a:r>
            <a:r>
              <a:rPr lang="sl-SI" altLang="sl-SI" sz="2400" b="1" dirty="0" err="1" smtClean="0"/>
              <a:t>txt</a:t>
            </a:r>
            <a:r>
              <a:rPr lang="sl-SI" altLang="sl-SI" sz="2400" b="1" dirty="0" smtClean="0"/>
              <a:t> (*.</a:t>
            </a:r>
            <a:r>
              <a:rPr lang="sl-SI" altLang="sl-SI" sz="2400" b="1" dirty="0" err="1" smtClean="0"/>
              <a:t>txt</a:t>
            </a:r>
            <a:r>
              <a:rPr lang="sl-SI" altLang="sl-SI" sz="2400" b="1" dirty="0" smtClean="0"/>
              <a:t>).</a:t>
            </a:r>
          </a:p>
          <a:p>
            <a:r>
              <a:rPr lang="sl-SI" altLang="sl-SI" sz="2400" b="1" dirty="0" smtClean="0"/>
              <a:t>Namenjene so hranjenju znakov (besedil) v ASCII obliki.</a:t>
            </a:r>
          </a:p>
          <a:p>
            <a:r>
              <a:rPr lang="sl-SI" altLang="sl-SI" sz="2400" b="1" dirty="0" smtClean="0"/>
              <a:t>Zaradi različnih kodnih sistemov, lahko pride do napačnih transformacij posameznih znakov.</a:t>
            </a:r>
          </a:p>
          <a:p>
            <a:r>
              <a:rPr lang="sl-SI" altLang="sl-SI" sz="2400" b="1" dirty="0" smtClean="0"/>
              <a:t>Branje in pisanje poteka s pomočjo operatorjev &lt;&lt; in &gt;&gt; kot smo to že navajeni pri tokovih podatkov </a:t>
            </a:r>
            <a:r>
              <a:rPr lang="sl-SI" altLang="sl-SI" sz="2400" b="1" dirty="0" err="1" smtClean="0"/>
              <a:t>knjižnjice</a:t>
            </a:r>
            <a:r>
              <a:rPr lang="sl-SI" altLang="sl-SI" sz="2400" b="1" dirty="0" smtClean="0"/>
              <a:t> </a:t>
            </a:r>
            <a:r>
              <a:rPr lang="sl-SI" altLang="sl-SI" sz="2400" b="1" dirty="0" err="1" smtClean="0"/>
              <a:t>iostream</a:t>
            </a:r>
            <a:r>
              <a:rPr lang="sl-SI" altLang="sl-SI" sz="2400" b="1" dirty="0" smtClean="0"/>
              <a:t>.</a:t>
            </a:r>
          </a:p>
          <a:p>
            <a:r>
              <a:rPr lang="sl-SI" altLang="sl-SI" sz="2400" b="1" dirty="0" smtClean="0"/>
              <a:t>Če želimo brati/pisati tudi posebne znake (predvsem presledek in \n) potem raje uporabimo </a:t>
            </a:r>
            <a:r>
              <a:rPr lang="sl-SI" altLang="sl-SI" sz="2400" b="1" dirty="0" err="1" smtClean="0"/>
              <a:t>get</a:t>
            </a:r>
            <a:r>
              <a:rPr lang="sl-SI" altLang="sl-SI" sz="2400" b="1" dirty="0" smtClean="0"/>
              <a:t>() in </a:t>
            </a:r>
            <a:r>
              <a:rPr lang="sl-SI" altLang="sl-SI" sz="2400" b="1" dirty="0" err="1" smtClean="0"/>
              <a:t>put</a:t>
            </a:r>
            <a:r>
              <a:rPr lang="sl-SI" altLang="sl-SI" sz="2400" b="1" dirty="0" smtClean="0"/>
              <a:t>() metodi.</a:t>
            </a:r>
          </a:p>
          <a:p>
            <a:endParaRPr lang="sl-SI" altLang="sl-SI" sz="2400" b="1" dirty="0"/>
          </a:p>
          <a:p>
            <a:pPr marL="0" indent="0">
              <a:buNone/>
            </a:pPr>
            <a:endParaRPr lang="sl-SI" sz="2400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10</a:t>
            </a:fld>
            <a:endParaRPr kumimoji="0" lang="sl-SI"/>
          </a:p>
        </p:txBody>
      </p:sp>
      <p:pic>
        <p:nvPicPr>
          <p:cNvPr id="1026" name="Picture 2" descr="C:\Users\Darjan\AppData\Local\Microsoft\Windows\Temporary Internet Files\Content.IE5\6YWQBLPC\MP900422514[1]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278" y="0"/>
            <a:ext cx="1302722" cy="16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705427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46294"/>
            <a:ext cx="8280920" cy="1006442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Primer zapisovanja tekstovne datoteke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62000" y="980728"/>
            <a:ext cx="8202488" cy="53285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l-SI" altLang="sl-SI" sz="2800" i="1" dirty="0"/>
              <a:t>#</a:t>
            </a:r>
            <a:r>
              <a:rPr lang="sl-SI" altLang="sl-SI" sz="2800" i="1" dirty="0" err="1"/>
              <a:t>include</a:t>
            </a:r>
            <a:r>
              <a:rPr lang="sl-SI" altLang="sl-SI" sz="2800" i="1" dirty="0"/>
              <a:t> &lt;</a:t>
            </a:r>
            <a:r>
              <a:rPr lang="sl-SI" altLang="sl-SI" sz="2800" i="1" dirty="0" err="1"/>
              <a:t>iostream</a:t>
            </a:r>
            <a:r>
              <a:rPr lang="sl-SI" altLang="sl-SI" sz="2800" i="1" dirty="0"/>
              <a:t>&gt;</a:t>
            </a:r>
          </a:p>
          <a:p>
            <a:pPr marL="0" indent="0">
              <a:buNone/>
            </a:pPr>
            <a:r>
              <a:rPr lang="sl-SI" altLang="sl-SI" sz="2800" i="1" dirty="0"/>
              <a:t>#</a:t>
            </a:r>
            <a:r>
              <a:rPr lang="sl-SI" altLang="sl-SI" sz="2800" i="1" dirty="0" err="1"/>
              <a:t>include</a:t>
            </a:r>
            <a:r>
              <a:rPr lang="sl-SI" altLang="sl-SI" sz="2800" i="1" dirty="0"/>
              <a:t> &lt;</a:t>
            </a:r>
            <a:r>
              <a:rPr lang="sl-SI" altLang="sl-SI" sz="2800" i="1" dirty="0" err="1"/>
              <a:t>fstream</a:t>
            </a:r>
            <a:r>
              <a:rPr lang="sl-SI" altLang="sl-SI" sz="2800" i="1" dirty="0"/>
              <a:t>&gt;</a:t>
            </a:r>
          </a:p>
          <a:p>
            <a:pPr marL="0" indent="0">
              <a:buNone/>
            </a:pPr>
            <a:r>
              <a:rPr lang="sl-SI" altLang="sl-SI" sz="2800" i="1" dirty="0" err="1"/>
              <a:t>using</a:t>
            </a:r>
            <a:r>
              <a:rPr lang="sl-SI" altLang="sl-SI" sz="2800" i="1" dirty="0"/>
              <a:t> </a:t>
            </a:r>
            <a:r>
              <a:rPr lang="sl-SI" altLang="sl-SI" sz="2800" i="1" dirty="0" err="1"/>
              <a:t>namespace</a:t>
            </a:r>
            <a:r>
              <a:rPr lang="sl-SI" altLang="sl-SI" sz="2800" i="1" dirty="0"/>
              <a:t> </a:t>
            </a:r>
            <a:r>
              <a:rPr lang="sl-SI" altLang="sl-SI" sz="2800" i="1" dirty="0" err="1"/>
              <a:t>std</a:t>
            </a:r>
            <a:r>
              <a:rPr lang="sl-SI" altLang="sl-SI" sz="2800" i="1" dirty="0"/>
              <a:t>;</a:t>
            </a:r>
          </a:p>
          <a:p>
            <a:pPr marL="0" indent="0">
              <a:buNone/>
            </a:pPr>
            <a:r>
              <a:rPr lang="sl-SI" altLang="sl-SI" sz="2800" i="1" dirty="0" err="1"/>
              <a:t>int</a:t>
            </a:r>
            <a:r>
              <a:rPr lang="sl-SI" altLang="sl-SI" sz="2800" i="1" dirty="0"/>
              <a:t> </a:t>
            </a:r>
            <a:r>
              <a:rPr lang="sl-SI" altLang="sl-SI" sz="2800" i="1" dirty="0" err="1"/>
              <a:t>main</a:t>
            </a:r>
            <a:r>
              <a:rPr lang="sl-SI" altLang="sl-SI" sz="2800" i="1" dirty="0"/>
              <a:t> () {</a:t>
            </a:r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ofstream</a:t>
            </a:r>
            <a:r>
              <a:rPr lang="sl-SI" altLang="sl-SI" sz="2800" i="1" dirty="0"/>
              <a:t> moja_dat;</a:t>
            </a:r>
          </a:p>
          <a:p>
            <a:pPr marL="0" indent="0">
              <a:buNone/>
            </a:pPr>
            <a:r>
              <a:rPr lang="sl-SI" altLang="sl-SI" sz="2800" i="1" dirty="0"/>
              <a:t>  moja_</a:t>
            </a:r>
            <a:r>
              <a:rPr lang="sl-SI" altLang="sl-SI" sz="2800" i="1" dirty="0" err="1"/>
              <a:t>dat.open</a:t>
            </a:r>
            <a:r>
              <a:rPr lang="sl-SI" altLang="sl-SI" sz="2800" i="1" dirty="0"/>
              <a:t>("</a:t>
            </a:r>
            <a:r>
              <a:rPr lang="sl-SI" altLang="sl-SI" sz="2800" i="1" dirty="0" err="1"/>
              <a:t>besedilo.txt</a:t>
            </a:r>
            <a:r>
              <a:rPr lang="sl-SI" altLang="sl-SI" sz="2800" i="1" dirty="0"/>
              <a:t>");</a:t>
            </a:r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fstream</a:t>
            </a:r>
            <a:r>
              <a:rPr lang="sl-SI" altLang="sl-SI" sz="2800" i="1" dirty="0"/>
              <a:t> </a:t>
            </a:r>
            <a:r>
              <a:rPr lang="sl-SI" altLang="sl-SI" sz="2800" i="1" dirty="0" err="1"/>
              <a:t>krneki</a:t>
            </a:r>
            <a:r>
              <a:rPr lang="sl-SI" altLang="sl-SI" sz="2800" i="1" dirty="0"/>
              <a:t>;</a:t>
            </a:r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if</a:t>
            </a:r>
            <a:r>
              <a:rPr lang="sl-SI" altLang="sl-SI" sz="2800" i="1" dirty="0"/>
              <a:t> (moja_</a:t>
            </a:r>
            <a:r>
              <a:rPr lang="sl-SI" altLang="sl-SI" sz="2800" i="1" dirty="0" err="1"/>
              <a:t>dat.is</a:t>
            </a:r>
            <a:r>
              <a:rPr lang="sl-SI" altLang="sl-SI" sz="2800" i="1" dirty="0"/>
              <a:t>_open())</a:t>
            </a:r>
          </a:p>
          <a:p>
            <a:pPr marL="0" indent="0">
              <a:buNone/>
            </a:pPr>
            <a:r>
              <a:rPr lang="sl-SI" altLang="sl-SI" sz="2800" i="1" dirty="0"/>
              <a:t>  {</a:t>
            </a:r>
          </a:p>
          <a:p>
            <a:pPr marL="0" indent="0">
              <a:buNone/>
            </a:pPr>
            <a:r>
              <a:rPr lang="sl-SI" altLang="sl-SI" sz="2800" i="1" dirty="0"/>
              <a:t>    moja_dat &lt;&lt; "Pozdravljen.\n";</a:t>
            </a:r>
          </a:p>
          <a:p>
            <a:pPr marL="0" indent="0">
              <a:buNone/>
            </a:pPr>
            <a:r>
              <a:rPr lang="sl-SI" altLang="sl-SI" sz="2800" i="1" dirty="0"/>
              <a:t>    moja_dat &lt;&lt; "Kako si kaj?\n";</a:t>
            </a:r>
          </a:p>
          <a:p>
            <a:pPr marL="0" indent="0">
              <a:buNone/>
            </a:pPr>
            <a:r>
              <a:rPr lang="sl-SI" altLang="sl-SI" sz="2800" i="1" dirty="0"/>
              <a:t>    moja_</a:t>
            </a:r>
            <a:r>
              <a:rPr lang="sl-SI" altLang="sl-SI" sz="2800" i="1" dirty="0" err="1"/>
              <a:t>dat.close</a:t>
            </a:r>
            <a:r>
              <a:rPr lang="sl-SI" altLang="sl-SI" sz="2800" i="1" dirty="0"/>
              <a:t>();</a:t>
            </a:r>
          </a:p>
          <a:p>
            <a:pPr marL="0" indent="0">
              <a:buNone/>
            </a:pPr>
            <a:r>
              <a:rPr lang="sl-SI" altLang="sl-SI" sz="2800" i="1" dirty="0"/>
              <a:t>  }</a:t>
            </a:r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else</a:t>
            </a:r>
            <a:r>
              <a:rPr lang="sl-SI" altLang="sl-SI" sz="2800" i="1" dirty="0"/>
              <a:t> </a:t>
            </a:r>
            <a:r>
              <a:rPr lang="sl-SI" altLang="sl-SI" sz="2800" i="1" dirty="0" err="1"/>
              <a:t>cout</a:t>
            </a:r>
            <a:r>
              <a:rPr lang="sl-SI" altLang="sl-SI" sz="2800" i="1" dirty="0"/>
              <a:t> &lt;&lt; "Ne morem odpreti datoteke";</a:t>
            </a:r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return</a:t>
            </a:r>
            <a:r>
              <a:rPr lang="sl-SI" altLang="sl-SI" sz="2800" i="1" dirty="0"/>
              <a:t> 0</a:t>
            </a:r>
            <a:r>
              <a:rPr lang="sl-SI" altLang="sl-SI" sz="2800" i="1" dirty="0" smtClean="0"/>
              <a:t>; }</a:t>
            </a:r>
            <a:endParaRPr lang="sl-SI" i="1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11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010492"/>
      </p:ext>
    </p:extLst>
  </p:cSld>
  <p:clrMapOvr>
    <a:masterClrMapping/>
  </p:clrMapOvr>
  <p:transition spd="slow"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46294"/>
            <a:ext cx="8280920" cy="1006442"/>
          </a:xfrm>
        </p:spPr>
        <p:txBody>
          <a:bodyPr>
            <a:normAutofit/>
          </a:bodyPr>
          <a:lstStyle/>
          <a:p>
            <a:r>
              <a:rPr lang="sl-SI" dirty="0" smtClean="0"/>
              <a:t>Primer branja tekstovne datoteke 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62000" y="980728"/>
            <a:ext cx="8202488" cy="53285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l-SI" altLang="sl-SI" sz="2800" i="1" dirty="0"/>
              <a:t>#</a:t>
            </a:r>
            <a:r>
              <a:rPr lang="sl-SI" altLang="sl-SI" sz="2800" i="1" dirty="0" err="1"/>
              <a:t>include</a:t>
            </a:r>
            <a:r>
              <a:rPr lang="sl-SI" altLang="sl-SI" sz="2800" i="1" dirty="0"/>
              <a:t> &lt;</a:t>
            </a:r>
            <a:r>
              <a:rPr lang="sl-SI" altLang="sl-SI" sz="2800" i="1" dirty="0" err="1"/>
              <a:t>iostream</a:t>
            </a:r>
            <a:r>
              <a:rPr lang="sl-SI" altLang="sl-SI" sz="2800" i="1" dirty="0"/>
              <a:t>&gt;</a:t>
            </a:r>
          </a:p>
          <a:p>
            <a:pPr marL="0" indent="0">
              <a:buNone/>
            </a:pPr>
            <a:r>
              <a:rPr lang="sl-SI" altLang="sl-SI" sz="2800" i="1" dirty="0"/>
              <a:t>#</a:t>
            </a:r>
            <a:r>
              <a:rPr lang="sl-SI" altLang="sl-SI" sz="2800" i="1" dirty="0" err="1"/>
              <a:t>include</a:t>
            </a:r>
            <a:r>
              <a:rPr lang="sl-SI" altLang="sl-SI" sz="2800" i="1" dirty="0"/>
              <a:t> &lt;</a:t>
            </a:r>
            <a:r>
              <a:rPr lang="sl-SI" altLang="sl-SI" sz="2800" i="1" dirty="0" err="1"/>
              <a:t>fstream</a:t>
            </a:r>
            <a:r>
              <a:rPr lang="sl-SI" altLang="sl-SI" sz="2800" i="1" dirty="0"/>
              <a:t>&gt;</a:t>
            </a:r>
          </a:p>
          <a:p>
            <a:pPr marL="0" indent="0">
              <a:buNone/>
            </a:pPr>
            <a:r>
              <a:rPr lang="sl-SI" altLang="sl-SI" sz="2800" i="1" dirty="0"/>
              <a:t>#</a:t>
            </a:r>
            <a:r>
              <a:rPr lang="sl-SI" altLang="sl-SI" sz="2800" i="1" dirty="0" err="1"/>
              <a:t>include</a:t>
            </a:r>
            <a:r>
              <a:rPr lang="sl-SI" altLang="sl-SI" sz="2800" i="1" dirty="0"/>
              <a:t> &lt;</a:t>
            </a:r>
            <a:r>
              <a:rPr lang="sl-SI" altLang="sl-SI" sz="2800" i="1" dirty="0" err="1"/>
              <a:t>string</a:t>
            </a:r>
            <a:r>
              <a:rPr lang="sl-SI" altLang="sl-SI" sz="2800" i="1" dirty="0"/>
              <a:t>&gt;</a:t>
            </a:r>
          </a:p>
          <a:p>
            <a:pPr marL="0" indent="0">
              <a:buNone/>
            </a:pPr>
            <a:r>
              <a:rPr lang="sl-SI" altLang="sl-SI" sz="2800" i="1" dirty="0" err="1"/>
              <a:t>using</a:t>
            </a:r>
            <a:r>
              <a:rPr lang="sl-SI" altLang="sl-SI" sz="2800" i="1" dirty="0"/>
              <a:t> </a:t>
            </a:r>
            <a:r>
              <a:rPr lang="sl-SI" altLang="sl-SI" sz="2800" i="1" dirty="0" err="1"/>
              <a:t>namespace</a:t>
            </a:r>
            <a:r>
              <a:rPr lang="sl-SI" altLang="sl-SI" sz="2800" i="1" dirty="0"/>
              <a:t> </a:t>
            </a:r>
            <a:r>
              <a:rPr lang="sl-SI" altLang="sl-SI" sz="2800" i="1" dirty="0" err="1"/>
              <a:t>std</a:t>
            </a:r>
            <a:r>
              <a:rPr lang="sl-SI" altLang="sl-SI" sz="2800" i="1" dirty="0"/>
              <a:t>;</a:t>
            </a:r>
          </a:p>
          <a:p>
            <a:pPr marL="0" indent="0">
              <a:buNone/>
            </a:pPr>
            <a:r>
              <a:rPr lang="sl-SI" altLang="sl-SI" sz="2800" i="1" dirty="0" err="1"/>
              <a:t>int</a:t>
            </a:r>
            <a:r>
              <a:rPr lang="sl-SI" altLang="sl-SI" sz="2800" i="1" dirty="0"/>
              <a:t> </a:t>
            </a:r>
            <a:r>
              <a:rPr lang="sl-SI" altLang="sl-SI" sz="2800" i="1" dirty="0" err="1"/>
              <a:t>main</a:t>
            </a:r>
            <a:r>
              <a:rPr lang="sl-SI" altLang="sl-SI" sz="2800" i="1" dirty="0"/>
              <a:t> () {</a:t>
            </a:r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string</a:t>
            </a:r>
            <a:r>
              <a:rPr lang="sl-SI" altLang="sl-SI" sz="2800" i="1" dirty="0"/>
              <a:t> vrstica;</a:t>
            </a:r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ifstream</a:t>
            </a:r>
            <a:r>
              <a:rPr lang="sl-SI" altLang="sl-SI" sz="2800" i="1" dirty="0"/>
              <a:t> moja_dat ("</a:t>
            </a:r>
            <a:r>
              <a:rPr lang="sl-SI" altLang="sl-SI" sz="2800" i="1" dirty="0" err="1"/>
              <a:t>besedilo.txt</a:t>
            </a:r>
            <a:r>
              <a:rPr lang="sl-SI" altLang="sl-SI" sz="2800" i="1" dirty="0"/>
              <a:t>");</a:t>
            </a:r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if</a:t>
            </a:r>
            <a:r>
              <a:rPr lang="sl-SI" altLang="sl-SI" sz="2800" i="1" dirty="0"/>
              <a:t> (moja_</a:t>
            </a:r>
            <a:r>
              <a:rPr lang="sl-SI" altLang="sl-SI" sz="2800" i="1" dirty="0" err="1"/>
              <a:t>dat.is</a:t>
            </a:r>
            <a:r>
              <a:rPr lang="sl-SI" altLang="sl-SI" sz="2800" i="1" dirty="0"/>
              <a:t>_open</a:t>
            </a:r>
            <a:r>
              <a:rPr lang="sl-SI" altLang="sl-SI" sz="2800" i="1" dirty="0" smtClean="0"/>
              <a:t>()) // beremo vrstico po vrstico</a:t>
            </a:r>
            <a:endParaRPr lang="sl-SI" altLang="sl-SI" sz="2800" i="1" dirty="0"/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smtClean="0"/>
              <a:t>{    </a:t>
            </a:r>
            <a:r>
              <a:rPr lang="sl-SI" altLang="sl-SI" sz="2800" i="1" dirty="0" err="1"/>
              <a:t>while</a:t>
            </a:r>
            <a:r>
              <a:rPr lang="sl-SI" altLang="sl-SI" sz="2800" i="1" dirty="0"/>
              <a:t> (</a:t>
            </a:r>
            <a:r>
              <a:rPr lang="sl-SI" altLang="sl-SI" sz="2800" i="1" dirty="0" err="1"/>
              <a:t>getline</a:t>
            </a:r>
            <a:r>
              <a:rPr lang="sl-SI" altLang="sl-SI" sz="2800" i="1" dirty="0"/>
              <a:t>(moja_dat,vrstica))</a:t>
            </a:r>
          </a:p>
          <a:p>
            <a:pPr marL="0" indent="0">
              <a:buNone/>
            </a:pPr>
            <a:r>
              <a:rPr lang="sl-SI" altLang="sl-SI" sz="2800" i="1" dirty="0"/>
              <a:t>   </a:t>
            </a:r>
            <a:r>
              <a:rPr lang="sl-SI" altLang="sl-SI" sz="2800" i="1" dirty="0" smtClean="0"/>
              <a:t>   </a:t>
            </a:r>
            <a:r>
              <a:rPr lang="sl-SI" altLang="sl-SI" sz="2800" i="1" dirty="0"/>
              <a:t>{</a:t>
            </a:r>
          </a:p>
          <a:p>
            <a:pPr marL="0" indent="0">
              <a:buNone/>
            </a:pPr>
            <a:r>
              <a:rPr lang="sl-SI" altLang="sl-SI" sz="2800" i="1" dirty="0"/>
              <a:t>     </a:t>
            </a:r>
            <a:r>
              <a:rPr lang="sl-SI" altLang="sl-SI" sz="2800" i="1" dirty="0" smtClean="0"/>
              <a:t>   </a:t>
            </a:r>
            <a:r>
              <a:rPr lang="sl-SI" altLang="sl-SI" sz="2800" i="1" dirty="0" err="1"/>
              <a:t>cout</a:t>
            </a:r>
            <a:r>
              <a:rPr lang="sl-SI" altLang="sl-SI" sz="2800" i="1" dirty="0"/>
              <a:t> &lt;&lt; vrstica &lt;&lt; </a:t>
            </a:r>
            <a:r>
              <a:rPr lang="sl-SI" altLang="sl-SI" sz="2800" i="1" dirty="0" err="1"/>
              <a:t>endl</a:t>
            </a:r>
            <a:r>
              <a:rPr lang="sl-SI" altLang="sl-SI" sz="2800" i="1" dirty="0"/>
              <a:t>;</a:t>
            </a:r>
          </a:p>
          <a:p>
            <a:pPr marL="0" indent="0">
              <a:buNone/>
            </a:pPr>
            <a:r>
              <a:rPr lang="sl-SI" altLang="sl-SI" sz="2800" i="1" dirty="0"/>
              <a:t>    </a:t>
            </a:r>
            <a:r>
              <a:rPr lang="sl-SI" altLang="sl-SI" sz="2800" i="1" dirty="0" smtClean="0"/>
              <a:t>  }</a:t>
            </a:r>
            <a:endParaRPr lang="sl-SI" altLang="sl-SI" sz="2800" i="1" dirty="0"/>
          </a:p>
          <a:p>
            <a:pPr marL="0" indent="0">
              <a:buNone/>
            </a:pPr>
            <a:r>
              <a:rPr lang="sl-SI" altLang="sl-SI" sz="2800" i="1" dirty="0"/>
              <a:t>    </a:t>
            </a:r>
            <a:r>
              <a:rPr lang="sl-SI" altLang="sl-SI" sz="2800" i="1" dirty="0" smtClean="0"/>
              <a:t> moja_</a:t>
            </a:r>
            <a:r>
              <a:rPr lang="sl-SI" altLang="sl-SI" sz="2800" i="1" dirty="0" err="1" smtClean="0"/>
              <a:t>dat.close</a:t>
            </a:r>
            <a:r>
              <a:rPr lang="sl-SI" altLang="sl-SI" sz="2800" i="1" dirty="0" smtClean="0"/>
              <a:t>();  }</a:t>
            </a:r>
            <a:endParaRPr lang="sl-SI" altLang="sl-SI" sz="2800" i="1" dirty="0"/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else</a:t>
            </a:r>
            <a:r>
              <a:rPr lang="sl-SI" altLang="sl-SI" sz="2800" i="1" dirty="0"/>
              <a:t> </a:t>
            </a:r>
            <a:r>
              <a:rPr lang="sl-SI" altLang="sl-SI" sz="2800" i="1" dirty="0" err="1"/>
              <a:t>cout</a:t>
            </a:r>
            <a:r>
              <a:rPr lang="sl-SI" altLang="sl-SI" sz="2800" i="1" dirty="0"/>
              <a:t> &lt;&lt; "Ne morem odpreti datoteke";</a:t>
            </a:r>
          </a:p>
          <a:p>
            <a:pPr marL="0" indent="0">
              <a:buNone/>
            </a:pPr>
            <a:r>
              <a:rPr lang="sl-SI" altLang="sl-SI" sz="2800" i="1" dirty="0"/>
              <a:t>  </a:t>
            </a:r>
            <a:r>
              <a:rPr lang="sl-SI" altLang="sl-SI" sz="2800" i="1" dirty="0" err="1"/>
              <a:t>return</a:t>
            </a:r>
            <a:r>
              <a:rPr lang="sl-SI" altLang="sl-SI" sz="2800" i="1" dirty="0"/>
              <a:t> 0</a:t>
            </a:r>
            <a:r>
              <a:rPr lang="sl-SI" altLang="sl-SI" sz="2800" i="1" dirty="0" smtClean="0"/>
              <a:t>;}</a:t>
            </a:r>
            <a:endParaRPr lang="sl-SI" i="1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12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821450"/>
      </p:ext>
    </p:extLst>
  </p:cSld>
  <p:clrMapOvr>
    <a:masterClrMapping/>
  </p:clrMapOvr>
  <p:transition spd="slow"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60" y="0"/>
            <a:ext cx="69847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l-SI" dirty="0" smtClean="0"/>
              <a:t>Preverjanje datotečnih statusov</a:t>
            </a:r>
            <a:endParaRPr lang="sl-SI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13</a:t>
            </a:fld>
            <a:endParaRPr kumimoji="0" lang="sl-SI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44022"/>
              </p:ext>
            </p:extLst>
          </p:nvPr>
        </p:nvGraphicFramePr>
        <p:xfrm>
          <a:off x="791072" y="1268760"/>
          <a:ext cx="8280920" cy="4236720"/>
        </p:xfrm>
        <a:graphic>
          <a:graphicData uri="http://schemas.openxmlformats.org/drawingml/2006/table">
            <a:tbl>
              <a:tblPr/>
              <a:tblGrid>
                <a:gridCol w="1679060"/>
                <a:gridCol w="6601860"/>
              </a:tblGrid>
              <a:tr h="0">
                <a:tc>
                  <a:txBody>
                    <a:bodyPr/>
                    <a:lstStyle/>
                    <a:p>
                      <a:r>
                        <a:rPr lang="sl-SI" sz="2200" b="1" dirty="0" smtClean="0"/>
                        <a:t>Metoda</a:t>
                      </a:r>
                      <a:endParaRPr lang="sl-SI" sz="2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b="1" dirty="0" smtClean="0"/>
                        <a:t>Opis</a:t>
                      </a:r>
                      <a:r>
                        <a:rPr lang="sl-SI" sz="2200" b="1" baseline="0" dirty="0" smtClean="0"/>
                        <a:t> delovanja</a:t>
                      </a:r>
                      <a:endParaRPr lang="sl-SI" sz="2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l-SI" sz="2200" b="1" dirty="0" err="1" smtClean="0"/>
                        <a:t>bad</a:t>
                      </a:r>
                      <a:r>
                        <a:rPr lang="sl-SI" sz="2200" b="1" dirty="0" smtClean="0"/>
                        <a:t>()</a:t>
                      </a:r>
                      <a:endParaRPr lang="sl-SI" sz="2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Vrne vrednost 1 (</a:t>
                      </a:r>
                      <a:r>
                        <a:rPr lang="sl-SI" sz="2200" dirty="0" err="1" smtClean="0"/>
                        <a:t>true</a:t>
                      </a:r>
                      <a:r>
                        <a:rPr lang="sl-SI" sz="2200" dirty="0" smtClean="0"/>
                        <a:t>),</a:t>
                      </a:r>
                      <a:r>
                        <a:rPr lang="sl-SI" sz="2200" baseline="0" dirty="0" smtClean="0"/>
                        <a:t> če operacija branja/pisanja ne uspe. To se zgodi lahko primeru slabih sektorjev, zasedenega prostora na mediju ipd.</a:t>
                      </a:r>
                      <a:endParaRPr lang="sl-SI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l-SI" sz="2200" b="1" dirty="0" err="1" smtClean="0"/>
                        <a:t>fail</a:t>
                      </a:r>
                      <a:r>
                        <a:rPr lang="sl-SI" sz="2200" b="1" dirty="0" smtClean="0"/>
                        <a:t>()</a:t>
                      </a:r>
                      <a:endParaRPr lang="sl-SI" sz="2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Deluje podobno kot metoda </a:t>
                      </a:r>
                      <a:r>
                        <a:rPr lang="sl-SI" sz="2200" dirty="0" err="1" smtClean="0"/>
                        <a:t>bad</a:t>
                      </a:r>
                      <a:r>
                        <a:rPr lang="sl-SI" sz="2200" dirty="0" smtClean="0"/>
                        <a:t>, le da zazna tudi napake pri obliki</a:t>
                      </a:r>
                      <a:r>
                        <a:rPr lang="sl-SI" sz="2200" baseline="0" dirty="0" smtClean="0"/>
                        <a:t> branja, npr: ko se dejansko prebere znak, katerega smo brali kot število.</a:t>
                      </a:r>
                      <a:endParaRPr lang="sl-SI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l-SI" sz="2200" b="1" dirty="0" err="1" smtClean="0"/>
                        <a:t>eof</a:t>
                      </a:r>
                      <a:r>
                        <a:rPr lang="sl-SI" sz="2200" b="1" dirty="0" smtClean="0"/>
                        <a:t>()</a:t>
                      </a:r>
                      <a:endParaRPr lang="sl-SI" sz="2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Vrne vrednost 1 (</a:t>
                      </a:r>
                      <a:r>
                        <a:rPr lang="sl-SI" sz="2200" dirty="0" err="1" smtClean="0"/>
                        <a:t>true</a:t>
                      </a:r>
                      <a:r>
                        <a:rPr lang="sl-SI" sz="2200" dirty="0" smtClean="0"/>
                        <a:t>),</a:t>
                      </a:r>
                      <a:r>
                        <a:rPr lang="sl-SI" sz="2200" baseline="0" dirty="0" smtClean="0"/>
                        <a:t> če smo prišli na konec datoteke</a:t>
                      </a:r>
                      <a:endParaRPr lang="sl-SI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l-SI" sz="2200" b="1" dirty="0" err="1" smtClean="0"/>
                        <a:t>good</a:t>
                      </a:r>
                      <a:r>
                        <a:rPr lang="sl-SI" sz="2200" b="1" dirty="0" smtClean="0"/>
                        <a:t>()</a:t>
                      </a:r>
                      <a:endParaRPr lang="sl-SI" sz="2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Vrne vrednost 0</a:t>
                      </a:r>
                      <a:r>
                        <a:rPr lang="sl-SI" sz="2200" baseline="0" dirty="0" smtClean="0"/>
                        <a:t> (</a:t>
                      </a:r>
                      <a:r>
                        <a:rPr lang="sl-SI" sz="2200" baseline="0" dirty="0" err="1" smtClean="0"/>
                        <a:t>false</a:t>
                      </a:r>
                      <a:r>
                        <a:rPr lang="sl-SI" sz="2200" baseline="0" dirty="0" smtClean="0"/>
                        <a:t>) takrat, ko vse zgoraj naštete funkcije vrnejo vrednost 1 (</a:t>
                      </a:r>
                      <a:r>
                        <a:rPr lang="sl-SI" sz="2200" baseline="0" dirty="0" err="1" smtClean="0"/>
                        <a:t>true</a:t>
                      </a:r>
                      <a:r>
                        <a:rPr lang="sl-SI" sz="2200" baseline="0" dirty="0" smtClean="0"/>
                        <a:t>).</a:t>
                      </a:r>
                      <a:endParaRPr lang="sl-SI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l-SI" sz="2200" b="1" dirty="0" err="1" smtClean="0"/>
                        <a:t>clear</a:t>
                      </a:r>
                      <a:r>
                        <a:rPr lang="sl-SI" sz="2200" b="1" dirty="0" smtClean="0"/>
                        <a:t>()</a:t>
                      </a:r>
                      <a:endParaRPr lang="sl-SI" sz="2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Postavi</a:t>
                      </a:r>
                      <a:r>
                        <a:rPr lang="sl-SI" sz="2200" baseline="0" dirty="0" smtClean="0"/>
                        <a:t> (</a:t>
                      </a:r>
                      <a:r>
                        <a:rPr lang="sl-SI" sz="2200" baseline="0" dirty="0" err="1" smtClean="0"/>
                        <a:t>resetira</a:t>
                      </a:r>
                      <a:r>
                        <a:rPr lang="sl-SI" sz="2200" baseline="0" dirty="0" smtClean="0"/>
                        <a:t>) vsa stanja na začetno vrednost.</a:t>
                      </a:r>
                      <a:endParaRPr lang="sl-SI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Form"/>
          <p:cNvSpPr>
            <a:spLocks noEditPoints="1" noChangeArrowheads="1"/>
          </p:cNvSpPr>
          <p:nvPr/>
        </p:nvSpPr>
        <p:spPr bwMode="auto">
          <a:xfrm>
            <a:off x="7956376" y="1"/>
            <a:ext cx="1115616" cy="1412775"/>
          </a:xfrm>
          <a:custGeom>
            <a:avLst/>
            <a:gdLst>
              <a:gd name="T0" fmla="*/ 0 w 21600"/>
              <a:gd name="T1" fmla="*/ 0 h 21600"/>
              <a:gd name="T2" fmla="*/ 10800 w 21600"/>
              <a:gd name="T3" fmla="*/ 0 h 21600"/>
              <a:gd name="T4" fmla="*/ 21600 w 21600"/>
              <a:gd name="T5" fmla="*/ 0 h 21600"/>
              <a:gd name="T6" fmla="*/ 21600 w 21600"/>
              <a:gd name="T7" fmla="*/ 10800 h 21600"/>
              <a:gd name="T8" fmla="*/ 21600 w 21600"/>
              <a:gd name="T9" fmla="*/ 21600 h 21600"/>
              <a:gd name="T10" fmla="*/ 10800 w 21600"/>
              <a:gd name="T11" fmla="*/ 21600 h 21600"/>
              <a:gd name="T12" fmla="*/ 0 w 21600"/>
              <a:gd name="T13" fmla="*/ 10800 h 21600"/>
              <a:gd name="T14" fmla="*/ 4740 w 21600"/>
              <a:gd name="T15" fmla="*/ 1309 h 21600"/>
              <a:gd name="T16" fmla="*/ 19410 w 21600"/>
              <a:gd name="T17" fmla="*/ 1633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T14" t="T15" r="T16" b="T17"/>
            <a:pathLst>
              <a:path w="21600" h="21600" extrusionOk="0">
                <a:moveTo>
                  <a:pt x="10757" y="21632"/>
                </a:moveTo>
                <a:lnTo>
                  <a:pt x="5187" y="21632"/>
                </a:lnTo>
                <a:lnTo>
                  <a:pt x="85" y="17509"/>
                </a:lnTo>
                <a:lnTo>
                  <a:pt x="85" y="10849"/>
                </a:lnTo>
                <a:lnTo>
                  <a:pt x="85" y="81"/>
                </a:lnTo>
                <a:lnTo>
                  <a:pt x="10757" y="81"/>
                </a:lnTo>
                <a:lnTo>
                  <a:pt x="21706" y="81"/>
                </a:lnTo>
                <a:lnTo>
                  <a:pt x="21706" y="10652"/>
                </a:lnTo>
                <a:lnTo>
                  <a:pt x="21706" y="21632"/>
                </a:lnTo>
                <a:lnTo>
                  <a:pt x="10757" y="21632"/>
                </a:lnTo>
                <a:close/>
              </a:path>
              <a:path w="21600" h="21600" extrusionOk="0">
                <a:moveTo>
                  <a:pt x="85" y="17509"/>
                </a:moveTo>
                <a:lnTo>
                  <a:pt x="5187" y="17509"/>
                </a:lnTo>
                <a:lnTo>
                  <a:pt x="5187" y="21632"/>
                </a:lnTo>
                <a:lnTo>
                  <a:pt x="85" y="17509"/>
                </a:lnTo>
                <a:close/>
              </a:path>
              <a:path w="21600" h="21600" extrusionOk="0">
                <a:moveTo>
                  <a:pt x="12840" y="18507"/>
                </a:moveTo>
                <a:lnTo>
                  <a:pt x="16051" y="18507"/>
                </a:lnTo>
                <a:lnTo>
                  <a:pt x="16051" y="19260"/>
                </a:lnTo>
                <a:lnTo>
                  <a:pt x="12840" y="19260"/>
                </a:lnTo>
                <a:lnTo>
                  <a:pt x="12840" y="18507"/>
                </a:lnTo>
                <a:close/>
              </a:path>
              <a:path w="21600" h="21600" extrusionOk="0">
                <a:moveTo>
                  <a:pt x="16731" y="18507"/>
                </a:moveTo>
                <a:lnTo>
                  <a:pt x="19941" y="18507"/>
                </a:lnTo>
                <a:lnTo>
                  <a:pt x="19941" y="19260"/>
                </a:lnTo>
                <a:lnTo>
                  <a:pt x="16731" y="19260"/>
                </a:lnTo>
                <a:lnTo>
                  <a:pt x="16731" y="18507"/>
                </a:lnTo>
                <a:close/>
              </a:path>
              <a:path w="21600" h="21600" extrusionOk="0">
                <a:moveTo>
                  <a:pt x="1913" y="1194"/>
                </a:moveTo>
                <a:lnTo>
                  <a:pt x="3699" y="1194"/>
                </a:lnTo>
                <a:lnTo>
                  <a:pt x="2678" y="1832"/>
                </a:lnTo>
                <a:lnTo>
                  <a:pt x="2296" y="1538"/>
                </a:lnTo>
                <a:lnTo>
                  <a:pt x="2125" y="1636"/>
                </a:lnTo>
                <a:lnTo>
                  <a:pt x="2700" y="2078"/>
                </a:lnTo>
                <a:lnTo>
                  <a:pt x="3699" y="1440"/>
                </a:lnTo>
                <a:lnTo>
                  <a:pt x="3699" y="2176"/>
                </a:lnTo>
                <a:lnTo>
                  <a:pt x="1913" y="2176"/>
                </a:lnTo>
                <a:lnTo>
                  <a:pt x="1913" y="1194"/>
                </a:lnTo>
                <a:close/>
              </a:path>
              <a:path w="21600" h="21600" extrusionOk="0">
                <a:moveTo>
                  <a:pt x="1913" y="2765"/>
                </a:moveTo>
                <a:lnTo>
                  <a:pt x="3699" y="2765"/>
                </a:lnTo>
                <a:lnTo>
                  <a:pt x="2678" y="3403"/>
                </a:lnTo>
                <a:lnTo>
                  <a:pt x="2296" y="3109"/>
                </a:lnTo>
                <a:lnTo>
                  <a:pt x="2125" y="3207"/>
                </a:lnTo>
                <a:lnTo>
                  <a:pt x="2700" y="3649"/>
                </a:lnTo>
                <a:lnTo>
                  <a:pt x="3699" y="3010"/>
                </a:lnTo>
                <a:lnTo>
                  <a:pt x="3699" y="3747"/>
                </a:lnTo>
                <a:lnTo>
                  <a:pt x="1913" y="3747"/>
                </a:lnTo>
                <a:lnTo>
                  <a:pt x="1913" y="2765"/>
                </a:lnTo>
                <a:close/>
              </a:path>
              <a:path w="21600" h="21600" extrusionOk="0">
                <a:moveTo>
                  <a:pt x="1913" y="4336"/>
                </a:moveTo>
                <a:lnTo>
                  <a:pt x="3699" y="4336"/>
                </a:lnTo>
                <a:lnTo>
                  <a:pt x="2678" y="4974"/>
                </a:lnTo>
                <a:lnTo>
                  <a:pt x="2296" y="4680"/>
                </a:lnTo>
                <a:lnTo>
                  <a:pt x="2125" y="4778"/>
                </a:lnTo>
                <a:lnTo>
                  <a:pt x="2700" y="5220"/>
                </a:lnTo>
                <a:lnTo>
                  <a:pt x="3699" y="4581"/>
                </a:lnTo>
                <a:lnTo>
                  <a:pt x="3699" y="5318"/>
                </a:lnTo>
                <a:lnTo>
                  <a:pt x="1913" y="5318"/>
                </a:lnTo>
                <a:lnTo>
                  <a:pt x="1913" y="4336"/>
                </a:lnTo>
                <a:close/>
              </a:path>
              <a:path w="21600" h="21600" extrusionOk="0">
                <a:moveTo>
                  <a:pt x="1913" y="5907"/>
                </a:moveTo>
                <a:lnTo>
                  <a:pt x="3699" y="5907"/>
                </a:lnTo>
                <a:lnTo>
                  <a:pt x="2678" y="6545"/>
                </a:lnTo>
                <a:lnTo>
                  <a:pt x="2296" y="6250"/>
                </a:lnTo>
                <a:lnTo>
                  <a:pt x="2125" y="6349"/>
                </a:lnTo>
                <a:lnTo>
                  <a:pt x="2700" y="6790"/>
                </a:lnTo>
                <a:lnTo>
                  <a:pt x="3699" y="6152"/>
                </a:lnTo>
                <a:lnTo>
                  <a:pt x="3699" y="6889"/>
                </a:lnTo>
                <a:lnTo>
                  <a:pt x="1913" y="6889"/>
                </a:lnTo>
                <a:lnTo>
                  <a:pt x="1913" y="5907"/>
                </a:lnTo>
                <a:close/>
              </a:path>
              <a:path w="21600" h="21600" extrusionOk="0">
                <a:moveTo>
                  <a:pt x="1913" y="7478"/>
                </a:moveTo>
                <a:lnTo>
                  <a:pt x="3699" y="7478"/>
                </a:lnTo>
                <a:lnTo>
                  <a:pt x="2678" y="8116"/>
                </a:lnTo>
                <a:lnTo>
                  <a:pt x="2296" y="7821"/>
                </a:lnTo>
                <a:lnTo>
                  <a:pt x="2125" y="7919"/>
                </a:lnTo>
                <a:lnTo>
                  <a:pt x="2700" y="8361"/>
                </a:lnTo>
                <a:lnTo>
                  <a:pt x="3699" y="7723"/>
                </a:lnTo>
                <a:lnTo>
                  <a:pt x="3699" y="8460"/>
                </a:lnTo>
                <a:lnTo>
                  <a:pt x="1913" y="8460"/>
                </a:lnTo>
                <a:lnTo>
                  <a:pt x="1913" y="7478"/>
                </a:lnTo>
                <a:close/>
              </a:path>
              <a:path w="21600" h="21600" extrusionOk="0">
                <a:moveTo>
                  <a:pt x="1913" y="9049"/>
                </a:moveTo>
                <a:lnTo>
                  <a:pt x="3699" y="9049"/>
                </a:lnTo>
                <a:lnTo>
                  <a:pt x="2678" y="9687"/>
                </a:lnTo>
                <a:lnTo>
                  <a:pt x="2296" y="9392"/>
                </a:lnTo>
                <a:lnTo>
                  <a:pt x="2125" y="9490"/>
                </a:lnTo>
                <a:lnTo>
                  <a:pt x="2700" y="9932"/>
                </a:lnTo>
                <a:lnTo>
                  <a:pt x="3699" y="9294"/>
                </a:lnTo>
                <a:lnTo>
                  <a:pt x="3699" y="10030"/>
                </a:lnTo>
                <a:lnTo>
                  <a:pt x="1913" y="10030"/>
                </a:lnTo>
                <a:lnTo>
                  <a:pt x="1913" y="9049"/>
                </a:lnTo>
                <a:close/>
              </a:path>
              <a:path w="21600" h="21600" extrusionOk="0">
                <a:moveTo>
                  <a:pt x="1913" y="10620"/>
                </a:moveTo>
                <a:lnTo>
                  <a:pt x="3699" y="10620"/>
                </a:lnTo>
                <a:lnTo>
                  <a:pt x="2678" y="11258"/>
                </a:lnTo>
                <a:lnTo>
                  <a:pt x="2296" y="10963"/>
                </a:lnTo>
                <a:lnTo>
                  <a:pt x="2125" y="11061"/>
                </a:lnTo>
                <a:lnTo>
                  <a:pt x="2700" y="11503"/>
                </a:lnTo>
                <a:lnTo>
                  <a:pt x="3699" y="10865"/>
                </a:lnTo>
                <a:lnTo>
                  <a:pt x="3699" y="11601"/>
                </a:lnTo>
                <a:lnTo>
                  <a:pt x="1913" y="11601"/>
                </a:lnTo>
                <a:lnTo>
                  <a:pt x="1913" y="10620"/>
                </a:lnTo>
                <a:close/>
              </a:path>
              <a:path w="21600" h="21600" extrusionOk="0">
                <a:moveTo>
                  <a:pt x="1913" y="12190"/>
                </a:moveTo>
                <a:lnTo>
                  <a:pt x="3699" y="12190"/>
                </a:lnTo>
                <a:lnTo>
                  <a:pt x="2678" y="12829"/>
                </a:lnTo>
                <a:lnTo>
                  <a:pt x="2296" y="12534"/>
                </a:lnTo>
                <a:lnTo>
                  <a:pt x="2125" y="12632"/>
                </a:lnTo>
                <a:lnTo>
                  <a:pt x="2700" y="13074"/>
                </a:lnTo>
                <a:lnTo>
                  <a:pt x="3699" y="12436"/>
                </a:lnTo>
                <a:lnTo>
                  <a:pt x="3699" y="13172"/>
                </a:lnTo>
                <a:lnTo>
                  <a:pt x="1913" y="13172"/>
                </a:lnTo>
                <a:lnTo>
                  <a:pt x="1913" y="12190"/>
                </a:lnTo>
                <a:close/>
              </a:path>
              <a:path w="21600" h="21600" extrusionOk="0">
                <a:moveTo>
                  <a:pt x="1913" y="13761"/>
                </a:moveTo>
                <a:lnTo>
                  <a:pt x="3699" y="13761"/>
                </a:lnTo>
                <a:lnTo>
                  <a:pt x="2678" y="14400"/>
                </a:lnTo>
                <a:lnTo>
                  <a:pt x="2296" y="14105"/>
                </a:lnTo>
                <a:lnTo>
                  <a:pt x="2125" y="14203"/>
                </a:lnTo>
                <a:lnTo>
                  <a:pt x="2700" y="14645"/>
                </a:lnTo>
                <a:lnTo>
                  <a:pt x="3699" y="14007"/>
                </a:lnTo>
                <a:lnTo>
                  <a:pt x="3699" y="14743"/>
                </a:lnTo>
                <a:lnTo>
                  <a:pt x="1913" y="14743"/>
                </a:lnTo>
                <a:lnTo>
                  <a:pt x="1913" y="13761"/>
                </a:lnTo>
                <a:close/>
              </a:path>
              <a:path w="21600" h="21600" extrusionOk="0">
                <a:moveTo>
                  <a:pt x="1913" y="15332"/>
                </a:moveTo>
                <a:lnTo>
                  <a:pt x="3699" y="15332"/>
                </a:lnTo>
                <a:lnTo>
                  <a:pt x="2678" y="15970"/>
                </a:lnTo>
                <a:lnTo>
                  <a:pt x="2296" y="15676"/>
                </a:lnTo>
                <a:lnTo>
                  <a:pt x="2125" y="15774"/>
                </a:lnTo>
                <a:lnTo>
                  <a:pt x="2700" y="16216"/>
                </a:lnTo>
                <a:lnTo>
                  <a:pt x="3699" y="15578"/>
                </a:lnTo>
                <a:lnTo>
                  <a:pt x="3699" y="16314"/>
                </a:lnTo>
                <a:lnTo>
                  <a:pt x="1913" y="16314"/>
                </a:lnTo>
                <a:lnTo>
                  <a:pt x="1913" y="15332"/>
                </a:lnTo>
                <a:close/>
              </a:path>
            </a:pathLst>
          </a:custGeom>
          <a:solidFill>
            <a:srgbClr val="D8EBB3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sl-SI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59512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80920" cy="1008112"/>
          </a:xfrm>
        </p:spPr>
        <p:txBody>
          <a:bodyPr>
            <a:normAutofit fontScale="90000"/>
          </a:bodyPr>
          <a:lstStyle/>
          <a:p>
            <a:r>
              <a:rPr lang="sl-SI" sz="3600" b="1" dirty="0" smtClean="0"/>
              <a:t>Še en primer tekstovne datoteke - dodajanje naključnih števil k obstoječi datoteki</a:t>
            </a:r>
            <a:r>
              <a:rPr lang="sl-SI" b="1" dirty="0" smtClean="0"/>
              <a:t> </a:t>
            </a:r>
            <a:endParaRPr lang="sl-SI" b="1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55576" y="1348394"/>
            <a:ext cx="8202488" cy="51769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l-SI" i="1" dirty="0"/>
              <a:t>#</a:t>
            </a:r>
            <a:r>
              <a:rPr lang="sl-SI" i="1" dirty="0" err="1"/>
              <a:t>include</a:t>
            </a:r>
            <a:r>
              <a:rPr lang="sl-SI" i="1" dirty="0"/>
              <a:t> &lt;</a:t>
            </a:r>
            <a:r>
              <a:rPr lang="sl-SI" i="1" dirty="0" err="1"/>
              <a:t>iostream</a:t>
            </a:r>
            <a:r>
              <a:rPr lang="sl-SI" i="1" dirty="0"/>
              <a:t>&gt;</a:t>
            </a:r>
          </a:p>
          <a:p>
            <a:pPr marL="0" indent="0">
              <a:buNone/>
            </a:pPr>
            <a:r>
              <a:rPr lang="sl-SI" i="1" dirty="0"/>
              <a:t>#</a:t>
            </a:r>
            <a:r>
              <a:rPr lang="sl-SI" i="1" dirty="0" err="1"/>
              <a:t>include</a:t>
            </a:r>
            <a:r>
              <a:rPr lang="sl-SI" i="1" dirty="0"/>
              <a:t> &lt;</a:t>
            </a:r>
            <a:r>
              <a:rPr lang="sl-SI" i="1" dirty="0" err="1"/>
              <a:t>fstream</a:t>
            </a:r>
            <a:r>
              <a:rPr lang="sl-SI" i="1" dirty="0"/>
              <a:t>&gt;</a:t>
            </a:r>
          </a:p>
          <a:p>
            <a:pPr marL="0" indent="0">
              <a:buNone/>
            </a:pPr>
            <a:r>
              <a:rPr lang="sl-SI" i="1" dirty="0"/>
              <a:t>#</a:t>
            </a:r>
            <a:r>
              <a:rPr lang="sl-SI" i="1" dirty="0" err="1"/>
              <a:t>include</a:t>
            </a:r>
            <a:r>
              <a:rPr lang="sl-SI" i="1" dirty="0"/>
              <a:t> &lt;</a:t>
            </a:r>
            <a:r>
              <a:rPr lang="sl-SI" i="1" dirty="0" err="1"/>
              <a:t>ctime</a:t>
            </a:r>
            <a:r>
              <a:rPr lang="sl-SI" i="1" dirty="0"/>
              <a:t>&gt;</a:t>
            </a:r>
          </a:p>
          <a:p>
            <a:pPr marL="0" indent="0">
              <a:buNone/>
            </a:pPr>
            <a:r>
              <a:rPr lang="sl-SI" i="1" dirty="0"/>
              <a:t>#</a:t>
            </a:r>
            <a:r>
              <a:rPr lang="sl-SI" i="1" dirty="0" err="1"/>
              <a:t>include</a:t>
            </a:r>
            <a:r>
              <a:rPr lang="sl-SI" i="1" dirty="0"/>
              <a:t> &lt;</a:t>
            </a:r>
            <a:r>
              <a:rPr lang="sl-SI" i="1" dirty="0" err="1"/>
              <a:t>cstdlib</a:t>
            </a:r>
            <a:r>
              <a:rPr lang="sl-SI" i="1" dirty="0"/>
              <a:t>&gt;</a:t>
            </a:r>
          </a:p>
          <a:p>
            <a:pPr marL="0" indent="0">
              <a:buNone/>
            </a:pPr>
            <a:r>
              <a:rPr lang="sl-SI" i="1" dirty="0" err="1"/>
              <a:t>using</a:t>
            </a:r>
            <a:r>
              <a:rPr lang="sl-SI" i="1" dirty="0"/>
              <a:t> </a:t>
            </a:r>
            <a:r>
              <a:rPr lang="sl-SI" i="1" dirty="0" err="1"/>
              <a:t>namespace</a:t>
            </a:r>
            <a:r>
              <a:rPr lang="sl-SI" i="1" dirty="0"/>
              <a:t> </a:t>
            </a:r>
            <a:r>
              <a:rPr lang="sl-SI" i="1" dirty="0" err="1"/>
              <a:t>std</a:t>
            </a:r>
            <a:r>
              <a:rPr lang="sl-SI" i="1" dirty="0"/>
              <a:t>;</a:t>
            </a:r>
          </a:p>
          <a:p>
            <a:pPr marL="0" indent="0">
              <a:buNone/>
            </a:pPr>
            <a:r>
              <a:rPr lang="sl-SI" i="1" dirty="0" err="1"/>
              <a:t>int</a:t>
            </a:r>
            <a:r>
              <a:rPr lang="sl-SI" i="1" dirty="0"/>
              <a:t> </a:t>
            </a:r>
            <a:r>
              <a:rPr lang="sl-SI" i="1" dirty="0" err="1"/>
              <a:t>main</a:t>
            </a:r>
            <a:r>
              <a:rPr lang="sl-SI" i="1" dirty="0"/>
              <a:t>()</a:t>
            </a:r>
          </a:p>
          <a:p>
            <a:pPr marL="0" indent="0">
              <a:buNone/>
            </a:pPr>
            <a:r>
              <a:rPr lang="sl-SI" i="1" dirty="0"/>
              <a:t>{</a:t>
            </a:r>
            <a:r>
              <a:rPr lang="sl-SI" i="1" dirty="0" err="1"/>
              <a:t>srand</a:t>
            </a:r>
            <a:r>
              <a:rPr lang="sl-SI" i="1" dirty="0"/>
              <a:t>(time(0</a:t>
            </a:r>
            <a:r>
              <a:rPr lang="sl-SI" i="1" dirty="0" smtClean="0"/>
              <a:t>)); </a:t>
            </a:r>
            <a:r>
              <a:rPr lang="sl-SI" i="1" dirty="0" err="1"/>
              <a:t>int</a:t>
            </a:r>
            <a:r>
              <a:rPr lang="sl-SI" i="1" dirty="0"/>
              <a:t> </a:t>
            </a:r>
            <a:r>
              <a:rPr lang="sl-SI" i="1" dirty="0" smtClean="0"/>
              <a:t>st, vsota=0;</a:t>
            </a:r>
          </a:p>
          <a:p>
            <a:pPr marL="0" indent="0">
              <a:buNone/>
            </a:pPr>
            <a:r>
              <a:rPr lang="sl-SI" i="1" dirty="0" smtClean="0"/>
              <a:t> </a:t>
            </a:r>
            <a:r>
              <a:rPr lang="sl-SI" i="1" dirty="0" err="1"/>
              <a:t>fstream</a:t>
            </a:r>
            <a:r>
              <a:rPr lang="sl-SI" i="1" dirty="0"/>
              <a:t> datoteka;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/>
              <a:t>datoteka.open</a:t>
            </a:r>
            <a:r>
              <a:rPr lang="sl-SI" i="1" dirty="0"/>
              <a:t>("</a:t>
            </a:r>
            <a:r>
              <a:rPr lang="sl-SI" i="1" dirty="0" err="1"/>
              <a:t>nakljucna.txt</a:t>
            </a:r>
            <a:r>
              <a:rPr lang="sl-SI" i="1" dirty="0"/>
              <a:t>", </a:t>
            </a:r>
            <a:r>
              <a:rPr lang="sl-SI" i="1" dirty="0" err="1"/>
              <a:t>ios</a:t>
            </a:r>
            <a:r>
              <a:rPr lang="sl-SI" i="1" dirty="0"/>
              <a:t>::</a:t>
            </a:r>
            <a:r>
              <a:rPr lang="sl-SI" i="1" dirty="0" err="1"/>
              <a:t>out</a:t>
            </a:r>
            <a:r>
              <a:rPr lang="sl-SI" i="1" dirty="0"/>
              <a:t> | </a:t>
            </a:r>
            <a:r>
              <a:rPr lang="sl-SI" i="1" dirty="0" err="1"/>
              <a:t>ios</a:t>
            </a:r>
            <a:r>
              <a:rPr lang="sl-SI" i="1" dirty="0"/>
              <a:t>::app);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/>
              <a:t>for</a:t>
            </a:r>
            <a:r>
              <a:rPr lang="sl-SI" i="1" dirty="0"/>
              <a:t> (</a:t>
            </a:r>
            <a:r>
              <a:rPr lang="sl-SI" i="1" dirty="0" err="1"/>
              <a:t>int</a:t>
            </a:r>
            <a:r>
              <a:rPr lang="sl-SI" i="1" dirty="0"/>
              <a:t> i=0; i&lt;10; i++)</a:t>
            </a:r>
          </a:p>
          <a:p>
            <a:pPr marL="0" indent="0">
              <a:buNone/>
            </a:pPr>
            <a:r>
              <a:rPr lang="sl-SI" i="1" dirty="0"/>
              <a:t> { st=</a:t>
            </a:r>
            <a:r>
              <a:rPr lang="sl-SI" i="1" dirty="0" err="1"/>
              <a:t>rand</a:t>
            </a:r>
            <a:r>
              <a:rPr lang="sl-SI" i="1" dirty="0"/>
              <a:t>()%201-100;</a:t>
            </a:r>
          </a:p>
          <a:p>
            <a:pPr marL="0" indent="0">
              <a:buNone/>
            </a:pPr>
            <a:r>
              <a:rPr lang="sl-SI" i="1" dirty="0"/>
              <a:t>   datoteka &lt;&lt; st &lt;&lt; </a:t>
            </a:r>
            <a:r>
              <a:rPr lang="sl-SI" i="1" dirty="0" err="1"/>
              <a:t>endl</a:t>
            </a:r>
            <a:r>
              <a:rPr lang="sl-SI" i="1" dirty="0"/>
              <a:t>;} //</a:t>
            </a:r>
            <a:r>
              <a:rPr lang="sl-SI" i="1" dirty="0" err="1"/>
              <a:t>endl</a:t>
            </a:r>
            <a:r>
              <a:rPr lang="sl-SI" i="1" dirty="0"/>
              <a:t> je v tem primeru obvezen!!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/>
              <a:t>datoteka.close</a:t>
            </a:r>
            <a:r>
              <a:rPr lang="sl-SI" i="1" dirty="0" smtClean="0"/>
              <a:t>();</a:t>
            </a:r>
          </a:p>
          <a:p>
            <a:pPr marL="0" indent="0">
              <a:buNone/>
            </a:pPr>
            <a:r>
              <a:rPr lang="sl-SI" i="1" dirty="0" smtClean="0"/>
              <a:t>//Program se nadaljuje na naslednji strani</a:t>
            </a:r>
            <a:endParaRPr lang="sl-SI" i="1" dirty="0"/>
          </a:p>
          <a:p>
            <a:pPr marL="0" indent="0">
              <a:buNone/>
            </a:pPr>
            <a:r>
              <a:rPr lang="sl-SI" i="1" dirty="0"/>
              <a:t> 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14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346675"/>
      </p:ext>
    </p:extLst>
  </p:cSld>
  <p:clrMapOvr>
    <a:masterClrMapping/>
  </p:clrMapOvr>
  <p:transition spd="slow"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80920" cy="1008112"/>
          </a:xfrm>
        </p:spPr>
        <p:txBody>
          <a:bodyPr>
            <a:normAutofit fontScale="90000"/>
          </a:bodyPr>
          <a:lstStyle/>
          <a:p>
            <a:r>
              <a:rPr lang="sl-SI" sz="3600" b="1" dirty="0" smtClean="0"/>
              <a:t>Še en primer tekstovne datoteke – izpisovanje in računanje vsote shranjenih števil </a:t>
            </a:r>
            <a:endParaRPr lang="sl-SI" b="1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55576" y="1348394"/>
            <a:ext cx="8202488" cy="51769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l-SI" sz="2200" i="1" dirty="0"/>
              <a:t> </a:t>
            </a:r>
            <a:r>
              <a:rPr lang="sl-SI" sz="2200" i="1" dirty="0" err="1"/>
              <a:t>datoteka.open</a:t>
            </a:r>
            <a:r>
              <a:rPr lang="sl-SI" sz="2200" i="1" dirty="0"/>
              <a:t> ("</a:t>
            </a:r>
            <a:r>
              <a:rPr lang="sl-SI" sz="2200" i="1" dirty="0" err="1"/>
              <a:t>nakljucna.txt</a:t>
            </a:r>
            <a:r>
              <a:rPr lang="sl-SI" sz="2200" i="1" dirty="0"/>
              <a:t>", </a:t>
            </a:r>
            <a:r>
              <a:rPr lang="sl-SI" sz="2200" i="1" dirty="0" err="1"/>
              <a:t>ios</a:t>
            </a:r>
            <a:r>
              <a:rPr lang="sl-SI" sz="2200" i="1" dirty="0"/>
              <a:t>::in);</a:t>
            </a:r>
          </a:p>
          <a:p>
            <a:pPr marL="0" indent="0">
              <a:buNone/>
            </a:pPr>
            <a:r>
              <a:rPr lang="sl-SI" sz="2200" i="1" dirty="0"/>
              <a:t> </a:t>
            </a:r>
            <a:r>
              <a:rPr lang="sl-SI" sz="2200" i="1" dirty="0" err="1"/>
              <a:t>if</a:t>
            </a:r>
            <a:r>
              <a:rPr lang="sl-SI" sz="2200" i="1" dirty="0"/>
              <a:t> (</a:t>
            </a:r>
            <a:r>
              <a:rPr lang="sl-SI" sz="2200" i="1" dirty="0" err="1"/>
              <a:t>datoteka.is</a:t>
            </a:r>
            <a:r>
              <a:rPr lang="sl-SI" sz="2200" i="1" dirty="0"/>
              <a:t>_open())</a:t>
            </a:r>
          </a:p>
          <a:p>
            <a:pPr marL="0" indent="0">
              <a:buNone/>
            </a:pPr>
            <a:r>
              <a:rPr lang="sl-SI" sz="2200" i="1" dirty="0"/>
              <a:t> { datoteka &gt;&gt; st;</a:t>
            </a:r>
          </a:p>
          <a:p>
            <a:pPr marL="0" indent="0">
              <a:buNone/>
            </a:pPr>
            <a:r>
              <a:rPr lang="sl-SI" sz="2200" i="1" dirty="0"/>
              <a:t>   </a:t>
            </a:r>
            <a:r>
              <a:rPr lang="sl-SI" sz="2200" i="1" dirty="0" err="1"/>
              <a:t>while</a:t>
            </a:r>
            <a:r>
              <a:rPr lang="sl-SI" sz="2200" i="1" dirty="0"/>
              <a:t> (</a:t>
            </a:r>
            <a:r>
              <a:rPr lang="sl-SI" sz="2200" i="1" dirty="0" err="1"/>
              <a:t>datoteka.eof</a:t>
            </a:r>
            <a:r>
              <a:rPr lang="sl-SI" sz="2200" i="1" dirty="0"/>
              <a:t>()!=1)</a:t>
            </a:r>
          </a:p>
          <a:p>
            <a:pPr marL="0" indent="0">
              <a:buNone/>
            </a:pPr>
            <a:r>
              <a:rPr lang="sl-SI" sz="2200" i="1" dirty="0"/>
              <a:t>   { </a:t>
            </a:r>
            <a:r>
              <a:rPr lang="sl-SI" sz="2200" i="1" dirty="0" err="1"/>
              <a:t>cout</a:t>
            </a:r>
            <a:r>
              <a:rPr lang="sl-SI" sz="2200" i="1" dirty="0"/>
              <a:t> &lt;&lt; st &lt;&lt; ",";</a:t>
            </a:r>
          </a:p>
          <a:p>
            <a:pPr marL="0" indent="0">
              <a:buNone/>
            </a:pPr>
            <a:r>
              <a:rPr lang="sl-SI" sz="2200" i="1" dirty="0"/>
              <a:t>     vsota=vsota+st;</a:t>
            </a:r>
          </a:p>
          <a:p>
            <a:pPr marL="0" indent="0">
              <a:buNone/>
            </a:pPr>
            <a:r>
              <a:rPr lang="sl-SI" sz="2200" i="1" dirty="0"/>
              <a:t>     datoteka &gt;&gt; st; }</a:t>
            </a:r>
          </a:p>
          <a:p>
            <a:pPr marL="0" indent="0">
              <a:buNone/>
            </a:pPr>
            <a:r>
              <a:rPr lang="sl-SI" sz="2200" i="1" dirty="0"/>
              <a:t>   </a:t>
            </a:r>
            <a:r>
              <a:rPr lang="sl-SI" sz="2200" i="1" dirty="0" err="1"/>
              <a:t>datoteka.close</a:t>
            </a:r>
            <a:r>
              <a:rPr lang="sl-SI" sz="2200" i="1" dirty="0"/>
              <a:t>();</a:t>
            </a:r>
          </a:p>
          <a:p>
            <a:pPr marL="0" indent="0">
              <a:buNone/>
            </a:pPr>
            <a:r>
              <a:rPr lang="sl-SI" sz="2200" i="1" dirty="0"/>
              <a:t>   </a:t>
            </a:r>
            <a:r>
              <a:rPr lang="sl-SI" sz="2200" i="1" dirty="0" err="1"/>
              <a:t>cout</a:t>
            </a:r>
            <a:r>
              <a:rPr lang="sl-SI" sz="2200" i="1" dirty="0"/>
              <a:t> &lt;&lt; </a:t>
            </a:r>
            <a:r>
              <a:rPr lang="sl-SI" sz="2200" i="1" dirty="0" err="1"/>
              <a:t>endl</a:t>
            </a:r>
            <a:r>
              <a:rPr lang="sl-SI" sz="2200" i="1" dirty="0"/>
              <a:t> &lt;&lt; "Vsota je: " &lt;&lt; vsota &lt;&lt; </a:t>
            </a:r>
            <a:r>
              <a:rPr lang="sl-SI" sz="2200" i="1" dirty="0" err="1"/>
              <a:t>endl</a:t>
            </a:r>
            <a:r>
              <a:rPr lang="sl-SI" sz="2200" i="1" dirty="0"/>
              <a:t>;}</a:t>
            </a:r>
          </a:p>
          <a:p>
            <a:pPr marL="0" indent="0">
              <a:buNone/>
            </a:pPr>
            <a:r>
              <a:rPr lang="sl-SI" sz="2200" i="1" dirty="0"/>
              <a:t> </a:t>
            </a:r>
            <a:r>
              <a:rPr lang="sl-SI" sz="2200" i="1" dirty="0" err="1"/>
              <a:t>else</a:t>
            </a:r>
            <a:r>
              <a:rPr lang="sl-SI" sz="2200" i="1" dirty="0"/>
              <a:t> </a:t>
            </a:r>
            <a:r>
              <a:rPr lang="sl-SI" sz="2200" i="1" dirty="0" err="1"/>
              <a:t>cout</a:t>
            </a:r>
            <a:r>
              <a:rPr lang="sl-SI" sz="2200" i="1" dirty="0"/>
              <a:t> &lt;&lt; "Datoteke ne morem odpreti!" &lt;&lt; </a:t>
            </a:r>
            <a:r>
              <a:rPr lang="sl-SI" sz="2200" i="1" dirty="0" err="1"/>
              <a:t>endl</a:t>
            </a:r>
            <a:r>
              <a:rPr lang="sl-SI" sz="2200" i="1" dirty="0"/>
              <a:t>;</a:t>
            </a:r>
          </a:p>
          <a:p>
            <a:pPr marL="0" indent="0">
              <a:buNone/>
            </a:pPr>
            <a:r>
              <a:rPr lang="sl-SI" sz="2200" i="1" dirty="0" err="1"/>
              <a:t>return</a:t>
            </a:r>
            <a:r>
              <a:rPr lang="sl-SI" sz="2200" i="1" dirty="0"/>
              <a:t> 0; } 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15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047764"/>
      </p:ext>
    </p:extLst>
  </p:cSld>
  <p:clrMapOvr>
    <a:masterClrMapping/>
  </p:clrMapOvr>
  <p:transition spd="slow"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0" y="3450853"/>
            <a:ext cx="4343400" cy="1362075"/>
          </a:xfrm>
        </p:spPr>
        <p:txBody>
          <a:bodyPr>
            <a:normAutofit/>
          </a:bodyPr>
          <a:lstStyle/>
          <a:p>
            <a:pPr>
              <a:defRPr lang="sl-SI"/>
            </a:pPr>
            <a:r>
              <a:rPr lang="sl-SI" dirty="0"/>
              <a:t>Vprašanja?</a:t>
            </a:r>
          </a:p>
        </p:txBody>
      </p:sp>
      <p:pic>
        <p:nvPicPr>
          <p:cNvPr id="1026" name="Picture 2" descr="C:\Users\Darjan\AppData\Local\Microsoft\Windows\Temporary Internet Files\Content.IE5\6YWQBLPC\MC900434411[1]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4604"/>
            <a:ext cx="2613000" cy="29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B66-4B91-4924-9B5B-CF4376373F35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3" name="Ograda številke diapoz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16</a:t>
            </a:fld>
            <a:endParaRPr kumimoji="0" lang="sl-SI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80081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60" y="0"/>
            <a:ext cx="6984776" cy="1143000"/>
          </a:xfrm>
        </p:spPr>
        <p:txBody>
          <a:bodyPr/>
          <a:lstStyle/>
          <a:p>
            <a:pPr algn="ctr"/>
            <a:r>
              <a:rPr lang="sl-SI" dirty="0" smtClean="0"/>
              <a:t>Metode za direktni dostop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18218" y="1512168"/>
            <a:ext cx="8077200" cy="3096344"/>
          </a:xfrm>
        </p:spPr>
        <p:txBody>
          <a:bodyPr>
            <a:normAutofit lnSpcReduction="10000"/>
          </a:bodyPr>
          <a:lstStyle/>
          <a:p>
            <a:r>
              <a:rPr lang="sl-SI" altLang="sl-SI" sz="2400" dirty="0" smtClean="0"/>
              <a:t>Razred </a:t>
            </a:r>
            <a:r>
              <a:rPr lang="sl-SI" altLang="sl-SI" sz="2400" dirty="0" err="1" smtClean="0"/>
              <a:t>fstrem</a:t>
            </a:r>
            <a:r>
              <a:rPr lang="sl-SI" altLang="sl-SI" sz="2400" dirty="0" smtClean="0"/>
              <a:t>  v jeziku C++ loči med datotečnim kazalcem za branje (</a:t>
            </a:r>
            <a:r>
              <a:rPr lang="sl-SI" altLang="sl-SI" sz="2400" dirty="0" err="1" smtClean="0"/>
              <a:t>get</a:t>
            </a:r>
            <a:r>
              <a:rPr lang="sl-SI" altLang="sl-SI" sz="2400" dirty="0" smtClean="0"/>
              <a:t>) in datotečnim kazalcem za pisanje (</a:t>
            </a:r>
            <a:r>
              <a:rPr lang="sl-SI" altLang="sl-SI" sz="2400" dirty="0" err="1" smtClean="0"/>
              <a:t>put</a:t>
            </a:r>
            <a:r>
              <a:rPr lang="sl-SI" altLang="sl-SI" sz="2400" dirty="0" smtClean="0"/>
              <a:t>). </a:t>
            </a:r>
          </a:p>
          <a:p>
            <a:r>
              <a:rPr lang="sl-SI" altLang="sl-SI" sz="2400" dirty="0" smtClean="0"/>
              <a:t>Metodi </a:t>
            </a:r>
            <a:r>
              <a:rPr lang="sl-SI" altLang="sl-SI" sz="2400" b="1" dirty="0" err="1" smtClean="0"/>
              <a:t>tellg</a:t>
            </a:r>
            <a:r>
              <a:rPr lang="sl-SI" altLang="sl-SI" sz="2400" b="1" dirty="0" smtClean="0"/>
              <a:t> () in </a:t>
            </a:r>
            <a:r>
              <a:rPr lang="sl-SI" altLang="sl-SI" sz="2400" b="1" dirty="0" err="1" smtClean="0"/>
              <a:t>tellp</a:t>
            </a:r>
            <a:r>
              <a:rPr lang="sl-SI" altLang="sl-SI" sz="2400" b="1" dirty="0" smtClean="0"/>
              <a:t> () </a:t>
            </a:r>
            <a:r>
              <a:rPr lang="sl-SI" altLang="sl-SI" sz="2400" dirty="0" smtClean="0"/>
              <a:t>uporabimo takrat, ko želimo izvedeti na katerem mestu v datoteki se nahaja kazalec za branje, oziroma kazalec za pisanje. </a:t>
            </a:r>
          </a:p>
          <a:p>
            <a:r>
              <a:rPr lang="sl-SI" altLang="sl-SI" sz="2400" dirty="0"/>
              <a:t>Metodi </a:t>
            </a:r>
            <a:r>
              <a:rPr lang="sl-SI" altLang="sl-SI" sz="2400" b="1" dirty="0" err="1" smtClean="0"/>
              <a:t>seekg</a:t>
            </a:r>
            <a:r>
              <a:rPr lang="sl-SI" altLang="sl-SI" sz="2400" b="1" dirty="0" smtClean="0"/>
              <a:t> </a:t>
            </a:r>
            <a:r>
              <a:rPr lang="sl-SI" altLang="sl-SI" sz="2400" b="1" dirty="0"/>
              <a:t>() in </a:t>
            </a:r>
            <a:r>
              <a:rPr lang="sl-SI" altLang="sl-SI" sz="2400" b="1" dirty="0" err="1" smtClean="0"/>
              <a:t>seekp</a:t>
            </a:r>
            <a:r>
              <a:rPr lang="sl-SI" altLang="sl-SI" sz="2400" b="1" dirty="0" smtClean="0"/>
              <a:t> </a:t>
            </a:r>
            <a:r>
              <a:rPr lang="sl-SI" altLang="sl-SI" sz="2400" b="1" dirty="0"/>
              <a:t>() </a:t>
            </a:r>
            <a:r>
              <a:rPr lang="sl-SI" altLang="sl-SI" sz="2400" dirty="0"/>
              <a:t>uporabimo takrat, ko želimo </a:t>
            </a:r>
            <a:r>
              <a:rPr lang="sl-SI" altLang="sl-SI" sz="2400" dirty="0" smtClean="0"/>
              <a:t>prestaviti za </a:t>
            </a:r>
            <a:r>
              <a:rPr lang="sl-SI" altLang="sl-SI" sz="2400" dirty="0"/>
              <a:t>branje, oziroma kazalec za pisanje </a:t>
            </a:r>
            <a:r>
              <a:rPr lang="sl-SI" altLang="sl-SI" sz="2400" dirty="0" smtClean="0"/>
              <a:t>na določeno mesto v datoteki.</a:t>
            </a:r>
            <a:endParaRPr lang="sl-SI" altLang="sl-SI" sz="2400" dirty="0"/>
          </a:p>
          <a:p>
            <a:pPr marL="0" indent="0">
              <a:buNone/>
            </a:pPr>
            <a:endParaRPr lang="sl-SI" altLang="sl-SI" sz="2400" b="1" dirty="0" smtClean="0"/>
          </a:p>
          <a:p>
            <a:endParaRPr lang="sl-SI" altLang="sl-SI" sz="2400" b="1" dirty="0"/>
          </a:p>
          <a:p>
            <a:pPr marL="0" indent="0">
              <a:buNone/>
            </a:pPr>
            <a:endParaRPr lang="sl-SI" sz="2400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17</a:t>
            </a:fld>
            <a:endParaRPr kumimoji="0" lang="sl-SI"/>
          </a:p>
        </p:txBody>
      </p:sp>
      <p:pic>
        <p:nvPicPr>
          <p:cNvPr id="1034" name="Picture 10" descr="C:\Users\Darjan\AppData\Local\Microsoft\Windows\Temporary Internet Files\Content.IE5\Z488E1SL\MC900339804[1]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97" y="0"/>
            <a:ext cx="1303248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515719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338" y="515719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oljeZBesedilom 6"/>
          <p:cNvSpPr txBox="1"/>
          <p:nvPr/>
        </p:nvSpPr>
        <p:spPr>
          <a:xfrm>
            <a:off x="1856761" y="4509120"/>
            <a:ext cx="623964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sl-SI" altLang="sl-SI" sz="2200" b="1" dirty="0"/>
              <a:t>Pozor: Na trenutke se nam zdi, da se tako bralni kot pisalni kazalec obnašata enako, saj pogosto kažeta na isto mesto v </a:t>
            </a:r>
            <a:r>
              <a:rPr lang="sl-SI" altLang="sl-SI" sz="2200" b="1" dirty="0" smtClean="0"/>
              <a:t>datoteki (npr. pri uporabi metod </a:t>
            </a:r>
            <a:r>
              <a:rPr lang="sl-SI" altLang="sl-SI" sz="2200" b="1" dirty="0" err="1" smtClean="0"/>
              <a:t>get</a:t>
            </a:r>
            <a:r>
              <a:rPr lang="sl-SI" altLang="sl-SI" sz="2200" b="1" dirty="0" smtClean="0"/>
              <a:t>() in </a:t>
            </a:r>
            <a:r>
              <a:rPr lang="sl-SI" altLang="sl-SI" sz="2200" b="1" dirty="0" err="1" smtClean="0"/>
              <a:t>put</a:t>
            </a:r>
            <a:r>
              <a:rPr lang="sl-SI" altLang="sl-SI" sz="2200" b="1" dirty="0" smtClean="0"/>
              <a:t>()). </a:t>
            </a:r>
            <a:r>
              <a:rPr lang="sl-SI" altLang="sl-SI" sz="2200" b="1" dirty="0" smtClean="0"/>
              <a:t>Toda </a:t>
            </a:r>
            <a:r>
              <a:rPr lang="sl-SI" altLang="sl-SI" sz="2200" b="1" dirty="0"/>
              <a:t>v splošnem </a:t>
            </a:r>
            <a:r>
              <a:rPr lang="sl-SI" altLang="sl-SI" sz="2200" b="1" dirty="0" smtClean="0"/>
              <a:t>to ne </a:t>
            </a:r>
            <a:r>
              <a:rPr lang="sl-SI" altLang="sl-SI" sz="2200" b="1" dirty="0"/>
              <a:t>velja, zato moramo </a:t>
            </a:r>
            <a:r>
              <a:rPr lang="sl-SI" altLang="sl-SI" sz="2200" b="1" dirty="0" smtClean="0"/>
              <a:t>vlogo </a:t>
            </a:r>
            <a:r>
              <a:rPr lang="sl-SI" altLang="sl-SI" sz="2200" b="1" dirty="0"/>
              <a:t>teh dveh kazalcev strogo ločiti</a:t>
            </a:r>
            <a:r>
              <a:rPr lang="sl-SI" altLang="sl-SI" sz="2200" b="1" dirty="0" smtClean="0"/>
              <a:t>.</a:t>
            </a:r>
            <a:endParaRPr lang="sl-SI" sz="2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4225969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60" y="134888"/>
            <a:ext cx="6984776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sl-SI" dirty="0" smtClean="0"/>
              <a:t>Metode za direktni dostop - uporaba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772816"/>
            <a:ext cx="8077200" cy="3960440"/>
          </a:xfrm>
        </p:spPr>
        <p:txBody>
          <a:bodyPr>
            <a:normAutofit/>
          </a:bodyPr>
          <a:lstStyle/>
          <a:p>
            <a:r>
              <a:rPr lang="sl-SI" altLang="sl-SI" sz="2400" i="1" dirty="0" smtClean="0"/>
              <a:t>moja_</a:t>
            </a:r>
            <a:r>
              <a:rPr lang="sl-SI" altLang="sl-SI" sz="2400" i="1" dirty="0" err="1" smtClean="0"/>
              <a:t>dat.seekg</a:t>
            </a:r>
            <a:r>
              <a:rPr lang="sl-SI" altLang="sl-SI" sz="2400" i="1" dirty="0" smtClean="0"/>
              <a:t>(0);</a:t>
            </a:r>
            <a:r>
              <a:rPr lang="sl-SI" altLang="sl-SI" sz="2400" dirty="0" smtClean="0"/>
              <a:t> – postavi datotečni kazalec za branje na začetek datoteke</a:t>
            </a:r>
          </a:p>
          <a:p>
            <a:r>
              <a:rPr lang="sl-SI" altLang="sl-SI" sz="2400" i="1" dirty="0" smtClean="0"/>
              <a:t>moja_</a:t>
            </a:r>
            <a:r>
              <a:rPr lang="sl-SI" altLang="sl-SI" sz="2400" i="1" dirty="0" err="1" smtClean="0"/>
              <a:t>dat.seekg</a:t>
            </a:r>
            <a:r>
              <a:rPr lang="sl-SI" altLang="sl-SI" sz="2400" i="1" dirty="0" smtClean="0"/>
              <a:t>(3);</a:t>
            </a:r>
            <a:r>
              <a:rPr lang="sl-SI" altLang="sl-SI" sz="2400" dirty="0" smtClean="0"/>
              <a:t> </a:t>
            </a:r>
            <a:r>
              <a:rPr lang="sl-SI" altLang="sl-SI" sz="2400" dirty="0"/>
              <a:t>– postavi datotečni kazalec za branje na </a:t>
            </a:r>
            <a:r>
              <a:rPr lang="sl-SI" altLang="sl-SI" sz="2400" dirty="0" smtClean="0"/>
              <a:t>4. zaporedni znak v datoteki</a:t>
            </a:r>
            <a:endParaRPr lang="sl-SI" altLang="sl-SI" sz="2400" dirty="0"/>
          </a:p>
          <a:p>
            <a:r>
              <a:rPr lang="sl-SI" altLang="sl-SI" sz="2400" i="1" dirty="0" err="1" smtClean="0"/>
              <a:t>long</a:t>
            </a:r>
            <a:r>
              <a:rPr lang="sl-SI" altLang="sl-SI" sz="2400" i="1" dirty="0" smtClean="0"/>
              <a:t> n=moja_</a:t>
            </a:r>
            <a:r>
              <a:rPr lang="sl-SI" altLang="sl-SI" sz="2400" i="1" dirty="0" err="1" smtClean="0"/>
              <a:t>dat.tellg</a:t>
            </a:r>
            <a:r>
              <a:rPr lang="sl-SI" altLang="sl-SI" sz="2400" i="1" dirty="0" smtClean="0"/>
              <a:t>(); moja_</a:t>
            </a:r>
            <a:r>
              <a:rPr lang="sl-SI" altLang="sl-SI" sz="2400" i="1" dirty="0" err="1" smtClean="0"/>
              <a:t>dat.seekp</a:t>
            </a:r>
            <a:r>
              <a:rPr lang="sl-SI" altLang="sl-SI" sz="2400" i="1" dirty="0" smtClean="0"/>
              <a:t>(n); </a:t>
            </a:r>
            <a:r>
              <a:rPr lang="sl-SI" altLang="sl-SI" sz="2400" dirty="0"/>
              <a:t>– postavi </a:t>
            </a:r>
            <a:r>
              <a:rPr lang="sl-SI" altLang="sl-SI" sz="2400" dirty="0" smtClean="0"/>
              <a:t>oba kazalca tako, da kažeta na isto mesto v datoteki</a:t>
            </a:r>
          </a:p>
          <a:p>
            <a:r>
              <a:rPr lang="sl-SI" altLang="sl-SI" sz="2400" i="1" dirty="0" err="1" smtClean="0"/>
              <a:t>long</a:t>
            </a:r>
            <a:r>
              <a:rPr lang="sl-SI" altLang="sl-SI" sz="2400" i="1" dirty="0" smtClean="0"/>
              <a:t> </a:t>
            </a:r>
            <a:r>
              <a:rPr lang="sl-SI" altLang="sl-SI" sz="2400" i="1" dirty="0"/>
              <a:t>n=moja_</a:t>
            </a:r>
            <a:r>
              <a:rPr lang="sl-SI" altLang="sl-SI" sz="2400" i="1" dirty="0" err="1"/>
              <a:t>dat.tellg</a:t>
            </a:r>
            <a:r>
              <a:rPr lang="sl-SI" altLang="sl-SI" sz="2400" i="1" dirty="0"/>
              <a:t>(); </a:t>
            </a:r>
            <a:r>
              <a:rPr lang="sl-SI" altLang="sl-SI" sz="2400" i="1" dirty="0" smtClean="0"/>
              <a:t>moja_</a:t>
            </a:r>
            <a:r>
              <a:rPr lang="sl-SI" altLang="sl-SI" sz="2400" i="1" dirty="0" err="1" smtClean="0"/>
              <a:t>dat.seekp</a:t>
            </a:r>
            <a:r>
              <a:rPr lang="sl-SI" altLang="sl-SI" sz="2400" i="1" dirty="0" smtClean="0"/>
              <a:t>(n-1); </a:t>
            </a:r>
            <a:r>
              <a:rPr lang="sl-SI" altLang="sl-SI" sz="2400" dirty="0"/>
              <a:t>– postavi </a:t>
            </a:r>
            <a:r>
              <a:rPr lang="sl-SI" altLang="sl-SI" sz="2400" dirty="0" smtClean="0"/>
              <a:t>kazalec za pisanje na mesto že branega znaka</a:t>
            </a:r>
            <a:endParaRPr lang="sl-SI" altLang="sl-SI" sz="2400" dirty="0"/>
          </a:p>
          <a:p>
            <a:endParaRPr lang="sl-SI" altLang="sl-SI" sz="2400" dirty="0"/>
          </a:p>
          <a:p>
            <a:endParaRPr lang="sl-SI" altLang="sl-SI" sz="2400" b="1" dirty="0" smtClean="0"/>
          </a:p>
          <a:p>
            <a:endParaRPr lang="sl-SI" altLang="sl-SI" sz="2400" b="1" dirty="0"/>
          </a:p>
          <a:p>
            <a:pPr marL="0" indent="0">
              <a:buNone/>
            </a:pPr>
            <a:endParaRPr lang="sl-SI" sz="2400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18</a:t>
            </a:fld>
            <a:endParaRPr kumimoji="0" lang="sl-SI"/>
          </a:p>
        </p:txBody>
      </p:sp>
      <p:pic>
        <p:nvPicPr>
          <p:cNvPr id="1034" name="Picture 10" descr="C:\Users\Darjan\AppData\Local\Microsoft\Windows\Temporary Internet Files\Content.IE5\Z488E1SL\MC900339804[1]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597" y="0"/>
            <a:ext cx="1303248" cy="141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782069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80920" cy="1008112"/>
          </a:xfrm>
        </p:spPr>
        <p:txBody>
          <a:bodyPr>
            <a:normAutofit/>
          </a:bodyPr>
          <a:lstStyle/>
          <a:p>
            <a:r>
              <a:rPr lang="sl-SI" sz="3600" b="1" dirty="0" smtClean="0"/>
              <a:t>Primer uporabe metod za direktni dostop</a:t>
            </a:r>
            <a:endParaRPr lang="sl-SI" b="1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55576" y="1348394"/>
            <a:ext cx="8202488" cy="51769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sl-SI" i="1" dirty="0" err="1" smtClean="0"/>
              <a:t>int</a:t>
            </a:r>
            <a:r>
              <a:rPr lang="sl-SI" i="1" dirty="0" smtClean="0"/>
              <a:t> </a:t>
            </a:r>
            <a:r>
              <a:rPr lang="sl-SI" i="1" dirty="0" err="1" smtClean="0"/>
              <a:t>main</a:t>
            </a:r>
            <a:r>
              <a:rPr lang="sl-SI" i="1" dirty="0" smtClean="0"/>
              <a:t> ()</a:t>
            </a:r>
            <a:endParaRPr lang="sl-SI" i="1" dirty="0"/>
          </a:p>
          <a:p>
            <a:pPr marL="0" indent="0">
              <a:buNone/>
            </a:pPr>
            <a:r>
              <a:rPr lang="sl-SI" i="1" dirty="0"/>
              <a:t>{</a:t>
            </a:r>
            <a:r>
              <a:rPr lang="sl-SI" i="1" dirty="0" err="1"/>
              <a:t>string</a:t>
            </a:r>
            <a:r>
              <a:rPr lang="sl-SI" i="1" dirty="0"/>
              <a:t> niz</a:t>
            </a:r>
            <a:r>
              <a:rPr lang="sl-SI" i="1" dirty="0" smtClean="0"/>
              <a:t>;  </a:t>
            </a:r>
            <a:r>
              <a:rPr lang="sl-SI" i="1" dirty="0" err="1"/>
              <a:t>fstream</a:t>
            </a:r>
            <a:r>
              <a:rPr lang="sl-SI" i="1" dirty="0"/>
              <a:t> dat</a:t>
            </a:r>
            <a:r>
              <a:rPr lang="sl-SI" i="1" dirty="0" smtClean="0"/>
              <a:t>;  </a:t>
            </a:r>
            <a:r>
              <a:rPr lang="sl-SI" i="1" dirty="0" err="1"/>
              <a:t>long</a:t>
            </a:r>
            <a:r>
              <a:rPr lang="sl-SI" i="1" dirty="0"/>
              <a:t> konec,n;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smtClean="0"/>
              <a:t> </a:t>
            </a:r>
            <a:r>
              <a:rPr lang="sl-SI" i="1" dirty="0" err="1"/>
              <a:t>cout</a:t>
            </a:r>
            <a:r>
              <a:rPr lang="sl-SI" i="1" dirty="0"/>
              <a:t> &lt;&lt; "Vnesi niz, ki bo na datoteki: </a:t>
            </a:r>
            <a:r>
              <a:rPr lang="sl-SI" i="1" dirty="0" smtClean="0"/>
              <a:t>";  </a:t>
            </a:r>
            <a:r>
              <a:rPr lang="sl-SI" i="1" dirty="0" err="1"/>
              <a:t>getline</a:t>
            </a:r>
            <a:r>
              <a:rPr lang="sl-SI" i="1" dirty="0"/>
              <a:t> (cin, niz);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/>
              <a:t>dat.open</a:t>
            </a:r>
            <a:r>
              <a:rPr lang="sl-SI" i="1" dirty="0"/>
              <a:t>("C:\\</a:t>
            </a:r>
            <a:r>
              <a:rPr lang="sl-SI" i="1" dirty="0" err="1"/>
              <a:t>Users</a:t>
            </a:r>
            <a:r>
              <a:rPr lang="sl-SI" i="1" dirty="0" smtClean="0"/>
              <a:t>\\</a:t>
            </a:r>
            <a:r>
              <a:rPr lang="sl-SI" i="1" dirty="0" err="1" smtClean="0"/>
              <a:t>User</a:t>
            </a:r>
            <a:r>
              <a:rPr lang="sl-SI" i="1" dirty="0" smtClean="0"/>
              <a:t>\\</a:t>
            </a:r>
            <a:r>
              <a:rPr lang="sl-SI" i="1" dirty="0" err="1"/>
              <a:t>Desktop</a:t>
            </a:r>
            <a:r>
              <a:rPr lang="sl-SI" i="1" dirty="0"/>
              <a:t>\\</a:t>
            </a:r>
            <a:r>
              <a:rPr lang="sl-SI" i="1" dirty="0" err="1"/>
              <a:t>test.txt</a:t>
            </a:r>
            <a:r>
              <a:rPr lang="sl-SI" i="1" dirty="0"/>
              <a:t>", </a:t>
            </a:r>
            <a:r>
              <a:rPr lang="sl-SI" i="1" dirty="0" err="1"/>
              <a:t>ios</a:t>
            </a:r>
            <a:r>
              <a:rPr lang="sl-SI" i="1" dirty="0"/>
              <a:t>::</a:t>
            </a:r>
            <a:r>
              <a:rPr lang="sl-SI" i="1" dirty="0" err="1"/>
              <a:t>out</a:t>
            </a:r>
            <a:r>
              <a:rPr lang="sl-SI" i="1" dirty="0"/>
              <a:t>);</a:t>
            </a:r>
          </a:p>
          <a:p>
            <a:pPr marL="0" indent="0">
              <a:buNone/>
            </a:pPr>
            <a:r>
              <a:rPr lang="sl-SI" i="1" dirty="0"/>
              <a:t> dat &lt;&lt; niz;</a:t>
            </a:r>
          </a:p>
          <a:p>
            <a:pPr marL="0" indent="0">
              <a:buNone/>
            </a:pPr>
            <a:r>
              <a:rPr lang="sl-SI" i="1" dirty="0"/>
              <a:t> konec=</a:t>
            </a:r>
            <a:r>
              <a:rPr lang="sl-SI" i="1" dirty="0" err="1"/>
              <a:t>dat.tellp</a:t>
            </a:r>
            <a:r>
              <a:rPr lang="sl-SI" i="1" dirty="0"/>
              <a:t>();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/>
              <a:t>cout</a:t>
            </a:r>
            <a:r>
              <a:rPr lang="sl-SI" i="1" dirty="0"/>
              <a:t> &lt;&lt; "Vnesi mesto spremembe: </a:t>
            </a:r>
            <a:r>
              <a:rPr lang="sl-SI" i="1" dirty="0" smtClean="0"/>
              <a:t>";  </a:t>
            </a:r>
            <a:r>
              <a:rPr lang="sl-SI" i="1" dirty="0" err="1"/>
              <a:t>fflush</a:t>
            </a:r>
            <a:r>
              <a:rPr lang="sl-SI" i="1" dirty="0"/>
              <a:t> (</a:t>
            </a:r>
            <a:r>
              <a:rPr lang="sl-SI" i="1" dirty="0" err="1"/>
              <a:t>stdin</a:t>
            </a:r>
            <a:r>
              <a:rPr lang="sl-SI" i="1" dirty="0"/>
              <a:t>);</a:t>
            </a:r>
          </a:p>
          <a:p>
            <a:pPr marL="0" indent="0">
              <a:buNone/>
            </a:pPr>
            <a:r>
              <a:rPr lang="sl-SI" i="1" dirty="0"/>
              <a:t> cin &gt;&gt; n</a:t>
            </a:r>
            <a:r>
              <a:rPr lang="sl-SI" i="1" dirty="0" smtClean="0"/>
              <a:t>;  </a:t>
            </a:r>
            <a:r>
              <a:rPr lang="sl-SI" i="1" dirty="0" err="1"/>
              <a:t>fflush</a:t>
            </a:r>
            <a:r>
              <a:rPr lang="sl-SI" i="1" dirty="0"/>
              <a:t> (</a:t>
            </a:r>
            <a:r>
              <a:rPr lang="sl-SI" i="1" dirty="0" err="1"/>
              <a:t>stdin</a:t>
            </a:r>
            <a:r>
              <a:rPr lang="sl-SI" i="1" dirty="0"/>
              <a:t>);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/>
              <a:t>cout</a:t>
            </a:r>
            <a:r>
              <a:rPr lang="sl-SI" i="1" dirty="0"/>
              <a:t> &lt;&lt; "Vnesi novi podniz: </a:t>
            </a:r>
            <a:r>
              <a:rPr lang="sl-SI" i="1" dirty="0" smtClean="0"/>
              <a:t>";</a:t>
            </a:r>
          </a:p>
          <a:p>
            <a:pPr marL="0" indent="0">
              <a:buNone/>
            </a:pPr>
            <a:r>
              <a:rPr lang="sl-SI" i="1" dirty="0" smtClean="0"/>
              <a:t> </a:t>
            </a:r>
            <a:r>
              <a:rPr lang="sl-SI" i="1" dirty="0" err="1"/>
              <a:t>getline</a:t>
            </a:r>
            <a:r>
              <a:rPr lang="sl-SI" i="1" dirty="0"/>
              <a:t> (cin, niz);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 smtClean="0"/>
              <a:t>dat.seekp</a:t>
            </a:r>
            <a:r>
              <a:rPr lang="sl-SI" i="1" dirty="0" smtClean="0"/>
              <a:t> (</a:t>
            </a:r>
            <a:r>
              <a:rPr lang="sl-SI" i="1" dirty="0"/>
              <a:t>konec-n);</a:t>
            </a:r>
          </a:p>
          <a:p>
            <a:pPr marL="0" indent="0">
              <a:buNone/>
            </a:pPr>
            <a:r>
              <a:rPr lang="sl-SI" i="1" dirty="0"/>
              <a:t> dat &lt;&lt; niz;</a:t>
            </a:r>
          </a:p>
          <a:p>
            <a:pPr marL="0" indent="0">
              <a:buNone/>
            </a:pPr>
            <a:r>
              <a:rPr lang="sl-SI" i="1" dirty="0" err="1" smtClean="0"/>
              <a:t>dat.close</a:t>
            </a:r>
            <a:r>
              <a:rPr lang="sl-SI" i="1" dirty="0" smtClean="0"/>
              <a:t> ();  </a:t>
            </a:r>
            <a:r>
              <a:rPr lang="sl-SI" i="1" dirty="0" err="1" smtClean="0"/>
              <a:t>return</a:t>
            </a:r>
            <a:r>
              <a:rPr lang="sl-SI" i="1" dirty="0" smtClean="0"/>
              <a:t> 0;}</a:t>
            </a:r>
            <a:endParaRPr lang="sl-SI" i="1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19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121773"/>
      </p:ext>
    </p:extLst>
  </p:cSld>
  <p:clrMapOvr>
    <a:masterClrMapping/>
  </p:clrMapOvr>
  <p:transition spd="slow"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39552" y="116632"/>
            <a:ext cx="8293224" cy="1143000"/>
          </a:xfrm>
        </p:spPr>
        <p:txBody>
          <a:bodyPr/>
          <a:lstStyle/>
          <a:p>
            <a:r>
              <a:rPr lang="sl-SI" dirty="0" smtClean="0"/>
              <a:t>Datoteke kot tokovi podatkov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644548"/>
            <a:ext cx="8077200" cy="4664772"/>
          </a:xfrm>
        </p:spPr>
        <p:txBody>
          <a:bodyPr>
            <a:normAutofit/>
          </a:bodyPr>
          <a:lstStyle/>
          <a:p>
            <a:r>
              <a:rPr lang="sl-SI" altLang="sl-SI" sz="2400" b="1" dirty="0" smtClean="0"/>
              <a:t>Jezik C++ uporablja tri razrede za delo z datotekami:</a:t>
            </a:r>
          </a:p>
          <a:p>
            <a:pPr lvl="1"/>
            <a:r>
              <a:rPr lang="sl-SI" sz="2200" dirty="0" err="1" smtClean="0"/>
              <a:t>ifstream</a:t>
            </a:r>
            <a:r>
              <a:rPr lang="sl-SI" sz="2200" dirty="0" smtClean="0"/>
              <a:t> – za branje podatkov iz datotek</a:t>
            </a:r>
          </a:p>
          <a:p>
            <a:pPr lvl="1"/>
            <a:r>
              <a:rPr lang="sl-SI" sz="2200" dirty="0" err="1" smtClean="0"/>
              <a:t>ofstream</a:t>
            </a:r>
            <a:r>
              <a:rPr lang="sl-SI" sz="2200" dirty="0" smtClean="0"/>
              <a:t> – za pisanje podatkov na datoteke</a:t>
            </a:r>
          </a:p>
          <a:p>
            <a:pPr lvl="1"/>
            <a:r>
              <a:rPr lang="sl-SI" sz="2200" dirty="0" err="1" smtClean="0"/>
              <a:t>fstream</a:t>
            </a:r>
            <a:r>
              <a:rPr lang="sl-SI" sz="2200" dirty="0" smtClean="0"/>
              <a:t> – za branje in pisanje podatkov na datoteke</a:t>
            </a:r>
          </a:p>
          <a:p>
            <a:pPr marL="457200" lvl="1" indent="0">
              <a:buNone/>
            </a:pPr>
            <a:endParaRPr lang="sl-SI" sz="2200" dirty="0" smtClean="0"/>
          </a:p>
          <a:p>
            <a:r>
              <a:rPr lang="sl-SI" sz="2400" b="1" dirty="0" smtClean="0"/>
              <a:t>Če hočemo uporabljati naštete razrede, moramo v program polega </a:t>
            </a:r>
            <a:r>
              <a:rPr lang="sl-SI" sz="2400" b="1" dirty="0" err="1" smtClean="0"/>
              <a:t>knjižnjice</a:t>
            </a:r>
            <a:r>
              <a:rPr lang="sl-SI" sz="2400" b="1" dirty="0" smtClean="0"/>
              <a:t> </a:t>
            </a:r>
            <a:r>
              <a:rPr lang="sl-SI" sz="2400" b="1" dirty="0" err="1" smtClean="0"/>
              <a:t>iostream</a:t>
            </a:r>
            <a:r>
              <a:rPr lang="sl-SI" sz="2400" b="1" dirty="0" smtClean="0"/>
              <a:t> vključiti še knjižnico </a:t>
            </a:r>
            <a:r>
              <a:rPr lang="sl-SI" sz="2400" b="1" dirty="0" err="1" smtClean="0"/>
              <a:t>fstream</a:t>
            </a:r>
            <a:r>
              <a:rPr lang="sl-SI" sz="2400" b="1" dirty="0" smtClean="0"/>
              <a:t> (#</a:t>
            </a:r>
            <a:r>
              <a:rPr lang="sl-SI" sz="2400" b="1" dirty="0" err="1" smtClean="0"/>
              <a:t>include</a:t>
            </a:r>
            <a:r>
              <a:rPr lang="sl-SI" sz="2400" b="1" dirty="0" smtClean="0"/>
              <a:t> &lt;</a:t>
            </a:r>
            <a:r>
              <a:rPr lang="sl-SI" sz="2400" b="1" dirty="0" err="1" smtClean="0"/>
              <a:t>fstream</a:t>
            </a:r>
            <a:r>
              <a:rPr lang="sl-SI" sz="2400" b="1" dirty="0" smtClean="0"/>
              <a:t>&gt;).</a:t>
            </a:r>
          </a:p>
          <a:p>
            <a:endParaRPr lang="sl-SI" sz="2400" b="1" dirty="0" smtClean="0"/>
          </a:p>
          <a:p>
            <a:pPr marL="457200" lvl="1" indent="0">
              <a:buNone/>
            </a:pPr>
            <a:endParaRPr lang="sl-SI" sz="2000" dirty="0"/>
          </a:p>
          <a:p>
            <a:pPr marL="457200" lvl="1" indent="0">
              <a:buNone/>
            </a:pPr>
            <a:endParaRPr lang="sl-SI" sz="2000" dirty="0" smtClean="0"/>
          </a:p>
          <a:p>
            <a:pPr lvl="1"/>
            <a:endParaRPr lang="sl-SI" altLang="sl-SI" sz="2000" b="1" dirty="0" smtClean="0"/>
          </a:p>
          <a:p>
            <a:pPr lvl="1"/>
            <a:endParaRPr lang="sl-SI" altLang="sl-SI" sz="2000" b="1" dirty="0" smtClean="0"/>
          </a:p>
          <a:p>
            <a:endParaRPr lang="sl-SI" altLang="sl-SI" sz="2400" dirty="0"/>
          </a:p>
          <a:p>
            <a:endParaRPr lang="sl-SI" sz="2400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</a:t>
            </a:fld>
            <a:endParaRPr kumimoji="0" lang="sl-SI" dirty="0"/>
          </a:p>
        </p:txBody>
      </p:sp>
      <p:pic>
        <p:nvPicPr>
          <p:cNvPr id="2050" name="Picture 2" descr="C:\Users\Darjan\AppData\Local\Microsoft\Windows\Temporary Internet Files\Content.IE5\62QVKJ3Z\MC900279694[1].wmf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19" y="116632"/>
            <a:ext cx="1581179" cy="152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188640"/>
            <a:ext cx="8280920" cy="1008112"/>
          </a:xfrm>
        </p:spPr>
        <p:txBody>
          <a:bodyPr>
            <a:normAutofit fontScale="90000"/>
          </a:bodyPr>
          <a:lstStyle/>
          <a:p>
            <a:r>
              <a:rPr lang="sl-SI" sz="3600" b="1" dirty="0" smtClean="0"/>
              <a:t>Primer zamenjave presledkov s pomočjo metod za direktni dostop</a:t>
            </a:r>
            <a:endParaRPr lang="sl-SI" b="1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55576" y="1348394"/>
            <a:ext cx="8202488" cy="51769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sl-SI" i="1" dirty="0" err="1" smtClean="0"/>
              <a:t>int</a:t>
            </a:r>
            <a:r>
              <a:rPr lang="sl-SI" i="1" dirty="0" smtClean="0"/>
              <a:t> </a:t>
            </a:r>
            <a:r>
              <a:rPr lang="sl-SI" i="1" dirty="0" err="1" smtClean="0"/>
              <a:t>main</a:t>
            </a:r>
            <a:r>
              <a:rPr lang="sl-SI" i="1" dirty="0" smtClean="0"/>
              <a:t> ()</a:t>
            </a:r>
            <a:endParaRPr lang="sl-SI" i="1" dirty="0"/>
          </a:p>
          <a:p>
            <a:pPr marL="0" indent="0">
              <a:buNone/>
            </a:pPr>
            <a:r>
              <a:rPr lang="sl-SI" i="1" dirty="0" smtClean="0"/>
              <a:t>{</a:t>
            </a:r>
            <a:r>
              <a:rPr lang="sl-SI" i="1" dirty="0" err="1" smtClean="0"/>
              <a:t>char</a:t>
            </a:r>
            <a:r>
              <a:rPr lang="sl-SI" i="1" dirty="0" smtClean="0"/>
              <a:t> znak; </a:t>
            </a:r>
            <a:r>
              <a:rPr lang="sl-SI" i="1" dirty="0" err="1" smtClean="0"/>
              <a:t>long</a:t>
            </a:r>
            <a:r>
              <a:rPr lang="sl-SI" i="1" dirty="0" smtClean="0"/>
              <a:t> n; 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 smtClean="0"/>
              <a:t>dat.open</a:t>
            </a:r>
            <a:r>
              <a:rPr lang="sl-SI" i="1" dirty="0" smtClean="0"/>
              <a:t> ("</a:t>
            </a:r>
            <a:r>
              <a:rPr lang="sl-SI" i="1" dirty="0"/>
              <a:t>C:\\</a:t>
            </a:r>
            <a:r>
              <a:rPr lang="sl-SI" i="1" dirty="0" err="1"/>
              <a:t>Users</a:t>
            </a:r>
            <a:r>
              <a:rPr lang="sl-SI" i="1" dirty="0" smtClean="0"/>
              <a:t>\\</a:t>
            </a:r>
            <a:r>
              <a:rPr lang="sl-SI" i="1" dirty="0" err="1" smtClean="0"/>
              <a:t>User</a:t>
            </a:r>
            <a:r>
              <a:rPr lang="sl-SI" i="1" dirty="0" smtClean="0"/>
              <a:t>\\</a:t>
            </a:r>
            <a:r>
              <a:rPr lang="sl-SI" i="1" dirty="0" err="1"/>
              <a:t>Desktop</a:t>
            </a:r>
            <a:r>
              <a:rPr lang="sl-SI" i="1" dirty="0"/>
              <a:t>\\</a:t>
            </a:r>
            <a:r>
              <a:rPr lang="sl-SI" i="1" dirty="0" err="1"/>
              <a:t>test.txt</a:t>
            </a:r>
            <a:r>
              <a:rPr lang="sl-SI" i="1" dirty="0"/>
              <a:t>", </a:t>
            </a:r>
            <a:r>
              <a:rPr lang="sl-SI" i="1" dirty="0" err="1"/>
              <a:t>ios</a:t>
            </a:r>
            <a:r>
              <a:rPr lang="sl-SI" i="1" dirty="0"/>
              <a:t>::in|</a:t>
            </a:r>
            <a:r>
              <a:rPr lang="sl-SI" i="1" dirty="0" err="1"/>
              <a:t>ios</a:t>
            </a:r>
            <a:r>
              <a:rPr lang="sl-SI" i="1" dirty="0"/>
              <a:t>::</a:t>
            </a:r>
            <a:r>
              <a:rPr lang="sl-SI" i="1" dirty="0" err="1"/>
              <a:t>out</a:t>
            </a:r>
            <a:r>
              <a:rPr lang="sl-SI" i="1" dirty="0"/>
              <a:t>);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/>
              <a:t>while</a:t>
            </a:r>
            <a:r>
              <a:rPr lang="sl-SI" i="1" dirty="0"/>
              <a:t> (</a:t>
            </a:r>
            <a:r>
              <a:rPr lang="sl-SI" i="1" dirty="0" err="1"/>
              <a:t>dat.eof</a:t>
            </a:r>
            <a:r>
              <a:rPr lang="sl-SI" i="1" dirty="0"/>
              <a:t>()!=1)</a:t>
            </a:r>
          </a:p>
          <a:p>
            <a:pPr marL="0" indent="0">
              <a:buNone/>
            </a:pPr>
            <a:r>
              <a:rPr lang="sl-SI" i="1" dirty="0"/>
              <a:t> {znak=</a:t>
            </a:r>
            <a:r>
              <a:rPr lang="sl-SI" i="1" dirty="0" err="1"/>
              <a:t>dat.get</a:t>
            </a:r>
            <a:r>
              <a:rPr lang="sl-SI" i="1" dirty="0"/>
              <a:t>();</a:t>
            </a:r>
          </a:p>
          <a:p>
            <a:pPr marL="0" indent="0">
              <a:buNone/>
            </a:pPr>
            <a:r>
              <a:rPr lang="sl-SI" i="1" dirty="0"/>
              <a:t>     </a:t>
            </a:r>
            <a:r>
              <a:rPr lang="sl-SI" i="1" dirty="0" err="1"/>
              <a:t>if</a:t>
            </a:r>
            <a:r>
              <a:rPr lang="sl-SI" i="1" dirty="0"/>
              <a:t> (znak==' ')</a:t>
            </a:r>
          </a:p>
          <a:p>
            <a:pPr marL="0" indent="0">
              <a:buNone/>
            </a:pPr>
            <a:r>
              <a:rPr lang="sl-SI" i="1" dirty="0"/>
              <a:t>     {n=</a:t>
            </a:r>
            <a:r>
              <a:rPr lang="sl-SI" i="1" dirty="0" err="1"/>
              <a:t>dat.tellg</a:t>
            </a:r>
            <a:r>
              <a:rPr lang="sl-SI" i="1" dirty="0"/>
              <a:t>();</a:t>
            </a:r>
          </a:p>
          <a:p>
            <a:pPr marL="0" indent="0">
              <a:buNone/>
            </a:pPr>
            <a:r>
              <a:rPr lang="sl-SI" i="1" dirty="0"/>
              <a:t>      </a:t>
            </a:r>
            <a:r>
              <a:rPr lang="sl-SI" i="1" dirty="0" err="1"/>
              <a:t>dat.seekp</a:t>
            </a:r>
            <a:r>
              <a:rPr lang="sl-SI" i="1" dirty="0"/>
              <a:t>(n-1);</a:t>
            </a:r>
          </a:p>
          <a:p>
            <a:pPr marL="0" indent="0">
              <a:buNone/>
            </a:pPr>
            <a:r>
              <a:rPr lang="sl-SI" i="1" dirty="0"/>
              <a:t>      </a:t>
            </a:r>
            <a:r>
              <a:rPr lang="sl-SI" i="1" dirty="0" err="1"/>
              <a:t>dat.put</a:t>
            </a:r>
            <a:r>
              <a:rPr lang="sl-SI" i="1" dirty="0"/>
              <a:t>('_');</a:t>
            </a:r>
          </a:p>
          <a:p>
            <a:pPr marL="0" indent="0">
              <a:buNone/>
            </a:pPr>
            <a:r>
              <a:rPr lang="sl-SI" i="1" dirty="0" smtClean="0"/>
              <a:t>      </a:t>
            </a:r>
            <a:r>
              <a:rPr lang="sl-SI" i="1" dirty="0" err="1" smtClean="0"/>
              <a:t>cout</a:t>
            </a:r>
            <a:r>
              <a:rPr lang="sl-SI" i="1" dirty="0" smtClean="0"/>
              <a:t> </a:t>
            </a:r>
            <a:r>
              <a:rPr lang="sl-SI" i="1" dirty="0"/>
              <a:t>&lt;&lt; "Presledek spremenjen na: " &lt;&lt; n &lt;&lt; "-tem mestu!" &lt;&lt; </a:t>
            </a:r>
            <a:r>
              <a:rPr lang="sl-SI" i="1" dirty="0" err="1"/>
              <a:t>endl</a:t>
            </a:r>
            <a:r>
              <a:rPr lang="sl-SI" i="1" dirty="0"/>
              <a:t>;</a:t>
            </a:r>
          </a:p>
          <a:p>
            <a:pPr marL="0" indent="0">
              <a:buNone/>
            </a:pPr>
            <a:r>
              <a:rPr lang="sl-SI" i="1" dirty="0"/>
              <a:t>     }</a:t>
            </a:r>
          </a:p>
          <a:p>
            <a:pPr marL="0" indent="0">
              <a:buNone/>
            </a:pPr>
            <a:r>
              <a:rPr lang="sl-SI" i="1" dirty="0"/>
              <a:t>  }</a:t>
            </a:r>
          </a:p>
          <a:p>
            <a:pPr marL="0" indent="0">
              <a:buNone/>
            </a:pPr>
            <a:r>
              <a:rPr lang="sl-SI" i="1" dirty="0"/>
              <a:t> </a:t>
            </a:r>
            <a:r>
              <a:rPr lang="sl-SI" i="1" dirty="0" err="1"/>
              <a:t>dat.close</a:t>
            </a:r>
            <a:r>
              <a:rPr lang="sl-SI" i="1" dirty="0" smtClean="0"/>
              <a:t>();</a:t>
            </a:r>
            <a:endParaRPr lang="sl-SI" i="1" dirty="0"/>
          </a:p>
          <a:p>
            <a:pPr marL="0" indent="0">
              <a:buNone/>
            </a:pPr>
            <a:r>
              <a:rPr lang="sl-SI" i="1" dirty="0" err="1" smtClean="0"/>
              <a:t>return</a:t>
            </a:r>
            <a:r>
              <a:rPr lang="sl-SI" i="1" dirty="0" smtClean="0"/>
              <a:t> 0; }</a:t>
            </a:r>
            <a:endParaRPr lang="sl-SI" i="1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20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327924"/>
      </p:ext>
    </p:extLst>
  </p:cSld>
  <p:clrMapOvr>
    <a:masterClrMapping/>
  </p:clrMapOvr>
  <p:transition spd="slow"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0" y="3450853"/>
            <a:ext cx="4343400" cy="1362075"/>
          </a:xfrm>
        </p:spPr>
        <p:txBody>
          <a:bodyPr>
            <a:normAutofit/>
          </a:bodyPr>
          <a:lstStyle/>
          <a:p>
            <a:pPr>
              <a:defRPr lang="sl-SI"/>
            </a:pPr>
            <a:r>
              <a:rPr lang="sl-SI" dirty="0"/>
              <a:t>Vprašanja?</a:t>
            </a:r>
          </a:p>
        </p:txBody>
      </p:sp>
      <p:pic>
        <p:nvPicPr>
          <p:cNvPr id="1026" name="Picture 2" descr="C:\Users\Darjan\AppData\Local\Microsoft\Windows\Temporary Internet Files\Content.IE5\6YWQBLPC\MC900434411[1]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4604"/>
            <a:ext cx="2613000" cy="29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B66-4B91-4924-9B5B-CF4376373F35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3" name="Ograda številke diapoz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21</a:t>
            </a:fld>
            <a:endParaRPr kumimoji="0" lang="sl-SI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34915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60" y="0"/>
            <a:ext cx="6984776" cy="1143000"/>
          </a:xfrm>
        </p:spPr>
        <p:txBody>
          <a:bodyPr/>
          <a:lstStyle/>
          <a:p>
            <a:pPr algn="ctr"/>
            <a:r>
              <a:rPr lang="sl-SI" dirty="0" smtClean="0"/>
              <a:t>Binarne datoteke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772816"/>
            <a:ext cx="8077200" cy="4248472"/>
          </a:xfrm>
        </p:spPr>
        <p:txBody>
          <a:bodyPr>
            <a:normAutofit/>
          </a:bodyPr>
          <a:lstStyle/>
          <a:p>
            <a:r>
              <a:rPr lang="sl-SI" altLang="sl-SI" sz="2400" b="1" dirty="0" smtClean="0"/>
              <a:t>Se uporabljajo tipično za hranjenje sestavljenih podatkovnih tipov npr: tabel, nizov, struktur, razredov, ipd.</a:t>
            </a:r>
          </a:p>
          <a:p>
            <a:r>
              <a:rPr lang="sl-SI" altLang="sl-SI" sz="2400" b="1" dirty="0" smtClean="0"/>
              <a:t>Njihova končnica je </a:t>
            </a:r>
            <a:r>
              <a:rPr lang="sl-SI" altLang="sl-SI" sz="2400" b="1" dirty="0" err="1" smtClean="0"/>
              <a:t>bin</a:t>
            </a:r>
            <a:r>
              <a:rPr lang="sl-SI" altLang="sl-SI" sz="2400" b="1" dirty="0" smtClean="0"/>
              <a:t> (*.</a:t>
            </a:r>
            <a:r>
              <a:rPr lang="sl-SI" altLang="sl-SI" sz="2400" b="1" dirty="0" err="1" smtClean="0"/>
              <a:t>bin</a:t>
            </a:r>
            <a:r>
              <a:rPr lang="sl-SI" altLang="sl-SI" sz="2400" b="1" dirty="0" smtClean="0"/>
              <a:t>).</a:t>
            </a:r>
          </a:p>
          <a:p>
            <a:r>
              <a:rPr lang="sl-SI" altLang="sl-SI" sz="2400" b="1" dirty="0" smtClean="0"/>
              <a:t>So kodirane, njihovega zapisa ne znamo razbrati, saj je ta sestavljen iz ničel in </a:t>
            </a:r>
            <a:r>
              <a:rPr lang="sl-SI" altLang="sl-SI" sz="2400" b="1" dirty="0" err="1" smtClean="0"/>
              <a:t>enic</a:t>
            </a:r>
            <a:r>
              <a:rPr lang="sl-SI" altLang="sl-SI" sz="2400" b="1" dirty="0"/>
              <a:t>.</a:t>
            </a:r>
            <a:endParaRPr lang="sl-SI" altLang="sl-SI" sz="2400" b="1" dirty="0" smtClean="0"/>
          </a:p>
          <a:p>
            <a:r>
              <a:rPr lang="sl-SI" altLang="sl-SI" sz="2400" b="1" dirty="0" smtClean="0"/>
              <a:t>Branje in pisanje poteka s pomočjo metod </a:t>
            </a:r>
            <a:r>
              <a:rPr lang="sl-SI" altLang="sl-SI" sz="2400" b="1" dirty="0" err="1" smtClean="0"/>
              <a:t>read</a:t>
            </a:r>
            <a:r>
              <a:rPr lang="sl-SI" altLang="sl-SI" sz="2400" b="1" dirty="0" smtClean="0"/>
              <a:t>() in </a:t>
            </a:r>
            <a:r>
              <a:rPr lang="sl-SI" altLang="sl-SI" sz="2400" b="1" dirty="0" err="1" smtClean="0"/>
              <a:t>write</a:t>
            </a:r>
            <a:r>
              <a:rPr lang="sl-SI" altLang="sl-SI" sz="2400" b="1" dirty="0" smtClean="0"/>
              <a:t>() iz razreda </a:t>
            </a:r>
            <a:r>
              <a:rPr lang="sl-SI" altLang="sl-SI" sz="2400" b="1" dirty="0" err="1" smtClean="0"/>
              <a:t>ifstream</a:t>
            </a:r>
            <a:r>
              <a:rPr lang="sl-SI" altLang="sl-SI" sz="2400" b="1" dirty="0" smtClean="0"/>
              <a:t> in </a:t>
            </a:r>
            <a:r>
              <a:rPr lang="sl-SI" altLang="sl-SI" sz="2400" b="1" dirty="0" err="1" smtClean="0"/>
              <a:t>ofstream</a:t>
            </a:r>
            <a:r>
              <a:rPr lang="sl-SI" altLang="sl-SI" sz="2400" b="1" dirty="0" smtClean="0"/>
              <a:t>.</a:t>
            </a:r>
          </a:p>
          <a:p>
            <a:r>
              <a:rPr lang="sl-SI" altLang="sl-SI" sz="2400" b="1" dirty="0" smtClean="0"/>
              <a:t>Ni nam potrebno skrbeti za ločevanje podatkov (kot npr. pri zapisu števil v tekstovni datoteki), ker za pravilno branje in zapisovanje različnih podatkov poskrbita obe metodi.</a:t>
            </a:r>
            <a:endParaRPr lang="sl-SI" altLang="sl-SI" sz="2400" b="1" dirty="0"/>
          </a:p>
          <a:p>
            <a:pPr marL="0" indent="0">
              <a:buNone/>
            </a:pPr>
            <a:endParaRPr lang="sl-SI" sz="2400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22</a:t>
            </a:fld>
            <a:endParaRPr kumimoji="0" lang="sl-SI"/>
          </a:p>
        </p:txBody>
      </p:sp>
      <p:pic>
        <p:nvPicPr>
          <p:cNvPr id="1027" name="Picture 3" descr="C:\Users\Darjan\AppData\Local\Microsoft\Windows\Temporary Internet Files\Content.IE5\G0TFK6NR\MP900449113[1]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1" y="0"/>
            <a:ext cx="2338414" cy="146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26812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60" y="0"/>
            <a:ext cx="6213026" cy="1488096"/>
          </a:xfrm>
        </p:spPr>
        <p:txBody>
          <a:bodyPr/>
          <a:lstStyle/>
          <a:p>
            <a:pPr algn="ctr"/>
            <a:r>
              <a:rPr lang="sl-SI" dirty="0" smtClean="0"/>
              <a:t>Sintaksa metod </a:t>
            </a:r>
            <a:r>
              <a:rPr lang="sl-SI" dirty="0" err="1" smtClean="0"/>
              <a:t>read</a:t>
            </a:r>
            <a:r>
              <a:rPr lang="sl-SI" dirty="0" smtClean="0"/>
              <a:t>() in </a:t>
            </a:r>
            <a:r>
              <a:rPr lang="sl-SI" dirty="0" err="1" smtClean="0"/>
              <a:t>write</a:t>
            </a:r>
            <a:r>
              <a:rPr lang="sl-SI" dirty="0" smtClean="0"/>
              <a:t>()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772816"/>
            <a:ext cx="8077200" cy="4248472"/>
          </a:xfrm>
        </p:spPr>
        <p:txBody>
          <a:bodyPr>
            <a:normAutofit/>
          </a:bodyPr>
          <a:lstStyle/>
          <a:p>
            <a:r>
              <a:rPr lang="sl-SI" altLang="sl-SI" sz="2400" b="1" dirty="0" smtClean="0"/>
              <a:t>Pri sintaksi obeh metod uporabljamo objekt razreda </a:t>
            </a:r>
            <a:r>
              <a:rPr lang="sl-SI" altLang="sl-SI" sz="2400" b="1" dirty="0" err="1" smtClean="0"/>
              <a:t>fstream</a:t>
            </a:r>
            <a:r>
              <a:rPr lang="sl-SI" altLang="sl-SI" sz="2400" b="1" dirty="0" smtClean="0"/>
              <a:t> in sestavljeni podatkovni tip </a:t>
            </a:r>
            <a:r>
              <a:rPr lang="sl-SI" altLang="sl-SI" sz="2400" b="1" dirty="0" err="1" smtClean="0"/>
              <a:t>Obcan</a:t>
            </a:r>
            <a:r>
              <a:rPr lang="sl-SI" altLang="sl-SI" sz="2400" b="1" dirty="0" smtClean="0"/>
              <a:t>: </a:t>
            </a:r>
          </a:p>
          <a:p>
            <a:pPr marL="0" lvl="1" indent="0">
              <a:buNone/>
            </a:pPr>
            <a:r>
              <a:rPr lang="sl-SI" altLang="sl-SI" sz="2200" i="1" dirty="0" smtClean="0"/>
              <a:t>        </a:t>
            </a:r>
            <a:r>
              <a:rPr lang="sl-SI" altLang="sl-SI" sz="2200" i="1" dirty="0" err="1" smtClean="0"/>
              <a:t>fstream</a:t>
            </a:r>
            <a:r>
              <a:rPr lang="sl-SI" altLang="sl-SI" sz="2200" i="1" dirty="0" smtClean="0"/>
              <a:t> datoteka;</a:t>
            </a:r>
          </a:p>
          <a:p>
            <a:pPr marL="0" lvl="1" indent="0">
              <a:buNone/>
            </a:pPr>
            <a:r>
              <a:rPr lang="sl-SI" altLang="sl-SI" sz="2200" i="1" dirty="0"/>
              <a:t> </a:t>
            </a:r>
            <a:r>
              <a:rPr lang="sl-SI" altLang="sl-SI" sz="2200" i="1" dirty="0" smtClean="0"/>
              <a:t>       </a:t>
            </a:r>
            <a:r>
              <a:rPr lang="sl-SI" altLang="sl-SI" sz="2200" i="1" dirty="0" err="1" smtClean="0"/>
              <a:t>datoteka.open</a:t>
            </a:r>
            <a:r>
              <a:rPr lang="sl-SI" altLang="sl-SI" sz="2200" i="1" dirty="0" smtClean="0"/>
              <a:t> </a:t>
            </a:r>
            <a:r>
              <a:rPr lang="sl-SI" sz="2400" i="1" dirty="0" smtClean="0"/>
              <a:t>("</a:t>
            </a:r>
            <a:r>
              <a:rPr lang="sl-SI" sz="2400" i="1" dirty="0" err="1" smtClean="0"/>
              <a:t>osebe.bin</a:t>
            </a:r>
            <a:r>
              <a:rPr lang="sl-SI" sz="2400" i="1" dirty="0" smtClean="0"/>
              <a:t>",</a:t>
            </a:r>
            <a:r>
              <a:rPr lang="sl-SI" sz="2400" i="1" dirty="0" err="1" smtClean="0"/>
              <a:t>ios</a:t>
            </a:r>
            <a:r>
              <a:rPr lang="sl-SI" sz="2400" i="1" dirty="0" smtClean="0"/>
              <a:t>::</a:t>
            </a:r>
            <a:r>
              <a:rPr lang="sl-SI" sz="2400" i="1" dirty="0" err="1" smtClean="0"/>
              <a:t>out</a:t>
            </a:r>
            <a:r>
              <a:rPr lang="sl-SI" sz="2400" i="1" dirty="0" smtClean="0"/>
              <a:t>|</a:t>
            </a:r>
            <a:r>
              <a:rPr lang="sl-SI" sz="2400" i="1" dirty="0" err="1" smtClean="0"/>
              <a:t>ios</a:t>
            </a:r>
            <a:r>
              <a:rPr lang="sl-SI" sz="2400" i="1" dirty="0" smtClean="0"/>
              <a:t>::in|</a:t>
            </a:r>
            <a:r>
              <a:rPr lang="sl-SI" sz="2400" i="1" dirty="0" err="1" smtClean="0"/>
              <a:t>ios</a:t>
            </a:r>
            <a:r>
              <a:rPr lang="sl-SI" sz="2400" i="1" dirty="0" smtClean="0"/>
              <a:t>::</a:t>
            </a:r>
            <a:r>
              <a:rPr lang="sl-SI" sz="2400" i="1" dirty="0" err="1" smtClean="0"/>
              <a:t>binary</a:t>
            </a:r>
            <a:r>
              <a:rPr lang="sl-SI" sz="2400" i="1" dirty="0" smtClean="0"/>
              <a:t>);</a:t>
            </a:r>
            <a:endParaRPr lang="sl-SI" altLang="sl-SI" sz="2400" b="1" dirty="0" smtClean="0"/>
          </a:p>
          <a:p>
            <a:pPr marL="457200" lvl="1" indent="0">
              <a:buNone/>
            </a:pPr>
            <a:r>
              <a:rPr lang="sl-SI" altLang="sl-SI" sz="2200" i="1" dirty="0" err="1" smtClean="0"/>
              <a:t>struct</a:t>
            </a:r>
            <a:r>
              <a:rPr lang="sl-SI" altLang="sl-SI" sz="2200" i="1" dirty="0" smtClean="0"/>
              <a:t> </a:t>
            </a:r>
            <a:r>
              <a:rPr lang="sl-SI" altLang="sl-SI" sz="2200" i="1" dirty="0" err="1" smtClean="0"/>
              <a:t>Obcan</a:t>
            </a:r>
            <a:r>
              <a:rPr lang="sl-SI" altLang="sl-SI" sz="2200" i="1" dirty="0" smtClean="0"/>
              <a:t> </a:t>
            </a:r>
            <a:r>
              <a:rPr lang="sl-SI" altLang="sl-SI" sz="2200" i="1" dirty="0" smtClean="0"/>
              <a:t>{</a:t>
            </a:r>
            <a:r>
              <a:rPr lang="sl-SI" altLang="sl-SI" sz="2200" i="1" dirty="0" err="1" smtClean="0"/>
              <a:t>unsigned</a:t>
            </a:r>
            <a:r>
              <a:rPr lang="sl-SI" altLang="sl-SI" sz="2200" i="1" dirty="0" smtClean="0"/>
              <a:t> </a:t>
            </a:r>
            <a:r>
              <a:rPr lang="sl-SI" altLang="sl-SI" sz="2200" i="1" dirty="0" err="1" smtClean="0"/>
              <a:t>int</a:t>
            </a:r>
            <a:r>
              <a:rPr lang="sl-SI" altLang="sl-SI" sz="2200" i="1" dirty="0" smtClean="0"/>
              <a:t> EMSO; </a:t>
            </a:r>
            <a:r>
              <a:rPr lang="sl-SI" altLang="sl-SI" sz="2200" i="1" dirty="0" err="1" smtClean="0"/>
              <a:t>string</a:t>
            </a:r>
            <a:r>
              <a:rPr lang="sl-SI" altLang="sl-SI" sz="2200" i="1" dirty="0" smtClean="0"/>
              <a:t> ime, priimek;} oseba;</a:t>
            </a:r>
          </a:p>
          <a:p>
            <a:r>
              <a:rPr lang="sl-SI" altLang="sl-SI" sz="2400" b="1" dirty="0" smtClean="0"/>
              <a:t>Sintaksa metode </a:t>
            </a:r>
            <a:r>
              <a:rPr lang="sl-SI" altLang="sl-SI" sz="2400" b="1" dirty="0" err="1" smtClean="0"/>
              <a:t>write</a:t>
            </a:r>
            <a:r>
              <a:rPr lang="sl-SI" altLang="sl-SI" sz="2400" b="1" dirty="0" smtClean="0"/>
              <a:t>:</a:t>
            </a:r>
          </a:p>
          <a:p>
            <a:pPr marL="0" indent="0">
              <a:buNone/>
            </a:pPr>
            <a:r>
              <a:rPr lang="sl-SI" altLang="sl-SI" sz="2400" b="1" dirty="0" smtClean="0"/>
              <a:t>	</a:t>
            </a:r>
            <a:r>
              <a:rPr lang="sl-SI" altLang="sl-SI" sz="2400" b="1" i="1" dirty="0" err="1" smtClean="0"/>
              <a:t>datoteka.write</a:t>
            </a:r>
            <a:r>
              <a:rPr lang="sl-SI" altLang="sl-SI" sz="2400" b="1" i="1" dirty="0" smtClean="0"/>
              <a:t>  (</a:t>
            </a:r>
            <a:r>
              <a:rPr lang="sl-SI" sz="2400" b="1" i="1" dirty="0" smtClean="0"/>
              <a:t>(</a:t>
            </a:r>
            <a:r>
              <a:rPr lang="sl-SI" sz="2400" b="1" i="1" dirty="0" err="1"/>
              <a:t>char</a:t>
            </a:r>
            <a:r>
              <a:rPr lang="sl-SI" sz="2400" b="1" i="1" dirty="0" smtClean="0"/>
              <a:t>*)&amp;oseba, </a:t>
            </a:r>
            <a:r>
              <a:rPr lang="sl-SI" sz="2400" b="1" i="1" dirty="0" err="1"/>
              <a:t>sizeof</a:t>
            </a:r>
            <a:r>
              <a:rPr lang="sl-SI" sz="2400" b="1" i="1" dirty="0"/>
              <a:t> </a:t>
            </a:r>
            <a:r>
              <a:rPr lang="sl-SI" sz="2400" b="1" i="1" dirty="0" smtClean="0"/>
              <a:t>(</a:t>
            </a:r>
            <a:r>
              <a:rPr lang="sl-SI" sz="2400" b="1" i="1" dirty="0" err="1" smtClean="0"/>
              <a:t>Obcan</a:t>
            </a:r>
            <a:r>
              <a:rPr lang="sl-SI" sz="2400" b="1" i="1" dirty="0" smtClean="0"/>
              <a:t>));</a:t>
            </a:r>
          </a:p>
          <a:p>
            <a:pPr marL="0" indent="0">
              <a:buNone/>
            </a:pPr>
            <a:endParaRPr lang="sl-SI" altLang="sl-SI" sz="2400" b="1" i="1" dirty="0"/>
          </a:p>
          <a:p>
            <a:r>
              <a:rPr lang="sl-SI" sz="2400" b="1" dirty="0" smtClean="0"/>
              <a:t>V zgornjem primeru zapiše metoda </a:t>
            </a:r>
            <a:r>
              <a:rPr lang="sl-SI" sz="2400" b="1" dirty="0" err="1" smtClean="0"/>
              <a:t>write</a:t>
            </a:r>
            <a:r>
              <a:rPr lang="sl-SI" sz="2400" b="1" dirty="0" smtClean="0"/>
              <a:t>() </a:t>
            </a:r>
            <a:r>
              <a:rPr lang="sl-SI" sz="2400" b="1" dirty="0" smtClean="0"/>
              <a:t>celoten blok (vse podatke in njihove vrednosti sprem. oseba) na datoteko. </a:t>
            </a:r>
            <a:endParaRPr lang="sl-SI" sz="2400" b="1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23</a:t>
            </a:fld>
            <a:endParaRPr kumimoji="0" lang="sl-SI" dirty="0"/>
          </a:p>
        </p:txBody>
      </p:sp>
      <p:pic>
        <p:nvPicPr>
          <p:cNvPr id="1027" name="Picture 3" descr="C:\Users\Darjan\AppData\Local\Microsoft\Windows\Temporary Internet Files\Content.IE5\G0TFK6NR\MP900449113[1]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58" y="5576"/>
            <a:ext cx="2338414" cy="146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210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8" y="42210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412874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60" y="0"/>
            <a:ext cx="6213026" cy="1488096"/>
          </a:xfrm>
        </p:spPr>
        <p:txBody>
          <a:bodyPr/>
          <a:lstStyle/>
          <a:p>
            <a:pPr algn="ctr"/>
            <a:r>
              <a:rPr lang="sl-SI" dirty="0" smtClean="0"/>
              <a:t>Sintaksa metod </a:t>
            </a:r>
            <a:r>
              <a:rPr lang="sl-SI" dirty="0" err="1" smtClean="0"/>
              <a:t>read</a:t>
            </a:r>
            <a:r>
              <a:rPr lang="sl-SI" dirty="0" smtClean="0"/>
              <a:t>() in </a:t>
            </a:r>
            <a:r>
              <a:rPr lang="sl-SI" dirty="0" err="1" smtClean="0"/>
              <a:t>write</a:t>
            </a:r>
            <a:r>
              <a:rPr lang="sl-SI" dirty="0" smtClean="0"/>
              <a:t>()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772816"/>
            <a:ext cx="8077200" cy="4248472"/>
          </a:xfrm>
        </p:spPr>
        <p:txBody>
          <a:bodyPr>
            <a:normAutofit/>
          </a:bodyPr>
          <a:lstStyle/>
          <a:p>
            <a:r>
              <a:rPr lang="sl-SI" altLang="sl-SI" sz="2400" b="1" dirty="0" smtClean="0"/>
              <a:t>Sintaksa metode </a:t>
            </a:r>
            <a:r>
              <a:rPr lang="sl-SI" altLang="sl-SI" sz="2400" b="1" dirty="0" err="1" smtClean="0"/>
              <a:t>read</a:t>
            </a:r>
            <a:r>
              <a:rPr lang="sl-SI" altLang="sl-SI" sz="2400" b="1" dirty="0" smtClean="0"/>
              <a:t>:</a:t>
            </a:r>
          </a:p>
          <a:p>
            <a:pPr marL="0" indent="0">
              <a:buNone/>
            </a:pPr>
            <a:r>
              <a:rPr lang="sl-SI" altLang="sl-SI" sz="2400" b="1" dirty="0" smtClean="0"/>
              <a:t>	</a:t>
            </a:r>
            <a:r>
              <a:rPr lang="sl-SI" altLang="sl-SI" sz="2400" b="1" i="1" dirty="0" err="1" smtClean="0"/>
              <a:t>datoteka.read</a:t>
            </a:r>
            <a:r>
              <a:rPr lang="sl-SI" altLang="sl-SI" sz="2400" b="1" i="1" dirty="0" smtClean="0"/>
              <a:t>  (</a:t>
            </a:r>
            <a:r>
              <a:rPr lang="sl-SI" sz="2400" b="1" i="1" dirty="0" smtClean="0"/>
              <a:t>(</a:t>
            </a:r>
            <a:r>
              <a:rPr lang="sl-SI" sz="2400" b="1" i="1" dirty="0" err="1"/>
              <a:t>char</a:t>
            </a:r>
            <a:r>
              <a:rPr lang="sl-SI" sz="2400" b="1" i="1" dirty="0" smtClean="0"/>
              <a:t>*)&amp;oseba, </a:t>
            </a:r>
            <a:r>
              <a:rPr lang="sl-SI" sz="2400" b="1" i="1" dirty="0" err="1"/>
              <a:t>sizeof</a:t>
            </a:r>
            <a:r>
              <a:rPr lang="sl-SI" sz="2400" b="1" i="1" dirty="0"/>
              <a:t> </a:t>
            </a:r>
            <a:r>
              <a:rPr lang="sl-SI" sz="2400" b="1" i="1" dirty="0" smtClean="0"/>
              <a:t>(</a:t>
            </a:r>
            <a:r>
              <a:rPr lang="sl-SI" sz="2400" b="1" i="1" dirty="0" err="1" smtClean="0"/>
              <a:t>Obcan</a:t>
            </a:r>
            <a:r>
              <a:rPr lang="sl-SI" sz="2400" b="1" i="1" dirty="0" smtClean="0"/>
              <a:t>));</a:t>
            </a:r>
          </a:p>
          <a:p>
            <a:pPr marL="0" indent="0">
              <a:buNone/>
            </a:pPr>
            <a:endParaRPr lang="sl-SI" altLang="sl-SI" sz="2400" b="1" i="1" dirty="0"/>
          </a:p>
          <a:p>
            <a:r>
              <a:rPr lang="sl-SI" sz="2400" b="1" dirty="0" smtClean="0"/>
              <a:t>V zgornjem primeru bere metoda </a:t>
            </a:r>
            <a:r>
              <a:rPr lang="sl-SI" sz="2400" b="1" dirty="0" err="1" smtClean="0"/>
              <a:t>read</a:t>
            </a:r>
            <a:r>
              <a:rPr lang="sl-SI" sz="2400" b="1" dirty="0" smtClean="0"/>
              <a:t>() </a:t>
            </a:r>
            <a:r>
              <a:rPr lang="sl-SI" sz="2400" b="1" dirty="0" smtClean="0"/>
              <a:t>celoten blok (vse podatke in njihove vrednosti) iz datoteke v spremenljivko oseba naenkrat.</a:t>
            </a:r>
          </a:p>
          <a:p>
            <a:r>
              <a:rPr lang="sl-SI" sz="2400" b="1" dirty="0" smtClean="0"/>
              <a:t>Lahko se zgodi, da funkcija ni uspešno prebrala bloka zaradi napake na disku ali pa ker je prišla do konca datoteke. V tem primeru lahko uporabimo že znane metode: </a:t>
            </a:r>
            <a:r>
              <a:rPr lang="sl-SI" sz="2400" b="1" dirty="0" err="1" smtClean="0"/>
              <a:t>bad</a:t>
            </a:r>
            <a:r>
              <a:rPr lang="sl-SI" sz="2400" b="1" dirty="0" smtClean="0"/>
              <a:t>(), </a:t>
            </a:r>
            <a:r>
              <a:rPr lang="sl-SI" sz="2400" b="1" dirty="0" err="1" smtClean="0"/>
              <a:t>fail</a:t>
            </a:r>
            <a:r>
              <a:rPr lang="sl-SI" sz="2400" b="1" dirty="0" smtClean="0"/>
              <a:t>() ali </a:t>
            </a:r>
            <a:r>
              <a:rPr lang="sl-SI" sz="2400" b="1" dirty="0" err="1" smtClean="0"/>
              <a:t>eof</a:t>
            </a:r>
            <a:r>
              <a:rPr lang="sl-SI" sz="2400" b="1" dirty="0" smtClean="0"/>
              <a:t>().</a:t>
            </a:r>
            <a:endParaRPr lang="sl-SI" sz="2400" b="1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24</a:t>
            </a:fld>
            <a:endParaRPr kumimoji="0" lang="sl-SI" dirty="0"/>
          </a:p>
        </p:txBody>
      </p:sp>
      <p:pic>
        <p:nvPicPr>
          <p:cNvPr id="1027" name="Picture 3" descr="C:\Users\Darjan\AppData\Local\Microsoft\Windows\Temporary Internet Files\Content.IE5\G0TFK6NR\MP900449113[1]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358" y="5576"/>
            <a:ext cx="2338414" cy="146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13285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9021" y="206084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3547461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14468"/>
            <a:ext cx="8280920" cy="2118388"/>
          </a:xfrm>
        </p:spPr>
        <p:txBody>
          <a:bodyPr>
            <a:normAutofit fontScale="90000"/>
          </a:bodyPr>
          <a:lstStyle/>
          <a:p>
            <a:r>
              <a:rPr lang="sl-SI" sz="3600" b="1" dirty="0" smtClean="0"/>
              <a:t>Primer uporabe binarnih datotek </a:t>
            </a:r>
            <a:br>
              <a:rPr lang="sl-SI" sz="3600" b="1" dirty="0" smtClean="0"/>
            </a:br>
            <a:r>
              <a:rPr lang="sl-SI" sz="2700" b="1" dirty="0" smtClean="0"/>
              <a:t>Program, ki shrani vrednosti 10-ih naključnih spremenljivk strukturnega tipa Tocka2D na binarno datoteko in jih pri branju izpiše na določeno mesto na konzoli</a:t>
            </a:r>
            <a:endParaRPr lang="sl-SI" sz="2700" b="1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55576" y="1916832"/>
            <a:ext cx="8202488" cy="4608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l-SI" sz="2200" i="1" dirty="0"/>
              <a:t>#</a:t>
            </a:r>
            <a:r>
              <a:rPr lang="sl-SI" sz="2200" i="1" dirty="0" err="1"/>
              <a:t>include</a:t>
            </a:r>
            <a:r>
              <a:rPr lang="sl-SI" sz="2200" i="1" dirty="0"/>
              <a:t> &lt;</a:t>
            </a:r>
            <a:r>
              <a:rPr lang="sl-SI" sz="2200" i="1" dirty="0" err="1"/>
              <a:t>iostream</a:t>
            </a:r>
            <a:r>
              <a:rPr lang="sl-SI" sz="2200" i="1" dirty="0"/>
              <a:t>&gt;</a:t>
            </a:r>
          </a:p>
          <a:p>
            <a:pPr marL="0" indent="0">
              <a:buNone/>
            </a:pPr>
            <a:r>
              <a:rPr lang="sl-SI" sz="2200" i="1" dirty="0"/>
              <a:t>#</a:t>
            </a:r>
            <a:r>
              <a:rPr lang="sl-SI" sz="2200" i="1" dirty="0" err="1"/>
              <a:t>include</a:t>
            </a:r>
            <a:r>
              <a:rPr lang="sl-SI" sz="2200" i="1" dirty="0"/>
              <a:t> &lt;</a:t>
            </a:r>
            <a:r>
              <a:rPr lang="sl-SI" sz="2200" i="1" dirty="0" err="1"/>
              <a:t>ctime</a:t>
            </a:r>
            <a:r>
              <a:rPr lang="sl-SI" sz="2200" i="1" dirty="0"/>
              <a:t>&gt;</a:t>
            </a:r>
          </a:p>
          <a:p>
            <a:pPr marL="0" indent="0">
              <a:buNone/>
            </a:pPr>
            <a:r>
              <a:rPr lang="sl-SI" sz="2200" i="1" dirty="0"/>
              <a:t>#</a:t>
            </a:r>
            <a:r>
              <a:rPr lang="sl-SI" sz="2200" i="1" dirty="0" err="1"/>
              <a:t>include</a:t>
            </a:r>
            <a:r>
              <a:rPr lang="sl-SI" sz="2200" i="1" dirty="0"/>
              <a:t> &lt;</a:t>
            </a:r>
            <a:r>
              <a:rPr lang="sl-SI" sz="2200" i="1" dirty="0" err="1"/>
              <a:t>cstdlib</a:t>
            </a:r>
            <a:r>
              <a:rPr lang="sl-SI" sz="2200" i="1" dirty="0"/>
              <a:t>&gt;</a:t>
            </a:r>
          </a:p>
          <a:p>
            <a:pPr marL="0" indent="0">
              <a:buNone/>
            </a:pPr>
            <a:r>
              <a:rPr lang="sl-SI" sz="2200" i="1" dirty="0"/>
              <a:t>#</a:t>
            </a:r>
            <a:r>
              <a:rPr lang="sl-SI" sz="2200" i="1" dirty="0" err="1"/>
              <a:t>include</a:t>
            </a:r>
            <a:r>
              <a:rPr lang="sl-SI" sz="2200" i="1" dirty="0"/>
              <a:t> &lt;</a:t>
            </a:r>
            <a:r>
              <a:rPr lang="sl-SI" sz="2200" i="1" dirty="0" err="1"/>
              <a:t>fstream</a:t>
            </a:r>
            <a:r>
              <a:rPr lang="sl-SI" sz="2200" i="1" dirty="0"/>
              <a:t>&gt;</a:t>
            </a:r>
          </a:p>
          <a:p>
            <a:pPr marL="0" indent="0">
              <a:buNone/>
            </a:pPr>
            <a:r>
              <a:rPr lang="sl-SI" sz="2200" i="1" dirty="0"/>
              <a:t>#</a:t>
            </a:r>
            <a:r>
              <a:rPr lang="sl-SI" sz="2200" i="1" dirty="0" err="1"/>
              <a:t>include</a:t>
            </a:r>
            <a:r>
              <a:rPr lang="sl-SI" sz="2200" i="1" dirty="0"/>
              <a:t> &lt;</a:t>
            </a:r>
            <a:r>
              <a:rPr lang="sl-SI" sz="2200" i="1" dirty="0" err="1"/>
              <a:t>windows.h</a:t>
            </a:r>
            <a:r>
              <a:rPr lang="sl-SI" sz="2200" i="1" dirty="0"/>
              <a:t>&gt;</a:t>
            </a:r>
          </a:p>
          <a:p>
            <a:pPr marL="0" indent="0">
              <a:buNone/>
            </a:pPr>
            <a:r>
              <a:rPr lang="sl-SI" sz="2200" i="1" dirty="0" err="1"/>
              <a:t>using</a:t>
            </a:r>
            <a:r>
              <a:rPr lang="sl-SI" sz="2200" i="1" dirty="0"/>
              <a:t> </a:t>
            </a:r>
            <a:r>
              <a:rPr lang="sl-SI" sz="2200" i="1" dirty="0" err="1"/>
              <a:t>namespace</a:t>
            </a:r>
            <a:r>
              <a:rPr lang="sl-SI" sz="2200" i="1" dirty="0"/>
              <a:t> </a:t>
            </a:r>
            <a:r>
              <a:rPr lang="sl-SI" sz="2200" i="1" dirty="0" err="1"/>
              <a:t>std</a:t>
            </a:r>
            <a:r>
              <a:rPr lang="sl-SI" sz="2200" i="1" dirty="0"/>
              <a:t>;</a:t>
            </a:r>
          </a:p>
          <a:p>
            <a:pPr marL="0" indent="0">
              <a:buNone/>
            </a:pPr>
            <a:r>
              <a:rPr lang="sl-SI" sz="2200" i="1" dirty="0" err="1"/>
              <a:t>void</a:t>
            </a:r>
            <a:r>
              <a:rPr lang="sl-SI" sz="2200" i="1" dirty="0"/>
              <a:t> postavi_</a:t>
            </a:r>
            <a:r>
              <a:rPr lang="sl-SI" sz="2200" i="1" dirty="0" err="1"/>
              <a:t>kurzor</a:t>
            </a:r>
            <a:r>
              <a:rPr lang="sl-SI" sz="2200" i="1" dirty="0"/>
              <a:t>(</a:t>
            </a:r>
            <a:r>
              <a:rPr lang="sl-SI" sz="2200" i="1" dirty="0" err="1"/>
              <a:t>short</a:t>
            </a:r>
            <a:r>
              <a:rPr lang="sl-SI" sz="2200" i="1" dirty="0"/>
              <a:t> x, </a:t>
            </a:r>
            <a:r>
              <a:rPr lang="sl-SI" sz="2200" i="1" dirty="0" err="1"/>
              <a:t>short</a:t>
            </a:r>
            <a:r>
              <a:rPr lang="sl-SI" sz="2200" i="1" dirty="0"/>
              <a:t> y)</a:t>
            </a:r>
          </a:p>
          <a:p>
            <a:pPr marL="0" indent="0">
              <a:buNone/>
            </a:pPr>
            <a:r>
              <a:rPr lang="sl-SI" sz="2200" i="1" dirty="0" smtClean="0"/>
              <a:t>{   </a:t>
            </a:r>
            <a:r>
              <a:rPr lang="sl-SI" sz="2200" i="1" dirty="0"/>
              <a:t>HANDLE </a:t>
            </a:r>
            <a:r>
              <a:rPr lang="sl-SI" sz="2200" i="1" dirty="0" err="1"/>
              <a:t>hStdout</a:t>
            </a:r>
            <a:r>
              <a:rPr lang="sl-SI" sz="2200" i="1" dirty="0"/>
              <a:t>=</a:t>
            </a:r>
            <a:r>
              <a:rPr lang="sl-SI" sz="2200" i="1" dirty="0" err="1"/>
              <a:t>GetStdHandle</a:t>
            </a:r>
            <a:r>
              <a:rPr lang="sl-SI" sz="2200" i="1" dirty="0"/>
              <a:t>(STD_OUTPUT_HANDLE) ;</a:t>
            </a:r>
          </a:p>
          <a:p>
            <a:pPr marL="0" indent="0">
              <a:buNone/>
            </a:pPr>
            <a:r>
              <a:rPr lang="sl-SI" sz="2200" i="1" dirty="0"/>
              <a:t>    COORD pozicija</a:t>
            </a:r>
            <a:r>
              <a:rPr lang="sl-SI" sz="2200" i="1" dirty="0" smtClean="0"/>
              <a:t>;</a:t>
            </a:r>
          </a:p>
          <a:p>
            <a:pPr marL="0" indent="0">
              <a:buNone/>
            </a:pPr>
            <a:r>
              <a:rPr lang="sl-SI" sz="2200" i="1" dirty="0" smtClean="0"/>
              <a:t>    </a:t>
            </a:r>
            <a:r>
              <a:rPr lang="sl-SI" sz="2200" i="1" dirty="0" err="1"/>
              <a:t>pozicija.X</a:t>
            </a:r>
            <a:r>
              <a:rPr lang="sl-SI" sz="2200" i="1" dirty="0"/>
              <a:t>=x; </a:t>
            </a:r>
            <a:r>
              <a:rPr lang="sl-SI" sz="2200" i="1" dirty="0" err="1"/>
              <a:t>pozicija.Y</a:t>
            </a:r>
            <a:r>
              <a:rPr lang="sl-SI" sz="2200" i="1" dirty="0"/>
              <a:t>=y;</a:t>
            </a:r>
          </a:p>
          <a:p>
            <a:pPr marL="0" indent="0">
              <a:buNone/>
            </a:pPr>
            <a:r>
              <a:rPr lang="sl-SI" sz="2200" i="1" dirty="0"/>
              <a:t>    </a:t>
            </a:r>
            <a:r>
              <a:rPr lang="sl-SI" sz="2200" i="1" dirty="0" err="1"/>
              <a:t>SetConsoleCursorPosition</a:t>
            </a:r>
            <a:r>
              <a:rPr lang="sl-SI" sz="2200" i="1" dirty="0"/>
              <a:t>(</a:t>
            </a:r>
            <a:r>
              <a:rPr lang="sl-SI" sz="2200" i="1" dirty="0" err="1"/>
              <a:t>hStdout</a:t>
            </a:r>
            <a:r>
              <a:rPr lang="sl-SI" sz="2200" i="1" dirty="0"/>
              <a:t>, pozicija) </a:t>
            </a:r>
            <a:r>
              <a:rPr lang="sl-SI" sz="2200" i="1" dirty="0" smtClean="0"/>
              <a:t>; }</a:t>
            </a:r>
            <a:endParaRPr lang="sl-SI" sz="2200" i="1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25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56531"/>
      </p:ext>
    </p:extLst>
  </p:cSld>
  <p:clrMapOvr>
    <a:masterClrMapping/>
  </p:clrMapOvr>
  <p:transition spd="slow"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14469"/>
            <a:ext cx="8280920" cy="1008112"/>
          </a:xfrm>
        </p:spPr>
        <p:txBody>
          <a:bodyPr>
            <a:normAutofit fontScale="90000"/>
          </a:bodyPr>
          <a:lstStyle/>
          <a:p>
            <a:r>
              <a:rPr lang="sl-SI" sz="3600" b="1" dirty="0" smtClean="0"/>
              <a:t>Primer uporabe binarnih datotek – zapisovanje</a:t>
            </a:r>
            <a:endParaRPr lang="sl-SI" b="1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55576" y="836712"/>
            <a:ext cx="8202488" cy="568863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l-SI" sz="2200" i="1" dirty="0" err="1"/>
              <a:t>int</a:t>
            </a:r>
            <a:r>
              <a:rPr lang="sl-SI" sz="2200" i="1" dirty="0"/>
              <a:t> </a:t>
            </a:r>
            <a:r>
              <a:rPr lang="sl-SI" sz="2200" i="1" dirty="0" err="1"/>
              <a:t>main</a:t>
            </a:r>
            <a:r>
              <a:rPr lang="sl-SI" sz="2200" i="1" dirty="0"/>
              <a:t>()</a:t>
            </a:r>
          </a:p>
          <a:p>
            <a:pPr marL="0" indent="0">
              <a:buNone/>
            </a:pPr>
            <a:r>
              <a:rPr lang="sl-SI" sz="2200" i="1" dirty="0"/>
              <a:t>{</a:t>
            </a:r>
            <a:r>
              <a:rPr lang="sl-SI" sz="2200" i="1" dirty="0" err="1"/>
              <a:t>struct</a:t>
            </a:r>
            <a:r>
              <a:rPr lang="sl-SI" sz="2200" i="1" dirty="0"/>
              <a:t> Point2D</a:t>
            </a:r>
          </a:p>
          <a:p>
            <a:pPr marL="0" indent="0">
              <a:buNone/>
            </a:pPr>
            <a:r>
              <a:rPr lang="sl-SI" sz="2200" i="1" dirty="0"/>
              <a:t> {</a:t>
            </a:r>
            <a:r>
              <a:rPr lang="sl-SI" sz="2200" i="1" dirty="0" err="1"/>
              <a:t>short</a:t>
            </a:r>
            <a:r>
              <a:rPr lang="sl-SI" sz="2200" i="1" dirty="0"/>
              <a:t> x,y;</a:t>
            </a:r>
          </a:p>
          <a:p>
            <a:pPr marL="0" indent="0">
              <a:buNone/>
            </a:pPr>
            <a:r>
              <a:rPr lang="sl-SI" sz="2200" i="1" dirty="0"/>
              <a:t>  </a:t>
            </a:r>
            <a:r>
              <a:rPr lang="sl-SI" sz="2200" i="1" dirty="0" err="1"/>
              <a:t>char</a:t>
            </a:r>
            <a:r>
              <a:rPr lang="sl-SI" sz="2200" i="1" dirty="0"/>
              <a:t> </a:t>
            </a:r>
            <a:r>
              <a:rPr lang="sl-SI" sz="2200" i="1" dirty="0" err="1"/>
              <a:t>shape</a:t>
            </a:r>
            <a:r>
              <a:rPr lang="sl-SI" sz="2200" i="1" dirty="0"/>
              <a:t>;} </a:t>
            </a:r>
            <a:r>
              <a:rPr lang="sl-SI" sz="2200" i="1" dirty="0" err="1"/>
              <a:t>tocka</a:t>
            </a:r>
            <a:r>
              <a:rPr lang="sl-SI" sz="2200" i="1" dirty="0" smtClean="0"/>
              <a:t>;</a:t>
            </a:r>
          </a:p>
          <a:p>
            <a:pPr marL="0" indent="0">
              <a:buNone/>
            </a:pPr>
            <a:r>
              <a:rPr lang="sl-SI" sz="2200" i="1" dirty="0" err="1" smtClean="0"/>
              <a:t>fstream</a:t>
            </a:r>
            <a:r>
              <a:rPr lang="sl-SI" sz="2200" i="1" dirty="0" smtClean="0"/>
              <a:t> </a:t>
            </a:r>
            <a:r>
              <a:rPr lang="sl-SI" sz="2200" i="1" dirty="0"/>
              <a:t>dat; </a:t>
            </a:r>
            <a:r>
              <a:rPr lang="sl-SI" sz="2200" i="1" dirty="0" err="1"/>
              <a:t>bool</a:t>
            </a:r>
            <a:r>
              <a:rPr lang="sl-SI" sz="2200" i="1" dirty="0"/>
              <a:t> </a:t>
            </a:r>
            <a:r>
              <a:rPr lang="sl-SI" sz="2200" i="1" dirty="0" err="1"/>
              <a:t>tmp</a:t>
            </a:r>
            <a:r>
              <a:rPr lang="sl-SI" sz="2200" i="1" dirty="0" smtClean="0"/>
              <a:t>; </a:t>
            </a:r>
            <a:r>
              <a:rPr lang="sl-SI" sz="2200" i="1" dirty="0" err="1"/>
              <a:t>srand</a:t>
            </a:r>
            <a:r>
              <a:rPr lang="sl-SI" sz="2200" i="1" dirty="0"/>
              <a:t>(time(0</a:t>
            </a:r>
            <a:r>
              <a:rPr lang="sl-SI" sz="2200" i="1" dirty="0" smtClean="0"/>
              <a:t>));</a:t>
            </a:r>
            <a:endParaRPr lang="sl-SI" sz="2200" i="1" dirty="0"/>
          </a:p>
          <a:p>
            <a:pPr marL="0" indent="0">
              <a:buNone/>
            </a:pPr>
            <a:r>
              <a:rPr lang="sl-SI" sz="2200" i="1" dirty="0" err="1" smtClean="0"/>
              <a:t>dat.open</a:t>
            </a:r>
            <a:r>
              <a:rPr lang="sl-SI" sz="2200" i="1" dirty="0"/>
              <a:t>("C:\\</a:t>
            </a:r>
            <a:r>
              <a:rPr lang="sl-SI" sz="2200" i="1" dirty="0" err="1"/>
              <a:t>Users</a:t>
            </a:r>
            <a:r>
              <a:rPr lang="sl-SI" sz="2200" i="1" dirty="0" smtClean="0"/>
              <a:t>\\</a:t>
            </a:r>
            <a:r>
              <a:rPr lang="sl-SI" sz="2200" i="1" dirty="0" err="1" smtClean="0"/>
              <a:t>User</a:t>
            </a:r>
            <a:r>
              <a:rPr lang="sl-SI" sz="2200" i="1" dirty="0" smtClean="0"/>
              <a:t>\\</a:t>
            </a:r>
            <a:r>
              <a:rPr lang="sl-SI" sz="2200" i="1" dirty="0" err="1"/>
              <a:t>Desktop</a:t>
            </a:r>
            <a:r>
              <a:rPr lang="sl-SI" sz="2200" i="1" dirty="0"/>
              <a:t>\\</a:t>
            </a:r>
            <a:r>
              <a:rPr lang="sl-SI" sz="2200" i="1" dirty="0" err="1"/>
              <a:t>tocke.bin</a:t>
            </a:r>
            <a:r>
              <a:rPr lang="sl-SI" sz="2200" i="1" dirty="0"/>
              <a:t>", </a:t>
            </a:r>
            <a:r>
              <a:rPr lang="sl-SI" sz="2200" i="1" dirty="0" err="1"/>
              <a:t>ios</a:t>
            </a:r>
            <a:r>
              <a:rPr lang="sl-SI" sz="2200" i="1" dirty="0"/>
              <a:t>::</a:t>
            </a:r>
            <a:r>
              <a:rPr lang="sl-SI" sz="2200" i="1" dirty="0" err="1"/>
              <a:t>out</a:t>
            </a:r>
            <a:r>
              <a:rPr lang="sl-SI" sz="2200" i="1" dirty="0"/>
              <a:t>|</a:t>
            </a:r>
            <a:r>
              <a:rPr lang="sl-SI" sz="2200" i="1" dirty="0" err="1"/>
              <a:t>ios</a:t>
            </a:r>
            <a:r>
              <a:rPr lang="sl-SI" sz="2200" i="1" dirty="0"/>
              <a:t>::</a:t>
            </a:r>
            <a:r>
              <a:rPr lang="sl-SI" sz="2200" i="1" dirty="0" err="1"/>
              <a:t>binary</a:t>
            </a:r>
            <a:r>
              <a:rPr lang="sl-SI" sz="2200" i="1" dirty="0"/>
              <a:t>);</a:t>
            </a:r>
          </a:p>
          <a:p>
            <a:pPr marL="0" indent="0">
              <a:buNone/>
            </a:pPr>
            <a:r>
              <a:rPr lang="sl-SI" sz="2200" i="1" dirty="0" err="1" smtClean="0"/>
              <a:t>for</a:t>
            </a:r>
            <a:r>
              <a:rPr lang="sl-SI" sz="2200" i="1" dirty="0" smtClean="0"/>
              <a:t> </a:t>
            </a:r>
            <a:r>
              <a:rPr lang="sl-SI" sz="2200" i="1" dirty="0"/>
              <a:t>(</a:t>
            </a:r>
            <a:r>
              <a:rPr lang="sl-SI" sz="2200" i="1" dirty="0" err="1"/>
              <a:t>int</a:t>
            </a:r>
            <a:r>
              <a:rPr lang="sl-SI" sz="2200" i="1" dirty="0"/>
              <a:t> i=0; i&lt;10; i++)</a:t>
            </a:r>
          </a:p>
          <a:p>
            <a:pPr marL="0" indent="0">
              <a:buNone/>
            </a:pPr>
            <a:r>
              <a:rPr lang="sl-SI" sz="2200" i="1" dirty="0"/>
              <a:t>  {</a:t>
            </a:r>
            <a:r>
              <a:rPr lang="sl-SI" sz="2200" i="1" dirty="0" err="1"/>
              <a:t>tocka.x</a:t>
            </a:r>
            <a:r>
              <a:rPr lang="sl-SI" sz="2200" i="1" dirty="0"/>
              <a:t>=</a:t>
            </a:r>
            <a:r>
              <a:rPr lang="sl-SI" sz="2200" i="1" dirty="0" err="1"/>
              <a:t>rand</a:t>
            </a:r>
            <a:r>
              <a:rPr lang="sl-SI" sz="2200" i="1" dirty="0"/>
              <a:t>()%80;</a:t>
            </a:r>
          </a:p>
          <a:p>
            <a:pPr marL="0" indent="0">
              <a:buNone/>
            </a:pPr>
            <a:r>
              <a:rPr lang="sl-SI" sz="2200" i="1" dirty="0"/>
              <a:t>   </a:t>
            </a:r>
            <a:r>
              <a:rPr lang="sl-SI" sz="2200" i="1" dirty="0" err="1"/>
              <a:t>tocka.y</a:t>
            </a:r>
            <a:r>
              <a:rPr lang="sl-SI" sz="2200" i="1" dirty="0"/>
              <a:t>=</a:t>
            </a:r>
            <a:r>
              <a:rPr lang="sl-SI" sz="2200" i="1" dirty="0" err="1"/>
              <a:t>rand</a:t>
            </a:r>
            <a:r>
              <a:rPr lang="sl-SI" sz="2200" i="1" dirty="0"/>
              <a:t>()%24;</a:t>
            </a:r>
          </a:p>
          <a:p>
            <a:pPr marL="0" indent="0">
              <a:buNone/>
            </a:pPr>
            <a:r>
              <a:rPr lang="sl-SI" sz="2200" i="1" dirty="0"/>
              <a:t>   </a:t>
            </a:r>
            <a:r>
              <a:rPr lang="sl-SI" sz="2200" i="1" dirty="0" err="1"/>
              <a:t>tmp</a:t>
            </a:r>
            <a:r>
              <a:rPr lang="sl-SI" sz="2200" i="1" dirty="0"/>
              <a:t>=</a:t>
            </a:r>
            <a:r>
              <a:rPr lang="sl-SI" sz="2200" i="1" dirty="0" err="1"/>
              <a:t>rand</a:t>
            </a:r>
            <a:r>
              <a:rPr lang="sl-SI" sz="2200" i="1" dirty="0"/>
              <a:t>()%2</a:t>
            </a:r>
            <a:r>
              <a:rPr lang="sl-SI" sz="2200" i="1" dirty="0" smtClean="0"/>
              <a:t>;   </a:t>
            </a:r>
            <a:r>
              <a:rPr lang="sl-SI" sz="2200" i="1" dirty="0" err="1"/>
              <a:t>if</a:t>
            </a:r>
            <a:r>
              <a:rPr lang="sl-SI" sz="2200" i="1" dirty="0"/>
              <a:t> (</a:t>
            </a:r>
            <a:r>
              <a:rPr lang="sl-SI" sz="2200" i="1" dirty="0" err="1"/>
              <a:t>tmp</a:t>
            </a:r>
            <a:r>
              <a:rPr lang="sl-SI" sz="2200" i="1" dirty="0"/>
              <a:t>==0) </a:t>
            </a:r>
            <a:r>
              <a:rPr lang="sl-SI" sz="2200" i="1" dirty="0" err="1"/>
              <a:t>tocka.shape</a:t>
            </a:r>
            <a:r>
              <a:rPr lang="sl-SI" sz="2200" i="1" dirty="0"/>
              <a:t>='x'; </a:t>
            </a:r>
            <a:r>
              <a:rPr lang="sl-SI" sz="2200" i="1" dirty="0" err="1"/>
              <a:t>else</a:t>
            </a:r>
            <a:r>
              <a:rPr lang="sl-SI" sz="2200" i="1" dirty="0"/>
              <a:t> </a:t>
            </a:r>
            <a:r>
              <a:rPr lang="sl-SI" sz="2200" i="1" dirty="0" err="1"/>
              <a:t>tocka.shape</a:t>
            </a:r>
            <a:r>
              <a:rPr lang="sl-SI" sz="2200" i="1" dirty="0"/>
              <a:t>='*';</a:t>
            </a:r>
          </a:p>
          <a:p>
            <a:pPr marL="0" indent="0">
              <a:buNone/>
            </a:pPr>
            <a:r>
              <a:rPr lang="sl-SI" sz="2200" i="1" dirty="0"/>
              <a:t>   </a:t>
            </a:r>
            <a:r>
              <a:rPr lang="sl-SI" sz="2200" i="1" dirty="0" err="1"/>
              <a:t>dat.write</a:t>
            </a:r>
            <a:r>
              <a:rPr lang="sl-SI" sz="2200" i="1" dirty="0"/>
              <a:t>((</a:t>
            </a:r>
            <a:r>
              <a:rPr lang="sl-SI" sz="2200" i="1" dirty="0" err="1"/>
              <a:t>char</a:t>
            </a:r>
            <a:r>
              <a:rPr lang="sl-SI" sz="2200" i="1" dirty="0"/>
              <a:t>*)&amp;</a:t>
            </a:r>
            <a:r>
              <a:rPr lang="sl-SI" sz="2200" i="1" dirty="0" err="1"/>
              <a:t>tocka</a:t>
            </a:r>
            <a:r>
              <a:rPr lang="sl-SI" sz="2200" i="1" dirty="0"/>
              <a:t>, </a:t>
            </a:r>
            <a:r>
              <a:rPr lang="sl-SI" sz="2200" i="1" dirty="0" err="1"/>
              <a:t>sizeof</a:t>
            </a:r>
            <a:r>
              <a:rPr lang="sl-SI" sz="2200" i="1" dirty="0"/>
              <a:t>(</a:t>
            </a:r>
            <a:r>
              <a:rPr lang="sl-SI" sz="2200" i="1" dirty="0" err="1"/>
              <a:t>tocka</a:t>
            </a:r>
            <a:r>
              <a:rPr lang="sl-SI" sz="2200" i="1" dirty="0"/>
              <a:t>));</a:t>
            </a:r>
          </a:p>
          <a:p>
            <a:pPr marL="0" indent="0">
              <a:buNone/>
            </a:pPr>
            <a:r>
              <a:rPr lang="sl-SI" sz="2200" i="1" dirty="0"/>
              <a:t>  </a:t>
            </a:r>
            <a:r>
              <a:rPr lang="sl-SI" sz="2200" i="1" dirty="0" smtClean="0"/>
              <a:t>}</a:t>
            </a:r>
          </a:p>
          <a:p>
            <a:pPr marL="0" indent="0">
              <a:buNone/>
            </a:pPr>
            <a:r>
              <a:rPr lang="sl-SI" sz="2200" i="1" dirty="0" smtClean="0"/>
              <a:t>  </a:t>
            </a:r>
            <a:r>
              <a:rPr lang="sl-SI" sz="2200" i="1" dirty="0" err="1"/>
              <a:t>dat.close</a:t>
            </a:r>
            <a:r>
              <a:rPr lang="sl-SI" sz="2200" i="1" dirty="0"/>
              <a:t>();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26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980248"/>
      </p:ext>
    </p:extLst>
  </p:cSld>
  <p:clrMapOvr>
    <a:masterClrMapping/>
  </p:clrMapOvr>
  <p:transition spd="slow"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14469"/>
            <a:ext cx="8280920" cy="1008112"/>
          </a:xfrm>
        </p:spPr>
        <p:txBody>
          <a:bodyPr>
            <a:normAutofit/>
          </a:bodyPr>
          <a:lstStyle/>
          <a:p>
            <a:r>
              <a:rPr lang="sl-SI" sz="3600" b="1" dirty="0" smtClean="0"/>
              <a:t>Primer uporabe binarnih datotek – branje</a:t>
            </a:r>
            <a:endParaRPr lang="sl-SI" b="1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55576" y="980728"/>
            <a:ext cx="8202488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l-SI" sz="2200" i="1" dirty="0" err="1"/>
              <a:t>dat.open</a:t>
            </a:r>
            <a:r>
              <a:rPr lang="sl-SI" sz="2200" i="1" dirty="0"/>
              <a:t>("C:\\</a:t>
            </a:r>
            <a:r>
              <a:rPr lang="sl-SI" sz="2200" i="1" dirty="0" err="1"/>
              <a:t>Users</a:t>
            </a:r>
            <a:r>
              <a:rPr lang="sl-SI" sz="2200" i="1" dirty="0" smtClean="0"/>
              <a:t>\\</a:t>
            </a:r>
            <a:r>
              <a:rPr lang="sl-SI" sz="2200" i="1" dirty="0" err="1" smtClean="0"/>
              <a:t>User</a:t>
            </a:r>
            <a:r>
              <a:rPr lang="sl-SI" sz="2200" i="1" dirty="0" smtClean="0"/>
              <a:t>\\</a:t>
            </a:r>
            <a:r>
              <a:rPr lang="sl-SI" sz="2200" i="1" dirty="0" err="1"/>
              <a:t>Desktop</a:t>
            </a:r>
            <a:r>
              <a:rPr lang="sl-SI" sz="2200" i="1" dirty="0"/>
              <a:t>\\</a:t>
            </a:r>
            <a:r>
              <a:rPr lang="sl-SI" sz="2200" i="1" dirty="0" err="1"/>
              <a:t>tocke.bin</a:t>
            </a:r>
            <a:r>
              <a:rPr lang="sl-SI" sz="2200" i="1" dirty="0"/>
              <a:t>", </a:t>
            </a:r>
            <a:r>
              <a:rPr lang="sl-SI" sz="2200" i="1" dirty="0" err="1"/>
              <a:t>ios</a:t>
            </a:r>
            <a:r>
              <a:rPr lang="sl-SI" sz="2200" i="1" dirty="0"/>
              <a:t>::in|</a:t>
            </a:r>
            <a:r>
              <a:rPr lang="sl-SI" sz="2200" i="1" dirty="0" err="1"/>
              <a:t>ios</a:t>
            </a:r>
            <a:r>
              <a:rPr lang="sl-SI" sz="2200" i="1" dirty="0"/>
              <a:t>::</a:t>
            </a:r>
            <a:r>
              <a:rPr lang="sl-SI" sz="2200" i="1" dirty="0" err="1"/>
              <a:t>binary</a:t>
            </a:r>
            <a:r>
              <a:rPr lang="sl-SI" sz="2200" i="1" dirty="0"/>
              <a:t>);</a:t>
            </a:r>
          </a:p>
          <a:p>
            <a:pPr marL="0" indent="0">
              <a:buNone/>
            </a:pPr>
            <a:r>
              <a:rPr lang="sl-SI" sz="2200" i="1" dirty="0"/>
              <a:t>  </a:t>
            </a:r>
            <a:r>
              <a:rPr lang="sl-SI" sz="2200" i="1" dirty="0" err="1"/>
              <a:t>for</a:t>
            </a:r>
            <a:r>
              <a:rPr lang="sl-SI" sz="2200" i="1" dirty="0"/>
              <a:t> (</a:t>
            </a:r>
            <a:r>
              <a:rPr lang="sl-SI" sz="2200" i="1" dirty="0" err="1"/>
              <a:t>int</a:t>
            </a:r>
            <a:r>
              <a:rPr lang="sl-SI" sz="2200" i="1" dirty="0"/>
              <a:t> i=0; i&lt;10; i++)</a:t>
            </a:r>
          </a:p>
          <a:p>
            <a:pPr marL="0" indent="0">
              <a:buNone/>
            </a:pPr>
            <a:r>
              <a:rPr lang="sl-SI" sz="2200" i="1" dirty="0"/>
              <a:t>  {</a:t>
            </a:r>
            <a:r>
              <a:rPr lang="sl-SI" sz="2200" i="1" dirty="0" err="1"/>
              <a:t>dat.read</a:t>
            </a:r>
            <a:r>
              <a:rPr lang="sl-SI" sz="2200" i="1" dirty="0"/>
              <a:t>((</a:t>
            </a:r>
            <a:r>
              <a:rPr lang="sl-SI" sz="2200" i="1" dirty="0" err="1"/>
              <a:t>char</a:t>
            </a:r>
            <a:r>
              <a:rPr lang="sl-SI" sz="2200" i="1" dirty="0"/>
              <a:t>*)&amp;</a:t>
            </a:r>
            <a:r>
              <a:rPr lang="sl-SI" sz="2200" i="1" dirty="0" err="1"/>
              <a:t>tocka</a:t>
            </a:r>
            <a:r>
              <a:rPr lang="sl-SI" sz="2200" i="1" dirty="0"/>
              <a:t>, </a:t>
            </a:r>
            <a:r>
              <a:rPr lang="sl-SI" sz="2200" i="1" dirty="0" err="1"/>
              <a:t>sizeof</a:t>
            </a:r>
            <a:r>
              <a:rPr lang="sl-SI" sz="2200" i="1" dirty="0"/>
              <a:t>(</a:t>
            </a:r>
            <a:r>
              <a:rPr lang="sl-SI" sz="2200" i="1" dirty="0" err="1"/>
              <a:t>tocka</a:t>
            </a:r>
            <a:r>
              <a:rPr lang="sl-SI" sz="2200" i="1" dirty="0"/>
              <a:t>));</a:t>
            </a:r>
          </a:p>
          <a:p>
            <a:pPr marL="0" indent="0">
              <a:buNone/>
            </a:pPr>
            <a:r>
              <a:rPr lang="sl-SI" sz="2200" i="1" dirty="0"/>
              <a:t>   </a:t>
            </a:r>
            <a:r>
              <a:rPr lang="sl-SI" sz="2200" i="1" dirty="0" err="1"/>
              <a:t>if</a:t>
            </a:r>
            <a:r>
              <a:rPr lang="sl-SI" sz="2200" i="1" dirty="0"/>
              <a:t> (</a:t>
            </a:r>
            <a:r>
              <a:rPr lang="sl-SI" sz="2200" i="1" dirty="0" err="1"/>
              <a:t>tocka.shape</a:t>
            </a:r>
            <a:r>
              <a:rPr lang="sl-SI" sz="2200" i="1" dirty="0"/>
              <a:t>=='*')</a:t>
            </a:r>
          </a:p>
          <a:p>
            <a:pPr marL="0" indent="0">
              <a:buNone/>
            </a:pPr>
            <a:r>
              <a:rPr lang="sl-SI" sz="2200" i="1" dirty="0"/>
              <a:t>   {    postavi_</a:t>
            </a:r>
            <a:r>
              <a:rPr lang="sl-SI" sz="2200" i="1" dirty="0" err="1"/>
              <a:t>kurzor</a:t>
            </a:r>
            <a:r>
              <a:rPr lang="sl-SI" sz="2200" i="1" dirty="0"/>
              <a:t>(</a:t>
            </a:r>
            <a:r>
              <a:rPr lang="sl-SI" sz="2200" i="1" dirty="0" err="1"/>
              <a:t>tocka.x</a:t>
            </a:r>
            <a:r>
              <a:rPr lang="sl-SI" sz="2200" i="1" dirty="0"/>
              <a:t>, </a:t>
            </a:r>
            <a:r>
              <a:rPr lang="sl-SI" sz="2200" i="1" dirty="0" err="1"/>
              <a:t>tocka.y</a:t>
            </a:r>
            <a:r>
              <a:rPr lang="sl-SI" sz="2200" i="1" dirty="0"/>
              <a:t>);</a:t>
            </a:r>
          </a:p>
          <a:p>
            <a:pPr marL="0" indent="0">
              <a:buNone/>
            </a:pPr>
            <a:r>
              <a:rPr lang="sl-SI" sz="2200" i="1" dirty="0"/>
              <a:t>        </a:t>
            </a:r>
            <a:r>
              <a:rPr lang="sl-SI" sz="2200" i="1" dirty="0" err="1"/>
              <a:t>cout</a:t>
            </a:r>
            <a:r>
              <a:rPr lang="sl-SI" sz="2200" i="1" dirty="0"/>
              <a:t> &lt;&lt; </a:t>
            </a:r>
            <a:r>
              <a:rPr lang="sl-SI" sz="2200" i="1" dirty="0" err="1"/>
              <a:t>tocka.shape</a:t>
            </a:r>
            <a:r>
              <a:rPr lang="sl-SI" sz="2200" i="1" dirty="0"/>
              <a:t>; }</a:t>
            </a:r>
          </a:p>
          <a:p>
            <a:pPr marL="0" indent="0">
              <a:buNone/>
            </a:pPr>
            <a:r>
              <a:rPr lang="sl-SI" sz="2200" i="1" dirty="0"/>
              <a:t>  }</a:t>
            </a:r>
          </a:p>
          <a:p>
            <a:pPr marL="0" indent="0">
              <a:buNone/>
            </a:pPr>
            <a:r>
              <a:rPr lang="sl-SI" sz="2200" i="1" dirty="0"/>
              <a:t>  </a:t>
            </a:r>
            <a:r>
              <a:rPr lang="sl-SI" sz="2200" i="1" dirty="0" err="1"/>
              <a:t>dat.close</a:t>
            </a:r>
            <a:r>
              <a:rPr lang="sl-SI" sz="2200" i="1" dirty="0"/>
              <a:t>();</a:t>
            </a:r>
          </a:p>
          <a:p>
            <a:pPr marL="0" indent="0">
              <a:buNone/>
            </a:pPr>
            <a:r>
              <a:rPr lang="sl-SI" sz="2200" i="1" dirty="0"/>
              <a:t>  postavi_</a:t>
            </a:r>
            <a:r>
              <a:rPr lang="sl-SI" sz="2200" i="1" dirty="0" err="1"/>
              <a:t>kurzor</a:t>
            </a:r>
            <a:r>
              <a:rPr lang="sl-SI" sz="2200" i="1" dirty="0"/>
              <a:t>(0,24);</a:t>
            </a:r>
          </a:p>
          <a:p>
            <a:pPr marL="0" indent="0">
              <a:buNone/>
            </a:pPr>
            <a:r>
              <a:rPr lang="sl-SI" sz="2200" i="1" dirty="0"/>
              <a:t>  </a:t>
            </a:r>
            <a:r>
              <a:rPr lang="sl-SI" sz="2200" i="1" dirty="0" err="1"/>
              <a:t>return</a:t>
            </a:r>
            <a:r>
              <a:rPr lang="sl-SI" sz="2200" i="1" dirty="0"/>
              <a:t> 0;</a:t>
            </a:r>
          </a:p>
          <a:p>
            <a:pPr marL="0" indent="0">
              <a:buNone/>
            </a:pPr>
            <a:r>
              <a:rPr lang="sl-SI" sz="2200" i="1" dirty="0"/>
              <a:t>}</a:t>
            </a:r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27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404824"/>
      </p:ext>
    </p:extLst>
  </p:cSld>
  <p:clrMapOvr>
    <a:masterClrMapping/>
  </p:clrMapOvr>
  <p:transition spd="slow"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60" y="-1"/>
            <a:ext cx="6207211" cy="1556793"/>
          </a:xfrm>
        </p:spPr>
        <p:txBody>
          <a:bodyPr>
            <a:normAutofit/>
          </a:bodyPr>
          <a:lstStyle/>
          <a:p>
            <a:pPr algn="ctr"/>
            <a:r>
              <a:rPr lang="sl-SI" dirty="0" smtClean="0"/>
              <a:t>Direkten dostop do zapisov binarne datoteke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870754"/>
            <a:ext cx="8077200" cy="4248472"/>
          </a:xfrm>
        </p:spPr>
        <p:txBody>
          <a:bodyPr>
            <a:normAutofit/>
          </a:bodyPr>
          <a:lstStyle/>
          <a:p>
            <a:r>
              <a:rPr lang="sl-SI" altLang="sl-SI" sz="2400" b="1" dirty="0" smtClean="0"/>
              <a:t>Za direkten dostop do binarnih datotek uporabljamo iste metode kot pri tekstovnih datotekah: </a:t>
            </a:r>
            <a:r>
              <a:rPr lang="sl-SI" altLang="sl-SI" sz="2400" b="1" dirty="0" err="1" smtClean="0"/>
              <a:t>tellg</a:t>
            </a:r>
            <a:r>
              <a:rPr lang="sl-SI" altLang="sl-SI" sz="2400" b="1" dirty="0" smtClean="0"/>
              <a:t>(), </a:t>
            </a:r>
            <a:r>
              <a:rPr lang="sl-SI" altLang="sl-SI" sz="2400" b="1" dirty="0" err="1" smtClean="0"/>
              <a:t>tellp</a:t>
            </a:r>
            <a:r>
              <a:rPr lang="sl-SI" altLang="sl-SI" sz="2400" b="1" dirty="0" smtClean="0"/>
              <a:t>(), </a:t>
            </a:r>
            <a:r>
              <a:rPr lang="sl-SI" altLang="sl-SI" sz="2400" b="1" dirty="0" err="1" smtClean="0"/>
              <a:t>seekg</a:t>
            </a:r>
            <a:r>
              <a:rPr lang="sl-SI" altLang="sl-SI" sz="2400" b="1" dirty="0" smtClean="0"/>
              <a:t>() in </a:t>
            </a:r>
            <a:r>
              <a:rPr lang="sl-SI" altLang="sl-SI" sz="2400" b="1" dirty="0" err="1" smtClean="0"/>
              <a:t>seekp</a:t>
            </a:r>
            <a:r>
              <a:rPr lang="sl-SI" altLang="sl-SI" sz="2400" b="1" dirty="0" smtClean="0"/>
              <a:t>().</a:t>
            </a:r>
          </a:p>
          <a:p>
            <a:pPr marL="0" indent="0">
              <a:buNone/>
            </a:pPr>
            <a:endParaRPr lang="sl-SI" altLang="sl-SI" sz="2400" b="1" dirty="0" smtClean="0"/>
          </a:p>
          <a:p>
            <a:pPr lvl="2"/>
            <a:r>
              <a:rPr lang="sl-SI" altLang="sl-SI" b="1" dirty="0" smtClean="0"/>
              <a:t>Razlika je predvsem v tem, da kazalca ne prestavljamo več za en znak, temveč za velikost celotnega zapisa .</a:t>
            </a:r>
          </a:p>
          <a:p>
            <a:pPr marL="0" indent="0">
              <a:buNone/>
            </a:pPr>
            <a:endParaRPr lang="sl-SI" altLang="sl-SI" sz="2400" b="1" dirty="0" smtClean="0"/>
          </a:p>
          <a:p>
            <a:r>
              <a:rPr lang="sl-SI" altLang="sl-SI" sz="2400" b="1" dirty="0" smtClean="0"/>
              <a:t>V ta namen uporabljamo operator </a:t>
            </a:r>
            <a:r>
              <a:rPr lang="sl-SI" altLang="sl-SI" sz="2400" b="1" dirty="0" err="1" smtClean="0"/>
              <a:t>sizeof</a:t>
            </a:r>
            <a:r>
              <a:rPr lang="sl-SI" altLang="sl-SI" sz="2400" b="1" dirty="0" smtClean="0"/>
              <a:t>(). </a:t>
            </a:r>
          </a:p>
          <a:p>
            <a:pPr marL="0" indent="0">
              <a:buNone/>
            </a:pPr>
            <a:endParaRPr lang="sl-SI" sz="2400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28</a:t>
            </a:fld>
            <a:endParaRPr kumimoji="0" lang="sl-SI"/>
          </a:p>
        </p:txBody>
      </p:sp>
      <p:pic>
        <p:nvPicPr>
          <p:cNvPr id="1027" name="Picture 3" descr="C:\Users\Darjan\AppData\Local\Microsoft\Windows\Temporary Internet Files\Content.IE5\G0TFK6NR\MP900449113[1]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1" y="0"/>
            <a:ext cx="2338414" cy="146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34950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978" y="3660846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6857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11560" y="-1"/>
            <a:ext cx="6207211" cy="1556793"/>
          </a:xfrm>
        </p:spPr>
        <p:txBody>
          <a:bodyPr>
            <a:normAutofit/>
          </a:bodyPr>
          <a:lstStyle/>
          <a:p>
            <a:pPr algn="ctr"/>
            <a:r>
              <a:rPr lang="sl-SI" dirty="0" smtClean="0"/>
              <a:t>Direkten dostop do zapisov binarne datoteke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700808"/>
            <a:ext cx="8077200" cy="4608512"/>
          </a:xfrm>
        </p:spPr>
        <p:txBody>
          <a:bodyPr>
            <a:normAutofit/>
          </a:bodyPr>
          <a:lstStyle/>
          <a:p>
            <a:r>
              <a:rPr lang="sl-SI" altLang="sl-SI" sz="2400" b="1" dirty="0" smtClean="0"/>
              <a:t>Nekaj primerov klicev metod </a:t>
            </a:r>
            <a:r>
              <a:rPr lang="sl-SI" altLang="sl-SI" sz="2400" b="1" dirty="0" err="1" smtClean="0"/>
              <a:t>tellg</a:t>
            </a:r>
            <a:r>
              <a:rPr lang="sl-SI" altLang="sl-SI" sz="2400" b="1" dirty="0" smtClean="0"/>
              <a:t>(), </a:t>
            </a:r>
            <a:r>
              <a:rPr lang="sl-SI" altLang="sl-SI" sz="2400" b="1" dirty="0" err="1" smtClean="0"/>
              <a:t>tellp</a:t>
            </a:r>
            <a:r>
              <a:rPr lang="sl-SI" altLang="sl-SI" sz="2400" b="1" dirty="0" smtClean="0"/>
              <a:t>(), </a:t>
            </a:r>
            <a:r>
              <a:rPr lang="sl-SI" altLang="sl-SI" sz="2400" b="1" dirty="0" err="1" smtClean="0"/>
              <a:t>seekg</a:t>
            </a:r>
            <a:r>
              <a:rPr lang="sl-SI" altLang="sl-SI" sz="2400" b="1" dirty="0" smtClean="0"/>
              <a:t>() in </a:t>
            </a:r>
            <a:r>
              <a:rPr lang="sl-SI" altLang="sl-SI" sz="2400" b="1" dirty="0" err="1" smtClean="0"/>
              <a:t>seekp</a:t>
            </a:r>
            <a:r>
              <a:rPr lang="sl-SI" altLang="sl-SI" sz="2400" b="1" dirty="0" smtClean="0"/>
              <a:t>():</a:t>
            </a:r>
          </a:p>
          <a:p>
            <a:pPr lvl="1"/>
            <a:r>
              <a:rPr lang="sl-SI" altLang="sl-SI" sz="2200" i="1" dirty="0" err="1" smtClean="0"/>
              <a:t>datoteka.seekg</a:t>
            </a:r>
            <a:r>
              <a:rPr lang="sl-SI" altLang="sl-SI" sz="2200" i="1" dirty="0" smtClean="0"/>
              <a:t>(0); //postavi kazalec za branje na začetek datoteke</a:t>
            </a:r>
          </a:p>
          <a:p>
            <a:pPr lvl="1"/>
            <a:r>
              <a:rPr lang="sl-SI" altLang="sl-SI" sz="2200" i="1" dirty="0" err="1" smtClean="0"/>
              <a:t>long</a:t>
            </a:r>
            <a:r>
              <a:rPr lang="sl-SI" altLang="sl-SI" sz="2200" i="1" dirty="0" smtClean="0"/>
              <a:t> </a:t>
            </a:r>
            <a:r>
              <a:rPr lang="sl-SI" altLang="sl-SI" sz="2200" i="1" dirty="0" err="1" smtClean="0"/>
              <a:t>kb</a:t>
            </a:r>
            <a:r>
              <a:rPr lang="sl-SI" altLang="sl-SI" sz="2200" i="1" dirty="0" smtClean="0"/>
              <a:t> = </a:t>
            </a:r>
            <a:r>
              <a:rPr lang="sl-SI" altLang="sl-SI" sz="2200" i="1" dirty="0" err="1" smtClean="0"/>
              <a:t>datoteka.tellg</a:t>
            </a:r>
            <a:r>
              <a:rPr lang="sl-SI" altLang="sl-SI" sz="2200" i="1" dirty="0" smtClean="0"/>
              <a:t>(); </a:t>
            </a:r>
            <a:r>
              <a:rPr lang="sl-SI" altLang="sl-SI" sz="2200" i="1" dirty="0" err="1" smtClean="0"/>
              <a:t>datoteka.seekp</a:t>
            </a:r>
            <a:r>
              <a:rPr lang="sl-SI" altLang="sl-SI" sz="2200" i="1" dirty="0" smtClean="0"/>
              <a:t>(</a:t>
            </a:r>
            <a:r>
              <a:rPr lang="sl-SI" altLang="sl-SI" sz="2200" i="1" dirty="0" err="1" smtClean="0"/>
              <a:t>kb</a:t>
            </a:r>
            <a:r>
              <a:rPr lang="sl-SI" altLang="sl-SI" sz="2200" i="1" dirty="0" smtClean="0"/>
              <a:t>); // postavi kazalca za branje in pisanje na isti zapis</a:t>
            </a:r>
          </a:p>
          <a:p>
            <a:pPr lvl="1"/>
            <a:r>
              <a:rPr lang="sl-SI" altLang="sl-SI" sz="2200" i="1" dirty="0" err="1" smtClean="0"/>
              <a:t>datoteka.seekg</a:t>
            </a:r>
            <a:r>
              <a:rPr lang="sl-SI" altLang="sl-SI" sz="2200" i="1" dirty="0" smtClean="0"/>
              <a:t> (5*</a:t>
            </a:r>
            <a:r>
              <a:rPr lang="sl-SI" altLang="sl-SI" sz="2200" i="1" dirty="0" err="1" smtClean="0"/>
              <a:t>sizeof</a:t>
            </a:r>
            <a:r>
              <a:rPr lang="sl-SI" altLang="sl-SI" sz="2200" i="1" dirty="0" smtClean="0"/>
              <a:t>(podatkovni_tip_zapisa)); //postavi kazalec za branje na 6. zaporedni zapis v datoteki</a:t>
            </a:r>
          </a:p>
          <a:p>
            <a:pPr lvl="1"/>
            <a:r>
              <a:rPr lang="sl-SI" altLang="sl-SI" sz="2200" i="1" dirty="0" err="1"/>
              <a:t>long</a:t>
            </a:r>
            <a:r>
              <a:rPr lang="sl-SI" altLang="sl-SI" sz="2200" i="1" dirty="0"/>
              <a:t> </a:t>
            </a:r>
            <a:r>
              <a:rPr lang="sl-SI" altLang="sl-SI" sz="2200" i="1" dirty="0" err="1"/>
              <a:t>kb</a:t>
            </a:r>
            <a:r>
              <a:rPr lang="sl-SI" altLang="sl-SI" sz="2200" i="1" dirty="0"/>
              <a:t> = </a:t>
            </a:r>
            <a:r>
              <a:rPr lang="sl-SI" altLang="sl-SI" sz="2200" i="1" dirty="0" err="1"/>
              <a:t>datoteka.tellg</a:t>
            </a:r>
            <a:r>
              <a:rPr lang="sl-SI" altLang="sl-SI" sz="2200" i="1" dirty="0"/>
              <a:t>(); </a:t>
            </a:r>
            <a:r>
              <a:rPr lang="sl-SI" altLang="sl-SI" sz="2200" i="1" dirty="0" err="1" smtClean="0"/>
              <a:t>datoteka.seekp</a:t>
            </a:r>
            <a:r>
              <a:rPr lang="sl-SI" altLang="sl-SI" sz="2200" i="1" dirty="0" smtClean="0"/>
              <a:t>(</a:t>
            </a:r>
            <a:r>
              <a:rPr lang="sl-SI" altLang="sl-SI" sz="2200" i="1" dirty="0" err="1" smtClean="0"/>
              <a:t>kb</a:t>
            </a:r>
            <a:r>
              <a:rPr lang="sl-SI" altLang="sl-SI" sz="2200" i="1" dirty="0" smtClean="0"/>
              <a:t>-2*</a:t>
            </a:r>
            <a:r>
              <a:rPr lang="sl-SI" altLang="sl-SI" sz="2200" i="1" dirty="0" err="1" smtClean="0"/>
              <a:t>sizeof</a:t>
            </a:r>
            <a:r>
              <a:rPr lang="sl-SI" altLang="sl-SI" sz="2200" i="1" dirty="0" smtClean="0"/>
              <a:t> (podatkovni_tip_zapisa)); </a:t>
            </a:r>
            <a:r>
              <a:rPr lang="sl-SI" altLang="sl-SI" sz="2200" i="1" dirty="0"/>
              <a:t>// postavi </a:t>
            </a:r>
            <a:r>
              <a:rPr lang="sl-SI" altLang="sl-SI" sz="2200" i="1" dirty="0" smtClean="0"/>
              <a:t>kazalec </a:t>
            </a:r>
            <a:r>
              <a:rPr lang="sl-SI" altLang="sl-SI" sz="2200" i="1" dirty="0"/>
              <a:t>za </a:t>
            </a:r>
            <a:r>
              <a:rPr lang="sl-SI" altLang="sl-SI" sz="2200" i="1" dirty="0" smtClean="0"/>
              <a:t>pisanje na predhodni zapis od zapisa, ki smo ga prebrali</a:t>
            </a:r>
            <a:endParaRPr lang="sl-SI" altLang="sl-SI" sz="2200" i="1" dirty="0"/>
          </a:p>
          <a:p>
            <a:pPr lvl="1"/>
            <a:endParaRPr lang="sl-SI" altLang="sl-SI" sz="2000" i="1" dirty="0" smtClean="0"/>
          </a:p>
          <a:p>
            <a:pPr marL="0" indent="0">
              <a:buNone/>
            </a:pPr>
            <a:endParaRPr lang="sl-SI" sz="2400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2A793-CF61-4E33-BCD3-378A6F149B5C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29</a:t>
            </a:fld>
            <a:endParaRPr kumimoji="0" lang="sl-SI"/>
          </a:p>
        </p:txBody>
      </p:sp>
      <p:pic>
        <p:nvPicPr>
          <p:cNvPr id="1027" name="Picture 3" descr="C:\Users\Darjan\AppData\Local\Microsoft\Windows\Temporary Internet Files\Content.IE5\G0TFK6NR\MP900449113[1].jp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8771" y="0"/>
            <a:ext cx="2338414" cy="146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854670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755576" y="35861"/>
            <a:ext cx="8077200" cy="1143000"/>
          </a:xfrm>
        </p:spPr>
        <p:txBody>
          <a:bodyPr/>
          <a:lstStyle/>
          <a:p>
            <a:r>
              <a:rPr lang="sl-SI" dirty="0" smtClean="0"/>
              <a:t>Odpiranje datoteke</a:t>
            </a:r>
            <a:endParaRPr lang="sl-SI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124744"/>
            <a:ext cx="8077200" cy="5184576"/>
          </a:xfrm>
        </p:spPr>
        <p:txBody>
          <a:bodyPr>
            <a:normAutofit lnSpcReduction="10000"/>
          </a:bodyPr>
          <a:lstStyle/>
          <a:p>
            <a:r>
              <a:rPr lang="sl-SI" altLang="sl-SI" sz="2400" b="1" dirty="0" smtClean="0"/>
              <a:t>Za odpiranje datoteke potrebujemo:</a:t>
            </a:r>
          </a:p>
          <a:p>
            <a:pPr marL="0" indent="0">
              <a:buNone/>
            </a:pPr>
            <a:r>
              <a:rPr lang="sl-SI" altLang="sl-SI" sz="2400" b="1" dirty="0"/>
              <a:t>	</a:t>
            </a:r>
            <a:r>
              <a:rPr lang="sl-SI" altLang="sl-SI" sz="2400" b="1" dirty="0" smtClean="0"/>
              <a:t>- objekt (instanco) enega izmed naštetih razredov </a:t>
            </a:r>
            <a:endParaRPr lang="sl-SI" altLang="sl-SI" sz="2400" dirty="0"/>
          </a:p>
          <a:p>
            <a:pPr marL="0" indent="0">
              <a:buNone/>
            </a:pPr>
            <a:r>
              <a:rPr lang="sl-SI" altLang="sl-SI" sz="2400" b="1" dirty="0" smtClean="0"/>
              <a:t>	- klic metode open()</a:t>
            </a:r>
          </a:p>
          <a:p>
            <a:r>
              <a:rPr lang="sl-SI" sz="2400" b="1" dirty="0" smtClean="0"/>
              <a:t>Metoda open() ima naslednjo sintakso:</a:t>
            </a:r>
          </a:p>
          <a:p>
            <a:pPr marL="457200" lvl="1" indent="0">
              <a:buNone/>
            </a:pPr>
            <a:r>
              <a:rPr lang="sl-SI" sz="2000" b="1" dirty="0"/>
              <a:t>	</a:t>
            </a:r>
            <a:r>
              <a:rPr lang="sl-SI" sz="2400" b="1" i="1" dirty="0" smtClean="0"/>
              <a:t>open (ime_datoteke, način_odpiranja);</a:t>
            </a:r>
            <a:endParaRPr lang="sl-SI" sz="2400" b="1" i="1" dirty="0"/>
          </a:p>
          <a:p>
            <a:r>
              <a:rPr lang="sl-SI" sz="2400" dirty="0" smtClean="0"/>
              <a:t>Primer odpiranja datoteke za dodajanje:</a:t>
            </a:r>
          </a:p>
          <a:p>
            <a:pPr marL="0" indent="0">
              <a:buNone/>
            </a:pPr>
            <a:r>
              <a:rPr lang="sl-SI" sz="2400" dirty="0" smtClean="0"/>
              <a:t>	</a:t>
            </a:r>
            <a:r>
              <a:rPr lang="sl-SI" sz="2400" i="1" dirty="0" err="1" smtClean="0"/>
              <a:t>ofstream</a:t>
            </a:r>
            <a:r>
              <a:rPr lang="sl-SI" sz="2400" i="1" dirty="0" smtClean="0"/>
              <a:t> datoteka;</a:t>
            </a:r>
          </a:p>
          <a:p>
            <a:pPr marL="0" indent="0">
              <a:buNone/>
            </a:pPr>
            <a:r>
              <a:rPr lang="sl-SI" sz="2400" i="1" dirty="0"/>
              <a:t>	</a:t>
            </a:r>
            <a:r>
              <a:rPr lang="sl-SI" sz="2400" i="1" dirty="0" err="1" smtClean="0"/>
              <a:t>datoteka.open</a:t>
            </a:r>
            <a:r>
              <a:rPr lang="sl-SI" sz="2400" i="1" dirty="0" smtClean="0"/>
              <a:t> (</a:t>
            </a:r>
            <a:r>
              <a:rPr lang="sl-SI" sz="2400" i="1" dirty="0"/>
              <a:t>"</a:t>
            </a:r>
            <a:r>
              <a:rPr lang="sl-SI" sz="2400" i="1" dirty="0" err="1" smtClean="0"/>
              <a:t>test.txt</a:t>
            </a:r>
            <a:r>
              <a:rPr lang="sl-SI" sz="2400" i="1" dirty="0" smtClean="0"/>
              <a:t>", </a:t>
            </a:r>
            <a:r>
              <a:rPr lang="sl-SI" sz="2400" i="1" dirty="0" err="1"/>
              <a:t>ios</a:t>
            </a:r>
            <a:r>
              <a:rPr lang="sl-SI" sz="2400" i="1" dirty="0" smtClean="0"/>
              <a:t>::in);</a:t>
            </a:r>
          </a:p>
          <a:p>
            <a:r>
              <a:rPr lang="sl-SI" sz="2400" dirty="0" smtClean="0"/>
              <a:t>V niz, ki predstavlja ime datoteke,lahko dodamo tudi pot datoteke. V tem primeru je obvezna uporaba znakov \\ . </a:t>
            </a:r>
          </a:p>
          <a:p>
            <a:r>
              <a:rPr lang="sl-SI" sz="2400" dirty="0" smtClean="0"/>
              <a:t>Primer:</a:t>
            </a:r>
          </a:p>
          <a:p>
            <a:pPr marL="0" indent="0">
              <a:buNone/>
            </a:pPr>
            <a:r>
              <a:rPr lang="sl-SI" sz="2400" i="1" dirty="0"/>
              <a:t> </a:t>
            </a:r>
            <a:r>
              <a:rPr lang="sl-SI" sz="2400" i="1" dirty="0" smtClean="0"/>
              <a:t>    </a:t>
            </a:r>
            <a:r>
              <a:rPr lang="sl-SI" sz="2200" i="1" dirty="0" err="1" smtClean="0"/>
              <a:t>datoteka.open</a:t>
            </a:r>
            <a:r>
              <a:rPr lang="sl-SI" sz="2200" i="1" dirty="0" smtClean="0"/>
              <a:t> ("C:\\Uporabnik\\dokumenti\\</a:t>
            </a:r>
            <a:r>
              <a:rPr lang="sl-SI" sz="2200" i="1" dirty="0" err="1" smtClean="0"/>
              <a:t>test.txt</a:t>
            </a:r>
            <a:r>
              <a:rPr lang="sl-SI" sz="2200" i="1" dirty="0"/>
              <a:t>", </a:t>
            </a:r>
            <a:r>
              <a:rPr lang="sl-SI" sz="2200" i="1" dirty="0" smtClean="0"/>
              <a:t> </a:t>
            </a:r>
            <a:r>
              <a:rPr lang="sl-SI" sz="2200" i="1" dirty="0" err="1" smtClean="0"/>
              <a:t>ios</a:t>
            </a:r>
            <a:r>
              <a:rPr lang="sl-SI" sz="2200" i="1" dirty="0" smtClean="0"/>
              <a:t>::in);</a:t>
            </a:r>
            <a:endParaRPr lang="sl-SI" sz="2200" i="1" dirty="0"/>
          </a:p>
          <a:p>
            <a:endParaRPr lang="sl-SI" sz="2400" i="1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403B7-AAF1-4A24-8F6C-0730E1F5E952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6" name="Ograd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3</a:t>
            </a:fld>
            <a:endParaRPr kumimoji="0" lang="sl-SI" dirty="0"/>
          </a:p>
        </p:txBody>
      </p:sp>
      <p:pic>
        <p:nvPicPr>
          <p:cNvPr id="1026" name="Picture 2" descr="C:\Users\Darjan\AppData\Local\Microsoft\Windows\Temporary Internet Files\Content.IE5\62QVKJ3Z\MC900441436[1]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861"/>
            <a:ext cx="1376915" cy="13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354" y="4581128"/>
            <a:ext cx="694109" cy="6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8839434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14468"/>
            <a:ext cx="8280920" cy="1182284"/>
          </a:xfrm>
        </p:spPr>
        <p:txBody>
          <a:bodyPr>
            <a:normAutofit fontScale="90000"/>
          </a:bodyPr>
          <a:lstStyle/>
          <a:p>
            <a:r>
              <a:rPr lang="sl-SI" sz="3600" b="1" dirty="0" smtClean="0"/>
              <a:t>Primer uporabe binarnih datotek in funkcij za direktni dostop – funkcija za brisanje </a:t>
            </a:r>
            <a:endParaRPr lang="sl-SI" sz="2700" b="1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55576" y="1196752"/>
            <a:ext cx="8202488" cy="5328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sl-SI" sz="2200" i="1" dirty="0" err="1"/>
              <a:t>int</a:t>
            </a:r>
            <a:r>
              <a:rPr lang="sl-SI" sz="2200" i="1" dirty="0"/>
              <a:t> brisanje_direktno (</a:t>
            </a:r>
            <a:r>
              <a:rPr lang="sl-SI" sz="2200" i="1" dirty="0" err="1"/>
              <a:t>string</a:t>
            </a:r>
            <a:r>
              <a:rPr lang="sl-SI" sz="2200" i="1" dirty="0"/>
              <a:t> ime_dat)</a:t>
            </a:r>
          </a:p>
          <a:p>
            <a:pPr marL="0" indent="0">
              <a:buNone/>
            </a:pPr>
            <a:r>
              <a:rPr lang="sl-SI" sz="2200" i="1" dirty="0"/>
              <a:t>{</a:t>
            </a:r>
            <a:r>
              <a:rPr lang="sl-SI" sz="2200" i="1" dirty="0" err="1"/>
              <a:t>int</a:t>
            </a:r>
            <a:r>
              <a:rPr lang="sl-SI" sz="2200" i="1" dirty="0"/>
              <a:t> </a:t>
            </a:r>
            <a:r>
              <a:rPr lang="sl-SI" sz="2200" i="1" dirty="0" err="1"/>
              <a:t>deleted</a:t>
            </a:r>
            <a:r>
              <a:rPr lang="sl-SI" sz="2200" i="1" dirty="0"/>
              <a:t>=0</a:t>
            </a:r>
            <a:r>
              <a:rPr lang="sl-SI" sz="2200" i="1" dirty="0" smtClean="0"/>
              <a:t>; </a:t>
            </a:r>
            <a:r>
              <a:rPr lang="sl-SI" sz="2200" i="1" dirty="0" err="1"/>
              <a:t>long</a:t>
            </a:r>
            <a:r>
              <a:rPr lang="sl-SI" sz="2200" i="1" dirty="0"/>
              <a:t> </a:t>
            </a:r>
            <a:r>
              <a:rPr lang="sl-SI" sz="2200" i="1" dirty="0" err="1"/>
              <a:t>kb</a:t>
            </a:r>
            <a:r>
              <a:rPr lang="sl-SI" sz="2200" i="1" dirty="0"/>
              <a:t>;</a:t>
            </a:r>
          </a:p>
          <a:p>
            <a:pPr marL="0" indent="0">
              <a:buNone/>
            </a:pPr>
            <a:r>
              <a:rPr lang="sl-SI" sz="2200" i="1" dirty="0"/>
              <a:t> </a:t>
            </a:r>
            <a:r>
              <a:rPr lang="sl-SI" sz="2200" i="1" dirty="0" err="1"/>
              <a:t>struct</a:t>
            </a:r>
            <a:r>
              <a:rPr lang="sl-SI" sz="2200" i="1" dirty="0"/>
              <a:t> Point2D </a:t>
            </a:r>
            <a:r>
              <a:rPr lang="sl-SI" sz="2200" i="1" dirty="0" err="1"/>
              <a:t>tocka</a:t>
            </a:r>
            <a:r>
              <a:rPr lang="sl-SI" sz="2200" i="1" dirty="0" smtClean="0"/>
              <a:t>;  </a:t>
            </a:r>
            <a:r>
              <a:rPr lang="sl-SI" sz="2200" i="1" dirty="0" err="1"/>
              <a:t>fstream</a:t>
            </a:r>
            <a:r>
              <a:rPr lang="sl-SI" sz="2200" i="1" dirty="0"/>
              <a:t> dat;</a:t>
            </a:r>
          </a:p>
          <a:p>
            <a:pPr marL="0" indent="0">
              <a:buNone/>
            </a:pPr>
            <a:r>
              <a:rPr lang="sl-SI" sz="2200" i="1" dirty="0"/>
              <a:t> </a:t>
            </a:r>
            <a:r>
              <a:rPr lang="sl-SI" sz="2200" i="1" dirty="0" err="1"/>
              <a:t>dat.open</a:t>
            </a:r>
            <a:r>
              <a:rPr lang="sl-SI" sz="2200" i="1" dirty="0"/>
              <a:t>(ime_</a:t>
            </a:r>
            <a:r>
              <a:rPr lang="sl-SI" sz="2200" i="1" dirty="0" err="1"/>
              <a:t>dat.c</a:t>
            </a:r>
            <a:r>
              <a:rPr lang="sl-SI" sz="2200" i="1" dirty="0"/>
              <a:t>_str(),</a:t>
            </a:r>
            <a:r>
              <a:rPr lang="sl-SI" sz="2200" i="1" dirty="0" err="1"/>
              <a:t>ios</a:t>
            </a:r>
            <a:r>
              <a:rPr lang="sl-SI" sz="2200" i="1" dirty="0"/>
              <a:t>::</a:t>
            </a:r>
            <a:r>
              <a:rPr lang="sl-SI" sz="2200" i="1" dirty="0" err="1"/>
              <a:t>out</a:t>
            </a:r>
            <a:r>
              <a:rPr lang="sl-SI" sz="2200" i="1" dirty="0"/>
              <a:t>|</a:t>
            </a:r>
            <a:r>
              <a:rPr lang="sl-SI" sz="2200" i="1" dirty="0" err="1"/>
              <a:t>ios</a:t>
            </a:r>
            <a:r>
              <a:rPr lang="sl-SI" sz="2200" i="1" dirty="0"/>
              <a:t>::in|</a:t>
            </a:r>
            <a:r>
              <a:rPr lang="sl-SI" sz="2200" i="1" dirty="0" err="1"/>
              <a:t>ios</a:t>
            </a:r>
            <a:r>
              <a:rPr lang="sl-SI" sz="2200" i="1" dirty="0"/>
              <a:t>::</a:t>
            </a:r>
            <a:r>
              <a:rPr lang="sl-SI" sz="2200" i="1" dirty="0" err="1"/>
              <a:t>binary</a:t>
            </a:r>
            <a:r>
              <a:rPr lang="sl-SI" sz="2200" i="1" dirty="0"/>
              <a:t>);</a:t>
            </a:r>
          </a:p>
          <a:p>
            <a:pPr marL="0" indent="0">
              <a:buNone/>
            </a:pPr>
            <a:r>
              <a:rPr lang="sl-SI" sz="2200" i="1" dirty="0"/>
              <a:t> </a:t>
            </a:r>
            <a:r>
              <a:rPr lang="sl-SI" sz="2200" i="1" dirty="0" err="1"/>
              <a:t>for</a:t>
            </a:r>
            <a:r>
              <a:rPr lang="sl-SI" sz="2200" i="1" dirty="0"/>
              <a:t> (</a:t>
            </a:r>
            <a:r>
              <a:rPr lang="sl-SI" sz="2200" i="1" dirty="0" err="1"/>
              <a:t>int</a:t>
            </a:r>
            <a:r>
              <a:rPr lang="sl-SI" sz="2200" i="1" dirty="0"/>
              <a:t> i=0; i&lt;10; i++)</a:t>
            </a:r>
          </a:p>
          <a:p>
            <a:pPr marL="0" indent="0">
              <a:buNone/>
            </a:pPr>
            <a:r>
              <a:rPr lang="sl-SI" sz="2200" i="1" dirty="0"/>
              <a:t> {</a:t>
            </a:r>
            <a:r>
              <a:rPr lang="sl-SI" sz="2200" i="1" dirty="0" err="1"/>
              <a:t>dat.read</a:t>
            </a:r>
            <a:r>
              <a:rPr lang="sl-SI" sz="2200" i="1" dirty="0"/>
              <a:t>((</a:t>
            </a:r>
            <a:r>
              <a:rPr lang="sl-SI" sz="2200" i="1" dirty="0" err="1"/>
              <a:t>char</a:t>
            </a:r>
            <a:r>
              <a:rPr lang="sl-SI" sz="2200" i="1" dirty="0"/>
              <a:t>*)&amp;</a:t>
            </a:r>
            <a:r>
              <a:rPr lang="sl-SI" sz="2200" i="1" dirty="0" err="1"/>
              <a:t>tocka</a:t>
            </a:r>
            <a:r>
              <a:rPr lang="sl-SI" sz="2200" i="1" dirty="0"/>
              <a:t>, </a:t>
            </a:r>
            <a:r>
              <a:rPr lang="sl-SI" sz="2200" i="1" dirty="0" err="1"/>
              <a:t>sizeof</a:t>
            </a:r>
            <a:r>
              <a:rPr lang="sl-SI" sz="2200" i="1" dirty="0"/>
              <a:t>(</a:t>
            </a:r>
            <a:r>
              <a:rPr lang="sl-SI" sz="2200" i="1" dirty="0" err="1"/>
              <a:t>tocka</a:t>
            </a:r>
            <a:r>
              <a:rPr lang="sl-SI" sz="2200" i="1" dirty="0"/>
              <a:t>));</a:t>
            </a:r>
          </a:p>
          <a:p>
            <a:pPr marL="0" indent="0">
              <a:buNone/>
            </a:pPr>
            <a:r>
              <a:rPr lang="sl-SI" sz="2200" i="1" dirty="0"/>
              <a:t>  </a:t>
            </a:r>
            <a:r>
              <a:rPr lang="sl-SI" sz="2200" i="1" dirty="0" err="1"/>
              <a:t>if</a:t>
            </a:r>
            <a:r>
              <a:rPr lang="sl-SI" sz="2200" i="1" dirty="0"/>
              <a:t> (</a:t>
            </a:r>
            <a:r>
              <a:rPr lang="sl-SI" sz="2200" i="1" dirty="0" err="1"/>
              <a:t>tocka.shape</a:t>
            </a:r>
            <a:r>
              <a:rPr lang="sl-SI" sz="2200" i="1" dirty="0"/>
              <a:t>=='x')</a:t>
            </a:r>
          </a:p>
          <a:p>
            <a:pPr marL="0" indent="0">
              <a:buNone/>
            </a:pPr>
            <a:r>
              <a:rPr lang="sl-SI" sz="2200" i="1" dirty="0"/>
              <a:t>  { </a:t>
            </a:r>
            <a:r>
              <a:rPr lang="sl-SI" sz="2200" i="1" dirty="0" err="1"/>
              <a:t>kb</a:t>
            </a:r>
            <a:r>
              <a:rPr lang="sl-SI" sz="2200" i="1" dirty="0"/>
              <a:t>=</a:t>
            </a:r>
            <a:r>
              <a:rPr lang="sl-SI" sz="2200" i="1" dirty="0" err="1"/>
              <a:t>dat.tellg</a:t>
            </a:r>
            <a:r>
              <a:rPr lang="sl-SI" sz="2200" i="1" dirty="0" smtClean="0"/>
              <a:t>();   </a:t>
            </a:r>
            <a:r>
              <a:rPr lang="sl-SI" sz="2200" i="1" dirty="0" err="1"/>
              <a:t>dat.seekp</a:t>
            </a:r>
            <a:r>
              <a:rPr lang="sl-SI" sz="2200" i="1" dirty="0"/>
              <a:t>(</a:t>
            </a:r>
            <a:r>
              <a:rPr lang="sl-SI" sz="2200" i="1" dirty="0" err="1"/>
              <a:t>kb</a:t>
            </a:r>
            <a:r>
              <a:rPr lang="sl-SI" sz="2200" i="1" dirty="0"/>
              <a:t>-</a:t>
            </a:r>
            <a:r>
              <a:rPr lang="sl-SI" sz="2200" i="1" dirty="0" err="1"/>
              <a:t>sizeof</a:t>
            </a:r>
            <a:r>
              <a:rPr lang="sl-SI" sz="2200" i="1" dirty="0"/>
              <a:t>(</a:t>
            </a:r>
            <a:r>
              <a:rPr lang="sl-SI" sz="2200" i="1" dirty="0" err="1"/>
              <a:t>tocka</a:t>
            </a:r>
            <a:r>
              <a:rPr lang="sl-SI" sz="2200" i="1" dirty="0"/>
              <a:t>));</a:t>
            </a:r>
          </a:p>
          <a:p>
            <a:pPr marL="0" indent="0">
              <a:buNone/>
            </a:pPr>
            <a:r>
              <a:rPr lang="sl-SI" sz="2200" i="1" dirty="0"/>
              <a:t>    </a:t>
            </a:r>
            <a:r>
              <a:rPr lang="sl-SI" sz="2200" i="1" dirty="0" err="1"/>
              <a:t>tocka.shape</a:t>
            </a:r>
            <a:r>
              <a:rPr lang="sl-SI" sz="2200" i="1" dirty="0" smtClean="0"/>
              <a:t>=</a:t>
            </a:r>
            <a:r>
              <a:rPr lang="sl-SI" sz="2400" dirty="0" smtClean="0"/>
              <a:t>'d'</a:t>
            </a:r>
            <a:r>
              <a:rPr lang="sl-SI" sz="2200" i="1" dirty="0" smtClean="0"/>
              <a:t>; //uporabimo oznako, ki ni v domeni oblike točke</a:t>
            </a:r>
            <a:endParaRPr lang="sl-SI" sz="2200" i="1" dirty="0"/>
          </a:p>
          <a:p>
            <a:pPr marL="0" indent="0">
              <a:buNone/>
            </a:pPr>
            <a:r>
              <a:rPr lang="sl-SI" sz="2200" i="1" dirty="0"/>
              <a:t>    </a:t>
            </a:r>
            <a:r>
              <a:rPr lang="sl-SI" sz="2200" i="1" dirty="0" err="1"/>
              <a:t>dat.write</a:t>
            </a:r>
            <a:r>
              <a:rPr lang="sl-SI" sz="2200" i="1" dirty="0"/>
              <a:t>((</a:t>
            </a:r>
            <a:r>
              <a:rPr lang="sl-SI" sz="2200" i="1" dirty="0" err="1"/>
              <a:t>char</a:t>
            </a:r>
            <a:r>
              <a:rPr lang="sl-SI" sz="2200" i="1" dirty="0"/>
              <a:t>*)&amp;</a:t>
            </a:r>
            <a:r>
              <a:rPr lang="sl-SI" sz="2200" i="1" dirty="0" err="1"/>
              <a:t>tocka</a:t>
            </a:r>
            <a:r>
              <a:rPr lang="sl-SI" sz="2200" i="1" dirty="0"/>
              <a:t>, </a:t>
            </a:r>
            <a:r>
              <a:rPr lang="sl-SI" sz="2200" i="1" dirty="0" err="1"/>
              <a:t>sizeof</a:t>
            </a:r>
            <a:r>
              <a:rPr lang="sl-SI" sz="2200" i="1" dirty="0"/>
              <a:t>(</a:t>
            </a:r>
            <a:r>
              <a:rPr lang="sl-SI" sz="2200" i="1" dirty="0" err="1"/>
              <a:t>tocka</a:t>
            </a:r>
            <a:r>
              <a:rPr lang="sl-SI" sz="2200" i="1" dirty="0"/>
              <a:t>));</a:t>
            </a:r>
          </a:p>
          <a:p>
            <a:pPr marL="0" indent="0">
              <a:buNone/>
            </a:pPr>
            <a:r>
              <a:rPr lang="sl-SI" sz="2200" i="1" dirty="0"/>
              <a:t>    </a:t>
            </a:r>
            <a:r>
              <a:rPr lang="sl-SI" sz="2200" i="1" dirty="0" err="1"/>
              <a:t>deleted</a:t>
            </a:r>
            <a:r>
              <a:rPr lang="sl-SI" sz="2200" i="1" dirty="0"/>
              <a:t>++; }</a:t>
            </a:r>
          </a:p>
          <a:p>
            <a:pPr marL="0" indent="0">
              <a:buNone/>
            </a:pPr>
            <a:r>
              <a:rPr lang="sl-SI" sz="2200" i="1" dirty="0"/>
              <a:t> </a:t>
            </a:r>
            <a:r>
              <a:rPr lang="sl-SI" sz="2200" i="1" dirty="0" smtClean="0"/>
              <a:t>}  </a:t>
            </a:r>
            <a:r>
              <a:rPr lang="sl-SI" sz="2200" i="1" dirty="0" err="1"/>
              <a:t>dat.close</a:t>
            </a:r>
            <a:r>
              <a:rPr lang="sl-SI" sz="2200" i="1" dirty="0" smtClean="0"/>
              <a:t>();</a:t>
            </a:r>
          </a:p>
          <a:p>
            <a:pPr marL="0" indent="0">
              <a:buNone/>
            </a:pPr>
            <a:r>
              <a:rPr lang="sl-SI" sz="2200" i="1" dirty="0" smtClean="0"/>
              <a:t> </a:t>
            </a:r>
            <a:r>
              <a:rPr lang="sl-SI" sz="2200" i="1" dirty="0" err="1"/>
              <a:t>return</a:t>
            </a:r>
            <a:r>
              <a:rPr lang="sl-SI" sz="2200" i="1" dirty="0"/>
              <a:t> </a:t>
            </a:r>
            <a:r>
              <a:rPr lang="sl-SI" sz="2200" i="1" dirty="0" err="1"/>
              <a:t>deleted</a:t>
            </a:r>
            <a:r>
              <a:rPr lang="sl-SI" sz="2200" i="1" dirty="0" smtClean="0"/>
              <a:t>; }</a:t>
            </a:r>
            <a:endParaRPr lang="sl-SI" sz="2200" i="1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30</a:t>
            </a:fld>
            <a:endParaRPr kumimoji="0" lang="sl-SI"/>
          </a:p>
        </p:txBody>
      </p:sp>
      <p:pic>
        <p:nvPicPr>
          <p:cNvPr id="7" name="Picture 2" descr="C:\Users\Darjan\AppData\Local\Microsoft\Windows\Temporary Internet Files\Content.IE5\21JBLO91\MC900310816[1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597"/>
            <a:ext cx="1607934" cy="1166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090189"/>
      </p:ext>
    </p:extLst>
  </p:cSld>
  <p:clrMapOvr>
    <a:masterClrMapping/>
  </p:clrMapOvr>
  <p:transition spd="slow">
    <p:wipe dir="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683568" y="14468"/>
            <a:ext cx="8280920" cy="1470316"/>
          </a:xfrm>
        </p:spPr>
        <p:txBody>
          <a:bodyPr>
            <a:normAutofit fontScale="90000"/>
          </a:bodyPr>
          <a:lstStyle/>
          <a:p>
            <a:r>
              <a:rPr lang="sl-SI" sz="3600" b="1" dirty="0" smtClean="0"/>
              <a:t>Primer uporabe binarnih datotek in funkcij za direktni dostop – funkcija za brisanje, razlaga in zaključek</a:t>
            </a:r>
            <a:endParaRPr lang="sl-SI" sz="2700" b="1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55576" y="1628800"/>
            <a:ext cx="8202488" cy="4896544"/>
          </a:xfrm>
        </p:spPr>
        <p:txBody>
          <a:bodyPr>
            <a:noAutofit/>
          </a:bodyPr>
          <a:lstStyle/>
          <a:p>
            <a:r>
              <a:rPr lang="sl-SI" sz="2400" b="1" dirty="0" smtClean="0"/>
              <a:t>Prejšnja funkcija </a:t>
            </a:r>
            <a:r>
              <a:rPr lang="sl-SI" sz="2400" i="1" dirty="0" smtClean="0"/>
              <a:t>brisanje_direktno() </a:t>
            </a:r>
            <a:r>
              <a:rPr lang="sl-SI" sz="2400" b="1" dirty="0" smtClean="0"/>
              <a:t>ne bo dejansko izbrisala vseh točk, katerih oblika je enaka črki x.</a:t>
            </a:r>
          </a:p>
          <a:p>
            <a:r>
              <a:rPr lang="sl-SI" sz="2400" b="1" dirty="0" smtClean="0"/>
              <a:t>Funkcija samo prepiše točke, ki jih želimo brisati z zapisi, ki za obliko vsebujejo </a:t>
            </a:r>
            <a:r>
              <a:rPr lang="sl-SI" sz="2400" b="1" dirty="0" smtClean="0"/>
              <a:t>črko </a:t>
            </a:r>
            <a:r>
              <a:rPr lang="sl-SI" sz="2400" b="1" dirty="0" smtClean="0"/>
              <a:t>d (</a:t>
            </a:r>
            <a:r>
              <a:rPr lang="sl-SI" sz="2400" b="1" dirty="0" err="1" smtClean="0"/>
              <a:t>deleted</a:t>
            </a:r>
            <a:r>
              <a:rPr lang="sl-SI" sz="2400" b="1" dirty="0" smtClean="0"/>
              <a:t>). Namesto tega bi lahko izbrali kateri koli drugi znak, ki ni v domeni oblike točke (vsak znak različen od '*' ali 'x').</a:t>
            </a:r>
          </a:p>
          <a:p>
            <a:r>
              <a:rPr lang="sl-SI" sz="2400" b="1" dirty="0" smtClean="0"/>
              <a:t>Ko bomo v datoteko dodajali nove zapise, jih bomo dodali na tista mesta, kjer zapisi točk vsebujejo za obliko črko d.</a:t>
            </a:r>
          </a:p>
          <a:p>
            <a:r>
              <a:rPr lang="sl-SI" sz="2400" b="1" dirty="0" smtClean="0"/>
              <a:t>Če bi dejansko želeli izbrisati omenjene zapise, potem nam ostane le prepisovanje datoteke, kar pa je zelo potratna operacija.</a:t>
            </a:r>
          </a:p>
          <a:p>
            <a:endParaRPr lang="sl-SI" sz="2400" b="1" dirty="0" smtClean="0"/>
          </a:p>
          <a:p>
            <a:endParaRPr lang="sl-SI" sz="2400" b="1" dirty="0" smtClean="0"/>
          </a:p>
          <a:p>
            <a:endParaRPr lang="sl-SI" sz="2400" i="1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 dirty="0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31</a:t>
            </a:fld>
            <a:endParaRPr kumimoji="0" lang="sl-SI"/>
          </a:p>
        </p:txBody>
      </p:sp>
      <p:pic>
        <p:nvPicPr>
          <p:cNvPr id="8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862" y="551723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55247"/>
      </p:ext>
    </p:extLst>
  </p:cSld>
  <p:clrMapOvr>
    <a:masterClrMapping/>
  </p:clrMapOvr>
  <p:transition spd="slow">
    <p:wipe dir="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0" y="3450853"/>
            <a:ext cx="4343400" cy="1362075"/>
          </a:xfrm>
        </p:spPr>
        <p:txBody>
          <a:bodyPr>
            <a:normAutofit/>
          </a:bodyPr>
          <a:lstStyle/>
          <a:p>
            <a:pPr>
              <a:defRPr lang="sl-SI"/>
            </a:pPr>
            <a:r>
              <a:rPr lang="sl-SI" dirty="0"/>
              <a:t>Vprašanja?</a:t>
            </a:r>
          </a:p>
        </p:txBody>
      </p:sp>
      <p:pic>
        <p:nvPicPr>
          <p:cNvPr id="1026" name="Picture 2" descr="C:\Users\Darjan\AppData\Local\Microsoft\Windows\Temporary Internet Files\Content.IE5\6YWQBLPC\MC900434411[1]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4604"/>
            <a:ext cx="2613000" cy="29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B66-4B91-4924-9B5B-CF4376373F35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3" name="Ograda številke diapoz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32</a:t>
            </a:fld>
            <a:endParaRPr kumimoji="0" lang="sl-SI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922636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0"/>
            <a:ext cx="6619051" cy="1143000"/>
          </a:xfrm>
        </p:spPr>
        <p:txBody>
          <a:bodyPr/>
          <a:lstStyle/>
          <a:p>
            <a:r>
              <a:rPr lang="sl-SI" dirty="0" smtClean="0"/>
              <a:t>Načini odpiranja datoteke</a:t>
            </a:r>
            <a:endParaRPr lang="sl-SI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F0AA-FB30-48A8-A36D-A519E5D7F239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4</a:t>
            </a:fld>
            <a:endParaRPr kumimoji="0" lang="sl-SI"/>
          </a:p>
        </p:txBody>
      </p:sp>
      <p:pic>
        <p:nvPicPr>
          <p:cNvPr id="9" name="Picture 2" descr="C:\Users\Darjan\AppData\Local\Microsoft\Windows\Temporary Internet Files\Content.IE5\62QVKJ3Z\MC900441436[1].pn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861"/>
            <a:ext cx="1376915" cy="13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254172"/>
              </p:ext>
            </p:extLst>
          </p:nvPr>
        </p:nvGraphicFramePr>
        <p:xfrm>
          <a:off x="899592" y="1268760"/>
          <a:ext cx="7831250" cy="4775728"/>
        </p:xfrm>
        <a:graphic>
          <a:graphicData uri="http://schemas.openxmlformats.org/drawingml/2006/table">
            <a:tbl>
              <a:tblPr/>
              <a:tblGrid>
                <a:gridCol w="1638562"/>
                <a:gridCol w="6192688"/>
              </a:tblGrid>
              <a:tr h="386096">
                <a:tc>
                  <a:txBody>
                    <a:bodyPr/>
                    <a:lstStyle/>
                    <a:p>
                      <a:r>
                        <a:rPr lang="sl-SI" sz="2200" b="1" dirty="0" err="1"/>
                        <a:t>ios</a:t>
                      </a:r>
                      <a:r>
                        <a:rPr lang="sl-SI" sz="2200" b="1" dirty="0"/>
                        <a:t>::in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Odpremo</a:t>
                      </a:r>
                      <a:r>
                        <a:rPr lang="sl-SI" sz="2200" baseline="0" dirty="0" smtClean="0"/>
                        <a:t> datoteko za branje</a:t>
                      </a:r>
                      <a:endParaRPr lang="sl-SI" sz="2200" dirty="0"/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096">
                <a:tc>
                  <a:txBody>
                    <a:bodyPr/>
                    <a:lstStyle/>
                    <a:p>
                      <a:r>
                        <a:rPr lang="sl-SI" sz="2200" b="1" dirty="0" err="1"/>
                        <a:t>ios</a:t>
                      </a:r>
                      <a:r>
                        <a:rPr lang="sl-SI" sz="2200" b="1" dirty="0"/>
                        <a:t>::</a:t>
                      </a:r>
                      <a:r>
                        <a:rPr lang="sl-SI" sz="2200" b="1" dirty="0" err="1"/>
                        <a:t>out</a:t>
                      </a:r>
                      <a:endParaRPr lang="sl-SI" sz="2200" b="1" dirty="0"/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Odpremo datoteko za pisanje</a:t>
                      </a:r>
                      <a:endParaRPr lang="sl-SI" sz="2200" dirty="0"/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86096">
                <a:tc>
                  <a:txBody>
                    <a:bodyPr/>
                    <a:lstStyle/>
                    <a:p>
                      <a:r>
                        <a:rPr lang="sl-SI" sz="2200" b="1" dirty="0" err="1"/>
                        <a:t>ios</a:t>
                      </a:r>
                      <a:r>
                        <a:rPr lang="sl-SI" sz="2200" b="1" dirty="0"/>
                        <a:t>::</a:t>
                      </a:r>
                      <a:r>
                        <a:rPr lang="sl-SI" sz="2200" b="1" dirty="0" err="1"/>
                        <a:t>binary</a:t>
                      </a:r>
                      <a:endParaRPr lang="sl-SI" sz="2200" b="1" dirty="0"/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Odpremo</a:t>
                      </a:r>
                      <a:r>
                        <a:rPr lang="sl-SI" sz="2200" baseline="0" dirty="0" smtClean="0"/>
                        <a:t> binarno datoteko</a:t>
                      </a:r>
                      <a:endParaRPr lang="sl-SI" sz="2200" dirty="0"/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3858">
                <a:tc>
                  <a:txBody>
                    <a:bodyPr/>
                    <a:lstStyle/>
                    <a:p>
                      <a:r>
                        <a:rPr lang="sl-SI" sz="2200" b="1" dirty="0" err="1"/>
                        <a:t>ios</a:t>
                      </a:r>
                      <a:r>
                        <a:rPr lang="sl-SI" sz="2200" b="1" dirty="0"/>
                        <a:t>::ate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Odpremo datoteko za branje in pisanje</a:t>
                      </a:r>
                      <a:r>
                        <a:rPr lang="sl-SI" sz="2200" baseline="0" dirty="0" smtClean="0"/>
                        <a:t> na konec datoteke.</a:t>
                      </a:r>
                      <a:endParaRPr lang="en-US" sz="2200" dirty="0"/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854635">
                <a:tc>
                  <a:txBody>
                    <a:bodyPr/>
                    <a:lstStyle/>
                    <a:p>
                      <a:r>
                        <a:rPr lang="sl-SI" sz="2200" b="1" dirty="0" err="1"/>
                        <a:t>ios</a:t>
                      </a:r>
                      <a:r>
                        <a:rPr lang="sl-SI" sz="2200" b="1" dirty="0"/>
                        <a:t>::app</a:t>
                      </a: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200" dirty="0" smtClean="0"/>
                        <a:t>Datoteka</a:t>
                      </a:r>
                      <a:r>
                        <a:rPr lang="sl-SI" sz="2200" baseline="0" dirty="0" smtClean="0"/>
                        <a:t> je odprta izključno za dodajanje podatkov na koncu datoteke. Deluje samo za izhodne operacije.</a:t>
                      </a:r>
                      <a:endParaRPr lang="en-US" sz="2200" dirty="0"/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08112">
                <a:tc>
                  <a:txBody>
                    <a:bodyPr/>
                    <a:lstStyle/>
                    <a:p>
                      <a:r>
                        <a:rPr lang="sl-SI" sz="2200" b="1" dirty="0" err="1"/>
                        <a:t>ios</a:t>
                      </a:r>
                      <a:r>
                        <a:rPr lang="sl-SI" sz="2200" b="1" dirty="0"/>
                        <a:t>::</a:t>
                      </a:r>
                      <a:r>
                        <a:rPr lang="sl-SI" sz="2200" b="1" dirty="0" err="1"/>
                        <a:t>trunc</a:t>
                      </a:r>
                      <a:endParaRPr lang="sl-SI" sz="2200" b="1" dirty="0"/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l-SI" sz="2200" dirty="0" smtClean="0"/>
                        <a:t>Če datoteka</a:t>
                      </a:r>
                      <a:r>
                        <a:rPr lang="sl-SI" sz="2200" baseline="0" dirty="0" smtClean="0"/>
                        <a:t> že obstaja, prepišemo njeno staro vrednost z novimi podatki. Deluje samo za izhodne operacije. </a:t>
                      </a:r>
                      <a:r>
                        <a:rPr lang="sl-SI" sz="2200" baseline="0" dirty="0" smtClean="0">
                          <a:solidFill>
                            <a:srgbClr val="FF0000"/>
                          </a:solidFill>
                        </a:rPr>
                        <a:t>Pozor: gre sicer za privzet način delovanja pri </a:t>
                      </a:r>
                      <a:r>
                        <a:rPr lang="sl-SI" sz="2200" baseline="0" dirty="0" err="1" smtClean="0">
                          <a:solidFill>
                            <a:srgbClr val="FF0000"/>
                          </a:solidFill>
                        </a:rPr>
                        <a:t>ios</a:t>
                      </a:r>
                      <a:r>
                        <a:rPr lang="sl-SI" sz="2200" baseline="0" dirty="0" smtClean="0">
                          <a:solidFill>
                            <a:srgbClr val="FF0000"/>
                          </a:solidFill>
                        </a:rPr>
                        <a:t>::</a:t>
                      </a:r>
                      <a:r>
                        <a:rPr lang="sl-SI" sz="2200" baseline="0" dirty="0" err="1" smtClean="0">
                          <a:solidFill>
                            <a:srgbClr val="FF0000"/>
                          </a:solidFill>
                        </a:rPr>
                        <a:t>out</a:t>
                      </a:r>
                      <a:r>
                        <a:rPr lang="sl-SI" sz="2200" baseline="0" dirty="0" smtClean="0">
                          <a:solidFill>
                            <a:srgbClr val="FF0000"/>
                          </a:solidFill>
                        </a:rPr>
                        <a:t> !!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 marL="83814" marR="83814" marT="41907" marB="4190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70340858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27584" y="0"/>
            <a:ext cx="6619051" cy="1143000"/>
          </a:xfrm>
        </p:spPr>
        <p:txBody>
          <a:bodyPr/>
          <a:lstStyle/>
          <a:p>
            <a:r>
              <a:rPr lang="sl-SI" dirty="0" smtClean="0"/>
              <a:t>Načini odpiranja datoteke</a:t>
            </a:r>
            <a:endParaRPr lang="sl-SI" dirty="0"/>
          </a:p>
        </p:txBody>
      </p:sp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F0AA-FB30-48A8-A36D-A519E5D7F239}" type="datetime1">
              <a:rPr lang="sl-SI" smtClean="0">
                <a:solidFill>
                  <a:prstClr val="black">
                    <a:tint val="75000"/>
                  </a:prstClr>
                </a:solidFill>
              </a:rPr>
              <a:pPr/>
              <a:t>30.9.2014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9" name="Picture 2" descr="C:\Users\Darjan\AppData\Local\Microsoft\Windows\Temporary Internet Files\Content.IE5\62QVKJ3Z\MC900441436[1].png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861"/>
            <a:ext cx="1376915" cy="137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4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55576" y="1268760"/>
            <a:ext cx="8136904" cy="5040560"/>
          </a:xfrm>
        </p:spPr>
        <p:txBody>
          <a:bodyPr>
            <a:normAutofit/>
          </a:bodyPr>
          <a:lstStyle/>
          <a:p>
            <a:r>
              <a:rPr lang="sl-SI" altLang="sl-SI" sz="2400" b="1" dirty="0" smtClean="0"/>
              <a:t>Lahko tudi združimo več možnih načinov odpiranja datoteke z uporabo | operatorja. Primer:</a:t>
            </a:r>
          </a:p>
          <a:p>
            <a:pPr marL="457200" lvl="1" indent="0">
              <a:buNone/>
            </a:pPr>
            <a:r>
              <a:rPr lang="sl-SI" sz="2400" i="1" dirty="0" err="1" smtClean="0"/>
              <a:t>ofstream</a:t>
            </a:r>
            <a:r>
              <a:rPr lang="sl-SI" sz="2400" i="1" dirty="0" smtClean="0"/>
              <a:t> moja_dat;</a:t>
            </a:r>
            <a:endParaRPr lang="sl-SI" altLang="sl-SI" sz="2400" b="1" dirty="0" smtClean="0"/>
          </a:p>
          <a:p>
            <a:pPr marL="0" indent="0">
              <a:buNone/>
            </a:pPr>
            <a:r>
              <a:rPr lang="sl-SI" sz="2400" i="1" dirty="0"/>
              <a:t> </a:t>
            </a:r>
            <a:r>
              <a:rPr lang="sl-SI" sz="2400" i="1" dirty="0" smtClean="0"/>
              <a:t>      moja_</a:t>
            </a:r>
            <a:r>
              <a:rPr lang="sl-SI" sz="2400" i="1" dirty="0" err="1" smtClean="0"/>
              <a:t>dat.open</a:t>
            </a:r>
            <a:r>
              <a:rPr lang="sl-SI" sz="2400" i="1" dirty="0" smtClean="0"/>
              <a:t> ("</a:t>
            </a:r>
            <a:r>
              <a:rPr lang="sl-SI" sz="2400" i="1" dirty="0" err="1" smtClean="0"/>
              <a:t>test.txt</a:t>
            </a:r>
            <a:r>
              <a:rPr lang="sl-SI" sz="2400" i="1" dirty="0"/>
              <a:t>",  </a:t>
            </a:r>
            <a:r>
              <a:rPr lang="sl-SI" sz="2400" i="1" dirty="0" err="1"/>
              <a:t>ios</a:t>
            </a:r>
            <a:r>
              <a:rPr lang="sl-SI" sz="2400" i="1" dirty="0"/>
              <a:t>::</a:t>
            </a:r>
            <a:r>
              <a:rPr lang="sl-SI" sz="2400" i="1" dirty="0" err="1"/>
              <a:t>out</a:t>
            </a:r>
            <a:r>
              <a:rPr lang="sl-SI" sz="2400" i="1" dirty="0"/>
              <a:t> | </a:t>
            </a:r>
            <a:r>
              <a:rPr lang="sl-SI" sz="2400" i="1" dirty="0" err="1"/>
              <a:t>ios</a:t>
            </a:r>
            <a:r>
              <a:rPr lang="sl-SI" sz="2400" i="1" dirty="0"/>
              <a:t>::</a:t>
            </a:r>
            <a:r>
              <a:rPr lang="sl-SI" sz="2400" i="1" dirty="0" smtClean="0"/>
              <a:t>app | </a:t>
            </a:r>
            <a:r>
              <a:rPr lang="sl-SI" sz="2400" i="1" dirty="0" err="1" smtClean="0"/>
              <a:t>ios</a:t>
            </a:r>
            <a:r>
              <a:rPr lang="sl-SI" sz="2400" i="1" dirty="0" smtClean="0"/>
              <a:t>:</a:t>
            </a:r>
            <a:r>
              <a:rPr lang="sl-SI" sz="2400" i="1" dirty="0" err="1" smtClean="0"/>
              <a:t>binary</a:t>
            </a:r>
            <a:r>
              <a:rPr lang="sl-SI" sz="2400" i="1" dirty="0" smtClean="0"/>
              <a:t>);</a:t>
            </a:r>
          </a:p>
          <a:p>
            <a:pPr marL="0" indent="0">
              <a:buNone/>
            </a:pPr>
            <a:r>
              <a:rPr lang="sl-SI" sz="2400" i="1" dirty="0" smtClean="0"/>
              <a:t>// gre za binarno dat. odprto za pisanje na konec - dodajanje</a:t>
            </a:r>
          </a:p>
          <a:p>
            <a:r>
              <a:rPr lang="sl-SI" sz="2400" dirty="0" smtClean="0"/>
              <a:t>Način odpiranja datoteke lahko tudi spustimo. V tem primeru gre za naslednje privzete načine:</a:t>
            </a:r>
          </a:p>
          <a:p>
            <a:pPr marL="0" indent="0">
              <a:buNone/>
            </a:pPr>
            <a:r>
              <a:rPr lang="sl-SI" sz="2400" dirty="0" smtClean="0"/>
              <a:t>	</a:t>
            </a:r>
            <a:endParaRPr lang="sl-SI" sz="2400" i="1" dirty="0"/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49635"/>
              </p:ext>
            </p:extLst>
          </p:nvPr>
        </p:nvGraphicFramePr>
        <p:xfrm>
          <a:off x="1075029" y="4221088"/>
          <a:ext cx="7745443" cy="1828800"/>
        </p:xfrm>
        <a:graphic>
          <a:graphicData uri="http://schemas.openxmlformats.org/drawingml/2006/table">
            <a:tbl>
              <a:tblPr/>
              <a:tblGrid>
                <a:gridCol w="1627079"/>
                <a:gridCol w="6118364"/>
              </a:tblGrid>
              <a:tr h="0">
                <a:tc>
                  <a:txBody>
                    <a:bodyPr/>
                    <a:lstStyle/>
                    <a:p>
                      <a:r>
                        <a:rPr lang="sl-SI" sz="2400" b="1" dirty="0" smtClean="0"/>
                        <a:t>Razred</a:t>
                      </a:r>
                      <a:endParaRPr lang="sl-SI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400" b="1" dirty="0" smtClean="0"/>
                        <a:t>Privzeti</a:t>
                      </a:r>
                      <a:r>
                        <a:rPr lang="sl-SI" sz="2400" b="1" baseline="0" dirty="0" smtClean="0"/>
                        <a:t> način</a:t>
                      </a:r>
                      <a:endParaRPr lang="sl-SI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l-SI" sz="2400" dirty="0" err="1"/>
                        <a:t>ofstream</a:t>
                      </a:r>
                      <a:endParaRPr lang="sl-SI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400" dirty="0" err="1"/>
                        <a:t>ios</a:t>
                      </a:r>
                      <a:r>
                        <a:rPr lang="sl-SI" sz="2400" dirty="0"/>
                        <a:t>::</a:t>
                      </a:r>
                      <a:r>
                        <a:rPr lang="sl-SI" sz="2400" dirty="0" err="1"/>
                        <a:t>out</a:t>
                      </a:r>
                      <a:endParaRPr lang="sl-SI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l-SI" sz="2400"/>
                        <a:t>ifstream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400" dirty="0" err="1"/>
                        <a:t>ios</a:t>
                      </a:r>
                      <a:r>
                        <a:rPr lang="sl-SI" sz="2400" dirty="0"/>
                        <a:t>::in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sl-SI" sz="2400"/>
                        <a:t>fstream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l-SI" sz="2400" dirty="0" err="1"/>
                        <a:t>ios</a:t>
                      </a:r>
                      <a:r>
                        <a:rPr lang="sl-SI" sz="2400" dirty="0"/>
                        <a:t>::in | </a:t>
                      </a:r>
                      <a:r>
                        <a:rPr lang="sl-SI" sz="2400" dirty="0" err="1"/>
                        <a:t>ios</a:t>
                      </a:r>
                      <a:r>
                        <a:rPr lang="sl-SI" sz="2400" dirty="0"/>
                        <a:t>::</a:t>
                      </a:r>
                      <a:r>
                        <a:rPr lang="sl-SI" sz="2400" dirty="0" err="1"/>
                        <a:t>out</a:t>
                      </a:r>
                      <a:endParaRPr lang="sl-SI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66595968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46294"/>
            <a:ext cx="8077200" cy="1143000"/>
          </a:xfrm>
        </p:spPr>
        <p:txBody>
          <a:bodyPr/>
          <a:lstStyle/>
          <a:p>
            <a:r>
              <a:rPr lang="sl-SI" dirty="0" smtClean="0"/>
              <a:t>Zapiranje datoteke</a:t>
            </a:r>
            <a:endParaRPr lang="sl-SI" dirty="0"/>
          </a:p>
        </p:txBody>
      </p:sp>
      <p:sp>
        <p:nvSpPr>
          <p:cNvPr id="3" name="Ograda vsebine 2"/>
          <p:cNvSpPr>
            <a:spLocks noGrp="1"/>
          </p:cNvSpPr>
          <p:nvPr>
            <p:ph idx="1"/>
          </p:nvPr>
        </p:nvSpPr>
        <p:spPr>
          <a:xfrm>
            <a:off x="762000" y="1455074"/>
            <a:ext cx="8202488" cy="485424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sl-SI" sz="2400" b="1" dirty="0" smtClean="0"/>
              <a:t>Ko končamo z branjem/pisanjem podatkov, moramo datoteko obvezno zapreti.</a:t>
            </a:r>
          </a:p>
          <a:p>
            <a:pPr marL="0" indent="0" algn="ctr">
              <a:buNone/>
            </a:pPr>
            <a:endParaRPr lang="sl-SI" sz="2400" dirty="0"/>
          </a:p>
          <a:p>
            <a:r>
              <a:rPr lang="sl-SI" sz="2400" b="1" dirty="0" smtClean="0"/>
              <a:t>To storimo z metodo </a:t>
            </a:r>
            <a:r>
              <a:rPr lang="sl-SI" sz="2400" b="1" dirty="0" err="1" smtClean="0"/>
              <a:t>close</a:t>
            </a:r>
            <a:r>
              <a:rPr lang="sl-SI" sz="2400" b="1" dirty="0" smtClean="0"/>
              <a:t>().</a:t>
            </a:r>
          </a:p>
          <a:p>
            <a:r>
              <a:rPr lang="sl-SI" sz="2400" dirty="0" smtClean="0"/>
              <a:t> Primer:</a:t>
            </a:r>
          </a:p>
          <a:p>
            <a:pPr marL="0" indent="0">
              <a:buNone/>
            </a:pPr>
            <a:r>
              <a:rPr lang="sl-SI" sz="2400" i="1" dirty="0"/>
              <a:t>	</a:t>
            </a:r>
            <a:r>
              <a:rPr lang="sl-SI" sz="2400" i="1" dirty="0" smtClean="0"/>
              <a:t>moja_</a:t>
            </a:r>
            <a:r>
              <a:rPr lang="sl-SI" sz="2400" i="1" dirty="0" err="1" smtClean="0"/>
              <a:t>dat.close</a:t>
            </a:r>
            <a:r>
              <a:rPr lang="sl-SI" sz="2400" i="1" dirty="0" smtClean="0"/>
              <a:t>();</a:t>
            </a:r>
          </a:p>
          <a:p>
            <a:pPr marL="0" indent="0">
              <a:buNone/>
            </a:pPr>
            <a:endParaRPr lang="sl-SI" sz="2400" dirty="0" smtClean="0"/>
          </a:p>
          <a:p>
            <a:endParaRPr lang="sl-SI" sz="2400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6</a:t>
            </a:fld>
            <a:endParaRPr kumimoji="0" lang="sl-SI"/>
          </a:p>
        </p:txBody>
      </p:sp>
      <p:pic>
        <p:nvPicPr>
          <p:cNvPr id="4098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682" y="184482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:\Users\Darjan\AppData\Local\Microsoft\Windows\Temporary Internet Files\Content.IE5\43NNDT5X\MC900434750[1]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84482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Darjan\AppData\Local\Microsoft\Windows\Temporary Internet Files\Content.IE5\6YWQBLPC\MC900442136[1]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1" y="10284"/>
            <a:ext cx="1435093" cy="1444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465337"/>
      </p:ext>
    </p:extLst>
  </p:cSld>
  <p:clrMapOvr>
    <a:masterClrMapping/>
  </p:clrMapOvr>
  <p:transition spd="slow"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55576" y="116632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sl-SI" dirty="0" smtClean="0"/>
              <a:t>Primer zapisovanja podatkov na datoteko</a:t>
            </a:r>
            <a:endParaRPr lang="sl-SI" dirty="0"/>
          </a:p>
        </p:txBody>
      </p:sp>
      <p:sp>
        <p:nvSpPr>
          <p:cNvPr id="4" name="Ograd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815C-0CFD-4237-B9E9-F2111C7B4FAD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5" name="Ograd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7</a:t>
            </a:fld>
            <a:endParaRPr kumimoji="0" lang="sl-SI" dirty="0"/>
          </a:p>
        </p:txBody>
      </p:sp>
      <p:sp>
        <p:nvSpPr>
          <p:cNvPr id="7" name="Pravokotnik 6"/>
          <p:cNvSpPr/>
          <p:nvPr/>
        </p:nvSpPr>
        <p:spPr>
          <a:xfrm>
            <a:off x="827584" y="1484784"/>
            <a:ext cx="8064896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l-SI" sz="2200" i="1" dirty="0"/>
              <a:t>#</a:t>
            </a:r>
            <a:r>
              <a:rPr lang="sl-SI" sz="2200" i="1" dirty="0" err="1"/>
              <a:t>include</a:t>
            </a:r>
            <a:r>
              <a:rPr lang="sl-SI" sz="2200" i="1" dirty="0"/>
              <a:t> &lt;</a:t>
            </a:r>
            <a:r>
              <a:rPr lang="sl-SI" sz="2200" i="1" dirty="0" err="1"/>
              <a:t>iostream</a:t>
            </a:r>
            <a:r>
              <a:rPr lang="sl-SI" sz="2200" i="1" dirty="0"/>
              <a:t>&gt;</a:t>
            </a:r>
          </a:p>
          <a:p>
            <a:r>
              <a:rPr lang="sl-SI" sz="2200" i="1" dirty="0"/>
              <a:t>#</a:t>
            </a:r>
            <a:r>
              <a:rPr lang="sl-SI" sz="2200" i="1" dirty="0" err="1"/>
              <a:t>include</a:t>
            </a:r>
            <a:r>
              <a:rPr lang="sl-SI" sz="2200" i="1" dirty="0"/>
              <a:t> &lt;</a:t>
            </a:r>
            <a:r>
              <a:rPr lang="sl-SI" sz="2200" i="1" dirty="0" err="1"/>
              <a:t>fstream</a:t>
            </a:r>
            <a:r>
              <a:rPr lang="sl-SI" sz="2200" i="1" dirty="0"/>
              <a:t>&gt;</a:t>
            </a:r>
          </a:p>
          <a:p>
            <a:r>
              <a:rPr lang="sl-SI" sz="2200" i="1" dirty="0" err="1"/>
              <a:t>using</a:t>
            </a:r>
            <a:r>
              <a:rPr lang="sl-SI" sz="2200" i="1" dirty="0"/>
              <a:t> </a:t>
            </a:r>
            <a:r>
              <a:rPr lang="sl-SI" sz="2200" i="1" dirty="0" err="1"/>
              <a:t>namespace</a:t>
            </a:r>
            <a:r>
              <a:rPr lang="sl-SI" sz="2200" i="1" dirty="0"/>
              <a:t> </a:t>
            </a:r>
            <a:r>
              <a:rPr lang="sl-SI" sz="2200" i="1" dirty="0" err="1"/>
              <a:t>std</a:t>
            </a:r>
            <a:r>
              <a:rPr lang="sl-SI" sz="2200" i="1" dirty="0"/>
              <a:t>;</a:t>
            </a:r>
          </a:p>
          <a:p>
            <a:r>
              <a:rPr lang="sl-SI" sz="2200" i="1" dirty="0" err="1" smtClean="0"/>
              <a:t>int</a:t>
            </a:r>
            <a:r>
              <a:rPr lang="sl-SI" sz="2200" i="1" dirty="0" smtClean="0"/>
              <a:t> </a:t>
            </a:r>
            <a:r>
              <a:rPr lang="sl-SI" sz="2200" i="1" dirty="0" err="1"/>
              <a:t>main</a:t>
            </a:r>
            <a:r>
              <a:rPr lang="sl-SI" sz="2200" i="1" dirty="0"/>
              <a:t> </a:t>
            </a:r>
            <a:r>
              <a:rPr lang="sl-SI" sz="2200" i="1" dirty="0" smtClean="0"/>
              <a:t>()</a:t>
            </a:r>
          </a:p>
          <a:p>
            <a:r>
              <a:rPr lang="sl-SI" sz="2200" i="1" dirty="0" smtClean="0"/>
              <a:t> </a:t>
            </a:r>
            <a:r>
              <a:rPr lang="sl-SI" sz="2200" i="1" dirty="0"/>
              <a:t>{</a:t>
            </a:r>
          </a:p>
          <a:p>
            <a:r>
              <a:rPr lang="sl-SI" sz="2200" i="1" dirty="0"/>
              <a:t>  </a:t>
            </a:r>
            <a:r>
              <a:rPr lang="sl-SI" sz="2200" i="1" dirty="0" err="1"/>
              <a:t>ofstream</a:t>
            </a:r>
            <a:r>
              <a:rPr lang="sl-SI" sz="2200" i="1" dirty="0"/>
              <a:t> </a:t>
            </a:r>
            <a:r>
              <a:rPr lang="sl-SI" sz="2200" i="1" dirty="0" smtClean="0"/>
              <a:t>moja_dat;</a:t>
            </a:r>
            <a:endParaRPr lang="sl-SI" sz="2200" i="1" dirty="0"/>
          </a:p>
          <a:p>
            <a:r>
              <a:rPr lang="sl-SI" sz="2200" i="1" dirty="0"/>
              <a:t>  </a:t>
            </a:r>
            <a:r>
              <a:rPr lang="sl-SI" sz="2200" i="1" dirty="0" smtClean="0"/>
              <a:t>moja_</a:t>
            </a:r>
            <a:r>
              <a:rPr lang="sl-SI" sz="2200" i="1" dirty="0" err="1" smtClean="0"/>
              <a:t>dat.open</a:t>
            </a:r>
            <a:r>
              <a:rPr lang="sl-SI" sz="2200" i="1" dirty="0" smtClean="0"/>
              <a:t> ("</a:t>
            </a:r>
            <a:r>
              <a:rPr lang="sl-SI" sz="2200" i="1" dirty="0" err="1" smtClean="0"/>
              <a:t>besedilo.txt</a:t>
            </a:r>
            <a:r>
              <a:rPr lang="sl-SI" sz="2200" i="1" dirty="0"/>
              <a:t>");</a:t>
            </a:r>
          </a:p>
          <a:p>
            <a:r>
              <a:rPr lang="sl-SI" sz="2200" i="1" dirty="0"/>
              <a:t>  </a:t>
            </a:r>
            <a:r>
              <a:rPr lang="sl-SI" sz="2200" i="1" dirty="0" smtClean="0"/>
              <a:t>moja_dat </a:t>
            </a:r>
            <a:r>
              <a:rPr lang="sl-SI" sz="2200" i="1" dirty="0"/>
              <a:t>&lt;&lt; </a:t>
            </a:r>
            <a:r>
              <a:rPr lang="sl-SI" sz="2200" i="1" dirty="0" smtClean="0"/>
              <a:t>"Kako si kaj?\</a:t>
            </a:r>
            <a:r>
              <a:rPr lang="sl-SI" sz="2200" i="1" dirty="0"/>
              <a:t>n";</a:t>
            </a:r>
          </a:p>
          <a:p>
            <a:r>
              <a:rPr lang="sl-SI" sz="2200" i="1" dirty="0"/>
              <a:t>  </a:t>
            </a:r>
            <a:r>
              <a:rPr lang="sl-SI" sz="2200" i="1" dirty="0" smtClean="0"/>
              <a:t>moja_</a:t>
            </a:r>
            <a:r>
              <a:rPr lang="sl-SI" sz="2200" i="1" dirty="0" err="1" smtClean="0"/>
              <a:t>dat.close</a:t>
            </a:r>
            <a:r>
              <a:rPr lang="sl-SI" sz="2200" i="1" dirty="0"/>
              <a:t>();</a:t>
            </a:r>
          </a:p>
          <a:p>
            <a:r>
              <a:rPr lang="sl-SI" sz="2200" i="1" dirty="0"/>
              <a:t>  </a:t>
            </a:r>
            <a:r>
              <a:rPr lang="sl-SI" sz="2200" i="1" dirty="0" err="1"/>
              <a:t>return</a:t>
            </a:r>
            <a:r>
              <a:rPr lang="sl-SI" sz="2200" i="1" dirty="0"/>
              <a:t> 0;</a:t>
            </a:r>
          </a:p>
          <a:p>
            <a:r>
              <a:rPr lang="sl-SI" sz="2200" i="1" dirty="0" smtClean="0"/>
              <a:t>}</a:t>
            </a:r>
            <a:endParaRPr lang="sl-SI" sz="22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l-SI" sz="2400" dirty="0" smtClean="0"/>
              <a:t>Kakšna bo vsebina datoteke </a:t>
            </a:r>
            <a:r>
              <a:rPr lang="sl-SI" sz="2400" dirty="0" err="1" smtClean="0"/>
              <a:t>besedilo.txt</a:t>
            </a:r>
            <a:r>
              <a:rPr lang="sl-SI" sz="2400" dirty="0" smtClean="0"/>
              <a:t> po izvedbi programa, če je bila njena predhodna vsebina enaka "Pozdravljen!\n".</a:t>
            </a:r>
            <a:endParaRPr lang="sl-SI" sz="2400" dirty="0"/>
          </a:p>
        </p:txBody>
      </p:sp>
      <p:pic>
        <p:nvPicPr>
          <p:cNvPr id="5122" name="Picture 2" descr="C:\Users\Darjan\AppData\Local\Microsoft\Windows\Temporary Internet Files\Content.IE5\62QVKJ3Z\MC900441902[2].wmf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5890082"/>
            <a:ext cx="765391" cy="90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760890"/>
      </p:ext>
    </p:extLst>
  </p:cSld>
  <p:clrMapOvr>
    <a:masterClrMapping/>
  </p:clrMapOvr>
  <p:transition spd="slow"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4572000" y="3450853"/>
            <a:ext cx="4343400" cy="1362075"/>
          </a:xfrm>
        </p:spPr>
        <p:txBody>
          <a:bodyPr>
            <a:normAutofit/>
          </a:bodyPr>
          <a:lstStyle/>
          <a:p>
            <a:pPr>
              <a:defRPr lang="sl-SI"/>
            </a:pPr>
            <a:r>
              <a:rPr lang="sl-SI" dirty="0"/>
              <a:t>Vprašanja?</a:t>
            </a:r>
          </a:p>
        </p:txBody>
      </p:sp>
      <p:pic>
        <p:nvPicPr>
          <p:cNvPr id="1026" name="Picture 2" descr="C:\Users\Darjan\AppData\Local\Microsoft\Windows\Temporary Internet Files\Content.IE5\6YWQBLPC\MC900434411[1].wmf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24604"/>
            <a:ext cx="2613000" cy="293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grad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67B66-4B91-4924-9B5B-CF4376373F35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3" name="Ograda številke diapoz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8</a:t>
            </a:fld>
            <a:endParaRPr kumimoji="0" lang="sl-SI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97850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203848" y="332656"/>
            <a:ext cx="4320481" cy="119163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sl-SI" sz="5400" dirty="0" smtClean="0"/>
              <a:t>Vrste datotek</a:t>
            </a:r>
            <a:endParaRPr lang="sl-SI" sz="5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753331" flipH="1">
            <a:off x="396138" y="-289573"/>
            <a:ext cx="2895600" cy="6861081"/>
          </a:xfrm>
          <a:prstGeom prst="rect">
            <a:avLst/>
          </a:prstGeom>
        </p:spPr>
      </p:pic>
      <p:sp>
        <p:nvSpPr>
          <p:cNvPr id="3" name="Ograd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3387E-FF96-45F9-8208-5EA09333E816}" type="datetime1">
              <a:rPr kumimoji="0" lang="sl-SI" smtClean="0"/>
              <a:t>30.9.2014</a:t>
            </a:fld>
            <a:endParaRPr kumimoji="0" lang="sl-SI"/>
          </a:p>
        </p:txBody>
      </p:sp>
      <p:sp>
        <p:nvSpPr>
          <p:cNvPr id="4" name="Ograd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sl-SI" smtClean="0"/>
              <a:pPr/>
              <a:t>9</a:t>
            </a:fld>
            <a:endParaRPr kumimoji="0" lang="sl-SI"/>
          </a:p>
        </p:txBody>
      </p:sp>
      <p:pic>
        <p:nvPicPr>
          <p:cNvPr id="6146" name="Picture 2" descr="C:\Users\Darjan\AppData\Local\Microsoft\Windows\Temporary Internet Files\Content.IE5\21JBLO91\MP900427614[1]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132" y="4149079"/>
            <a:ext cx="3702867" cy="271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oljeZBesedilom 1"/>
          <p:cNvSpPr txBox="1"/>
          <p:nvPr/>
        </p:nvSpPr>
        <p:spPr>
          <a:xfrm>
            <a:off x="2699792" y="2646204"/>
            <a:ext cx="1677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800" b="1" dirty="0" smtClean="0"/>
              <a:t>Tekstovne</a:t>
            </a:r>
            <a:endParaRPr lang="sl-SI" sz="2800" b="1" dirty="0"/>
          </a:p>
        </p:txBody>
      </p:sp>
      <p:sp>
        <p:nvSpPr>
          <p:cNvPr id="9" name="PoljeZBesedilom 8"/>
          <p:cNvSpPr txBox="1"/>
          <p:nvPr/>
        </p:nvSpPr>
        <p:spPr>
          <a:xfrm>
            <a:off x="6684398" y="2613938"/>
            <a:ext cx="1346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2800" b="1" dirty="0" smtClean="0"/>
              <a:t>Binarne</a:t>
            </a:r>
            <a:endParaRPr lang="sl-SI" sz="2800" b="1" dirty="0"/>
          </a:p>
        </p:txBody>
      </p:sp>
      <p:cxnSp>
        <p:nvCxnSpPr>
          <p:cNvPr id="10" name="Raven puščični povezovalnik 9"/>
          <p:cNvCxnSpPr/>
          <p:nvPr/>
        </p:nvCxnSpPr>
        <p:spPr>
          <a:xfrm flipH="1">
            <a:off x="3347864" y="1205136"/>
            <a:ext cx="1728192" cy="144106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aven puščični povezovalnik 11"/>
          <p:cNvCxnSpPr>
            <a:endCxn id="9" idx="0"/>
          </p:cNvCxnSpPr>
          <p:nvPr/>
        </p:nvCxnSpPr>
        <p:spPr>
          <a:xfrm>
            <a:off x="5148064" y="1205136"/>
            <a:ext cx="2209756" cy="14088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20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ezdaKHeWyBnZyZ2cDqRSo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MR96J2MVd0CGe2e5htj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nkrlxYPS4jAzciXk8ToA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etnMj4SFfqbVIhVK0Rf8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QUq8QELArFIgadhH063fpq"/>
</p:tagLst>
</file>

<file path=ppt/theme/theme1.xml><?xml version="1.0" encoding="utf-8"?>
<a:theme xmlns:a="http://schemas.openxmlformats.org/drawingml/2006/main" name="ODLOČITVENI STAVKI V C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ODLOČITVENI STAVKI V CPP</Template>
  <TotalTime>0</TotalTime>
  <Words>2931</Words>
  <Application>Microsoft Office PowerPoint</Application>
  <PresentationFormat>Diaprojekcija na zaslonu (4:3)</PresentationFormat>
  <Paragraphs>438</Paragraphs>
  <Slides>32</Slides>
  <Notes>19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Naslovi diapozitivov</vt:lpstr>
      </vt:variant>
      <vt:variant>
        <vt:i4>32</vt:i4>
      </vt:variant>
    </vt:vector>
  </HeadingPairs>
  <TitlesOfParts>
    <vt:vector size="33" baseType="lpstr">
      <vt:lpstr>ODLOČITVENI STAVKI V CPP</vt:lpstr>
      <vt:lpstr>DATOTEKE V JEZIKU C++</vt:lpstr>
      <vt:lpstr>Datoteke kot tokovi podatkov</vt:lpstr>
      <vt:lpstr>Odpiranje datoteke</vt:lpstr>
      <vt:lpstr>Načini odpiranja datoteke</vt:lpstr>
      <vt:lpstr>Načini odpiranja datoteke</vt:lpstr>
      <vt:lpstr>Zapiranje datoteke</vt:lpstr>
      <vt:lpstr>Primer zapisovanja podatkov na datoteko</vt:lpstr>
      <vt:lpstr>Vprašanja?</vt:lpstr>
      <vt:lpstr>PowerPointova predstavitev</vt:lpstr>
      <vt:lpstr>Tekstovne datoteke</vt:lpstr>
      <vt:lpstr>Primer zapisovanja tekstovne datoteke</vt:lpstr>
      <vt:lpstr>Primer branja tekstovne datoteke </vt:lpstr>
      <vt:lpstr>Preverjanje datotečnih statusov</vt:lpstr>
      <vt:lpstr>Še en primer tekstovne datoteke - dodajanje naključnih števil k obstoječi datoteki </vt:lpstr>
      <vt:lpstr>Še en primer tekstovne datoteke – izpisovanje in računanje vsote shranjenih števil </vt:lpstr>
      <vt:lpstr>Vprašanja?</vt:lpstr>
      <vt:lpstr>Metode za direktni dostop</vt:lpstr>
      <vt:lpstr>Metode za direktni dostop - uporaba</vt:lpstr>
      <vt:lpstr>Primer uporabe metod za direktni dostop</vt:lpstr>
      <vt:lpstr>Primer zamenjave presledkov s pomočjo metod za direktni dostop</vt:lpstr>
      <vt:lpstr>Vprašanja?</vt:lpstr>
      <vt:lpstr>Binarne datoteke</vt:lpstr>
      <vt:lpstr>Sintaksa metod read() in write()</vt:lpstr>
      <vt:lpstr>Sintaksa metod read() in write()</vt:lpstr>
      <vt:lpstr>Primer uporabe binarnih datotek  Program, ki shrani vrednosti 10-ih naključnih spremenljivk strukturnega tipa Tocka2D na binarno datoteko in jih pri branju izpiše na določeno mesto na konzoli</vt:lpstr>
      <vt:lpstr>Primer uporabe binarnih datotek – zapisovanje</vt:lpstr>
      <vt:lpstr>Primer uporabe binarnih datotek – branje</vt:lpstr>
      <vt:lpstr>Direkten dostop do zapisov binarne datoteke</vt:lpstr>
      <vt:lpstr>Direkten dostop do zapisov binarne datoteke</vt:lpstr>
      <vt:lpstr>Primer uporabe binarnih datotek in funkcij za direktni dostop – funkcija za brisanje </vt:lpstr>
      <vt:lpstr>Primer uporabe binarnih datotek in funkcij za direktni dostop – funkcija za brisanje, razlaga in zaključek</vt:lpstr>
      <vt:lpstr>Vprašanja?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2013-10-28T08:47:35Z</dcterms:created>
  <dcterms:modified xsi:type="dcterms:W3CDTF">2014-09-30T08:21:25Z</dcterms:modified>
</cp:coreProperties>
</file>